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84" r:id="rId3"/>
    <p:sldId id="306" r:id="rId4"/>
    <p:sldId id="307" r:id="rId5"/>
    <p:sldId id="310" r:id="rId6"/>
    <p:sldId id="311" r:id="rId7"/>
    <p:sldId id="309" r:id="rId8"/>
    <p:sldId id="312" r:id="rId9"/>
    <p:sldId id="313" r:id="rId10"/>
    <p:sldId id="260" r:id="rId11"/>
    <p:sldId id="314" r:id="rId12"/>
    <p:sldId id="315" r:id="rId13"/>
    <p:sldId id="290" r:id="rId14"/>
    <p:sldId id="291" r:id="rId15"/>
    <p:sldId id="257" r:id="rId16"/>
    <p:sldId id="294" r:id="rId17"/>
    <p:sldId id="258" r:id="rId18"/>
    <p:sldId id="259" r:id="rId19"/>
    <p:sldId id="285" r:id="rId20"/>
    <p:sldId id="286" r:id="rId21"/>
    <p:sldId id="287" r:id="rId22"/>
    <p:sldId id="266" r:id="rId23"/>
    <p:sldId id="276" r:id="rId24"/>
    <p:sldId id="292" r:id="rId25"/>
    <p:sldId id="288" r:id="rId26"/>
    <p:sldId id="263" r:id="rId27"/>
    <p:sldId id="267" r:id="rId28"/>
    <p:sldId id="296" r:id="rId29"/>
    <p:sldId id="293" r:id="rId30"/>
    <p:sldId id="268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79" r:id="rId39"/>
    <p:sldId id="297" r:id="rId40"/>
    <p:sldId id="298" r:id="rId41"/>
    <p:sldId id="299" r:id="rId42"/>
    <p:sldId id="300" r:id="rId43"/>
    <p:sldId id="281" r:id="rId44"/>
    <p:sldId id="295" r:id="rId45"/>
    <p:sldId id="282" r:id="rId46"/>
    <p:sldId id="301" r:id="rId47"/>
    <p:sldId id="302" r:id="rId48"/>
    <p:sldId id="303" r:id="rId49"/>
    <p:sldId id="283" r:id="rId50"/>
    <p:sldId id="304" r:id="rId51"/>
    <p:sldId id="305" r:id="rId5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8" autoAdjust="0"/>
    <p:restoredTop sz="94660"/>
  </p:normalViewPr>
  <p:slideViewPr>
    <p:cSldViewPr>
      <p:cViewPr varScale="1">
        <p:scale>
          <a:sx n="94" d="100"/>
          <a:sy n="94" d="100"/>
        </p:scale>
        <p:origin x="86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表</c:v>
                </c:pt>
                <c:pt idx="1">
                  <c:v>裏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B-452B-8229-8BEBFEF5A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4178688"/>
        <c:axId val="344175736"/>
      </c:barChart>
      <c:catAx>
        <c:axId val="344178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dirty="0"/>
                  <a:t>可能な結果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4175736"/>
        <c:crosses val="autoZero"/>
        <c:auto val="1"/>
        <c:lblAlgn val="ctr"/>
        <c:lblOffset val="100"/>
        <c:noMultiLvlLbl val="0"/>
      </c:catAx>
      <c:valAx>
        <c:axId val="3441757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800" dirty="0"/>
                  <a:t>確率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417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0.16666666666666666</c:v>
                </c:pt>
                <c:pt idx="1">
                  <c:v>0.16666666666666666</c:v>
                </c:pt>
                <c:pt idx="2">
                  <c:v>0.16666666666666666</c:v>
                </c:pt>
                <c:pt idx="3">
                  <c:v>0.16666666666666666</c:v>
                </c:pt>
                <c:pt idx="4">
                  <c:v>0.16666666666666666</c:v>
                </c:pt>
                <c:pt idx="5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7-4658-94C0-D972F9051A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3403816"/>
        <c:axId val="343404800"/>
      </c:barChart>
      <c:catAx>
        <c:axId val="343403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dirty="0"/>
                  <a:t>可能な結果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404800"/>
        <c:crosses val="autoZero"/>
        <c:auto val="1"/>
        <c:lblAlgn val="ctr"/>
        <c:lblOffset val="100"/>
        <c:noMultiLvlLbl val="0"/>
      </c:catAx>
      <c:valAx>
        <c:axId val="34340480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800" dirty="0"/>
                  <a:t>確率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434038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度数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Sheet1!$G$6:$G$27</c:f>
              <c:strCache>
                <c:ptCount val="22"/>
                <c:pt idx="0">
                  <c:v>&lt;8.05</c:v>
                </c:pt>
                <c:pt idx="1">
                  <c:v>8.05-8.25</c:v>
                </c:pt>
                <c:pt idx="2">
                  <c:v>8.25-8.45</c:v>
                </c:pt>
                <c:pt idx="3">
                  <c:v>8.45-8.65</c:v>
                </c:pt>
                <c:pt idx="4">
                  <c:v>8.65-8.85</c:v>
                </c:pt>
                <c:pt idx="5">
                  <c:v>8.85-9.05</c:v>
                </c:pt>
                <c:pt idx="6">
                  <c:v>9.05-9.25</c:v>
                </c:pt>
                <c:pt idx="7">
                  <c:v>9.25-9.45</c:v>
                </c:pt>
                <c:pt idx="8">
                  <c:v>9.45-9.65</c:v>
                </c:pt>
                <c:pt idx="9">
                  <c:v>9.65-9.85</c:v>
                </c:pt>
                <c:pt idx="10">
                  <c:v>9.85-10.05</c:v>
                </c:pt>
                <c:pt idx="11">
                  <c:v>10.05-10.25</c:v>
                </c:pt>
                <c:pt idx="12">
                  <c:v>10.25-10.45</c:v>
                </c:pt>
                <c:pt idx="13">
                  <c:v>10.45-10.65</c:v>
                </c:pt>
                <c:pt idx="14">
                  <c:v>10.65-10.85</c:v>
                </c:pt>
                <c:pt idx="15">
                  <c:v>10.85-11.05</c:v>
                </c:pt>
                <c:pt idx="16">
                  <c:v>11.05-11.25</c:v>
                </c:pt>
                <c:pt idx="17">
                  <c:v>11.25-11.45</c:v>
                </c:pt>
                <c:pt idx="18">
                  <c:v>11.45-11.65</c:v>
                </c:pt>
                <c:pt idx="19">
                  <c:v>11.65-11.85</c:v>
                </c:pt>
                <c:pt idx="20">
                  <c:v>11.85-12.05</c:v>
                </c:pt>
                <c:pt idx="21">
                  <c:v>&gt;12.05</c:v>
                </c:pt>
              </c:strCache>
            </c:strRef>
          </c:cat>
          <c:val>
            <c:numRef>
              <c:f>Sheet1!$H$6:$H$27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11</c:v>
                </c:pt>
                <c:pt idx="7">
                  <c:v>5</c:v>
                </c:pt>
                <c:pt idx="8">
                  <c:v>9</c:v>
                </c:pt>
                <c:pt idx="9">
                  <c:v>8</c:v>
                </c:pt>
                <c:pt idx="10">
                  <c:v>16</c:v>
                </c:pt>
                <c:pt idx="11">
                  <c:v>25</c:v>
                </c:pt>
                <c:pt idx="12">
                  <c:v>10</c:v>
                </c:pt>
                <c:pt idx="13">
                  <c:v>3</c:v>
                </c:pt>
                <c:pt idx="14">
                  <c:v>8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6D-4A8C-8C7C-4DF3E09A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327680"/>
        <c:axId val="90346240"/>
      </c:barChart>
      <c:lineChart>
        <c:grouping val="standard"/>
        <c:varyColors val="0"/>
        <c:ser>
          <c:idx val="1"/>
          <c:order val="1"/>
          <c:tx>
            <c:strRef>
              <c:f>Sheet1!$H$5</c:f>
              <c:strCache>
                <c:ptCount val="1"/>
                <c:pt idx="0">
                  <c:v>度数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Sheet1!$H$6:$H$27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11</c:v>
                </c:pt>
                <c:pt idx="7">
                  <c:v>5</c:v>
                </c:pt>
                <c:pt idx="8">
                  <c:v>9</c:v>
                </c:pt>
                <c:pt idx="9">
                  <c:v>8</c:v>
                </c:pt>
                <c:pt idx="10">
                  <c:v>16</c:v>
                </c:pt>
                <c:pt idx="11">
                  <c:v>25</c:v>
                </c:pt>
                <c:pt idx="12">
                  <c:v>10</c:v>
                </c:pt>
                <c:pt idx="13">
                  <c:v>3</c:v>
                </c:pt>
                <c:pt idx="14">
                  <c:v>8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6D-4A8C-8C7C-4DF3E09AA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327680"/>
        <c:axId val="90346240"/>
      </c:lineChart>
      <c:catAx>
        <c:axId val="903276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/>
                  <a:t>パスタの長さ（</a:t>
                </a:r>
                <a:r>
                  <a:rPr lang="en-US" altLang="ja-JP" sz="2000"/>
                  <a:t>cm</a:t>
                </a:r>
                <a:r>
                  <a:rPr lang="ja-JP" altLang="en-US" sz="2000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0346240"/>
        <c:crosses val="autoZero"/>
        <c:auto val="1"/>
        <c:lblAlgn val="ctr"/>
        <c:lblOffset val="100"/>
        <c:noMultiLvlLbl val="0"/>
      </c:catAx>
      <c:valAx>
        <c:axId val="9034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/>
                  <a:t>度数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0327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Sheet2!$H$5</c:f>
              <c:strCache>
                <c:ptCount val="1"/>
                <c:pt idx="0">
                  <c:v>度数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Sheet2!$G$6:$G$47</c:f>
              <c:strCache>
                <c:ptCount val="42"/>
                <c:pt idx="0">
                  <c:v>&lt;8.05</c:v>
                </c:pt>
                <c:pt idx="1">
                  <c:v>8.05-8.15</c:v>
                </c:pt>
                <c:pt idx="2">
                  <c:v>8.15-8.25</c:v>
                </c:pt>
                <c:pt idx="3">
                  <c:v>8.25-8.35</c:v>
                </c:pt>
                <c:pt idx="4">
                  <c:v>8.35-8.45</c:v>
                </c:pt>
                <c:pt idx="5">
                  <c:v>8.45-8.55</c:v>
                </c:pt>
                <c:pt idx="6">
                  <c:v>8.55-8.65</c:v>
                </c:pt>
                <c:pt idx="7">
                  <c:v>8.65-8.75</c:v>
                </c:pt>
                <c:pt idx="8">
                  <c:v>8.75-8.85</c:v>
                </c:pt>
                <c:pt idx="9">
                  <c:v>8.85-8.95</c:v>
                </c:pt>
                <c:pt idx="10">
                  <c:v>8.95-9.05</c:v>
                </c:pt>
                <c:pt idx="11">
                  <c:v>9.05-9.15</c:v>
                </c:pt>
                <c:pt idx="12">
                  <c:v>9.15-9.25</c:v>
                </c:pt>
                <c:pt idx="13">
                  <c:v>9.25-9.35</c:v>
                </c:pt>
                <c:pt idx="14">
                  <c:v>9.35-9.45</c:v>
                </c:pt>
                <c:pt idx="15">
                  <c:v>9.45-9.55</c:v>
                </c:pt>
                <c:pt idx="16">
                  <c:v>9.55-9.65</c:v>
                </c:pt>
                <c:pt idx="17">
                  <c:v>9.65-9.75</c:v>
                </c:pt>
                <c:pt idx="18">
                  <c:v>9.75-9.85</c:v>
                </c:pt>
                <c:pt idx="19">
                  <c:v>9.85-9.95</c:v>
                </c:pt>
                <c:pt idx="20">
                  <c:v>9.95-10.05</c:v>
                </c:pt>
                <c:pt idx="21">
                  <c:v>10.05-10.15</c:v>
                </c:pt>
                <c:pt idx="22">
                  <c:v>10.15-10.25</c:v>
                </c:pt>
                <c:pt idx="23">
                  <c:v>10.25-10.35</c:v>
                </c:pt>
                <c:pt idx="24">
                  <c:v>10.35-10.45</c:v>
                </c:pt>
                <c:pt idx="25">
                  <c:v>10.45-10.55</c:v>
                </c:pt>
                <c:pt idx="26">
                  <c:v>10.55-10.65</c:v>
                </c:pt>
                <c:pt idx="27">
                  <c:v>10.65-10.75</c:v>
                </c:pt>
                <c:pt idx="28">
                  <c:v>10.75-10.85</c:v>
                </c:pt>
                <c:pt idx="29">
                  <c:v>10.85-10.95</c:v>
                </c:pt>
                <c:pt idx="30">
                  <c:v>10.95-11.05</c:v>
                </c:pt>
                <c:pt idx="31">
                  <c:v>11.05-11.15</c:v>
                </c:pt>
                <c:pt idx="32">
                  <c:v>11.15-11.25</c:v>
                </c:pt>
                <c:pt idx="33">
                  <c:v>11.25-11.35</c:v>
                </c:pt>
                <c:pt idx="34">
                  <c:v>11.35-11.45</c:v>
                </c:pt>
                <c:pt idx="35">
                  <c:v>11.45-11.55</c:v>
                </c:pt>
                <c:pt idx="36">
                  <c:v>11.55-11.65</c:v>
                </c:pt>
                <c:pt idx="37">
                  <c:v>11.65-11.75</c:v>
                </c:pt>
                <c:pt idx="38">
                  <c:v>11.75-11.85</c:v>
                </c:pt>
                <c:pt idx="39">
                  <c:v>11.85-11.95</c:v>
                </c:pt>
                <c:pt idx="40">
                  <c:v>11.95-12.05</c:v>
                </c:pt>
                <c:pt idx="41">
                  <c:v>&gt;12.05</c:v>
                </c:pt>
              </c:strCache>
            </c:strRef>
          </c:cat>
          <c:val>
            <c:numRef>
              <c:f>Sheet2!$H$6:$H$47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10</c:v>
                </c:pt>
                <c:pt idx="6">
                  <c:v>15</c:v>
                </c:pt>
                <c:pt idx="7">
                  <c:v>29</c:v>
                </c:pt>
                <c:pt idx="8">
                  <c:v>52</c:v>
                </c:pt>
                <c:pt idx="9">
                  <c:v>74</c:v>
                </c:pt>
                <c:pt idx="10">
                  <c:v>116</c:v>
                </c:pt>
                <c:pt idx="11">
                  <c:v>167</c:v>
                </c:pt>
                <c:pt idx="12">
                  <c:v>217</c:v>
                </c:pt>
                <c:pt idx="13">
                  <c:v>320</c:v>
                </c:pt>
                <c:pt idx="14">
                  <c:v>379</c:v>
                </c:pt>
                <c:pt idx="15">
                  <c:v>519</c:v>
                </c:pt>
                <c:pt idx="16">
                  <c:v>566</c:v>
                </c:pt>
                <c:pt idx="17">
                  <c:v>685</c:v>
                </c:pt>
                <c:pt idx="18">
                  <c:v>738</c:v>
                </c:pt>
                <c:pt idx="19">
                  <c:v>770</c:v>
                </c:pt>
                <c:pt idx="20">
                  <c:v>782</c:v>
                </c:pt>
                <c:pt idx="21">
                  <c:v>759</c:v>
                </c:pt>
                <c:pt idx="22">
                  <c:v>755</c:v>
                </c:pt>
                <c:pt idx="23">
                  <c:v>646</c:v>
                </c:pt>
                <c:pt idx="24">
                  <c:v>561</c:v>
                </c:pt>
                <c:pt idx="25">
                  <c:v>472</c:v>
                </c:pt>
                <c:pt idx="26">
                  <c:v>401</c:v>
                </c:pt>
                <c:pt idx="27">
                  <c:v>272</c:v>
                </c:pt>
                <c:pt idx="28">
                  <c:v>226</c:v>
                </c:pt>
                <c:pt idx="29">
                  <c:v>152</c:v>
                </c:pt>
                <c:pt idx="30">
                  <c:v>112</c:v>
                </c:pt>
                <c:pt idx="31">
                  <c:v>85</c:v>
                </c:pt>
                <c:pt idx="32">
                  <c:v>46</c:v>
                </c:pt>
                <c:pt idx="33">
                  <c:v>26</c:v>
                </c:pt>
                <c:pt idx="34">
                  <c:v>16</c:v>
                </c:pt>
                <c:pt idx="35">
                  <c:v>6</c:v>
                </c:pt>
                <c:pt idx="36">
                  <c:v>7</c:v>
                </c:pt>
                <c:pt idx="37">
                  <c:v>6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3-465D-BE59-91CC563E1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9388800"/>
        <c:axId val="99395072"/>
      </c:barChart>
      <c:lineChart>
        <c:grouping val="standard"/>
        <c:varyColors val="0"/>
        <c:ser>
          <c:idx val="1"/>
          <c:order val="1"/>
          <c:tx>
            <c:strRef>
              <c:f>Sheet2!$H$5</c:f>
              <c:strCache>
                <c:ptCount val="1"/>
                <c:pt idx="0">
                  <c:v>度数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Sheet2!$G$6:$G$47</c:f>
              <c:strCache>
                <c:ptCount val="42"/>
                <c:pt idx="0">
                  <c:v>&lt;8.05</c:v>
                </c:pt>
                <c:pt idx="1">
                  <c:v>8.05-8.15</c:v>
                </c:pt>
                <c:pt idx="2">
                  <c:v>8.15-8.25</c:v>
                </c:pt>
                <c:pt idx="3">
                  <c:v>8.25-8.35</c:v>
                </c:pt>
                <c:pt idx="4">
                  <c:v>8.35-8.45</c:v>
                </c:pt>
                <c:pt idx="5">
                  <c:v>8.45-8.55</c:v>
                </c:pt>
                <c:pt idx="6">
                  <c:v>8.55-8.65</c:v>
                </c:pt>
                <c:pt idx="7">
                  <c:v>8.65-8.75</c:v>
                </c:pt>
                <c:pt idx="8">
                  <c:v>8.75-8.85</c:v>
                </c:pt>
                <c:pt idx="9">
                  <c:v>8.85-8.95</c:v>
                </c:pt>
                <c:pt idx="10">
                  <c:v>8.95-9.05</c:v>
                </c:pt>
                <c:pt idx="11">
                  <c:v>9.05-9.15</c:v>
                </c:pt>
                <c:pt idx="12">
                  <c:v>9.15-9.25</c:v>
                </c:pt>
                <c:pt idx="13">
                  <c:v>9.25-9.35</c:v>
                </c:pt>
                <c:pt idx="14">
                  <c:v>9.35-9.45</c:v>
                </c:pt>
                <c:pt idx="15">
                  <c:v>9.45-9.55</c:v>
                </c:pt>
                <c:pt idx="16">
                  <c:v>9.55-9.65</c:v>
                </c:pt>
                <c:pt idx="17">
                  <c:v>9.65-9.75</c:v>
                </c:pt>
                <c:pt idx="18">
                  <c:v>9.75-9.85</c:v>
                </c:pt>
                <c:pt idx="19">
                  <c:v>9.85-9.95</c:v>
                </c:pt>
                <c:pt idx="20">
                  <c:v>9.95-10.05</c:v>
                </c:pt>
                <c:pt idx="21">
                  <c:v>10.05-10.15</c:v>
                </c:pt>
                <c:pt idx="22">
                  <c:v>10.15-10.25</c:v>
                </c:pt>
                <c:pt idx="23">
                  <c:v>10.25-10.35</c:v>
                </c:pt>
                <c:pt idx="24">
                  <c:v>10.35-10.45</c:v>
                </c:pt>
                <c:pt idx="25">
                  <c:v>10.45-10.55</c:v>
                </c:pt>
                <c:pt idx="26">
                  <c:v>10.55-10.65</c:v>
                </c:pt>
                <c:pt idx="27">
                  <c:v>10.65-10.75</c:v>
                </c:pt>
                <c:pt idx="28">
                  <c:v>10.75-10.85</c:v>
                </c:pt>
                <c:pt idx="29">
                  <c:v>10.85-10.95</c:v>
                </c:pt>
                <c:pt idx="30">
                  <c:v>10.95-11.05</c:v>
                </c:pt>
                <c:pt idx="31">
                  <c:v>11.05-11.15</c:v>
                </c:pt>
                <c:pt idx="32">
                  <c:v>11.15-11.25</c:v>
                </c:pt>
                <c:pt idx="33">
                  <c:v>11.25-11.35</c:v>
                </c:pt>
                <c:pt idx="34">
                  <c:v>11.35-11.45</c:v>
                </c:pt>
                <c:pt idx="35">
                  <c:v>11.45-11.55</c:v>
                </c:pt>
                <c:pt idx="36">
                  <c:v>11.55-11.65</c:v>
                </c:pt>
                <c:pt idx="37">
                  <c:v>11.65-11.75</c:v>
                </c:pt>
                <c:pt idx="38">
                  <c:v>11.75-11.85</c:v>
                </c:pt>
                <c:pt idx="39">
                  <c:v>11.85-11.95</c:v>
                </c:pt>
                <c:pt idx="40">
                  <c:v>11.95-12.05</c:v>
                </c:pt>
                <c:pt idx="41">
                  <c:v>&gt;12.05</c:v>
                </c:pt>
              </c:strCache>
            </c:strRef>
          </c:cat>
          <c:val>
            <c:numRef>
              <c:f>Sheet2!$H$6:$H$47</c:f>
              <c:numCache>
                <c:formatCode>General</c:formatCode>
                <c:ptCount val="42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7</c:v>
                </c:pt>
                <c:pt idx="5">
                  <c:v>10</c:v>
                </c:pt>
                <c:pt idx="6">
                  <c:v>15</c:v>
                </c:pt>
                <c:pt idx="7">
                  <c:v>29</c:v>
                </c:pt>
                <c:pt idx="8">
                  <c:v>52</c:v>
                </c:pt>
                <c:pt idx="9">
                  <c:v>74</c:v>
                </c:pt>
                <c:pt idx="10">
                  <c:v>116</c:v>
                </c:pt>
                <c:pt idx="11">
                  <c:v>167</c:v>
                </c:pt>
                <c:pt idx="12">
                  <c:v>217</c:v>
                </c:pt>
                <c:pt idx="13">
                  <c:v>320</c:v>
                </c:pt>
                <c:pt idx="14">
                  <c:v>379</c:v>
                </c:pt>
                <c:pt idx="15">
                  <c:v>519</c:v>
                </c:pt>
                <c:pt idx="16">
                  <c:v>566</c:v>
                </c:pt>
                <c:pt idx="17">
                  <c:v>685</c:v>
                </c:pt>
                <c:pt idx="18">
                  <c:v>738</c:v>
                </c:pt>
                <c:pt idx="19">
                  <c:v>770</c:v>
                </c:pt>
                <c:pt idx="20">
                  <c:v>782</c:v>
                </c:pt>
                <c:pt idx="21">
                  <c:v>759</c:v>
                </c:pt>
                <c:pt idx="22">
                  <c:v>755</c:v>
                </c:pt>
                <c:pt idx="23">
                  <c:v>646</c:v>
                </c:pt>
                <c:pt idx="24">
                  <c:v>561</c:v>
                </c:pt>
                <c:pt idx="25">
                  <c:v>472</c:v>
                </c:pt>
                <c:pt idx="26">
                  <c:v>401</c:v>
                </c:pt>
                <c:pt idx="27">
                  <c:v>272</c:v>
                </c:pt>
                <c:pt idx="28">
                  <c:v>226</c:v>
                </c:pt>
                <c:pt idx="29">
                  <c:v>152</c:v>
                </c:pt>
                <c:pt idx="30">
                  <c:v>112</c:v>
                </c:pt>
                <c:pt idx="31">
                  <c:v>85</c:v>
                </c:pt>
                <c:pt idx="32">
                  <c:v>46</c:v>
                </c:pt>
                <c:pt idx="33">
                  <c:v>26</c:v>
                </c:pt>
                <c:pt idx="34">
                  <c:v>16</c:v>
                </c:pt>
                <c:pt idx="35">
                  <c:v>6</c:v>
                </c:pt>
                <c:pt idx="36">
                  <c:v>7</c:v>
                </c:pt>
                <c:pt idx="37">
                  <c:v>6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23-465D-BE59-91CC563E1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388800"/>
        <c:axId val="99395072"/>
      </c:lineChart>
      <c:catAx>
        <c:axId val="99388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/>
                  <a:t>パスタの長さ（</a:t>
                </a:r>
                <a:r>
                  <a:rPr lang="en-US" altLang="ja-JP" sz="2000"/>
                  <a:t>cm</a:t>
                </a:r>
                <a:r>
                  <a:rPr lang="ja-JP" altLang="en-US" sz="2000"/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395072"/>
        <c:crosses val="autoZero"/>
        <c:auto val="1"/>
        <c:lblAlgn val="ctr"/>
        <c:lblOffset val="100"/>
        <c:noMultiLvlLbl val="0"/>
      </c:catAx>
      <c:valAx>
        <c:axId val="99395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eaVert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/>
                  <a:t>度数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eaVert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938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5C5F-7693-476B-BF76-F2B9A9E6CDD9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9A1C-1E2C-464F-98E3-039C973CBC3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41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barplot</a:t>
            </a:r>
            <a:r>
              <a:rPr kumimoji="1" lang="en-US" altLang="ja-JP" dirty="0"/>
              <a:t>(c(600,400), </a:t>
            </a:r>
            <a:r>
              <a:rPr kumimoji="1" lang="en-US" altLang="ja-JP" dirty="0" err="1"/>
              <a:t>names.arg</a:t>
            </a:r>
            <a:r>
              <a:rPr kumimoji="1" lang="en-US" altLang="ja-JP" dirty="0"/>
              <a:t>=c("A", "B"), </a:t>
            </a:r>
            <a:r>
              <a:rPr kumimoji="1" lang="en-US" altLang="ja-JP" dirty="0" err="1"/>
              <a:t>ylim</a:t>
            </a:r>
            <a:r>
              <a:rPr kumimoji="1" lang="en-US" altLang="ja-JP" dirty="0"/>
              <a:t>=c(0,700), </a:t>
            </a:r>
            <a:r>
              <a:rPr kumimoji="1" lang="en-US" altLang="ja-JP" dirty="0" err="1"/>
              <a:t>xlab</a:t>
            </a:r>
            <a:r>
              <a:rPr kumimoji="1" lang="en-US" altLang="ja-JP" dirty="0"/>
              <a:t>="</a:t>
            </a:r>
            <a:r>
              <a:rPr kumimoji="1" lang="ja-JP" altLang="en-US" dirty="0"/>
              <a:t>政党</a:t>
            </a:r>
            <a:r>
              <a:rPr kumimoji="1" lang="en-US" altLang="ja-JP" dirty="0"/>
              <a:t>", </a:t>
            </a:r>
            <a:r>
              <a:rPr kumimoji="1" lang="en-US" altLang="ja-JP" dirty="0" err="1"/>
              <a:t>ylab</a:t>
            </a:r>
            <a:r>
              <a:rPr kumimoji="1" lang="en-US" altLang="ja-JP" dirty="0"/>
              <a:t>="</a:t>
            </a:r>
            <a:r>
              <a:rPr kumimoji="1" lang="ja-JP" altLang="en-US" dirty="0"/>
              <a:t>度数</a:t>
            </a:r>
            <a:r>
              <a:rPr kumimoji="1" lang="en-US" altLang="ja-JP" dirty="0"/>
              <a:t>“)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9A1C-1E2C-464F-98E3-039C973CBC3B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06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err="1"/>
              <a:t>barplot</a:t>
            </a:r>
            <a:r>
              <a:rPr kumimoji="1" lang="en-US" altLang="ja-JP" dirty="0"/>
              <a:t>(c(6/10,4/10), </a:t>
            </a:r>
            <a:r>
              <a:rPr kumimoji="1" lang="en-US" altLang="ja-JP" dirty="0" err="1"/>
              <a:t>names.arg</a:t>
            </a:r>
            <a:r>
              <a:rPr kumimoji="1" lang="en-US" altLang="ja-JP" dirty="0"/>
              <a:t>=c("A", "B"), </a:t>
            </a:r>
            <a:r>
              <a:rPr kumimoji="1" lang="en-US" altLang="ja-JP" dirty="0" err="1"/>
              <a:t>ylim</a:t>
            </a:r>
            <a:r>
              <a:rPr kumimoji="1" lang="en-US" altLang="ja-JP" dirty="0"/>
              <a:t>=c(0,1), </a:t>
            </a:r>
            <a:r>
              <a:rPr kumimoji="1" lang="en-US" altLang="ja-JP" dirty="0" err="1"/>
              <a:t>xlab</a:t>
            </a:r>
            <a:r>
              <a:rPr kumimoji="1" lang="en-US" altLang="ja-JP" dirty="0"/>
              <a:t>="</a:t>
            </a:r>
            <a:r>
              <a:rPr kumimoji="1" lang="ja-JP" altLang="en-US" dirty="0"/>
              <a:t>政党</a:t>
            </a:r>
            <a:r>
              <a:rPr kumimoji="1" lang="en-US" altLang="ja-JP" dirty="0"/>
              <a:t>", </a:t>
            </a:r>
            <a:r>
              <a:rPr kumimoji="1" lang="en-US" altLang="ja-JP" dirty="0" err="1"/>
              <a:t>ylab</a:t>
            </a:r>
            <a:r>
              <a:rPr kumimoji="1" lang="en-US" altLang="ja-JP" dirty="0"/>
              <a:t>="</a:t>
            </a:r>
            <a:r>
              <a:rPr kumimoji="1" lang="ja-JP" altLang="en-US" dirty="0"/>
              <a:t>確率</a:t>
            </a:r>
            <a:r>
              <a:rPr kumimoji="1" lang="en-US" altLang="ja-JP" dirty="0"/>
              <a:t>")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9A1C-1E2C-464F-98E3-039C973CBC3B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98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確率変数の決め方については，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統計解析ハンドブック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など参照．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9A1C-1E2C-464F-98E3-039C973CBC3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/>
              <a:t>参考：</a:t>
            </a:r>
            <a:r>
              <a:rPr lang="en-US" altLang="ja-JP" sz="1200" dirty="0"/>
              <a:t>『</a:t>
            </a:r>
            <a:r>
              <a:rPr lang="ja-JP" altLang="en-US" sz="1200" dirty="0"/>
              <a:t>よくわかる統計学</a:t>
            </a:r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2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ja-JP" alt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sz="1200" dirty="0"/>
              <a:t>基礎編</a:t>
            </a:r>
            <a:r>
              <a:rPr lang="en-US" altLang="ja-JP" sz="1200" dirty="0"/>
              <a:t>』</a:t>
            </a:r>
            <a:r>
              <a:rPr kumimoji="1" lang="en-US" altLang="ja-JP" sz="1200" dirty="0"/>
              <a:t>p.59</a:t>
            </a:r>
            <a:endParaRPr kumimoji="1" lang="ja-JP" altLang="en-US" sz="12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9A1C-1E2C-464F-98E3-039C973CBC3B}" type="slidenum">
              <a:rPr kumimoji="1" lang="ja-JP" altLang="en-US" smtClean="0"/>
              <a:pPr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947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curve(</a:t>
            </a:r>
            <a:r>
              <a:rPr kumimoji="1" lang="en-US" altLang="ja-JP" dirty="0" err="1"/>
              <a:t>df</a:t>
            </a:r>
            <a:r>
              <a:rPr kumimoji="1" lang="en-US" altLang="ja-JP" dirty="0"/>
              <a:t>(x,10,20), 0,5, </a:t>
            </a:r>
            <a:r>
              <a:rPr kumimoji="1" lang="en-US" altLang="ja-JP" dirty="0" err="1"/>
              <a:t>xlab</a:t>
            </a:r>
            <a:r>
              <a:rPr kumimoji="1" lang="en-US" altLang="ja-JP" dirty="0"/>
              <a:t>="X", </a:t>
            </a:r>
            <a:r>
              <a:rPr kumimoji="1" lang="en-US" altLang="ja-JP" dirty="0" err="1"/>
              <a:t>ylab</a:t>
            </a:r>
            <a:r>
              <a:rPr kumimoji="1" lang="en-US" altLang="ja-JP" dirty="0"/>
              <a:t>="</a:t>
            </a:r>
            <a:r>
              <a:rPr kumimoji="1" lang="ja-JP" altLang="en-US" dirty="0"/>
              <a:t>確率密度</a:t>
            </a:r>
            <a:r>
              <a:rPr kumimoji="1" lang="en-US" altLang="ja-JP" dirty="0"/>
              <a:t>")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29A1C-1E2C-464F-98E3-039C973CBC3B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0933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DE730-368C-432D-94EC-715EB42D3E9B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974C9-6DE5-48D9-ACFC-3AF49C7C8A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3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0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png"/><Relationship Id="rId4" Type="http://schemas.openxmlformats.org/officeDocument/2006/relationships/image" Target="../media/image4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ホーエル</a:t>
            </a:r>
            <a:r>
              <a:rPr lang="en-US" altLang="ja-JP" dirty="0"/>
              <a:t>『</a:t>
            </a:r>
            <a:r>
              <a:rPr lang="ja-JP" altLang="en-US" dirty="0"/>
              <a:t>初等統計学</a:t>
            </a:r>
            <a:r>
              <a:rPr lang="en-US" altLang="ja-JP" dirty="0"/>
              <a:t>』</a:t>
            </a:r>
            <a:br>
              <a:rPr lang="en-US" altLang="ja-JP" dirty="0"/>
            </a:br>
            <a:r>
              <a:rPr lang="ja-JP" altLang="en-US" dirty="0"/>
              <a:t>第４章　確率分布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ja-JP" altLang="en-US" dirty="0"/>
              <a:t>寺尾　敦</a:t>
            </a:r>
            <a:endParaRPr lang="en-US" altLang="ja-JP" dirty="0"/>
          </a:p>
          <a:p>
            <a:r>
              <a:rPr lang="ja-JP" altLang="en-US" dirty="0"/>
              <a:t>青山学院大学社会情報学部</a:t>
            </a:r>
            <a:endParaRPr lang="en-US" altLang="ja-JP" dirty="0"/>
          </a:p>
          <a:p>
            <a:r>
              <a:rPr lang="en-US" altLang="ja-JP" dirty="0" err="1"/>
              <a:t>atsushi</a:t>
            </a:r>
            <a:r>
              <a:rPr lang="en-US" altLang="ja-JP" dirty="0"/>
              <a:t> [at] si.aoyama.ac.jp</a:t>
            </a:r>
          </a:p>
          <a:p>
            <a:r>
              <a:rPr lang="en-US" altLang="ja-JP" dirty="0"/>
              <a:t>Twitter: @</a:t>
            </a:r>
            <a:r>
              <a:rPr lang="en-US" altLang="ja-JP"/>
              <a:t>aterao</a:t>
            </a:r>
            <a:endParaRPr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836711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青山学院大学社会情報学部</a:t>
            </a:r>
            <a:endParaRPr kumimoji="1" lang="en-US" altLang="ja-JP" dirty="0"/>
          </a:p>
          <a:p>
            <a:r>
              <a:rPr lang="ja-JP" altLang="en-US" dirty="0"/>
              <a:t>「統計入門」第６回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経験分布の極限としての確率分布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u="sng" dirty="0"/>
              <a:t>確率分布は理論的に想定される数学的モデルである</a:t>
            </a:r>
            <a:r>
              <a:rPr lang="ja-JP" altLang="en-US" dirty="0"/>
              <a:t>．</a:t>
            </a:r>
            <a:endParaRPr lang="en-US" altLang="ja-JP" dirty="0"/>
          </a:p>
          <a:p>
            <a:pPr lvl="1"/>
            <a:r>
              <a:rPr lang="ja-JP" altLang="en-US" dirty="0"/>
              <a:t>推測統計では，母集団での分布として，特定の確率分布が仮定される．</a:t>
            </a:r>
            <a:endParaRPr lang="en-US" altLang="ja-JP" dirty="0"/>
          </a:p>
          <a:p>
            <a:r>
              <a:rPr kumimoji="1" lang="ja-JP" altLang="en-US" dirty="0"/>
              <a:t>標本の大きさ（</a:t>
            </a:r>
            <a:r>
              <a:rPr kumimoji="1" lang="en-US" altLang="ja-JP" dirty="0"/>
              <a:t>sample size</a:t>
            </a:r>
            <a:r>
              <a:rPr kumimoji="1" lang="ja-JP" altLang="en-US" dirty="0"/>
              <a:t>）を十分に大きくすれば，相対度数を用いた経験分布は，確率分布に収束する．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図</a:t>
            </a:r>
            <a:r>
              <a:rPr kumimoji="1" lang="en-US" altLang="ja-JP" dirty="0"/>
              <a:t>1</a:t>
            </a:r>
            <a:r>
              <a:rPr kumimoji="1" lang="ja-JP" altLang="en-US" dirty="0"/>
              <a:t>（</a:t>
            </a:r>
            <a:r>
              <a:rPr kumimoji="1" lang="en-US" altLang="ja-JP" dirty="0"/>
              <a:t>p.75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第３章</a:t>
            </a:r>
            <a:r>
              <a:rPr lang="ja-JP" altLang="en-US" dirty="0"/>
              <a:t>の</a:t>
            </a:r>
            <a:r>
              <a:rPr kumimoji="1" lang="ja-JP" altLang="en-US" dirty="0"/>
              <a:t>章末問題</a:t>
            </a:r>
            <a:r>
              <a:rPr kumimoji="1" lang="en-US" altLang="ja-JP" dirty="0"/>
              <a:t>10</a:t>
            </a:r>
            <a:r>
              <a:rPr kumimoji="1" lang="ja-JP" altLang="en-US" dirty="0"/>
              <a:t>も参照</a:t>
            </a:r>
            <a:r>
              <a:rPr lang="ja-JP" altLang="en-US" dirty="0"/>
              <a:t>のこと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DF3E6F-8C37-4056-BA32-7648A83C7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図１の実験を行う </a:t>
            </a:r>
            <a:r>
              <a:rPr kumimoji="1" lang="en-US" altLang="ja-JP" dirty="0"/>
              <a:t>R </a:t>
            </a:r>
            <a:r>
              <a:rPr kumimoji="1" lang="ja-JP" altLang="en-US" dirty="0"/>
              <a:t>コード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B8877A3-C521-4366-AD59-36A2E224C59A}"/>
              </a:ext>
            </a:extLst>
          </p:cNvPr>
          <p:cNvSpPr txBox="1"/>
          <p:nvPr/>
        </p:nvSpPr>
        <p:spPr>
          <a:xfrm>
            <a:off x="1069278" y="1628800"/>
            <a:ext cx="700544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population &lt;- c(1, 1, 1, 2, 2, 3)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 &lt;- 700 # sample size</a:t>
            </a:r>
          </a:p>
          <a:p>
            <a:endParaRPr kumimoji="1" lang="en-US" altLang="ja-JP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c(3/6, 2/6, 1/6)</a:t>
            </a:r>
          </a:p>
          <a:p>
            <a:endParaRPr kumimoji="1" lang="en-US" altLang="ja-JP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numeric(3)</a:t>
            </a:r>
          </a:p>
          <a:p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edata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&lt;- sample(population, size = N,</a:t>
            </a:r>
          </a:p>
          <a:p>
            <a:r>
              <a:rPr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replace = TRUE)</a:t>
            </a:r>
          </a:p>
          <a:p>
            <a:endParaRPr kumimoji="1" lang="en-US" altLang="ja-JP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in 1:3) {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] &lt;- sum(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edata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/ N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3865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595F73-65B8-49C7-812A-1D59DCA5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E3745E-7C17-44BF-8DD9-7F145634E692}"/>
              </a:ext>
            </a:extLst>
          </p:cNvPr>
          <p:cNvSpPr txBox="1"/>
          <p:nvPr/>
        </p:nvSpPr>
        <p:spPr>
          <a:xfrm>
            <a:off x="349529" y="1988840"/>
            <a:ext cx="8444941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Mac 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の場合のみ必要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 par(family = "HiraKakuProN-W3")</a:t>
            </a:r>
          </a:p>
          <a:p>
            <a:endParaRPr kumimoji="1" lang="en-US" altLang="ja-JP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barplot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rbind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),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beside = TRUE, #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と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edist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を並べて表示</a:t>
            </a:r>
          </a:p>
          <a:p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names.arg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c("1", "2", "3"), # 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横軸</a:t>
            </a:r>
            <a:endParaRPr kumimoji="1" lang="en-US" altLang="ja-JP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ylim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c(0, 1),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xlab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“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確率変数（トランプの札）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ylab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確率（相対度数）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1" lang="en-US" altLang="ja-JP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legend.text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c("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理論分布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経験分布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　</a:t>
            </a:r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kumimoji="1" lang="ja-JP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凡例</a:t>
            </a:r>
          </a:p>
          <a:p>
            <a:r>
              <a:rPr kumimoji="1" lang="en-US" altLang="ja-JP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kumimoji="1" lang="ja-JP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2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２．確率変数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事象を観察し，なんらかの測定を行う．</a:t>
            </a:r>
            <a:endParaRPr lang="en-US" altLang="ja-JP" dirty="0"/>
          </a:p>
          <a:p>
            <a:pPr lvl="1"/>
            <a:r>
              <a:rPr kumimoji="1" lang="ja-JP" altLang="en-US" dirty="0"/>
              <a:t>さいころを２回投げたときの，出た目の和</a:t>
            </a:r>
            <a:endParaRPr kumimoji="1" lang="en-US" altLang="ja-JP" dirty="0"/>
          </a:p>
          <a:p>
            <a:pPr lvl="1"/>
            <a:r>
              <a:rPr lang="ja-JP" altLang="en-US" dirty="0"/>
              <a:t>学生の，１週間あたりの学習時間</a:t>
            </a:r>
            <a:endParaRPr lang="en-US" altLang="ja-JP" dirty="0"/>
          </a:p>
          <a:p>
            <a:r>
              <a:rPr kumimoji="1" lang="ja-JP" altLang="en-US" dirty="0"/>
              <a:t>こうした測定は繰り返し行うことができる．繰り返しのたびに，変数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の値が具体的に測定されると考える．</a:t>
            </a:r>
            <a:endParaRPr kumimoji="1" lang="en-US" altLang="ja-JP" dirty="0"/>
          </a:p>
          <a:p>
            <a:pPr lvl="1"/>
            <a:r>
              <a:rPr lang="ja-JP" altLang="en-US" dirty="0"/>
              <a:t>注意：テキストでは変数を小文字の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で表しているが，ここでは大文字を用いる．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017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ja-JP" altLang="en-US" dirty="0"/>
              <a:t>例：硬貨を３回投げる実験での，表の出る回数 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endParaRPr lang="en-US" altLang="ja-JP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ja-JP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ja-JP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実験のたびに </a:t>
            </a:r>
            <a:r>
              <a:rPr lang="ja-JP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kumimoji="1"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は 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0, 1, 2, 3 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のいずれかの値をとる．</a:t>
            </a:r>
            <a:r>
              <a:rPr lang="ja-JP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ひとつの標本点にひとつの実数が対応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ja-JP" alt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が特定の値をとる確率を考えることができる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584650" y="2259859"/>
            <a:ext cx="7868175" cy="1813091"/>
            <a:chOff x="584650" y="2581630"/>
            <a:chExt cx="7868175" cy="1813091"/>
          </a:xfrm>
        </p:grpSpPr>
        <p:sp>
          <p:nvSpPr>
            <p:cNvPr id="4" name="円/楕円 3"/>
            <p:cNvSpPr/>
            <p:nvPr/>
          </p:nvSpPr>
          <p:spPr>
            <a:xfrm>
              <a:off x="733378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円/楕円 4"/>
            <p:cNvSpPr/>
            <p:nvPr/>
          </p:nvSpPr>
          <p:spPr>
            <a:xfrm>
              <a:off x="1765235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2797092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3828949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6924520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8"/>
            <p:cNvSpPr/>
            <p:nvPr/>
          </p:nvSpPr>
          <p:spPr>
            <a:xfrm>
              <a:off x="4860806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892663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7956376" y="331950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84650" y="3933056"/>
              <a:ext cx="7617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HHH</a:t>
              </a:r>
              <a:endParaRPr kumimoji="1" lang="ja-JP" altLang="en-US" sz="2400" dirty="0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1616507" y="3933056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HHT</a:t>
              </a:r>
              <a:endParaRPr kumimoji="1" lang="ja-JP" altLang="en-US" sz="2400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648364" y="3933056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HTH</a:t>
              </a:r>
              <a:endParaRPr kumimoji="1" lang="ja-JP" altLang="en-US" sz="2400" dirty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680221" y="3933056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T</a:t>
              </a:r>
              <a:r>
                <a:rPr kumimoji="1" lang="en-US" altLang="ja-JP" sz="2400" dirty="0"/>
                <a:t>HH</a:t>
              </a:r>
              <a:endParaRPr kumimoji="1" lang="ja-JP" altLang="en-US" sz="2400" dirty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712078" y="3933056"/>
              <a:ext cx="682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HTT</a:t>
              </a:r>
              <a:endParaRPr kumimoji="1" lang="ja-JP" altLang="en-US" sz="2400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43935" y="3933056"/>
              <a:ext cx="6783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T</a:t>
              </a:r>
              <a:r>
                <a:rPr kumimoji="1" lang="en-US" altLang="ja-JP" sz="2400" dirty="0"/>
                <a:t>HT</a:t>
              </a:r>
              <a:endParaRPr kumimoji="1" lang="ja-JP" altLang="en-US" sz="2400" dirty="0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6775792" y="3933056"/>
              <a:ext cx="6826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TT</a:t>
              </a:r>
              <a:r>
                <a:rPr kumimoji="1" lang="en-US" altLang="ja-JP" sz="2400" dirty="0"/>
                <a:t>H</a:t>
              </a:r>
              <a:endParaRPr kumimoji="1" lang="ja-JP" altLang="en-US" sz="2400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7807648" y="3933056"/>
              <a:ext cx="645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/>
                <a:t>TTT</a:t>
              </a:r>
              <a:endParaRPr kumimoji="1" lang="ja-JP" altLang="en-US" sz="2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6905036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endParaRPr kumimoji="1" lang="ja-JP" altLang="en-US" sz="3200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882925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endParaRPr kumimoji="1" lang="ja-JP" altLang="en-US" sz="3200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860814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/>
                <a:t>1</a:t>
              </a:r>
              <a:endParaRPr kumimoji="1" lang="ja-JP" altLang="en-US" sz="3200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838703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endParaRPr kumimoji="1" lang="ja-JP" altLang="en-US" sz="3200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816592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endParaRPr kumimoji="1" lang="ja-JP" altLang="en-US" sz="32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1794481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2</a:t>
              </a:r>
              <a:endParaRPr kumimoji="1" lang="ja-JP" altLang="en-US" sz="32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72370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3</a:t>
              </a:r>
              <a:endParaRPr kumimoji="1" lang="ja-JP" altLang="en-US" sz="3200" dirty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7927147" y="2581630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/>
                <a:t>0</a:t>
              </a:r>
              <a:endParaRPr kumimoji="1" lang="ja-JP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03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u="sng" dirty="0">
                <a:solidFill>
                  <a:srgbClr val="FF0000"/>
                </a:solidFill>
              </a:rPr>
              <a:t>確率変数</a:t>
            </a:r>
            <a:r>
              <a:rPr kumimoji="1" lang="ja-JP" altLang="en-US" dirty="0"/>
              <a:t>（</a:t>
            </a:r>
            <a:r>
              <a:rPr kumimoji="1" lang="en-US" altLang="ja-JP" dirty="0"/>
              <a:t>random variable</a:t>
            </a:r>
            <a:r>
              <a:rPr kumimoji="1" lang="ja-JP" altLang="en-US" dirty="0"/>
              <a:t>）：</a:t>
            </a:r>
            <a:endParaRPr kumimoji="1" lang="en-US" altLang="ja-JP" dirty="0"/>
          </a:p>
          <a:p>
            <a:pPr lvl="1"/>
            <a:r>
              <a:rPr lang="ja-JP" altLang="en-US" dirty="0"/>
              <a:t>定義：</a:t>
            </a:r>
            <a:r>
              <a:rPr lang="ja-JP" altLang="en-US" u="sng" dirty="0"/>
              <a:t>標本空間の上で定義された実数値関数</a:t>
            </a:r>
            <a:r>
              <a:rPr lang="ja-JP" altLang="en-US" dirty="0"/>
              <a:t>．標本点それぞれに実数を対応させる．</a:t>
            </a:r>
            <a:endParaRPr lang="en-US" altLang="ja-JP" dirty="0"/>
          </a:p>
          <a:p>
            <a:pPr lvl="1"/>
            <a:r>
              <a:rPr lang="ja-JP" altLang="en-US" dirty="0"/>
              <a:t>直感的には，とりうる値それぞれについて，その値が出現する確率が与えられている変数．</a:t>
            </a:r>
            <a:endParaRPr lang="en-US" altLang="ja-JP" dirty="0"/>
          </a:p>
          <a:p>
            <a:pPr lvl="2"/>
            <a:r>
              <a:rPr lang="ja-JP" altLang="en-US" dirty="0"/>
              <a:t>「変数」なのに「関数」？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altLang="ja-JP" dirty="0"/>
              <a:t>=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/>
              <a:t>(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/>
              <a:t>) </a:t>
            </a:r>
            <a:r>
              <a:rPr lang="ja-JP" altLang="en-US" dirty="0"/>
              <a:t>が，対応規則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/>
              <a:t> </a:t>
            </a:r>
            <a:r>
              <a:rPr lang="ja-JP" altLang="en-US" dirty="0"/>
              <a:t>と，対応先の変数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/>
              <a:t> </a:t>
            </a:r>
            <a:r>
              <a:rPr lang="ja-JP" altLang="en-US" dirty="0"/>
              <a:t>を表現していたのと同じ．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14348" y="1428736"/>
            <a:ext cx="3714776" cy="4714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6143636" y="2143116"/>
            <a:ext cx="2643206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00166" y="2357430"/>
            <a:ext cx="847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TTH</a:t>
            </a:r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86116" y="3500438"/>
            <a:ext cx="841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THT</a:t>
            </a:r>
            <a:endParaRPr kumimoji="1" lang="ja-JP" altLang="en-US" sz="3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57422" y="3857628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THH</a:t>
            </a:r>
            <a:endParaRPr kumimoji="1" lang="ja-JP" altLang="en-US" sz="3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8860" y="2857496"/>
            <a:ext cx="847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HTT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14546" y="5429264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HHH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0364" y="4786322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HHT</a:t>
            </a:r>
            <a:endParaRPr kumimoji="1" lang="ja-JP" altLang="en-US" sz="32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28728" y="4357694"/>
            <a:ext cx="898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HTH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71670" y="1714488"/>
            <a:ext cx="797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TTT</a:t>
            </a:r>
            <a:endParaRPr kumimoji="1" lang="ja-JP" altLang="en-US" sz="32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72264" y="30003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1</a:t>
            </a:r>
            <a:endParaRPr kumimoji="1" lang="ja-JP" altLang="en-US" sz="3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15206" y="22859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0</a:t>
            </a:r>
            <a:endParaRPr kumimoji="1"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15206" y="39290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2</a:t>
            </a:r>
            <a:endParaRPr kumimoji="1" lang="ja-JP" altLang="en-US" sz="32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43834" y="46434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3</a:t>
            </a:r>
            <a:endParaRPr kumimoji="1" lang="ja-JP" altLang="en-US" sz="3200" dirty="0"/>
          </a:p>
        </p:txBody>
      </p:sp>
      <p:cxnSp>
        <p:nvCxnSpPr>
          <p:cNvPr id="19" name="直線矢印コネクタ 18"/>
          <p:cNvCxnSpPr/>
          <p:nvPr/>
        </p:nvCxnSpPr>
        <p:spPr>
          <a:xfrm>
            <a:off x="2857488" y="1928802"/>
            <a:ext cx="4391407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2285984" y="2643182"/>
            <a:ext cx="4214842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9" idx="3"/>
          </p:cNvCxnSpPr>
          <p:nvPr/>
        </p:nvCxnSpPr>
        <p:spPr>
          <a:xfrm>
            <a:off x="3276400" y="3149884"/>
            <a:ext cx="3152988" cy="207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V="1">
            <a:off x="4071934" y="3500438"/>
            <a:ext cx="2500330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2357422" y="4214818"/>
            <a:ext cx="4786346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V="1">
            <a:off x="3714744" y="4429132"/>
            <a:ext cx="3429024" cy="642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>
            <a:stCxn id="8" idx="3"/>
          </p:cNvCxnSpPr>
          <p:nvPr/>
        </p:nvCxnSpPr>
        <p:spPr>
          <a:xfrm flipV="1">
            <a:off x="3255425" y="4071942"/>
            <a:ext cx="3959781" cy="78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3071802" y="4929198"/>
            <a:ext cx="4357718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1643042" y="57148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標本空間</a:t>
            </a:r>
            <a:endParaRPr kumimoji="1" lang="ja-JP" altLang="en-US" sz="3200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143636" y="936293"/>
            <a:ext cx="28200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実数（表が出た</a:t>
            </a:r>
            <a:endParaRPr lang="en-US" altLang="ja-JP" sz="3200" dirty="0"/>
          </a:p>
          <a:p>
            <a:r>
              <a:rPr kumimoji="1" lang="ja-JP" altLang="en-US" sz="3200" dirty="0"/>
              <a:t>回数）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857752" y="142873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i="1" dirty="0">
                <a:latin typeface="Times New Roman" pitchFamily="18" charset="0"/>
                <a:cs typeface="Times New Roman" pitchFamily="18" charset="0"/>
              </a:rPr>
              <a:t>X</a:t>
            </a:r>
            <a:endParaRPr kumimoji="1" lang="ja-JP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43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確率変数（離散型）の表記法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確率変数は，</a:t>
                </a:r>
                <a:r>
                  <a:rPr kumimoji="1" lang="en-US" altLang="ja-JP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kumimoji="1" lang="ja-JP" altLang="en-US" dirty="0"/>
                  <a:t>のような，アルファベットの大文字を用いて表す．実現値は小文字で表す．</a:t>
                </a:r>
                <a:endParaRPr kumimoji="1" lang="en-US" altLang="ja-JP" dirty="0"/>
              </a:p>
              <a:p>
                <a:r>
                  <a:rPr lang="ja-JP" altLang="en-US" dirty="0"/>
                  <a:t>確率変数が特定の値 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をとる確率を，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dirty="0"/>
                  <a:t> あるいは単に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dirty="0"/>
                  <a:t> と表す．</a:t>
                </a:r>
                <a:endParaRPr lang="en-US" altLang="ja-JP" dirty="0"/>
              </a:p>
              <a:p>
                <a:pPr lvl="1"/>
                <a:r>
                  <a:rPr kumimoji="1" lang="ja-JP" altLang="en-US" dirty="0"/>
                  <a:t>例：さいころを１回投げ，「１の目が出る」という事象に実数の１，</a:t>
                </a:r>
                <a:r>
                  <a:rPr lang="ja-JP" altLang="en-US" dirty="0"/>
                  <a:t> 「２の目が出る」という事象に実数の２，・・・と対応させた確率変数 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を考えると，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291" r="-1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187624" y="5157192"/>
                <a:ext cx="7213513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=6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57192"/>
                <a:ext cx="7213513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確率分布（離散型）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とびとびの値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baseline="-25000" dirty="0">
                <a:cs typeface="Times New Roman" pitchFamily="18" charset="0"/>
              </a:rPr>
              <a:t>1</a:t>
            </a:r>
            <a:r>
              <a:rPr kumimoji="1" lang="en-US" altLang="ja-JP" dirty="0"/>
              <a:t>,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baseline="-25000" dirty="0"/>
              <a:t>2</a:t>
            </a:r>
            <a:r>
              <a:rPr kumimoji="1" lang="en-US" altLang="ja-JP" dirty="0"/>
              <a:t>, …</a:t>
            </a:r>
            <a:r>
              <a:rPr lang="ja-JP" altLang="en-US" dirty="0"/>
              <a:t> </a:t>
            </a:r>
            <a:r>
              <a:rPr kumimoji="1" lang="ja-JP" altLang="en-US" dirty="0"/>
              <a:t>をとる確率変数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を，</a:t>
            </a:r>
            <a:r>
              <a:rPr kumimoji="1" lang="ja-JP" altLang="en-US" u="sng" dirty="0">
                <a:solidFill>
                  <a:srgbClr val="FF0000"/>
                </a:solidFill>
              </a:rPr>
              <a:t>離散型</a:t>
            </a:r>
            <a:r>
              <a:rPr kumimoji="1" lang="ja-JP" altLang="en-US" dirty="0"/>
              <a:t>（</a:t>
            </a:r>
            <a:r>
              <a:rPr kumimoji="1" lang="en-US" altLang="ja-JP" dirty="0"/>
              <a:t>discrete type</a:t>
            </a:r>
            <a:r>
              <a:rPr kumimoji="1" lang="ja-JP" altLang="en-US" dirty="0"/>
              <a:t>）の確率変数と呼ぶ．たいていは有限個の値を考える．</a:t>
            </a:r>
            <a:endParaRPr kumimoji="1" lang="en-US" altLang="ja-JP" dirty="0"/>
          </a:p>
          <a:p>
            <a:r>
              <a:rPr lang="ja-JP" altLang="en-US" dirty="0"/>
              <a:t>確率変数と確率との対応の全体を，</a:t>
            </a:r>
            <a:r>
              <a:rPr lang="ja-JP" altLang="en-US" u="sng" dirty="0">
                <a:solidFill>
                  <a:srgbClr val="FF0000"/>
                </a:solidFill>
              </a:rPr>
              <a:t>確率分布</a:t>
            </a:r>
            <a:r>
              <a:rPr lang="ja-JP" altLang="en-US" dirty="0"/>
              <a:t>（</a:t>
            </a:r>
            <a:r>
              <a:rPr lang="en-US" altLang="ja-JP" dirty="0"/>
              <a:t>probability distribution</a:t>
            </a:r>
            <a:r>
              <a:rPr lang="ja-JP" altLang="en-US" dirty="0"/>
              <a:t>）と呼ぶ．</a:t>
            </a:r>
            <a:endParaRPr lang="en-US" altLang="ja-JP" dirty="0"/>
          </a:p>
          <a:p>
            <a:pPr lvl="1"/>
            <a:r>
              <a:rPr kumimoji="1" lang="ja-JP" altLang="en-US" dirty="0"/>
              <a:t>横軸に確率変数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ja-JP" altLang="en-US" dirty="0" err="1"/>
              <a:t>，</a:t>
            </a:r>
            <a:r>
              <a:rPr kumimoji="1" lang="ja-JP" altLang="en-US" dirty="0"/>
              <a:t>縦軸に確率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dirty="0"/>
              <a:t>{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/>
              <a:t>} </a:t>
            </a:r>
            <a:r>
              <a:rPr kumimoji="1" lang="ja-JP" altLang="en-US" dirty="0"/>
              <a:t>をとって図示する．テキスト </a:t>
            </a:r>
            <a:r>
              <a:rPr kumimoji="1" lang="en-US" altLang="ja-JP" dirty="0"/>
              <a:t>p.78 </a:t>
            </a:r>
            <a:r>
              <a:rPr kumimoji="1" lang="ja-JP" altLang="en-US" dirty="0"/>
              <a:t>の図６および図７参照．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３．確率分布の性質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経験分布について平均と分散を考えたのと同様に，</a:t>
            </a:r>
            <a:r>
              <a:rPr lang="ja-JP" altLang="en-US" u="sng" dirty="0"/>
              <a:t>確率分布の平均と分散を考える</a:t>
            </a:r>
            <a:r>
              <a:rPr lang="ja-JP" altLang="en-US" dirty="0"/>
              <a:t>ことができる．</a:t>
            </a:r>
            <a:endParaRPr lang="en-US" altLang="ja-JP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１．序説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第２章で学んだヒストグラムは，得られたデータの分布を示したもの．</a:t>
            </a:r>
            <a:r>
              <a:rPr kumimoji="1" lang="ja-JP" altLang="en-US" u="sng" dirty="0">
                <a:solidFill>
                  <a:srgbClr val="FF0000"/>
                </a:solidFill>
              </a:rPr>
              <a:t>経験分布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empirical distribution</a:t>
            </a:r>
            <a:r>
              <a:rPr kumimoji="1" lang="ja-JP" altLang="en-US" dirty="0"/>
              <a:t>）</a:t>
            </a:r>
            <a:r>
              <a:rPr lang="ja-JP" altLang="en-US" dirty="0"/>
              <a:t>と呼ばれる．</a:t>
            </a:r>
            <a:endParaRPr kumimoji="1" lang="en-US" altLang="ja-JP" dirty="0"/>
          </a:p>
          <a:p>
            <a:r>
              <a:rPr lang="ja-JP" altLang="en-US" dirty="0"/>
              <a:t>第４章で学ぶ</a:t>
            </a:r>
            <a:r>
              <a:rPr lang="ja-JP" altLang="en-US" u="sng" dirty="0">
                <a:solidFill>
                  <a:srgbClr val="FF0000"/>
                </a:solidFill>
              </a:rPr>
              <a:t>確率分布</a:t>
            </a:r>
            <a:r>
              <a:rPr lang="ja-JP" altLang="en-US" dirty="0"/>
              <a:t>（</a:t>
            </a:r>
            <a:r>
              <a:rPr lang="en-US" altLang="ja-JP" dirty="0"/>
              <a:t>probability distribution</a:t>
            </a:r>
            <a:r>
              <a:rPr lang="ja-JP" altLang="en-US" dirty="0"/>
              <a:t>）は，</a:t>
            </a:r>
            <a:r>
              <a:rPr lang="ja-JP" altLang="en-US" u="sng" dirty="0"/>
              <a:t>母集団での分布</a:t>
            </a:r>
            <a:r>
              <a:rPr lang="ja-JP" altLang="en-US" dirty="0"/>
              <a:t>．</a:t>
            </a:r>
            <a:endParaRPr lang="en-US" altLang="ja-JP" dirty="0"/>
          </a:p>
          <a:p>
            <a:pPr lvl="1"/>
            <a:r>
              <a:rPr kumimoji="1" lang="ja-JP" altLang="en-US" dirty="0"/>
              <a:t>母集団ではこうなっているだろうと仮定する，理論的な分布．テキスト図１（</a:t>
            </a:r>
            <a:r>
              <a:rPr kumimoji="1" lang="en-US" altLang="ja-JP" dirty="0"/>
              <a:t>p.75</a:t>
            </a:r>
            <a:r>
              <a:rPr kumimoji="1" lang="ja-JP" altLang="en-US" dirty="0"/>
              <a:t>）参照．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母集団平均：確率分布の平均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ja-JP" altLang="en-US" dirty="0"/>
                  <a:t>第２章で学んだ，分類されたデータから標本平均を求める式</a:t>
                </a:r>
                <a:r>
                  <a:rPr lang="ja-JP" altLang="en-US" dirty="0"/>
                  <a:t>を書き換える．</a:t>
                </a:r>
                <a:endParaRPr lang="en-US" altLang="ja-JP" dirty="0"/>
              </a:p>
              <a:p>
                <a:pPr marL="457200" lvl="1" indent="0">
                  <a:buNone/>
                </a:pPr>
                <a:r>
                  <a:rPr lang="ja-JP" altLang="en-US" dirty="0">
                    <a:latin typeface="Times New Roman" pitchFamily="18" charset="0"/>
                    <a:cs typeface="Times New Roman" pitchFamily="18" charset="0"/>
                  </a:rPr>
                  <a:t>（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ja-JP" alt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ja-JP" altLang="en-US" dirty="0">
                    <a:latin typeface="Times New Roman" pitchFamily="18" charset="0"/>
                    <a:cs typeface="Times New Roman" pitchFamily="18" charset="0"/>
                  </a:rPr>
                  <a:t>回の試行で 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ja-JP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baseline="-25000" dirty="0"/>
                  <a:t> </a:t>
                </a:r>
                <a:r>
                  <a:rPr lang="ja-JP" altLang="en-US" dirty="0"/>
                  <a:t>という値が 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ja-JP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回観察された）</a:t>
                </a:r>
                <a:endParaRPr lang="en-US" altLang="ja-JP" dirty="0"/>
              </a:p>
              <a:p>
                <a:endParaRPr kumimoji="1" lang="en-US" altLang="ja-JP" dirty="0"/>
              </a:p>
              <a:p>
                <a:endParaRPr lang="en-US" altLang="ja-JP" dirty="0"/>
              </a:p>
              <a:p>
                <a:r>
                  <a:rPr lang="ja-JP" altLang="en-US" dirty="0"/>
                  <a:t>経験分布での相対度数 </a:t>
                </a:r>
                <a:r>
                  <a:rPr lang="en-US" altLang="ja-JP" i="1" dirty="0" err="1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ja-JP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ja-JP" altLang="en-US" i="1" baseline="-25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ja-JP" dirty="0">
                    <a:latin typeface="Times New Roman" pitchFamily="18" charset="0"/>
                    <a:cs typeface="Times New Roman" pitchFamily="18" charset="0"/>
                  </a:rPr>
                  <a:t>/ 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は，標本の大きさ（</a:t>
                </a:r>
                <a:r>
                  <a:rPr lang="en-US" altLang="ja-JP" i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ja-JP" altLang="en-US" dirty="0"/>
                  <a:t>）を十分に大きくすれば，母集団での確率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dirty="0"/>
                  <a:t> に収束する．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91680" y="3140968"/>
                <a:ext cx="3739421" cy="125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140968"/>
                <a:ext cx="3739421" cy="125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母集団平均：確率分布の平均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標本の大きさを十分に大きくすると，標本平均は母集団平均に収束する．</a:t>
            </a:r>
            <a:endParaRPr lang="en-US" altLang="ja-JP" dirty="0"/>
          </a:p>
          <a:p>
            <a:r>
              <a:rPr lang="ja-JP" altLang="en-US" dirty="0"/>
              <a:t>母集団平均（つまり，確率分布の平均）をギリシア文字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μ </a:t>
            </a:r>
            <a:r>
              <a:rPr lang="ja-JP" altLang="en-US" dirty="0"/>
              <a:t>（ミュー）で表す．</a:t>
            </a:r>
            <a:endParaRPr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56176" y="4077072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p.79</a:t>
            </a:r>
          </a:p>
          <a:p>
            <a:r>
              <a:rPr kumimoji="1" lang="en-US" altLang="ja-JP" sz="2800" dirty="0"/>
              <a:t>(1)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619672" y="3943990"/>
                <a:ext cx="3180928" cy="1220270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43990"/>
                <a:ext cx="3180928" cy="12202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母集団分散</a:t>
            </a:r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分類されたデータから分散を求める式を変形する．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ja-JP" alt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回の試行で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baseline="-25000" dirty="0"/>
              <a:t> </a:t>
            </a:r>
            <a:r>
              <a:rPr lang="ja-JP" altLang="en-US" dirty="0"/>
              <a:t>という値が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dirty="0"/>
              <a:t> </a:t>
            </a:r>
            <a:r>
              <a:rPr lang="ja-JP" altLang="en-US" dirty="0"/>
              <a:t>回観察された）</a:t>
            </a:r>
            <a:endParaRPr kumimoji="1" lang="ja-JP" altLang="en-US" dirty="0"/>
          </a:p>
        </p:txBody>
      </p:sp>
      <p:sp>
        <p:nvSpPr>
          <p:cNvPr id="5" name="左カーブ矢印 4"/>
          <p:cNvSpPr/>
          <p:nvPr/>
        </p:nvSpPr>
        <p:spPr>
          <a:xfrm>
            <a:off x="5209880" y="4809476"/>
            <a:ext cx="571504" cy="9286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4953340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1" lang="en-US" altLang="ja-JP" sz="2800" dirty="0"/>
              <a:t> </a:t>
            </a:r>
            <a:r>
              <a:rPr kumimoji="1" lang="ja-JP" altLang="en-US" sz="2800" dirty="0"/>
              <a:t>が大きいとき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209657" y="3168441"/>
                <a:ext cx="3679725" cy="31377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57" y="3168441"/>
                <a:ext cx="3679725" cy="3137782"/>
              </a:xfrm>
              <a:prstGeom prst="rect">
                <a:avLst/>
              </a:prstGeom>
              <a:blipFill>
                <a:blip r:embed="rId2"/>
                <a:stretch>
                  <a:fillRect r="-26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母集団分散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標本の大きさを十分に大きくすると，標本から計算される分散は母集団分散に収束する．</a:t>
            </a:r>
            <a:endParaRPr lang="en-US" altLang="ja-JP" dirty="0"/>
          </a:p>
          <a:p>
            <a:r>
              <a:rPr lang="ja-JP" altLang="en-US" dirty="0"/>
              <a:t>母集団分散（つまり，確率分布の分散）を </a:t>
            </a:r>
            <a:r>
              <a:rPr lang="en-US" altLang="ja-JP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  <a:r>
              <a:rPr lang="ja-JP" altLang="en-US" dirty="0"/>
              <a:t>で表す．（ギリシア文字シグマ）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1" y="4077072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p.79</a:t>
            </a:r>
          </a:p>
          <a:p>
            <a:r>
              <a:rPr kumimoji="1" lang="en-US" altLang="ja-JP" sz="2800" dirty="0"/>
              <a:t>(2)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121091" y="4041613"/>
                <a:ext cx="4515210" cy="1256947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ja-JP" alt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091" y="4041613"/>
                <a:ext cx="4515210" cy="12569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827584" y="1556792"/>
            <a:ext cx="590465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分散 ＝ ２乗の平均 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平均の２乗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012160" y="2636912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p.81</a:t>
            </a:r>
          </a:p>
          <a:p>
            <a:r>
              <a:rPr kumimoji="1" lang="en-US" altLang="ja-JP" sz="2800" dirty="0"/>
              <a:t>(3)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EBAD895-4394-4C21-8799-2A9BB4EAF82F}"/>
                  </a:ext>
                </a:extLst>
              </p:cNvPr>
              <p:cNvSpPr txBox="1"/>
              <p:nvPr/>
            </p:nvSpPr>
            <p:spPr>
              <a:xfrm>
                <a:off x="999525" y="2399653"/>
                <a:ext cx="6391814" cy="4183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aln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nary>
                        <m:naryPr>
                          <m:chr m:val="∑"/>
                          <m:ctrlP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6EBAD895-4394-4C21-8799-2A9BB4EAF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525" y="2399653"/>
                <a:ext cx="6391814" cy="4183709"/>
              </a:xfrm>
              <a:prstGeom prst="rect">
                <a:avLst/>
              </a:prstGeom>
              <a:blipFill>
                <a:blip r:embed="rId2"/>
                <a:stretch>
                  <a:fillRect r="-19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26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４．期待値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確率分布の平均</a:t>
            </a:r>
            <a:r>
              <a:rPr kumimoji="1" lang="ja-JP" altLang="en-US" dirty="0"/>
              <a:t>は，</a:t>
            </a:r>
            <a:r>
              <a:rPr kumimoji="1" lang="ja-JP" altLang="en-US" u="sng" dirty="0">
                <a:solidFill>
                  <a:srgbClr val="FF0000"/>
                </a:solidFill>
              </a:rPr>
              <a:t>期待値</a:t>
            </a:r>
            <a:r>
              <a:rPr kumimoji="1" lang="ja-JP" altLang="en-US" dirty="0"/>
              <a:t>（</a:t>
            </a:r>
            <a:r>
              <a:rPr kumimoji="1" lang="en-US" altLang="ja-JP" dirty="0"/>
              <a:t>expected value</a:t>
            </a:r>
            <a:r>
              <a:rPr kumimoji="1" lang="ja-JP" altLang="en-US" dirty="0"/>
              <a:t>）とも呼ばれる．</a:t>
            </a:r>
            <a:endParaRPr lang="en-US" altLang="ja-JP" dirty="0"/>
          </a:p>
          <a:p>
            <a:pPr lvl="1"/>
            <a:r>
              <a:rPr lang="ja-JP" altLang="en-US" dirty="0"/>
              <a:t>確率分布の期待値といえば，確率分布の平均という意味である．</a:t>
            </a:r>
            <a:endParaRPr lang="en-US" altLang="ja-JP" dirty="0"/>
          </a:p>
          <a:p>
            <a:r>
              <a:rPr lang="ja-JP" altLang="en-US" dirty="0"/>
              <a:t>例：硬貨を１枚投げて，表が出れば</a:t>
            </a:r>
            <a:r>
              <a:rPr lang="en-US" altLang="ja-JP" dirty="0"/>
              <a:t>100</a:t>
            </a:r>
            <a:r>
              <a:rPr lang="ja-JP" altLang="en-US" dirty="0"/>
              <a:t>円がもらえるゲームをする．期待値は</a:t>
            </a:r>
            <a:r>
              <a:rPr lang="en-US" altLang="ja-JP" dirty="0"/>
              <a:t>50</a:t>
            </a:r>
            <a:r>
              <a:rPr lang="ja-JP" altLang="en-US" dirty="0"/>
              <a:t>円．</a:t>
            </a:r>
            <a:endParaRPr lang="en-US" altLang="ja-JP" dirty="0"/>
          </a:p>
          <a:p>
            <a:pPr lvl="1"/>
            <a:r>
              <a:rPr kumimoji="1" lang="ja-JP" altLang="en-US" dirty="0"/>
              <a:t>非常に多数回の試行を行えば，平均的には</a:t>
            </a:r>
            <a:r>
              <a:rPr kumimoji="1" lang="en-US" altLang="ja-JP" dirty="0"/>
              <a:t>50</a:t>
            </a:r>
            <a:r>
              <a:rPr kumimoji="1" lang="ja-JP" altLang="en-US" dirty="0"/>
              <a:t>円もらえると期待できる．</a:t>
            </a:r>
            <a:endParaRPr kumimoji="1" lang="en-US" altLang="ja-JP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714348" y="357166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/>
              <a:t>確率変数（標本点と実数との対応規則）</a:t>
            </a:r>
            <a:endParaRPr kumimoji="1" lang="en-US" altLang="ja-JP" sz="3200" dirty="0"/>
          </a:p>
          <a:p>
            <a:r>
              <a:rPr kumimoji="1" lang="ja-JP" altLang="en-US" sz="3200" dirty="0"/>
              <a:t>「表」→</a:t>
            </a:r>
            <a:r>
              <a:rPr kumimoji="1" lang="en-US" altLang="ja-JP" sz="3200" dirty="0"/>
              <a:t>100</a:t>
            </a:r>
            <a:r>
              <a:rPr kumimoji="1" lang="ja-JP" altLang="en-US" sz="3200" dirty="0"/>
              <a:t>　　</a:t>
            </a:r>
            <a:r>
              <a:rPr lang="ja-JP" altLang="en-US" sz="3200" dirty="0"/>
              <a:t>「裏」→</a:t>
            </a:r>
            <a:r>
              <a:rPr lang="en-US" altLang="ja-JP" sz="3200" dirty="0"/>
              <a:t>0</a:t>
            </a:r>
            <a:endParaRPr kumimoji="1" lang="ja-JP" altLang="en-US" sz="3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6218" y="2780928"/>
            <a:ext cx="27414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確率分布：</a:t>
            </a:r>
            <a:endParaRPr kumimoji="1" lang="en-US" altLang="ja-JP" sz="3200" dirty="0"/>
          </a:p>
          <a:p>
            <a:r>
              <a:rPr kumimoji="1" lang="en-US" altLang="ja-JP" sz="32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3200" dirty="0"/>
              <a:t>{</a:t>
            </a:r>
            <a:r>
              <a:rPr kumimoji="1" lang="en-US" altLang="ja-JP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sz="3200" dirty="0"/>
              <a:t>=100} = 1/2</a:t>
            </a:r>
          </a:p>
          <a:p>
            <a:r>
              <a:rPr lang="en-US" altLang="ja-JP" sz="32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3200" dirty="0"/>
              <a:t>{</a:t>
            </a:r>
            <a:r>
              <a:rPr lang="en-US" altLang="ja-JP" sz="32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3200" dirty="0"/>
              <a:t>=0} = 1/2</a:t>
            </a:r>
            <a:endParaRPr kumimoji="1" lang="ja-JP" altLang="en-US" sz="3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71403" y="2784882"/>
            <a:ext cx="4908716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</a:rPr>
              <a:t>期待値</a:t>
            </a:r>
            <a:r>
              <a:rPr lang="ja-JP" altLang="en-US" sz="3200" dirty="0"/>
              <a:t>（</a:t>
            </a:r>
            <a:r>
              <a:rPr lang="en-US" altLang="ja-JP" sz="3200" dirty="0"/>
              <a:t>expectation</a:t>
            </a:r>
            <a:r>
              <a:rPr lang="ja-JP" altLang="en-US" sz="3200" dirty="0"/>
              <a:t>）：</a:t>
            </a:r>
            <a:endParaRPr lang="en-US" altLang="ja-JP" sz="3200" dirty="0"/>
          </a:p>
          <a:p>
            <a:r>
              <a:rPr lang="ja-JP" altLang="en-US" sz="3200" dirty="0"/>
              <a:t>確率変数の値それぞれと，</a:t>
            </a:r>
            <a:endParaRPr lang="en-US" altLang="ja-JP" sz="3200" dirty="0"/>
          </a:p>
          <a:p>
            <a:r>
              <a:rPr lang="ja-JP" altLang="en-US" sz="3200" dirty="0"/>
              <a:t>その値が出現する確率との</a:t>
            </a:r>
            <a:endParaRPr lang="en-US" altLang="ja-JP" sz="3200" dirty="0"/>
          </a:p>
          <a:p>
            <a:r>
              <a:rPr kumimoji="1" lang="ja-JP" altLang="en-US" sz="3200" dirty="0"/>
              <a:t>積和</a:t>
            </a:r>
            <a:endParaRPr kumimoji="1" lang="en-US" altLang="ja-JP" sz="3200" dirty="0"/>
          </a:p>
          <a:p>
            <a:endParaRPr lang="en-US" altLang="ja-JP" sz="3200" dirty="0"/>
          </a:p>
          <a:p>
            <a:endParaRPr kumimoji="1" lang="en-US" altLang="ja-JP" sz="3200" dirty="0"/>
          </a:p>
          <a:p>
            <a:endParaRPr kumimoji="1" lang="ja-JP" altLang="en-US" sz="3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10788" y="4797152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p.82</a:t>
            </a:r>
          </a:p>
          <a:p>
            <a:r>
              <a:rPr kumimoji="1" lang="en-US" altLang="ja-JP" sz="2800" dirty="0"/>
              <a:t>(4)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468902" y="1527733"/>
                <a:ext cx="556325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=100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+0×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=50+0=50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902" y="1527733"/>
                <a:ext cx="5563254" cy="8066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688647" y="4941168"/>
                <a:ext cx="4674228" cy="1232773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=1,2,⋯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647" y="4941168"/>
                <a:ext cx="4674228" cy="12327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確率変数の変換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確率変数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に何らかの変換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dirty="0"/>
              <a:t> </a:t>
            </a:r>
            <a:r>
              <a:rPr kumimoji="1" lang="ja-JP" altLang="en-US" dirty="0"/>
              <a:t>を行って得られる変数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kumimoji="1" lang="ja-JP" altLang="en-US" dirty="0"/>
              <a:t>は，やはり確率変数である．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ja-JP" dirty="0"/>
              <a:t> </a:t>
            </a:r>
            <a:r>
              <a:rPr lang="ja-JP" altLang="en-US" dirty="0"/>
              <a:t>の期待値は，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00192" y="5085184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p.83</a:t>
            </a:r>
          </a:p>
          <a:p>
            <a:r>
              <a:rPr kumimoji="1" lang="en-US" altLang="ja-JP" sz="2800" dirty="0"/>
              <a:t>(5)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17638" y="2708920"/>
                <a:ext cx="17577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38" y="2708920"/>
                <a:ext cx="175778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27584" y="3863181"/>
                <a:ext cx="4572662" cy="2519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m:rPr>
                          <m:aln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m:rPr>
                          <m:brk m:alnAt="1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  <m:r>
                        <m:rPr>
                          <m:brk m:alnAt="1"/>
                        </m:rP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863181"/>
                <a:ext cx="4572662" cy="2519536"/>
              </a:xfrm>
              <a:prstGeom prst="rect">
                <a:avLst/>
              </a:prstGeom>
              <a:blipFill>
                <a:blip r:embed="rId3"/>
                <a:stretch>
                  <a:fillRect r="-8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３枚の硬貨を投げ，</a:t>
            </a:r>
            <a:r>
              <a:rPr lang="ja-JP" altLang="en-US" dirty="0"/>
              <a:t>表が出た枚数のドルがもらえる．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３枚の硬貨を投げ，表が出た枚数の２乗のドルがもらえる．</a:t>
            </a:r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909271" y="2416576"/>
                <a:ext cx="57810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271" y="2416576"/>
                <a:ext cx="5781070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40489" y="4437976"/>
                <a:ext cx="24200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489" y="4437976"/>
                <a:ext cx="242002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106007" y="4960144"/>
                <a:ext cx="7580793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7" y="4960144"/>
                <a:ext cx="7580793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154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2483768" y="4005064"/>
            <a:ext cx="1224132" cy="5848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確率分布の分散は，「平均からの偏差の２乗の期待値」であると言える．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4" y="5457232"/>
            <a:ext cx="5211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という変換であると考えることができる</a:t>
            </a:r>
            <a:r>
              <a:rPr lang="ja-JP" altLang="en-US" dirty="0"/>
              <a:t>．</a:t>
            </a:r>
            <a:endParaRPr lang="en-US" altLang="ja-JP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131840" y="4797152"/>
            <a:ext cx="0" cy="57606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B02BC5B-1038-4A7A-8E2B-02D01E59BE57}"/>
                  </a:ext>
                </a:extLst>
              </p:cNvPr>
              <p:cNvSpPr txBox="1"/>
              <p:nvPr/>
            </p:nvSpPr>
            <p:spPr>
              <a:xfrm>
                <a:off x="5068280" y="2998113"/>
                <a:ext cx="2775952" cy="430887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ja-JP" altLang="en-US" sz="28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B02BC5B-1038-4A7A-8E2B-02D01E59B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80" y="2998113"/>
                <a:ext cx="277595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5385BE4-1C2B-4934-BFB6-B8CCA46C4130}"/>
                  </a:ext>
                </a:extLst>
              </p:cNvPr>
              <p:cNvSpPr txBox="1"/>
              <p:nvPr/>
            </p:nvSpPr>
            <p:spPr>
              <a:xfrm>
                <a:off x="1331640" y="3763745"/>
                <a:ext cx="372005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5385BE4-1C2B-4934-BFB6-B8CCA46C4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763745"/>
                <a:ext cx="3720057" cy="10459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DE40B46-76B0-49E1-A5FD-9609F182A169}"/>
                  </a:ext>
                </a:extLst>
              </p:cNvPr>
              <p:cNvSpPr txBox="1"/>
              <p:nvPr/>
            </p:nvSpPr>
            <p:spPr>
              <a:xfrm>
                <a:off x="1439233" y="2655730"/>
                <a:ext cx="266707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BDE40B46-76B0-49E1-A5FD-9609F182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233" y="2655730"/>
                <a:ext cx="2667077" cy="10459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AAF9CCD-F546-4391-967A-B05B6527E9FC}"/>
                  </a:ext>
                </a:extLst>
              </p:cNvPr>
              <p:cNvSpPr txBox="1"/>
              <p:nvPr/>
            </p:nvSpPr>
            <p:spPr>
              <a:xfrm>
                <a:off x="1259632" y="5503398"/>
                <a:ext cx="22706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5AAF9CCD-F546-4391-967A-B05B6527E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503398"/>
                <a:ext cx="2270622" cy="369332"/>
              </a:xfrm>
              <a:prstGeom prst="rect">
                <a:avLst/>
              </a:prstGeom>
              <a:blipFill>
                <a:blip r:embed="rId5"/>
                <a:stretch>
                  <a:fillRect l="-2957" r="-806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79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母集団の確率分布の例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ある都市での有権者は</a:t>
            </a:r>
            <a:r>
              <a:rPr kumimoji="1" lang="en-US" altLang="ja-JP" dirty="0"/>
              <a:t>1,000</a:t>
            </a:r>
            <a:r>
              <a:rPr kumimoji="1" lang="ja-JP" altLang="en-US" dirty="0"/>
              <a:t>人で，政党</a:t>
            </a:r>
            <a:r>
              <a:rPr kumimoji="1" lang="en-US" altLang="ja-JP" dirty="0"/>
              <a:t>A</a:t>
            </a:r>
            <a:r>
              <a:rPr kumimoji="1" lang="ja-JP" altLang="en-US" dirty="0"/>
              <a:t>と政党</a:t>
            </a:r>
            <a:r>
              <a:rPr kumimoji="1" lang="en-US" altLang="ja-JP" dirty="0"/>
              <a:t>B</a:t>
            </a:r>
            <a:r>
              <a:rPr kumimoji="1" lang="ja-JP" altLang="en-US" dirty="0"/>
              <a:t>のいずれかを支持しているとする．これが</a:t>
            </a:r>
            <a:r>
              <a:rPr kumimoji="1" lang="ja-JP" altLang="en-US" u="sng" dirty="0">
                <a:solidFill>
                  <a:srgbClr val="FF0000"/>
                </a:solidFill>
              </a:rPr>
              <a:t>母集団</a:t>
            </a:r>
            <a:r>
              <a:rPr kumimoji="1" lang="ja-JP" altLang="en-US" dirty="0"/>
              <a:t>（</a:t>
            </a:r>
            <a:r>
              <a:rPr kumimoji="1" lang="en-US" altLang="ja-JP" dirty="0"/>
              <a:t>population</a:t>
            </a:r>
            <a:r>
              <a:rPr kumimoji="1" lang="ja-JP" altLang="en-US" dirty="0"/>
              <a:t>）である．</a:t>
            </a:r>
            <a:endParaRPr kumimoji="1" lang="en-US" altLang="ja-JP" dirty="0"/>
          </a:p>
          <a:p>
            <a:r>
              <a:rPr lang="ja-JP" altLang="en-US" dirty="0"/>
              <a:t>実際，政党</a:t>
            </a:r>
            <a:r>
              <a:rPr lang="en-US" altLang="ja-JP" dirty="0"/>
              <a:t>A</a:t>
            </a:r>
            <a:r>
              <a:rPr lang="ja-JP" altLang="en-US" dirty="0"/>
              <a:t>の支持者は</a:t>
            </a:r>
            <a:r>
              <a:rPr lang="en-US" altLang="ja-JP" dirty="0"/>
              <a:t>600</a:t>
            </a:r>
            <a:r>
              <a:rPr lang="ja-JP" altLang="en-US" dirty="0"/>
              <a:t>人，政党</a:t>
            </a:r>
            <a:r>
              <a:rPr lang="en-US" altLang="ja-JP" dirty="0"/>
              <a:t>B</a:t>
            </a:r>
            <a:r>
              <a:rPr lang="ja-JP" altLang="en-US" dirty="0"/>
              <a:t>の支持者は</a:t>
            </a:r>
            <a:r>
              <a:rPr lang="en-US" altLang="ja-JP" dirty="0"/>
              <a:t>400</a:t>
            </a:r>
            <a:r>
              <a:rPr lang="ja-JP" altLang="en-US" dirty="0"/>
              <a:t>人であるとする．</a:t>
            </a:r>
            <a:endParaRPr lang="en-US" altLang="ja-JP" dirty="0"/>
          </a:p>
          <a:p>
            <a:pPr lvl="1"/>
            <a:r>
              <a:rPr lang="ja-JP" altLang="en-US" dirty="0"/>
              <a:t>しかし，このことは誰も知らない．標本から推測する（第７章）．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9661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期待値の性質１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確率変数に</a:t>
            </a:r>
            <a:r>
              <a:rPr kumimoji="1" lang="ja-JP" altLang="en-US" dirty="0"/>
              <a:t>定数を加えると，期待値にも定数が加えられる．</a:t>
            </a:r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確率変数を定数倍すると，期待値も定数倍される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2708920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p.83</a:t>
            </a:r>
          </a:p>
          <a:p>
            <a:r>
              <a:rPr kumimoji="1" lang="en-US" altLang="ja-JP" sz="2800" dirty="0"/>
              <a:t>(6) </a:t>
            </a:r>
            <a:r>
              <a:rPr kumimoji="1" lang="ja-JP" altLang="en-US" sz="2800" dirty="0"/>
              <a:t>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37411" y="4941168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p.83</a:t>
            </a:r>
          </a:p>
          <a:p>
            <a:r>
              <a:rPr kumimoji="1" lang="en-US" altLang="ja-JP" sz="2800" dirty="0"/>
              <a:t>(7)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806FAC7-AB32-47D7-A32C-E6EDCC31B66B}"/>
                  </a:ext>
                </a:extLst>
              </p:cNvPr>
              <p:cNvSpPr txBox="1"/>
              <p:nvPr/>
            </p:nvSpPr>
            <p:spPr>
              <a:xfrm>
                <a:off x="1475656" y="2911805"/>
                <a:ext cx="3215624" cy="430887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7806FAC7-AB32-47D7-A32C-E6EDCC31B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911805"/>
                <a:ext cx="3215624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493C4F6-E390-4853-8435-E44D6BF0849D}"/>
                  </a:ext>
                </a:extLst>
              </p:cNvPr>
              <p:cNvSpPr txBox="1"/>
              <p:nvPr/>
            </p:nvSpPr>
            <p:spPr>
              <a:xfrm>
                <a:off x="1547664" y="5202777"/>
                <a:ext cx="2882199" cy="430887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493C4F6-E390-4853-8435-E44D6BF08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202777"/>
                <a:ext cx="288219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428750" y="703263"/>
          <a:ext cx="6143625" cy="544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数式" r:id="rId3" imgW="2234880" imgH="1981080" progId="Equation.3">
                  <p:embed/>
                </p:oleObj>
              </mc:Choice>
              <mc:Fallback>
                <p:oleObj name="数式" r:id="rId3" imgW="2234880" imgH="1981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703263"/>
                        <a:ext cx="6143625" cy="544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74686"/>
              </p:ext>
            </p:extLst>
          </p:nvPr>
        </p:nvGraphicFramePr>
        <p:xfrm>
          <a:off x="1331640" y="1196752"/>
          <a:ext cx="3882525" cy="358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数式" r:id="rId3" imgW="1320480" imgH="1218960" progId="Equation.3">
                  <p:embed/>
                </p:oleObj>
              </mc:Choice>
              <mc:Fallback>
                <p:oleObj name="数式" r:id="rId3" imgW="1320480" imgH="1218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3882525" cy="35838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期待値の性質２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u="sng" dirty="0"/>
              <a:t>和の期待値は期待値の和</a:t>
            </a:r>
            <a:r>
              <a:rPr kumimoji="1" lang="ja-JP" altLang="en-US" dirty="0"/>
              <a:t>（証明は，やや難）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u="sng" dirty="0"/>
              <a:t>２つの確率変数が独立の場合に限り</a:t>
            </a:r>
            <a:r>
              <a:rPr kumimoji="1" lang="ja-JP" altLang="en-US" dirty="0"/>
              <a:t>，</a:t>
            </a:r>
            <a:br>
              <a:rPr kumimoji="1" lang="en-US" altLang="ja-JP" dirty="0"/>
            </a:br>
            <a:r>
              <a:rPr kumimoji="1" lang="ja-JP" altLang="en-US" u="sng" dirty="0"/>
              <a:t>積の期待値は期待値の積</a:t>
            </a:r>
            <a:br>
              <a:rPr kumimoji="1" lang="en-US" altLang="ja-JP" u="sng" dirty="0"/>
            </a:br>
            <a:r>
              <a:rPr kumimoji="1" lang="ja-JP" altLang="en-US" dirty="0"/>
              <a:t>（これはテキストにはない．証明省略）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72200" y="2376591"/>
            <a:ext cx="2132315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テキスト </a:t>
            </a:r>
            <a:r>
              <a:rPr lang="en-US" altLang="ja-JP" sz="2800" dirty="0"/>
              <a:t>p.83</a:t>
            </a:r>
          </a:p>
          <a:p>
            <a:r>
              <a:rPr kumimoji="1" lang="en-US" altLang="ja-JP" sz="2800" dirty="0"/>
              <a:t>(8) </a:t>
            </a:r>
            <a:r>
              <a:rPr kumimoji="1" lang="ja-JP" altLang="en-US" sz="2800" dirty="0"/>
              <a:t>式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82462E6-9D30-4BF7-8FF8-1306C77F4822}"/>
                  </a:ext>
                </a:extLst>
              </p:cNvPr>
              <p:cNvSpPr txBox="1"/>
              <p:nvPr/>
            </p:nvSpPr>
            <p:spPr>
              <a:xfrm>
                <a:off x="1187624" y="2564904"/>
                <a:ext cx="3907929" cy="430887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82462E6-9D30-4BF7-8FF8-1306C77F4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64904"/>
                <a:ext cx="390792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8DBAB03-7332-4583-951C-391C38692953}"/>
                  </a:ext>
                </a:extLst>
              </p:cNvPr>
              <p:cNvSpPr txBox="1"/>
              <p:nvPr/>
            </p:nvSpPr>
            <p:spPr>
              <a:xfrm>
                <a:off x="1213395" y="5230501"/>
                <a:ext cx="3200171" cy="430887"/>
              </a:xfrm>
              <a:prstGeom prst="rect">
                <a:avLst/>
              </a:prstGeom>
              <a:solidFill>
                <a:srgbClr val="00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𝑋𝑌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08DBAB03-7332-4583-951C-391C38692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395" y="5230501"/>
                <a:ext cx="320017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642910" y="3286124"/>
            <a:ext cx="4572032" cy="9286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284163" y="1643063"/>
          <a:ext cx="856615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4" name="数式" r:id="rId3" imgW="3720960" imgH="1473120" progId="Equation.3">
                  <p:embed/>
                </p:oleObj>
              </mc:Choice>
              <mc:Fallback>
                <p:oleObj name="数式" r:id="rId3" imgW="3720960" imgH="1473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643063"/>
                        <a:ext cx="8566150" cy="339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28662" y="5357826"/>
            <a:ext cx="725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第１項について考える（スライド次ページ）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/>
          <p:cNvSpPr/>
          <p:nvPr/>
        </p:nvSpPr>
        <p:spPr>
          <a:xfrm>
            <a:off x="642910" y="3286124"/>
            <a:ext cx="3571900" cy="7143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414338" y="1643063"/>
          <a:ext cx="82931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数式" r:id="rId3" imgW="3771720" imgH="1104840" progId="Equation.3">
                  <p:embed/>
                </p:oleObj>
              </mc:Choice>
              <mc:Fallback>
                <p:oleObj name="数式" r:id="rId3" imgW="3771720" imgH="11048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643063"/>
                        <a:ext cx="8293100" cy="242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1071538" y="4286256"/>
            <a:ext cx="5583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ここでも，第１項について考える</a:t>
            </a:r>
            <a:endParaRPr kumimoji="1" lang="en-US" altLang="ja-JP" sz="3200" dirty="0"/>
          </a:p>
          <a:p>
            <a:r>
              <a:rPr lang="ja-JP" altLang="en-US" sz="3200" dirty="0"/>
              <a:t>（スライド次ページ）</a:t>
            </a:r>
            <a:endParaRPr kumimoji="1" lang="ja-JP" alt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1571604" y="642918"/>
          <a:ext cx="4429156" cy="232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数式" r:id="rId3" imgW="1841400" imgH="965160" progId="Equation.3">
                  <p:embed/>
                </p:oleObj>
              </mc:Choice>
              <mc:Fallback>
                <p:oleObj name="数式" r:id="rId3" imgW="1841400" imgH="965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642918"/>
                        <a:ext cx="4429156" cy="232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71472" y="3214686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したがって，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1357290" y="3929066"/>
          <a:ext cx="5274134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1" name="数式" r:id="rId5" imgW="2222280" imgH="812520" progId="Equation.3">
                  <p:embed/>
                </p:oleObj>
              </mc:Choice>
              <mc:Fallback>
                <p:oleObj name="数式" r:id="rId5" imgW="222228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3929066"/>
                        <a:ext cx="5274134" cy="19288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285852" y="1571612"/>
          <a:ext cx="521335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数式" r:id="rId4" imgW="2197080" imgH="812520" progId="Equation.3">
                  <p:embed/>
                </p:oleObj>
              </mc:Choice>
              <mc:Fallback>
                <p:oleObj name="数式" r:id="rId4" imgW="219708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1571612"/>
                        <a:ext cx="5213350" cy="192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571472" y="642918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同様に，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1472" y="378619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/>
              <a:t>したがって，</a:t>
            </a: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1285852" y="4572008"/>
          <a:ext cx="4781881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7" name="数式" r:id="rId6" imgW="1511280" imgH="203040" progId="Equation.3">
                  <p:embed/>
                </p:oleObj>
              </mc:Choice>
              <mc:Fallback>
                <p:oleObj name="数式" r:id="rId6" imgW="15112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4572008"/>
                        <a:ext cx="4781881" cy="6429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５．連続型変数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ある範囲の実数すべてを取りうる確率変数を</a:t>
            </a:r>
            <a:r>
              <a:rPr kumimoji="1" lang="ja-JP" altLang="en-US" b="1" u="sng" dirty="0">
                <a:solidFill>
                  <a:srgbClr val="FF0000"/>
                </a:solidFill>
              </a:rPr>
              <a:t>連続型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continuous type</a:t>
            </a:r>
            <a:r>
              <a:rPr kumimoji="1" lang="ja-JP" altLang="en-US" dirty="0"/>
              <a:t>）の確率変数と呼ぶ．</a:t>
            </a:r>
            <a:endParaRPr lang="en-US" altLang="ja-JP" dirty="0"/>
          </a:p>
          <a:p>
            <a:pPr lvl="1"/>
            <a:r>
              <a:rPr kumimoji="1" lang="ja-JP" altLang="en-US" dirty="0"/>
              <a:t>身長</a:t>
            </a:r>
            <a:endParaRPr kumimoji="1" lang="en-US" altLang="ja-JP" dirty="0"/>
          </a:p>
          <a:p>
            <a:pPr lvl="1"/>
            <a:r>
              <a:rPr lang="ja-JP" altLang="en-US" dirty="0"/>
              <a:t>テストの点数</a:t>
            </a:r>
            <a:endParaRPr kumimoji="1" lang="en-US" altLang="ja-JP" dirty="0"/>
          </a:p>
          <a:p>
            <a:pPr lvl="1"/>
            <a:r>
              <a:rPr lang="ja-JP" altLang="en-US" dirty="0"/>
              <a:t>工場で生産される鋼棒の直径</a:t>
            </a:r>
            <a:endParaRPr lang="en-US" altLang="ja-JP" dirty="0"/>
          </a:p>
          <a:p>
            <a:r>
              <a:rPr kumimoji="1" lang="ja-JP" altLang="en-US" dirty="0"/>
              <a:t>「真の値」を考える．測定</a:t>
            </a:r>
            <a:r>
              <a:rPr lang="ja-JP" altLang="en-US" dirty="0"/>
              <a:t>に</a:t>
            </a:r>
            <a:r>
              <a:rPr kumimoji="1" lang="ja-JP" altLang="en-US" dirty="0"/>
              <a:t>限界があるので，見かけ上は離散型になる．</a:t>
            </a:r>
            <a:endParaRPr kumimoji="1" lang="en-US" altLang="ja-JP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連続型</a:t>
            </a:r>
            <a:r>
              <a:rPr kumimoji="1" lang="ja-JP" altLang="en-US" dirty="0"/>
              <a:t>変数の確率分布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離散変数（あるいは質的変数）の場合，とりうる値それぞれについての出現確率の分布が，母集団の確率分布となる．</a:t>
            </a:r>
            <a:endParaRPr lang="en-US" altLang="ja-JP" dirty="0"/>
          </a:p>
          <a:p>
            <a:r>
              <a:rPr lang="ja-JP" altLang="en-US" dirty="0"/>
              <a:t>連続型</a:t>
            </a:r>
            <a:r>
              <a:rPr kumimoji="1" lang="ja-JP" altLang="en-US" dirty="0"/>
              <a:t>変数の場合は，とりうる値は無限にあるので，</a:t>
            </a:r>
            <a:r>
              <a:rPr lang="ja-JP" altLang="en-US" dirty="0"/>
              <a:t>特定の値の出現確率を考えようとすると，０になってしまう．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7000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76672"/>
            <a:ext cx="5688632" cy="5678674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2771800" y="1052736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母集団での度数分布</a:t>
            </a:r>
          </a:p>
        </p:txBody>
      </p:sp>
    </p:spTree>
    <p:extLst>
      <p:ext uri="{BB962C8B-B14F-4D97-AF65-F5344CB8AC3E}">
        <p14:creationId xmlns:p14="http://schemas.microsoft.com/office/powerpoint/2010/main" val="2438954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4294967295"/>
          </p:nvPr>
        </p:nvGraphicFramePr>
        <p:xfrm>
          <a:off x="665018" y="1492178"/>
          <a:ext cx="78867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827584" y="5085184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コインを投げて表か裏かを観測するときの母集団分布</a:t>
            </a:r>
          </a:p>
        </p:txBody>
      </p:sp>
    </p:spTree>
    <p:extLst>
      <p:ext uri="{BB962C8B-B14F-4D97-AF65-F5344CB8AC3E}">
        <p14:creationId xmlns:p14="http://schemas.microsoft.com/office/powerpoint/2010/main" val="3439948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339615098"/>
              </p:ext>
            </p:extLst>
          </p:nvPr>
        </p:nvGraphicFramePr>
        <p:xfrm>
          <a:off x="467544" y="90872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971600" y="5085184"/>
            <a:ext cx="5362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サイコロを投げて出た目を観測するときの母集団分布</a:t>
            </a:r>
          </a:p>
        </p:txBody>
      </p:sp>
      <p:sp>
        <p:nvSpPr>
          <p:cNvPr id="6" name="下矢印 5"/>
          <p:cNvSpPr/>
          <p:nvPr/>
        </p:nvSpPr>
        <p:spPr>
          <a:xfrm>
            <a:off x="6596405" y="2636912"/>
            <a:ext cx="864096" cy="7920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96405" y="3573016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可能な結果が増えると，個々の事象の確率はゼロに近づいていく．</a:t>
            </a:r>
          </a:p>
        </p:txBody>
      </p:sp>
    </p:spTree>
    <p:extLst>
      <p:ext uri="{BB962C8B-B14F-4D97-AF65-F5344CB8AC3E}">
        <p14:creationId xmlns:p14="http://schemas.microsoft.com/office/powerpoint/2010/main" val="32429843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連続型変数の場合は，</a:t>
            </a:r>
            <a:r>
              <a:rPr kumimoji="1" lang="ja-JP" altLang="en-US" dirty="0"/>
              <a:t>ある特定の値をとる確率を考えることはできなさそう（ゼロと考えるしかない）．</a:t>
            </a:r>
            <a:endParaRPr kumimoji="1" lang="en-US" altLang="ja-JP" dirty="0"/>
          </a:p>
          <a:p>
            <a:r>
              <a:rPr kumimoji="1" lang="ja-JP" altLang="en-US" dirty="0"/>
              <a:t>しかし，</a:t>
            </a:r>
            <a:r>
              <a:rPr kumimoji="1" lang="ja-JP" altLang="en-US" u="sng" dirty="0"/>
              <a:t>ある範囲の値をとる確率</a:t>
            </a:r>
            <a:r>
              <a:rPr kumimoji="1" lang="ja-JP" altLang="en-US" dirty="0"/>
              <a:t>なら，自然に考えられる．</a:t>
            </a:r>
            <a:endParaRPr kumimoji="1" lang="en-US" altLang="ja-JP" dirty="0"/>
          </a:p>
          <a:p>
            <a:pPr lvl="1"/>
            <a:r>
              <a:rPr lang="ja-JP" altLang="en-US" dirty="0"/>
              <a:t>たとえば，ルーレットを回して針が止まった位置を原点からの角度で測るとき，</a:t>
            </a:r>
            <a:r>
              <a:rPr lang="en-US" altLang="ja-JP" dirty="0"/>
              <a:t>0</a:t>
            </a:r>
            <a:r>
              <a:rPr lang="ja-JP" altLang="en-US" dirty="0"/>
              <a:t>度から</a:t>
            </a:r>
            <a:r>
              <a:rPr lang="en-US" altLang="ja-JP" dirty="0"/>
              <a:t>180</a:t>
            </a:r>
            <a:r>
              <a:rPr lang="ja-JP" altLang="en-US" dirty="0"/>
              <a:t>度となる確率は </a:t>
            </a:r>
            <a:r>
              <a:rPr lang="en-US" altLang="ja-JP" dirty="0"/>
              <a:t>1/2 </a:t>
            </a:r>
            <a:r>
              <a:rPr lang="ja-JP" altLang="en-US" dirty="0"/>
              <a:t>と考えてよいだろう．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62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確率密度関数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連続型の確率変数 </a:t>
            </a:r>
            <a:r>
              <a:rPr kumimoji="1"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en-US" altLang="ja-JP" dirty="0"/>
              <a:t> </a:t>
            </a:r>
            <a:r>
              <a:rPr lang="ja-JP" altLang="en-US" dirty="0"/>
              <a:t>がある範囲の値をとる確率が，関数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/>
              <a:t>(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/>
              <a:t>)</a:t>
            </a:r>
            <a:r>
              <a:rPr lang="ja-JP" altLang="en-US" dirty="0"/>
              <a:t>によって次のようにあらわされるとき，この関数を確率変数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 の</a:t>
            </a:r>
            <a:r>
              <a:rPr lang="ja-JP" altLang="en-US" u="sng" dirty="0">
                <a:solidFill>
                  <a:srgbClr val="FF0000"/>
                </a:solidFill>
              </a:rPr>
              <a:t>確率密度関数</a:t>
            </a:r>
            <a:r>
              <a:rPr lang="ja-JP" altLang="en-US" dirty="0"/>
              <a:t>（</a:t>
            </a:r>
            <a:r>
              <a:rPr lang="en-US" altLang="ja-JP" dirty="0"/>
              <a:t>probability density function</a:t>
            </a:r>
            <a:r>
              <a:rPr lang="ja-JP" altLang="en-US" dirty="0"/>
              <a:t>）と呼ぶ．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面積＝確率</a:t>
            </a:r>
            <a:r>
              <a:rPr lang="ja-JP" altLang="en-US" dirty="0"/>
              <a:t>：面積が確率に対応する．</a:t>
            </a:r>
            <a:endParaRPr lang="en-US" altLang="ja-JP" dirty="0"/>
          </a:p>
          <a:p>
            <a:r>
              <a:rPr kumimoji="1" lang="ja-JP" altLang="en-US" dirty="0"/>
              <a:t>連続型変数の確率分布は，確率密度関数によって与えられる．</a:t>
            </a: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367578"/>
              </p:ext>
            </p:extLst>
          </p:nvPr>
        </p:nvGraphicFramePr>
        <p:xfrm>
          <a:off x="1714480" y="3357563"/>
          <a:ext cx="4585712" cy="9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数式" r:id="rId3" imgW="1600200" imgH="330120" progId="Equation.3">
                  <p:embed/>
                </p:oleObj>
              </mc:Choice>
              <mc:Fallback>
                <p:oleObj name="数式" r:id="rId3" imgW="1600200" imgH="3301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480" y="3357563"/>
                        <a:ext cx="4585712" cy="9460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8640"/>
            <a:ext cx="6552728" cy="6552728"/>
          </a:xfrm>
        </p:spPr>
      </p:pic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55212"/>
              </p:ext>
            </p:extLst>
          </p:nvPr>
        </p:nvGraphicFramePr>
        <p:xfrm>
          <a:off x="4211960" y="2420888"/>
          <a:ext cx="4586288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数式" r:id="rId5" imgW="1600200" imgH="330200" progId="Equation.3">
                  <p:embed/>
                </p:oleObj>
              </mc:Choice>
              <mc:Fallback>
                <p:oleObj name="数式" r:id="rId5" imgW="1600200" imgH="330200" progId="Equation.3">
                  <p:embed/>
                  <p:pic>
                    <p:nvPicPr>
                      <p:cNvPr id="0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2420888"/>
                        <a:ext cx="4586288" cy="9461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441890"/>
              </p:ext>
            </p:extLst>
          </p:nvPr>
        </p:nvGraphicFramePr>
        <p:xfrm>
          <a:off x="3563888" y="5661248"/>
          <a:ext cx="5588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8" name="数式" r:id="rId7" imgW="126720" imgH="139680" progId="Equation.3">
                  <p:embed/>
                </p:oleObj>
              </mc:Choice>
              <mc:Fallback>
                <p:oleObj name="数式" r:id="rId7" imgW="12672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63888" y="5661248"/>
                        <a:ext cx="558800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92649"/>
              </p:ext>
            </p:extLst>
          </p:nvPr>
        </p:nvGraphicFramePr>
        <p:xfrm>
          <a:off x="4716016" y="5589240"/>
          <a:ext cx="558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9" name="数式" r:id="rId9" imgW="126720" imgH="177480" progId="Equation.3">
                  <p:embed/>
                </p:oleObj>
              </mc:Choice>
              <mc:Fallback>
                <p:oleObj name="数式" r:id="rId9" imgW="126720" imgH="17748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589240"/>
                        <a:ext cx="5588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矢印コネクタ 8"/>
          <p:cNvCxnSpPr/>
          <p:nvPr/>
        </p:nvCxnSpPr>
        <p:spPr>
          <a:xfrm flipH="1">
            <a:off x="4211960" y="3573016"/>
            <a:ext cx="648072" cy="151216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007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確率密度関数の性質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値は必ず０以上（離散型確率分布のグラフと同様）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全面積は１（全事象の確率は１）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ある区間での曲線下の面積が，確率変数がその区間の値をとる確率を与える．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073694"/>
              </p:ext>
            </p:extLst>
          </p:nvPr>
        </p:nvGraphicFramePr>
        <p:xfrm>
          <a:off x="2074236" y="2492896"/>
          <a:ext cx="178219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数式" r:id="rId3" imgW="558720" imgH="203040" progId="Equation.3">
                  <p:embed/>
                </p:oleObj>
              </mc:Choice>
              <mc:Fallback>
                <p:oleObj name="数式" r:id="rId3" imgW="5587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236" y="2492896"/>
                        <a:ext cx="178219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153871"/>
              </p:ext>
            </p:extLst>
          </p:nvPr>
        </p:nvGraphicFramePr>
        <p:xfrm>
          <a:off x="2074236" y="3718874"/>
          <a:ext cx="2281740" cy="83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数式" r:id="rId5" imgW="901440" imgH="330120" progId="Equation.3">
                  <p:embed/>
                </p:oleObj>
              </mc:Choice>
              <mc:Fallback>
                <p:oleObj name="数式" r:id="rId5" imgW="901440" imgH="3301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236" y="3718874"/>
                        <a:ext cx="2281740" cy="835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2810"/>
              </p:ext>
            </p:extLst>
          </p:nvPr>
        </p:nvGraphicFramePr>
        <p:xfrm>
          <a:off x="1907704" y="5445224"/>
          <a:ext cx="4585712" cy="9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数式" r:id="rId7" imgW="1600200" imgH="330120" progId="Equation.3">
                  <p:embed/>
                </p:oleObj>
              </mc:Choice>
              <mc:Fallback>
                <p:oleObj name="数式" r:id="rId7" imgW="1600200" imgH="33012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5445224"/>
                        <a:ext cx="4585712" cy="94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確率密度関数の構成例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ja-JP" altLang="en-US" dirty="0"/>
                  <a:t>ルーレットを回して針が止まった位置を原点からの角度 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で測る．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≤360</m:t>
                        </m:r>
                      </m:e>
                    </m:d>
                  </m:oMath>
                </a14:m>
                <a:endParaRPr lang="en-US" altLang="ja-JP" dirty="0"/>
              </a:p>
              <a:p>
                <a:r>
                  <a:rPr lang="ja-JP" altLang="en-US" dirty="0"/>
                  <a:t>角度 </a:t>
                </a:r>
                <a:r>
                  <a:rPr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kumimoji="1" lang="ja-JP" altLang="en-US" dirty="0"/>
                  <a:t>が </a:t>
                </a:r>
                <a:r>
                  <a:rPr kumimoji="1" lang="en-US" altLang="ja-JP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kumimoji="1" lang="en-US" altLang="ja-JP" dirty="0"/>
                  <a:t> </a:t>
                </a:r>
                <a:r>
                  <a:rPr lang="ja-JP" altLang="en-US" dirty="0"/>
                  <a:t>以下の</a:t>
                </a:r>
                <a:r>
                  <a:rPr kumimoji="1" lang="ja-JP" altLang="en-US" dirty="0"/>
                  <a:t>確率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kumimoji="1" lang="ja-JP" altLang="en-US" dirty="0"/>
                  <a:t> は，次のグラフで与えられる．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 r="-1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/>
          <p:cNvCxnSpPr/>
          <p:nvPr/>
        </p:nvCxnSpPr>
        <p:spPr>
          <a:xfrm flipV="1">
            <a:off x="2267744" y="5949279"/>
            <a:ext cx="475252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H="1" flipV="1">
            <a:off x="2771800" y="3997304"/>
            <a:ext cx="8384" cy="2384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2801211" y="4838329"/>
            <a:ext cx="3168352" cy="1080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2771800" y="4838329"/>
            <a:ext cx="3197763" cy="626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945830" y="4870552"/>
            <a:ext cx="23733" cy="10478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267744" y="4646000"/>
            <a:ext cx="376348" cy="54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1</a:t>
            </a:r>
            <a:endParaRPr kumimoji="1"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81348" y="6021483"/>
            <a:ext cx="86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360</a:t>
            </a:r>
            <a:endParaRPr kumimoji="1" lang="ja-JP" altLang="en-US" sz="28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67744" y="6001075"/>
            <a:ext cx="376348" cy="54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0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166485" y="571844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42591" y="3886349"/>
                <a:ext cx="15015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91" y="3886349"/>
                <a:ext cx="150150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665404" y="3805311"/>
                <a:ext cx="4694747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04" y="3805311"/>
                <a:ext cx="4694747" cy="8094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45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このグラフを表す式（累積密度関数と呼ばれる）を微分すると，この確率変数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についての確率密度関数が得られる．</a:t>
            </a:r>
            <a:endParaRPr kumimoji="1" lang="ja-JP" altLang="en-US" dirty="0"/>
          </a:p>
        </p:txBody>
      </p:sp>
      <p:cxnSp>
        <p:nvCxnSpPr>
          <p:cNvPr id="4" name="直線矢印コネクタ 3"/>
          <p:cNvCxnSpPr/>
          <p:nvPr/>
        </p:nvCxnSpPr>
        <p:spPr>
          <a:xfrm flipV="1">
            <a:off x="2267744" y="5949279"/>
            <a:ext cx="4752528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H="1" flipV="1">
            <a:off x="2771800" y="3997304"/>
            <a:ext cx="8384" cy="23846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042472" y="3830542"/>
            <a:ext cx="161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確率密度</a:t>
            </a:r>
            <a:endParaRPr kumimoji="1" lang="ja-JP" altLang="en-US" sz="2800" dirty="0"/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2790305" y="4838329"/>
            <a:ext cx="3179258" cy="322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945830" y="4870552"/>
            <a:ext cx="23733" cy="104789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166485" y="5718446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81348" y="6021483"/>
            <a:ext cx="86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360</a:t>
            </a:r>
            <a:endParaRPr kumimoji="1" lang="ja-JP" altLang="en-US" sz="2800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3605"/>
              </p:ext>
            </p:extLst>
          </p:nvPr>
        </p:nvGraphicFramePr>
        <p:xfrm>
          <a:off x="1983897" y="4471863"/>
          <a:ext cx="567694" cy="765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8" name="数式" r:id="rId3" imgW="291960" imgH="393480" progId="Equation.3">
                  <p:embed/>
                </p:oleObj>
              </mc:Choice>
              <mc:Fallback>
                <p:oleObj name="数式" r:id="rId3" imgW="2919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3897" y="4471863"/>
                        <a:ext cx="567694" cy="765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2267744" y="6001075"/>
            <a:ext cx="376348" cy="54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0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777090" y="3549537"/>
                <a:ext cx="3614964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360</m:t>
                          </m:r>
                        </m:den>
                      </m:f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090" y="3549537"/>
                <a:ext cx="3614964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08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この確率密度関数が，確率密度関数の３つの性質を満たしていることを</a:t>
            </a:r>
            <a:r>
              <a:rPr lang="ja-JP" altLang="en-US" dirty="0"/>
              <a:t>確認せよ．</a:t>
            </a:r>
            <a:endParaRPr kumimoji="1" lang="en-US" altLang="ja-JP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242309"/>
              </p:ext>
            </p:extLst>
          </p:nvPr>
        </p:nvGraphicFramePr>
        <p:xfrm>
          <a:off x="1619672" y="3023134"/>
          <a:ext cx="178219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9" name="数式" r:id="rId3" imgW="558720" imgH="203040" progId="Equation.3">
                  <p:embed/>
                </p:oleObj>
              </mc:Choice>
              <mc:Fallback>
                <p:oleObj name="数式" r:id="rId3" imgW="558720" imgH="203040" progId="Equation.3">
                  <p:embed/>
                  <p:pic>
                    <p:nvPicPr>
                      <p:cNvPr id="4" name="オブジェクト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023134"/>
                        <a:ext cx="1782198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04431"/>
              </p:ext>
            </p:extLst>
          </p:nvPr>
        </p:nvGraphicFramePr>
        <p:xfrm>
          <a:off x="1763688" y="4063117"/>
          <a:ext cx="2281740" cy="83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0" name="数式" r:id="rId5" imgW="901440" imgH="330120" progId="Equation.3">
                  <p:embed/>
                </p:oleObj>
              </mc:Choice>
              <mc:Fallback>
                <p:oleObj name="数式" r:id="rId5" imgW="901440" imgH="330120" progId="Equation.3">
                  <p:embed/>
                  <p:pic>
                    <p:nvPicPr>
                      <p:cNvPr id="5" name="オブジェクト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63117"/>
                        <a:ext cx="2281740" cy="835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212835"/>
              </p:ext>
            </p:extLst>
          </p:nvPr>
        </p:nvGraphicFramePr>
        <p:xfrm>
          <a:off x="1751923" y="5039398"/>
          <a:ext cx="4585712" cy="9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1" name="数式" r:id="rId7" imgW="1600200" imgH="330120" progId="Equation.3">
                  <p:embed/>
                </p:oleObj>
              </mc:Choice>
              <mc:Fallback>
                <p:oleObj name="数式" r:id="rId7" imgW="1600200" imgH="330120" progId="Equation.3">
                  <p:embed/>
                  <p:pic>
                    <p:nvPicPr>
                      <p:cNvPr id="7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923" y="5039398"/>
                        <a:ext cx="4585712" cy="946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66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経験分布の極限としての</a:t>
            </a:r>
            <a:br>
              <a:rPr lang="en-US" altLang="ja-JP" dirty="0"/>
            </a:br>
            <a:r>
              <a:rPr lang="ja-JP" altLang="en-US" dirty="0"/>
              <a:t>確率密度関数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確率密度関数は理論的に想定される数学的モデルである．</a:t>
            </a:r>
            <a:endParaRPr lang="en-US" altLang="ja-JP" dirty="0"/>
          </a:p>
          <a:p>
            <a:pPr lvl="1"/>
            <a:r>
              <a:rPr lang="ja-JP" altLang="en-US" dirty="0"/>
              <a:t>推測統計では，母集団での分布として，特定の確率密度関数が仮定される．</a:t>
            </a:r>
            <a:endParaRPr lang="en-US" altLang="ja-JP" dirty="0"/>
          </a:p>
          <a:p>
            <a:r>
              <a:rPr lang="ja-JP" altLang="en-US" dirty="0"/>
              <a:t>標本の大きさ（</a:t>
            </a:r>
            <a:r>
              <a:rPr lang="en-US" altLang="ja-JP" dirty="0"/>
              <a:t>sample size</a:t>
            </a:r>
            <a:r>
              <a:rPr lang="ja-JP" altLang="en-US" dirty="0"/>
              <a:t>）を十分に大きくすれば，全面積を１としたヒストグラムは，確率密度関数に収束する．</a:t>
            </a:r>
            <a:endParaRPr lang="en-US" altLang="ja-JP" dirty="0"/>
          </a:p>
          <a:p>
            <a:r>
              <a:rPr lang="ja-JP" altLang="en-US" dirty="0"/>
              <a:t>確率密度関数によって与えられる確率分布の平均を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ja-JP" altLang="en-US" dirty="0" err="1"/>
              <a:t>，</a:t>
            </a:r>
            <a:r>
              <a:rPr lang="ja-JP" altLang="en-US" dirty="0"/>
              <a:t>分散を </a:t>
            </a:r>
            <a:r>
              <a:rPr lang="en-US" altLang="ja-JP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ja-JP" baseline="30000" dirty="0"/>
              <a:t>2</a:t>
            </a:r>
            <a:r>
              <a:rPr lang="en-US" altLang="ja-JP" dirty="0"/>
              <a:t> </a:t>
            </a:r>
            <a:r>
              <a:rPr lang="ja-JP" altLang="en-US" dirty="0"/>
              <a:t>で表す．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母集団の分布は，度数でなく確率で表現しておくと都合がよい．これを母集団の</a:t>
            </a:r>
            <a:r>
              <a:rPr lang="ja-JP" altLang="en-US" u="sng" dirty="0">
                <a:solidFill>
                  <a:srgbClr val="FF0000"/>
                </a:solidFill>
              </a:rPr>
              <a:t>確率分布</a:t>
            </a:r>
            <a:r>
              <a:rPr lang="ja-JP" altLang="en-US" dirty="0"/>
              <a:t>（</a:t>
            </a:r>
            <a:r>
              <a:rPr lang="en-US" altLang="ja-JP" dirty="0"/>
              <a:t>probability distribution</a:t>
            </a:r>
            <a:r>
              <a:rPr lang="ja-JP" altLang="en-US" dirty="0"/>
              <a:t>）と呼ぶ．</a:t>
            </a:r>
            <a:endParaRPr lang="en-US" altLang="ja-JP" dirty="0"/>
          </a:p>
          <a:p>
            <a:r>
              <a:rPr kumimoji="1" lang="ja-JP" altLang="en-US" dirty="0"/>
              <a:t>度数でなく確率を使うことで，大きさをうまく確定できない母集団も扱うことができる．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たとえば，サイコロを振って出た目（</a:t>
            </a:r>
            <a:r>
              <a:rPr lang="en-US" altLang="ja-JP" dirty="0"/>
              <a:t>1</a:t>
            </a:r>
            <a:r>
              <a:rPr lang="ja-JP" altLang="en-US" dirty="0"/>
              <a:t>から</a:t>
            </a:r>
            <a:r>
              <a:rPr lang="en-US" altLang="ja-JP" dirty="0"/>
              <a:t>6</a:t>
            </a:r>
            <a:r>
              <a:rPr kumimoji="1" lang="ja-JP" altLang="en-US" dirty="0"/>
              <a:t>）を観察するとき，母集団での度数はどのように想定すればよいかよくわからないが，確率は想定できる．すなわち，すべて </a:t>
            </a:r>
            <a:r>
              <a:rPr kumimoji="1" lang="en-US" altLang="ja-JP" dirty="0"/>
              <a:t>1/6 </a:t>
            </a:r>
            <a:r>
              <a:rPr kumimoji="1" lang="ja-JP" altLang="en-US" dirty="0"/>
              <a:t>とすればよい．</a:t>
            </a:r>
          </a:p>
        </p:txBody>
      </p:sp>
    </p:spTree>
    <p:extLst>
      <p:ext uri="{BB962C8B-B14F-4D97-AF65-F5344CB8AC3E}">
        <p14:creationId xmlns:p14="http://schemas.microsoft.com/office/powerpoint/2010/main" val="4249619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9F16-3AC4-49CE-9192-24868322B5C5}" type="slidenum">
              <a:rPr kumimoji="1" lang="ja-JP" altLang="en-US" smtClean="0"/>
              <a:t>50</a:t>
            </a:fld>
            <a:endParaRPr kumimoji="1"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4294967295"/>
          </p:nvPr>
        </p:nvGraphicFramePr>
        <p:xfrm>
          <a:off x="443345" y="1448449"/>
          <a:ext cx="7142018" cy="3897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858982" y="5278264"/>
            <a:ext cx="4253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半分に折った</a:t>
            </a:r>
            <a:r>
              <a:rPr lang="en-US" altLang="ja-JP" dirty="0"/>
              <a:t>100</a:t>
            </a:r>
            <a:r>
              <a:rPr lang="ja-JP" altLang="en-US" dirty="0"/>
              <a:t>本のパスタの長さの分布</a:t>
            </a:r>
          </a:p>
        </p:txBody>
      </p:sp>
    </p:spTree>
    <p:extLst>
      <p:ext uri="{BB962C8B-B14F-4D97-AF65-F5344CB8AC3E}">
        <p14:creationId xmlns:p14="http://schemas.microsoft.com/office/powerpoint/2010/main" val="22502703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39F16-3AC4-49CE-9192-24868322B5C5}" type="slidenum">
              <a:rPr kumimoji="1" lang="ja-JP" altLang="en-US" smtClean="0"/>
              <a:t>51</a:t>
            </a:fld>
            <a:endParaRPr kumimoji="1" lang="ja-JP" altLang="en-US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idx="4294967295"/>
          </p:nvPr>
        </p:nvGraphicFramePr>
        <p:xfrm>
          <a:off x="401782" y="1323109"/>
          <a:ext cx="7232073" cy="3905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58982" y="5278264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半分に折った</a:t>
            </a:r>
            <a:r>
              <a:rPr lang="en-US" altLang="ja-JP" dirty="0"/>
              <a:t>10,000</a:t>
            </a:r>
            <a:r>
              <a:rPr lang="ja-JP" altLang="en-US" dirty="0"/>
              <a:t>本のパスタの長さの分布</a:t>
            </a:r>
          </a:p>
        </p:txBody>
      </p:sp>
    </p:spTree>
    <p:extLst>
      <p:ext uri="{BB962C8B-B14F-4D97-AF65-F5344CB8AC3E}">
        <p14:creationId xmlns:p14="http://schemas.microsoft.com/office/powerpoint/2010/main" val="258764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5688632" cy="5678674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2771800" y="1052736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母集団での</a:t>
            </a:r>
            <a:r>
              <a:rPr lang="ja-JP" altLang="en-US" sz="2400" dirty="0"/>
              <a:t>確率</a:t>
            </a:r>
            <a:r>
              <a:rPr kumimoji="1" lang="ja-JP" altLang="en-US" sz="2400" dirty="0"/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248572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母集団から１人を連れてくる．この有権者の支持政党を変数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で表すと，取りうる値は </a:t>
            </a:r>
            <a:r>
              <a:rPr lang="en-US" altLang="ja-JP" dirty="0"/>
              <a:t>A </a:t>
            </a:r>
            <a:r>
              <a:rPr lang="ja-JP" altLang="en-US" dirty="0"/>
              <a:t>あるいは </a:t>
            </a:r>
            <a:r>
              <a:rPr lang="en-US" altLang="ja-JP" dirty="0"/>
              <a:t>B </a:t>
            </a:r>
            <a:r>
              <a:rPr lang="ja-JP" altLang="en-US" dirty="0"/>
              <a:t>である．</a:t>
            </a:r>
            <a:endParaRPr lang="en-US" altLang="ja-JP" dirty="0"/>
          </a:p>
          <a:p>
            <a:r>
              <a:rPr kumimoji="1" lang="ja-JP" altLang="en-US" dirty="0"/>
              <a:t>この変数には出現確率を割り当てることができるので，</a:t>
            </a:r>
            <a:r>
              <a:rPr kumimoji="1" lang="ja-JP" altLang="en-US" u="sng" dirty="0">
                <a:solidFill>
                  <a:srgbClr val="FF0000"/>
                </a:solidFill>
              </a:rPr>
              <a:t>確率変数</a:t>
            </a:r>
            <a:r>
              <a:rPr kumimoji="1" lang="ja-JP" altLang="en-US" dirty="0"/>
              <a:t>（</a:t>
            </a:r>
            <a:r>
              <a:rPr kumimoji="1" lang="en-US" altLang="ja-JP" dirty="0"/>
              <a:t>random variable</a:t>
            </a:r>
            <a:r>
              <a:rPr kumimoji="1" lang="ja-JP" altLang="en-US" dirty="0"/>
              <a:t>）と呼ぶ．確率</a:t>
            </a:r>
            <a:r>
              <a:rPr lang="ja-JP" altLang="en-US" dirty="0"/>
              <a:t>変数 </a:t>
            </a:r>
            <a:r>
              <a:rPr lang="en-US" altLang="ja-JP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dirty="0"/>
              <a:t> </a:t>
            </a:r>
            <a:r>
              <a:rPr lang="ja-JP" altLang="en-US" dirty="0"/>
              <a:t>は，以下の</a:t>
            </a:r>
            <a:r>
              <a:rPr lang="ja-JP" altLang="en-US" u="sng" dirty="0"/>
              <a:t>確率分布に</a:t>
            </a:r>
            <a:r>
              <a:rPr lang="ja-JP" altLang="en-US" u="sng" dirty="0">
                <a:solidFill>
                  <a:srgbClr val="FF0000"/>
                </a:solidFill>
              </a:rPr>
              <a:t>従う</a:t>
            </a:r>
            <a:r>
              <a:rPr lang="ja-JP" altLang="en-US" dirty="0"/>
              <a:t>と表現する．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763688" y="5098952"/>
                <a:ext cx="239418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098952"/>
                <a:ext cx="2394182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716016" y="5132269"/>
                <a:ext cx="2408288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132269"/>
                <a:ext cx="2408288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66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ただし，定義上，確率変数がとりうる値は実数値とされている．政党</a:t>
            </a:r>
            <a:r>
              <a:rPr lang="en-US" altLang="ja-JP" dirty="0"/>
              <a:t>A</a:t>
            </a:r>
            <a:r>
              <a:rPr lang="ja-JP" altLang="en-US" dirty="0"/>
              <a:t>を支持しているという事象に対応する値を</a:t>
            </a:r>
            <a:r>
              <a:rPr lang="en-US" altLang="ja-JP" dirty="0"/>
              <a:t>0</a:t>
            </a:r>
            <a:r>
              <a:rPr lang="ja-JP" altLang="en-US" dirty="0" err="1"/>
              <a:t>，</a:t>
            </a:r>
            <a:r>
              <a:rPr lang="ja-JP" altLang="en-US" dirty="0"/>
              <a:t>政党</a:t>
            </a:r>
            <a:r>
              <a:rPr lang="en-US" altLang="ja-JP" dirty="0"/>
              <a:t>B</a:t>
            </a:r>
            <a:r>
              <a:rPr lang="ja-JP" altLang="en-US" dirty="0"/>
              <a:t>を支持しているという事象に対応する値を</a:t>
            </a:r>
            <a:r>
              <a:rPr lang="en-US" altLang="ja-JP" dirty="0"/>
              <a:t>1</a:t>
            </a:r>
            <a:r>
              <a:rPr lang="ja-JP" altLang="en-US" dirty="0"/>
              <a:t>で表すことにする．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835696" y="4005064"/>
                <a:ext cx="2361800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005064"/>
                <a:ext cx="2361800" cy="8094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860032" y="4006687"/>
                <a:ext cx="2361800" cy="807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006687"/>
                <a:ext cx="2361800" cy="807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949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定義：</a:t>
            </a:r>
            <a:r>
              <a:rPr lang="ja-JP" altLang="en-US" u="sng" dirty="0">
                <a:solidFill>
                  <a:srgbClr val="FF0000"/>
                </a:solidFill>
              </a:rPr>
              <a:t>確率変数</a:t>
            </a:r>
            <a:r>
              <a:rPr lang="ja-JP" altLang="en-US" dirty="0"/>
              <a:t>は標本空間の上で定義された実数値関数である．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標本点それぞれに実数値を対応させる関数が確率変数ということ．</a:t>
            </a:r>
            <a:endParaRPr lang="en-US" altLang="ja-JP" dirty="0"/>
          </a:p>
          <a:p>
            <a:r>
              <a:rPr kumimoji="1" lang="ja-JP" altLang="en-US" dirty="0"/>
              <a:t>もとの標本点それぞれには確率が付与されている．</a:t>
            </a:r>
          </a:p>
        </p:txBody>
      </p:sp>
    </p:spTree>
    <p:extLst>
      <p:ext uri="{BB962C8B-B14F-4D97-AF65-F5344CB8AC3E}">
        <p14:creationId xmlns:p14="http://schemas.microsoft.com/office/powerpoint/2010/main" val="401108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2766</Words>
  <Application>Microsoft Office PowerPoint</Application>
  <PresentationFormat>画面に合わせる (4:3)</PresentationFormat>
  <Paragraphs>284</Paragraphs>
  <Slides>51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8" baseType="lpstr">
      <vt:lpstr>Arial</vt:lpstr>
      <vt:lpstr>Calibri</vt:lpstr>
      <vt:lpstr>Cambria Math</vt:lpstr>
      <vt:lpstr>Courier New</vt:lpstr>
      <vt:lpstr>Times New Roman</vt:lpstr>
      <vt:lpstr>Office テーマ</vt:lpstr>
      <vt:lpstr>数式</vt:lpstr>
      <vt:lpstr>ホーエル『初等統計学』 第４章　確率分布</vt:lpstr>
      <vt:lpstr>１．序説</vt:lpstr>
      <vt:lpstr>母集団の確率分布の例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経験分布の極限としての確率分布</vt:lpstr>
      <vt:lpstr>図１の実験を行う R コード</vt:lpstr>
      <vt:lpstr>PowerPoint プレゼンテーション</vt:lpstr>
      <vt:lpstr>２．確率変数</vt:lpstr>
      <vt:lpstr>PowerPoint プレゼンテーション</vt:lpstr>
      <vt:lpstr>PowerPoint プレゼンテーション</vt:lpstr>
      <vt:lpstr>PowerPoint プレゼンテーション</vt:lpstr>
      <vt:lpstr>確率変数（離散型）の表記法</vt:lpstr>
      <vt:lpstr>確率分布（離散型）</vt:lpstr>
      <vt:lpstr>３．確率分布の性質</vt:lpstr>
      <vt:lpstr>母集団平均：確率分布の平均</vt:lpstr>
      <vt:lpstr>母集団平均：確率分布の平均</vt:lpstr>
      <vt:lpstr>母集団分散P</vt:lpstr>
      <vt:lpstr>母集団分散</vt:lpstr>
      <vt:lpstr>PowerPoint プレゼンテーション</vt:lpstr>
      <vt:lpstr>４．期待値</vt:lpstr>
      <vt:lpstr>PowerPoint プレゼンテーション</vt:lpstr>
      <vt:lpstr>確率変数の変換</vt:lpstr>
      <vt:lpstr>PowerPoint プレゼンテーション</vt:lpstr>
      <vt:lpstr>PowerPoint プレゼンテーション</vt:lpstr>
      <vt:lpstr>期待値の性質１</vt:lpstr>
      <vt:lpstr>PowerPoint プレゼンテーション</vt:lpstr>
      <vt:lpstr>PowerPoint プレゼンテーション</vt:lpstr>
      <vt:lpstr>期待値の性質２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５．連続型変数</vt:lpstr>
      <vt:lpstr>連続型変数の確率分布</vt:lpstr>
      <vt:lpstr>PowerPoint プレゼンテーション</vt:lpstr>
      <vt:lpstr>PowerPoint プレゼンテーション</vt:lpstr>
      <vt:lpstr>PowerPoint プレゼンテーション</vt:lpstr>
      <vt:lpstr>確率密度関数</vt:lpstr>
      <vt:lpstr>PowerPoint プレゼンテーション</vt:lpstr>
      <vt:lpstr>確率密度関数の性質</vt:lpstr>
      <vt:lpstr>確率密度関数の構成例</vt:lpstr>
      <vt:lpstr>PowerPoint プレゼンテーション</vt:lpstr>
      <vt:lpstr>PowerPoint プレゼンテーション</vt:lpstr>
      <vt:lpstr>経験分布の極限としての 確率密度関数</vt:lpstr>
      <vt:lpstr>PowerPoint プレゼンテーション</vt:lpstr>
      <vt:lpstr>PowerPoint プレゼンテーション</vt:lpstr>
    </vt:vector>
  </TitlesOfParts>
  <Company>Aoyama Gakuin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Atsushi TERAO</dc:creator>
  <cp:lastModifiedBy>寺尾　敦</cp:lastModifiedBy>
  <cp:revision>144</cp:revision>
  <dcterms:created xsi:type="dcterms:W3CDTF">2008-11-09T06:10:38Z</dcterms:created>
  <dcterms:modified xsi:type="dcterms:W3CDTF">2020-10-26T19:42:24Z</dcterms:modified>
</cp:coreProperties>
</file>