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256" r:id="rId2"/>
    <p:sldId id="329" r:id="rId3"/>
    <p:sldId id="330" r:id="rId4"/>
    <p:sldId id="331" r:id="rId5"/>
    <p:sldId id="332" r:id="rId6"/>
    <p:sldId id="333" r:id="rId7"/>
    <p:sldId id="334" r:id="rId8"/>
    <p:sldId id="301" r:id="rId9"/>
    <p:sldId id="335" r:id="rId10"/>
    <p:sldId id="336" r:id="rId11"/>
    <p:sldId id="337" r:id="rId12"/>
    <p:sldId id="338" r:id="rId13"/>
    <p:sldId id="309" r:id="rId14"/>
    <p:sldId id="339" r:id="rId15"/>
    <p:sldId id="340" r:id="rId16"/>
    <p:sldId id="341" r:id="rId17"/>
    <p:sldId id="315" r:id="rId18"/>
    <p:sldId id="310" r:id="rId19"/>
    <p:sldId id="311" r:id="rId20"/>
    <p:sldId id="317" r:id="rId21"/>
    <p:sldId id="312" r:id="rId22"/>
    <p:sldId id="313" r:id="rId23"/>
    <p:sldId id="314" r:id="rId24"/>
    <p:sldId id="318" r:id="rId25"/>
    <p:sldId id="319" r:id="rId26"/>
    <p:sldId id="257" r:id="rId27"/>
    <p:sldId id="287" r:id="rId28"/>
    <p:sldId id="306" r:id="rId29"/>
    <p:sldId id="307" r:id="rId30"/>
    <p:sldId id="347" r:id="rId31"/>
    <p:sldId id="320" r:id="rId32"/>
    <p:sldId id="348" r:id="rId33"/>
    <p:sldId id="345" r:id="rId34"/>
    <p:sldId id="343" r:id="rId35"/>
    <p:sldId id="344" r:id="rId36"/>
    <p:sldId id="349" r:id="rId37"/>
    <p:sldId id="346" r:id="rId38"/>
    <p:sldId id="322" r:id="rId39"/>
    <p:sldId id="321" r:id="rId40"/>
    <p:sldId id="323" r:id="rId41"/>
    <p:sldId id="258" r:id="rId42"/>
    <p:sldId id="308" r:id="rId43"/>
    <p:sldId id="293" r:id="rId44"/>
    <p:sldId id="295" r:id="rId45"/>
    <p:sldId id="296" r:id="rId46"/>
    <p:sldId id="342" r:id="rId47"/>
    <p:sldId id="263" r:id="rId48"/>
    <p:sldId id="298" r:id="rId49"/>
    <p:sldId id="325" r:id="rId50"/>
    <p:sldId id="326" r:id="rId51"/>
    <p:sldId id="327" r:id="rId52"/>
    <p:sldId id="324" r:id="rId53"/>
    <p:sldId id="264" r:id="rId54"/>
    <p:sldId id="265" r:id="rId55"/>
    <p:sldId id="266" r:id="rId56"/>
    <p:sldId id="297" r:id="rId57"/>
    <p:sldId id="328" r:id="rId58"/>
    <p:sldId id="271" r:id="rId59"/>
    <p:sldId id="268" r:id="rId60"/>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884"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78FEA1AB-A312-4784-B2EB-F6E1E624F92C}" type="datetimeFigureOut">
              <a:rPr kumimoji="1" lang="ja-JP" altLang="en-US" smtClean="0"/>
              <a:t>2023/10/17</a:t>
            </a:fld>
            <a:endParaRPr kumimoji="1" lang="ja-JP" altLang="en-US"/>
          </a:p>
        </p:txBody>
      </p:sp>
      <p:sp>
        <p:nvSpPr>
          <p:cNvPr id="4" name="スライド イメージ プレースホルダー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839BBE6C-BAB2-4A26-BFED-A307B177E031}" type="slidenum">
              <a:rPr kumimoji="1" lang="ja-JP" altLang="en-US" smtClean="0"/>
              <a:t>‹#›</a:t>
            </a:fld>
            <a:endParaRPr kumimoji="1" lang="ja-JP" altLang="en-US"/>
          </a:p>
        </p:txBody>
      </p:sp>
    </p:spTree>
    <p:extLst>
      <p:ext uri="{BB962C8B-B14F-4D97-AF65-F5344CB8AC3E}">
        <p14:creationId xmlns:p14="http://schemas.microsoft.com/office/powerpoint/2010/main" val="28155463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546C05-7932-4AF7-889C-125C5F37B4FD}" type="slidenum">
              <a:rPr kumimoji="1" lang="ja-JP" altLang="en-US" smtClean="0"/>
              <a:pPr/>
              <a:t>17</a:t>
            </a:fld>
            <a:endParaRPr kumimoji="1" lang="ja-JP" altLang="en-US"/>
          </a:p>
        </p:txBody>
      </p:sp>
    </p:spTree>
    <p:extLst>
      <p:ext uri="{BB962C8B-B14F-4D97-AF65-F5344CB8AC3E}">
        <p14:creationId xmlns:p14="http://schemas.microsoft.com/office/powerpoint/2010/main" val="585831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7AA63A52-ECFB-49C6-953D-38B633D696B8}" type="datetimeFigureOut">
              <a:rPr kumimoji="1" lang="ja-JP" altLang="en-US" smtClean="0"/>
              <a:pPr/>
              <a:t>2023/10/17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DDAD68F-D9F3-43D7-89B9-5FF48AACCDBE}"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AA63A52-ECFB-49C6-953D-38B633D696B8}" type="datetimeFigureOut">
              <a:rPr kumimoji="1" lang="ja-JP" altLang="en-US" smtClean="0"/>
              <a:pPr/>
              <a:t>2023/10/17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DDAD68F-D9F3-43D7-89B9-5FF48AACCDBE}"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AA63A52-ECFB-49C6-953D-38B633D696B8}" type="datetimeFigureOut">
              <a:rPr kumimoji="1" lang="ja-JP" altLang="en-US" smtClean="0"/>
              <a:pPr/>
              <a:t>2023/10/17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DDAD68F-D9F3-43D7-89B9-5FF48AACCDBE}"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AA63A52-ECFB-49C6-953D-38B633D696B8}" type="datetimeFigureOut">
              <a:rPr kumimoji="1" lang="ja-JP" altLang="en-US" smtClean="0"/>
              <a:pPr/>
              <a:t>2023/10/17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DDAD68F-D9F3-43D7-89B9-5FF48AACCDBE}"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7AA63A52-ECFB-49C6-953D-38B633D696B8}" type="datetimeFigureOut">
              <a:rPr kumimoji="1" lang="ja-JP" altLang="en-US" smtClean="0"/>
              <a:pPr/>
              <a:t>2023/10/17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DDAD68F-D9F3-43D7-89B9-5FF48AACCDBE}"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7AA63A52-ECFB-49C6-953D-38B633D696B8}" type="datetimeFigureOut">
              <a:rPr kumimoji="1" lang="ja-JP" altLang="en-US" smtClean="0"/>
              <a:pPr/>
              <a:t>2023/10/17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DDAD68F-D9F3-43D7-89B9-5FF48AACCDBE}"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7AA63A52-ECFB-49C6-953D-38B633D696B8}" type="datetimeFigureOut">
              <a:rPr kumimoji="1" lang="ja-JP" altLang="en-US" smtClean="0"/>
              <a:pPr/>
              <a:t>2023/10/17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DDAD68F-D9F3-43D7-89B9-5FF48AACCDBE}"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7AA63A52-ECFB-49C6-953D-38B633D696B8}" type="datetimeFigureOut">
              <a:rPr kumimoji="1" lang="ja-JP" altLang="en-US" smtClean="0"/>
              <a:pPr/>
              <a:t>2023/10/17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DDAD68F-D9F3-43D7-89B9-5FF48AACCDBE}"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AA63A52-ECFB-49C6-953D-38B633D696B8}" type="datetimeFigureOut">
              <a:rPr kumimoji="1" lang="ja-JP" altLang="en-US" smtClean="0"/>
              <a:pPr/>
              <a:t>2023/10/17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DDAD68F-D9F3-43D7-89B9-5FF48AACCDBE}"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7AA63A52-ECFB-49C6-953D-38B633D696B8}" type="datetimeFigureOut">
              <a:rPr kumimoji="1" lang="ja-JP" altLang="en-US" smtClean="0"/>
              <a:pPr/>
              <a:t>2023/10/17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DDAD68F-D9F3-43D7-89B9-5FF48AACCDBE}"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7AA63A52-ECFB-49C6-953D-38B633D696B8}" type="datetimeFigureOut">
              <a:rPr kumimoji="1" lang="ja-JP" altLang="en-US" smtClean="0"/>
              <a:pPr/>
              <a:t>2023/10/17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DDAD68F-D9F3-43D7-89B9-5FF48AACCDBE}"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A63A52-ECFB-49C6-953D-38B633D696B8}" type="datetimeFigureOut">
              <a:rPr kumimoji="1" lang="ja-JP" altLang="en-US" smtClean="0"/>
              <a:pPr/>
              <a:t>2023/10/17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DAD68F-D9F3-43D7-89B9-5FF48AACCDBE}"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2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0.png"/><Relationship Id="rId2" Type="http://schemas.openxmlformats.org/officeDocument/2006/relationships/image" Target="../media/image150.png"/><Relationship Id="rId1" Type="http://schemas.openxmlformats.org/officeDocument/2006/relationships/slideLayout" Target="../slideLayouts/slideLayout7.xml"/><Relationship Id="rId4" Type="http://schemas.openxmlformats.org/officeDocument/2006/relationships/image" Target="../media/image170.png"/></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5.png"/><Relationship Id="rId1" Type="http://schemas.openxmlformats.org/officeDocument/2006/relationships/slideLayout" Target="../slideLayouts/slideLayout7.xml"/><Relationship Id="rId4" Type="http://schemas.openxmlformats.org/officeDocument/2006/relationships/image" Target="../media/image22.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40.png"/><Relationship Id="rId2" Type="http://schemas.openxmlformats.org/officeDocument/2006/relationships/image" Target="../media/image230.png"/><Relationship Id="rId1" Type="http://schemas.openxmlformats.org/officeDocument/2006/relationships/slideLayout" Target="../slideLayouts/slideLayout7.xml"/><Relationship Id="rId4" Type="http://schemas.openxmlformats.org/officeDocument/2006/relationships/image" Target="../media/image250.png"/></Relationships>
</file>

<file path=ppt/slides/_rels/slide3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oleObject" Target="../embeddings/oleObject2.bin"/><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oleObject" Target="../embeddings/oleObject3.bin"/><Relationship Id="rId1" Type="http://schemas.openxmlformats.org/officeDocument/2006/relationships/slideLayout" Target="../slideLayouts/slideLayout7.xml"/><Relationship Id="rId5" Type="http://schemas.openxmlformats.org/officeDocument/2006/relationships/image" Target="../media/image28.wmf"/><Relationship Id="rId4" Type="http://schemas.openxmlformats.org/officeDocument/2006/relationships/oleObject" Target="../embeddings/oleObject4.bin"/></Relationships>
</file>

<file path=ppt/slides/_rels/slide46.xml.rels><?xml version="1.0" encoding="UTF-8" standalone="yes"?>
<Relationships xmlns="http://schemas.openxmlformats.org/package/2006/relationships"><Relationship Id="rId2" Type="http://schemas.openxmlformats.org/officeDocument/2006/relationships/image" Target="../media/image210.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image" Target="../media/image29.wmf"/><Relationship Id="rId7" Type="http://schemas.openxmlformats.org/officeDocument/2006/relationships/image" Target="../media/image31.wmf"/><Relationship Id="rId2" Type="http://schemas.openxmlformats.org/officeDocument/2006/relationships/oleObject" Target="../embeddings/oleObject5.bin"/><Relationship Id="rId1" Type="http://schemas.openxmlformats.org/officeDocument/2006/relationships/slideLayout" Target="../slideLayouts/slideLayout7.xml"/><Relationship Id="rId6" Type="http://schemas.openxmlformats.org/officeDocument/2006/relationships/oleObject" Target="../embeddings/oleObject7.bin"/><Relationship Id="rId5" Type="http://schemas.openxmlformats.org/officeDocument/2006/relationships/image" Target="../media/image30.wmf"/><Relationship Id="rId4" Type="http://schemas.openxmlformats.org/officeDocument/2006/relationships/oleObject" Target="../embeddings/oleObject6.bin"/><Relationship Id="rId9" Type="http://schemas.openxmlformats.org/officeDocument/2006/relationships/image" Target="../media/image32.wmf"/></Relationships>
</file>

<file path=ppt/slides/_rels/slide59.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ホーエル</a:t>
            </a:r>
            <a:r>
              <a:rPr lang="en-US" altLang="ja-JP" dirty="0"/>
              <a:t>『</a:t>
            </a:r>
            <a:r>
              <a:rPr lang="ja-JP" altLang="en-US" dirty="0"/>
              <a:t>初等統計学</a:t>
            </a:r>
            <a:r>
              <a:rPr lang="en-US" altLang="ja-JP" dirty="0"/>
              <a:t>』</a:t>
            </a:r>
            <a:br>
              <a:rPr lang="en-US" altLang="ja-JP" dirty="0"/>
            </a:br>
            <a:r>
              <a:rPr lang="ja-JP" altLang="en-US" dirty="0"/>
              <a:t>第３章　確率：ベイズ</a:t>
            </a:r>
            <a:r>
              <a:rPr kumimoji="1" lang="ja-JP" altLang="en-US" dirty="0"/>
              <a:t>の定理</a:t>
            </a:r>
          </a:p>
        </p:txBody>
      </p:sp>
      <p:sp>
        <p:nvSpPr>
          <p:cNvPr id="3" name="サブタイトル 2"/>
          <p:cNvSpPr>
            <a:spLocks noGrp="1"/>
          </p:cNvSpPr>
          <p:nvPr>
            <p:ph type="subTitle" idx="1"/>
          </p:nvPr>
        </p:nvSpPr>
        <p:spPr/>
        <p:txBody>
          <a:bodyPr>
            <a:normAutofit fontScale="85000" lnSpcReduction="20000"/>
          </a:bodyPr>
          <a:lstStyle/>
          <a:p>
            <a:r>
              <a:rPr lang="ja-JP" altLang="en-US" dirty="0"/>
              <a:t>寺尾　敦</a:t>
            </a:r>
            <a:endParaRPr lang="en-US" altLang="ja-JP" dirty="0"/>
          </a:p>
          <a:p>
            <a:r>
              <a:rPr lang="ja-JP" altLang="en-US" dirty="0"/>
              <a:t>青山学院大学社会情報学部</a:t>
            </a:r>
            <a:endParaRPr lang="en-US" altLang="ja-JP" dirty="0"/>
          </a:p>
          <a:p>
            <a:r>
              <a:rPr lang="en-US" altLang="ja-JP" dirty="0" err="1"/>
              <a:t>atsushi</a:t>
            </a:r>
            <a:r>
              <a:rPr lang="en-US" altLang="ja-JP" dirty="0"/>
              <a:t> [at] si.aoyama.ac.jp</a:t>
            </a:r>
          </a:p>
          <a:p>
            <a:r>
              <a:rPr lang="en-US" altLang="ja-JP" dirty="0"/>
              <a:t>Twitter: @</a:t>
            </a:r>
            <a:r>
              <a:rPr lang="en-US" altLang="ja-JP" dirty="0" err="1"/>
              <a:t>aterao</a:t>
            </a:r>
            <a:endParaRPr lang="ja-JP" altLang="en-US" dirty="0"/>
          </a:p>
        </p:txBody>
      </p:sp>
      <p:sp>
        <p:nvSpPr>
          <p:cNvPr id="4" name="テキスト ボックス 3"/>
          <p:cNvSpPr txBox="1"/>
          <p:nvPr/>
        </p:nvSpPr>
        <p:spPr>
          <a:xfrm>
            <a:off x="755576" y="836711"/>
            <a:ext cx="2954655" cy="646331"/>
          </a:xfrm>
          <a:prstGeom prst="rect">
            <a:avLst/>
          </a:prstGeom>
          <a:noFill/>
        </p:spPr>
        <p:txBody>
          <a:bodyPr wrap="none" rtlCol="0">
            <a:spAutoFit/>
          </a:bodyPr>
          <a:lstStyle/>
          <a:p>
            <a:r>
              <a:rPr kumimoji="1" lang="ja-JP" altLang="en-US" dirty="0"/>
              <a:t>青山学院大学社会情報学部</a:t>
            </a:r>
            <a:endParaRPr kumimoji="1" lang="en-US" altLang="ja-JP" dirty="0"/>
          </a:p>
          <a:p>
            <a:r>
              <a:rPr lang="ja-JP" altLang="en-US" dirty="0"/>
              <a:t>「統計入門」第５回</a:t>
            </a: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積事象の確率</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lang="ja-JP" altLang="en-US" dirty="0"/>
                  <a:t>問３：このくじびき遊びでは，白箱に入っている当たりくじを引く確率はいくらですか？</a:t>
                </a:r>
                <a:endParaRPr lang="en-US" altLang="ja-JP" dirty="0"/>
              </a:p>
              <a:p>
                <a:r>
                  <a:rPr lang="ja-JP" altLang="en-US" dirty="0"/>
                  <a:t>これが</a:t>
                </a:r>
                <a:r>
                  <a:rPr lang="ja-JP" altLang="en-US" u="sng" dirty="0">
                    <a:solidFill>
                      <a:srgbClr val="FF0000"/>
                    </a:solidFill>
                  </a:rPr>
                  <a:t>積事象の確率</a:t>
                </a:r>
                <a:r>
                  <a:rPr lang="ja-JP" altLang="en-US" dirty="0"/>
                  <a:t>の問題．白箱を選び，かつ，当たりを引く確率を求める．</a:t>
                </a:r>
                <a:endParaRPr lang="en-US" altLang="ja-JP" i="1" dirty="0">
                  <a:latin typeface="Cambria Math" panose="02040503050406030204" pitchFamily="18" charset="0"/>
                </a:endParaRPr>
              </a:p>
              <a:p>
                <a14:m>
                  <m:oMath xmlns:m="http://schemas.openxmlformats.org/officeDocument/2006/math">
                    <m:r>
                      <a:rPr lang="en-US" altLang="ja-JP" b="0" i="1" smtClean="0">
                        <a:latin typeface="Cambria Math" panose="02040503050406030204" pitchFamily="18" charset="0"/>
                      </a:rPr>
                      <m:t>𝑃</m:t>
                    </m:r>
                    <m:d>
                      <m:dPr>
                        <m:begChr m:val="{"/>
                        <m:endChr m:val="}"/>
                        <m:ctrlPr>
                          <a:rPr lang="en-US" altLang="ja-JP" b="0" i="1" smtClean="0">
                            <a:latin typeface="Cambria Math" panose="02040503050406030204" pitchFamily="18" charset="0"/>
                          </a:rPr>
                        </m:ctrlPr>
                      </m:dPr>
                      <m:e>
                        <m:r>
                          <a:rPr lang="ja-JP" altLang="en-US" i="1">
                            <a:latin typeface="Cambria Math" panose="02040503050406030204" pitchFamily="18" charset="0"/>
                          </a:rPr>
                          <m:t>白箱</m:t>
                        </m:r>
                        <m:r>
                          <a:rPr lang="en-US" altLang="ja-JP" b="0" i="1" smtClean="0">
                            <a:latin typeface="Cambria Math" panose="02040503050406030204" pitchFamily="18" charset="0"/>
                          </a:rPr>
                          <m:t>&amp;</m:t>
                        </m:r>
                        <m:r>
                          <a:rPr lang="ja-JP" altLang="en-US" i="1">
                            <a:latin typeface="Cambria Math" panose="02040503050406030204" pitchFamily="18" charset="0"/>
                          </a:rPr>
                          <m:t>当たり</m:t>
                        </m:r>
                      </m:e>
                    </m:d>
                  </m:oMath>
                </a14:m>
                <a:r>
                  <a:rPr lang="ja-JP" altLang="en-US" dirty="0"/>
                  <a:t> と表記する．</a:t>
                </a:r>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1704" t="-1752" r="-1852"/>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105384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7" name="テキスト ボックス 6"/>
              <p:cNvSpPr txBox="1"/>
              <p:nvPr/>
            </p:nvSpPr>
            <p:spPr>
              <a:xfrm>
                <a:off x="5700193" y="2276872"/>
                <a:ext cx="2986607" cy="30469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ja-JP" sz="3200" i="1" smtClean="0">
                          <a:latin typeface="Cambria Math" panose="02040503050406030204" pitchFamily="18" charset="0"/>
                        </a:rPr>
                        <m:t>𝑃</m:t>
                      </m:r>
                      <m:d>
                        <m:dPr>
                          <m:begChr m:val="{"/>
                          <m:endChr m:val="}"/>
                          <m:ctrlPr>
                            <a:rPr lang="en-US" altLang="ja-JP" sz="3200" i="1">
                              <a:latin typeface="Cambria Math" panose="02040503050406030204" pitchFamily="18" charset="0"/>
                            </a:rPr>
                          </m:ctrlPr>
                        </m:dPr>
                        <m:e>
                          <m:r>
                            <a:rPr lang="ja-JP" altLang="en-US" sz="3200" i="1">
                              <a:latin typeface="Cambria Math" panose="02040503050406030204" pitchFamily="18" charset="0"/>
                            </a:rPr>
                            <m:t>白箱</m:t>
                          </m:r>
                          <m:r>
                            <a:rPr lang="en-US" altLang="ja-JP" sz="3200" b="0" i="1" smtClean="0">
                              <a:latin typeface="Cambria Math" panose="02040503050406030204" pitchFamily="18" charset="0"/>
                            </a:rPr>
                            <m:t>&amp;</m:t>
                          </m:r>
                          <m:r>
                            <a:rPr lang="ja-JP" altLang="en-US" sz="3200" i="1">
                              <a:latin typeface="Cambria Math" panose="02040503050406030204" pitchFamily="18" charset="0"/>
                            </a:rPr>
                            <m:t>当たり</m:t>
                          </m:r>
                        </m:e>
                      </m:d>
                    </m:oMath>
                  </m:oMathPara>
                </a14:m>
                <a:endParaRPr lang="en-US" altLang="ja-JP" sz="3200" dirty="0"/>
              </a:p>
              <a:p>
                <a:r>
                  <a:rPr lang="ja-JP" altLang="en-US" sz="3200" dirty="0"/>
                  <a:t>は，４分割された左上の領域の面積である．</a:t>
                </a:r>
                <a:endParaRPr lang="en-US" altLang="ja-JP" sz="3200" dirty="0"/>
              </a:p>
              <a:p>
                <a:r>
                  <a:rPr kumimoji="1" lang="ja-JP" altLang="en-US" sz="3200" dirty="0"/>
                  <a:t>これを求める方法は？</a:t>
                </a:r>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5700193" y="2276872"/>
                <a:ext cx="2986607" cy="3046988"/>
              </a:xfrm>
              <a:prstGeom prst="rect">
                <a:avLst/>
              </a:prstGeom>
              <a:blipFill>
                <a:blip r:embed="rId2"/>
                <a:stretch>
                  <a:fillRect l="-5102" r="-204" b="-4810"/>
                </a:stretch>
              </a:blipFill>
            </p:spPr>
            <p:txBody>
              <a:bodyPr/>
              <a:lstStyle/>
              <a:p>
                <a:r>
                  <a:rPr lang="ja-JP" altLang="en-US">
                    <a:noFill/>
                  </a:rPr>
                  <a:t> </a:t>
                </a:r>
              </a:p>
            </p:txBody>
          </p:sp>
        </mc:Fallback>
      </mc:AlternateContent>
      <p:pic>
        <p:nvPicPr>
          <p:cNvPr id="9" name="コンテンツ プレースホルダー 8"/>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95536" y="1844824"/>
            <a:ext cx="5027511" cy="4104456"/>
          </a:xfrm>
        </p:spPr>
      </p:pic>
    </p:spTree>
    <p:extLst>
      <p:ext uri="{BB962C8B-B14F-4D97-AF65-F5344CB8AC3E}">
        <p14:creationId xmlns:p14="http://schemas.microsoft.com/office/powerpoint/2010/main" val="4243345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kumimoji="1" lang="ja-JP" altLang="en-US" dirty="0"/>
                  <a:t>図の上半分の面積は</a:t>
                </a:r>
                <a:r>
                  <a:rPr kumimoji="1" lang="en-US" altLang="ja-JP" dirty="0"/>
                  <a:t>1/2</a:t>
                </a:r>
                <a:r>
                  <a:rPr lang="ja-JP" altLang="en-US" dirty="0"/>
                  <a:t>である．つまり，</a:t>
                </a:r>
                <a14:m>
                  <m:oMath xmlns:m="http://schemas.openxmlformats.org/officeDocument/2006/math">
                    <m:r>
                      <a:rPr lang="en-US" altLang="ja-JP" b="0" i="1" smtClean="0">
                        <a:latin typeface="Cambria Math" panose="02040503050406030204" pitchFamily="18" charset="0"/>
                      </a:rPr>
                      <m:t>𝑃</m:t>
                    </m:r>
                    <m:d>
                      <m:dPr>
                        <m:begChr m:val="{"/>
                        <m:endChr m:val="}"/>
                        <m:ctrlPr>
                          <a:rPr lang="en-US" altLang="ja-JP" b="0" i="1" smtClean="0">
                            <a:latin typeface="Cambria Math" panose="02040503050406030204" pitchFamily="18" charset="0"/>
                          </a:rPr>
                        </m:ctrlPr>
                      </m:dPr>
                      <m:e>
                        <m:r>
                          <a:rPr lang="ja-JP" altLang="en-US" i="1">
                            <a:latin typeface="Cambria Math" panose="02040503050406030204" pitchFamily="18" charset="0"/>
                          </a:rPr>
                          <m:t>白箱</m:t>
                        </m:r>
                      </m:e>
                    </m:d>
                    <m:r>
                      <a:rPr lang="en-US" altLang="ja-JP" b="0" i="1" smtClean="0">
                        <a:latin typeface="Cambria Math" panose="02040503050406030204" pitchFamily="18" charset="0"/>
                      </a:rPr>
                      <m:t>=</m:t>
                    </m:r>
                    <m:f>
                      <m:fPr>
                        <m:ctrlPr>
                          <a:rPr lang="en-US" altLang="ja-JP" b="0" i="1" smtClean="0">
                            <a:latin typeface="Cambria Math" panose="02040503050406030204" pitchFamily="18" charset="0"/>
                          </a:rPr>
                        </m:ctrlPr>
                      </m:fPr>
                      <m:num>
                        <m:r>
                          <a:rPr lang="en-US" altLang="ja-JP" b="0" i="1" smtClean="0">
                            <a:latin typeface="Cambria Math" panose="02040503050406030204" pitchFamily="18" charset="0"/>
                          </a:rPr>
                          <m:t>1</m:t>
                        </m:r>
                      </m:num>
                      <m:den>
                        <m:r>
                          <a:rPr lang="en-US" altLang="ja-JP" b="0" i="1" smtClean="0">
                            <a:latin typeface="Cambria Math" panose="02040503050406030204" pitchFamily="18" charset="0"/>
                          </a:rPr>
                          <m:t>2</m:t>
                        </m:r>
                      </m:den>
                    </m:f>
                  </m:oMath>
                </a14:m>
                <a:r>
                  <a:rPr kumimoji="1" lang="ja-JP" altLang="en-US" dirty="0"/>
                  <a:t> である．</a:t>
                </a:r>
                <a:endParaRPr kumimoji="1" lang="en-US" altLang="ja-JP" dirty="0"/>
              </a:p>
              <a:p>
                <a:r>
                  <a:rPr lang="ja-JP" altLang="en-US" dirty="0"/>
                  <a:t>図の上半分の中での「当たり」の割合は</a:t>
                </a:r>
                <a:r>
                  <a:rPr lang="en-US" altLang="ja-JP" dirty="0"/>
                  <a:t>2/3</a:t>
                </a:r>
                <a:r>
                  <a:rPr lang="ja-JP" altLang="en-US" dirty="0"/>
                  <a:t>である．つまり，</a:t>
                </a:r>
                <a14:m>
                  <m:oMath xmlns:m="http://schemas.openxmlformats.org/officeDocument/2006/math">
                    <m:r>
                      <a:rPr lang="en-US" altLang="ja-JP" b="0" i="1" smtClean="0">
                        <a:latin typeface="Cambria Math" panose="02040503050406030204" pitchFamily="18" charset="0"/>
                      </a:rPr>
                      <m:t>𝑃</m:t>
                    </m:r>
                    <m:d>
                      <m:dPr>
                        <m:begChr m:val="{"/>
                        <m:endChr m:val="}"/>
                        <m:ctrlPr>
                          <a:rPr lang="en-US" altLang="ja-JP" b="0" i="1" smtClean="0">
                            <a:latin typeface="Cambria Math" panose="02040503050406030204" pitchFamily="18" charset="0"/>
                          </a:rPr>
                        </m:ctrlPr>
                      </m:dPr>
                      <m:e>
                        <m:r>
                          <a:rPr lang="ja-JP" altLang="en-US" i="1">
                            <a:latin typeface="Cambria Math" panose="02040503050406030204" pitchFamily="18" charset="0"/>
                          </a:rPr>
                          <m:t>当たり</m:t>
                        </m:r>
                        <m:r>
                          <a:rPr lang="en-US" altLang="ja-JP" b="0" i="1" smtClean="0">
                            <a:latin typeface="Cambria Math" panose="02040503050406030204" pitchFamily="18" charset="0"/>
                          </a:rPr>
                          <m:t>|</m:t>
                        </m:r>
                        <m:r>
                          <a:rPr lang="ja-JP" altLang="en-US" i="1">
                            <a:latin typeface="Cambria Math" panose="02040503050406030204" pitchFamily="18" charset="0"/>
                          </a:rPr>
                          <m:t>白箱</m:t>
                        </m:r>
                      </m:e>
                    </m:d>
                    <m:r>
                      <a:rPr lang="en-US" altLang="ja-JP" b="0" i="1" smtClean="0">
                        <a:latin typeface="Cambria Math" panose="02040503050406030204" pitchFamily="18" charset="0"/>
                      </a:rPr>
                      <m:t>=</m:t>
                    </m:r>
                    <m:f>
                      <m:fPr>
                        <m:ctrlPr>
                          <a:rPr lang="en-US" altLang="ja-JP" b="0" i="1" smtClean="0">
                            <a:latin typeface="Cambria Math" panose="02040503050406030204" pitchFamily="18" charset="0"/>
                          </a:rPr>
                        </m:ctrlPr>
                      </m:fPr>
                      <m:num>
                        <m:r>
                          <a:rPr lang="en-US" altLang="ja-JP" b="0" i="1" smtClean="0">
                            <a:latin typeface="Cambria Math" panose="02040503050406030204" pitchFamily="18" charset="0"/>
                          </a:rPr>
                          <m:t>2</m:t>
                        </m:r>
                      </m:num>
                      <m:den>
                        <m:r>
                          <a:rPr lang="en-US" altLang="ja-JP" b="0" i="1" smtClean="0">
                            <a:latin typeface="Cambria Math" panose="02040503050406030204" pitchFamily="18" charset="0"/>
                          </a:rPr>
                          <m:t>3</m:t>
                        </m:r>
                      </m:den>
                    </m:f>
                  </m:oMath>
                </a14:m>
                <a:r>
                  <a:rPr kumimoji="1" lang="ja-JP" altLang="en-US" dirty="0"/>
                  <a:t> である．</a:t>
                </a:r>
                <a:endParaRPr kumimoji="1" lang="en-US" altLang="ja-JP" dirty="0"/>
              </a:p>
              <a:p>
                <a:r>
                  <a:rPr lang="ja-JP" altLang="en-US" dirty="0"/>
                  <a:t>図の左上領域の面積は，</a:t>
                </a: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1704" t="-2426" r="-163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 name="テキスト ボックス 3"/>
              <p:cNvSpPr txBox="1"/>
              <p:nvPr/>
            </p:nvSpPr>
            <p:spPr>
              <a:xfrm>
                <a:off x="755576" y="4713019"/>
                <a:ext cx="7821757" cy="14131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panose="02040503050406030204" pitchFamily="18" charset="0"/>
                        </a:rPr>
                        <m:t>𝑃</m:t>
                      </m:r>
                      <m:d>
                        <m:dPr>
                          <m:begChr m:val="{"/>
                          <m:endChr m:val="}"/>
                          <m:ctrlPr>
                            <a:rPr kumimoji="1" lang="en-US" altLang="ja-JP" sz="3200" b="0" i="1" smtClean="0">
                              <a:latin typeface="Cambria Math" panose="02040503050406030204" pitchFamily="18" charset="0"/>
                            </a:rPr>
                          </m:ctrlPr>
                        </m:dPr>
                        <m:e>
                          <m:r>
                            <a:rPr lang="ja-JP" altLang="en-US" sz="3200" i="1">
                              <a:latin typeface="Cambria Math" panose="02040503050406030204" pitchFamily="18" charset="0"/>
                            </a:rPr>
                            <m:t>白箱</m:t>
                          </m:r>
                          <m:r>
                            <a:rPr lang="en-US" altLang="ja-JP" sz="3200" b="0" i="1" smtClean="0">
                              <a:latin typeface="Cambria Math" panose="02040503050406030204" pitchFamily="18" charset="0"/>
                            </a:rPr>
                            <m:t>&amp;</m:t>
                          </m:r>
                          <m:r>
                            <a:rPr lang="ja-JP" altLang="en-US" sz="3200" i="1">
                              <a:latin typeface="Cambria Math" panose="02040503050406030204" pitchFamily="18" charset="0"/>
                            </a:rPr>
                            <m:t>当たり</m:t>
                          </m:r>
                        </m:e>
                      </m:d>
                      <m:r>
                        <m:rPr>
                          <m:aln/>
                        </m:rPr>
                        <a:rPr kumimoji="1" lang="en-US" altLang="ja-JP" sz="3200" b="0" i="1" smtClean="0">
                          <a:latin typeface="Cambria Math" panose="02040503050406030204" pitchFamily="18" charset="0"/>
                        </a:rPr>
                        <m:t>=</m:t>
                      </m:r>
                      <m:r>
                        <a:rPr kumimoji="1" lang="en-US" altLang="ja-JP" sz="3200" b="0" i="1" smtClean="0">
                          <a:latin typeface="Cambria Math" panose="02040503050406030204" pitchFamily="18" charset="0"/>
                        </a:rPr>
                        <m:t>𝑃</m:t>
                      </m:r>
                      <m:d>
                        <m:dPr>
                          <m:begChr m:val="{"/>
                          <m:endChr m:val="}"/>
                          <m:ctrlPr>
                            <a:rPr kumimoji="1" lang="en-US" altLang="ja-JP" sz="3200" b="0" i="1" smtClean="0">
                              <a:latin typeface="Cambria Math" panose="02040503050406030204" pitchFamily="18" charset="0"/>
                            </a:rPr>
                          </m:ctrlPr>
                        </m:dPr>
                        <m:e>
                          <m:r>
                            <a:rPr lang="ja-JP" altLang="en-US" sz="3200" i="1">
                              <a:latin typeface="Cambria Math" panose="02040503050406030204" pitchFamily="18" charset="0"/>
                            </a:rPr>
                            <m:t>白箱</m:t>
                          </m:r>
                        </m:e>
                      </m:d>
                      <m:r>
                        <a:rPr kumimoji="1" lang="en-US" altLang="ja-JP" sz="3200" b="0" i="1" smtClean="0">
                          <a:latin typeface="Cambria Math" panose="02040503050406030204" pitchFamily="18" charset="0"/>
                          <a:ea typeface="Cambria Math" panose="02040503050406030204" pitchFamily="18" charset="0"/>
                        </a:rPr>
                        <m:t>×</m:t>
                      </m:r>
                      <m:r>
                        <a:rPr lang="en-US" altLang="ja-JP" sz="3200" i="1">
                          <a:latin typeface="Cambria Math" panose="02040503050406030204" pitchFamily="18" charset="0"/>
                        </a:rPr>
                        <m:t>𝑃</m:t>
                      </m:r>
                      <m:d>
                        <m:dPr>
                          <m:begChr m:val="{"/>
                          <m:endChr m:val="}"/>
                          <m:ctrlPr>
                            <a:rPr lang="en-US" altLang="ja-JP" sz="3200" i="1">
                              <a:latin typeface="Cambria Math" panose="02040503050406030204" pitchFamily="18" charset="0"/>
                            </a:rPr>
                          </m:ctrlPr>
                        </m:dPr>
                        <m:e>
                          <m:r>
                            <a:rPr lang="ja-JP" altLang="en-US" sz="3200" i="1" smtClean="0">
                              <a:latin typeface="Cambria Math" panose="02040503050406030204" pitchFamily="18" charset="0"/>
                            </a:rPr>
                            <m:t>当たり</m:t>
                          </m:r>
                          <m:r>
                            <a:rPr lang="en-US" altLang="ja-JP" sz="3200" b="0" i="1" smtClean="0">
                              <a:latin typeface="Cambria Math" panose="02040503050406030204" pitchFamily="18" charset="0"/>
                            </a:rPr>
                            <m:t>|</m:t>
                          </m:r>
                          <m:r>
                            <a:rPr lang="ja-JP" altLang="en-US" sz="3200" i="1">
                              <a:latin typeface="Cambria Math" panose="02040503050406030204" pitchFamily="18" charset="0"/>
                            </a:rPr>
                            <m:t>白箱</m:t>
                          </m:r>
                        </m:e>
                      </m:d>
                      <m:r>
                        <m:rPr>
                          <m:brk m:alnAt="1"/>
                        </m:rPr>
                        <a:rPr lang="en-US" altLang="ja-JP" sz="3200" b="0" i="1" smtClean="0">
                          <a:latin typeface="Cambria Math" panose="02040503050406030204" pitchFamily="18" charset="0"/>
                        </a:rPr>
                        <m:t>=</m:t>
                      </m:r>
                      <m:f>
                        <m:fPr>
                          <m:ctrlPr>
                            <a:rPr lang="en-US" altLang="ja-JP" sz="3200" b="0" i="1" smtClean="0">
                              <a:latin typeface="Cambria Math" panose="02040503050406030204" pitchFamily="18" charset="0"/>
                            </a:rPr>
                          </m:ctrlPr>
                        </m:fPr>
                        <m:num>
                          <m:r>
                            <a:rPr lang="en-US" altLang="ja-JP" sz="3200" b="0" i="1" smtClean="0">
                              <a:latin typeface="Cambria Math" panose="02040503050406030204" pitchFamily="18" charset="0"/>
                            </a:rPr>
                            <m:t>1</m:t>
                          </m:r>
                        </m:num>
                        <m:den>
                          <m:r>
                            <a:rPr lang="en-US" altLang="ja-JP" sz="3200" b="0" i="1" smtClean="0">
                              <a:latin typeface="Cambria Math" panose="02040503050406030204" pitchFamily="18" charset="0"/>
                            </a:rPr>
                            <m:t>2</m:t>
                          </m:r>
                        </m:den>
                      </m:f>
                      <m:r>
                        <a:rPr lang="en-US" altLang="ja-JP" sz="3200" b="0" i="1" smtClean="0">
                          <a:latin typeface="Cambria Math" panose="02040503050406030204" pitchFamily="18" charset="0"/>
                          <a:ea typeface="Cambria Math" panose="02040503050406030204" pitchFamily="18" charset="0"/>
                        </a:rPr>
                        <m:t>×</m:t>
                      </m:r>
                      <m:f>
                        <m:fPr>
                          <m:ctrlPr>
                            <a:rPr lang="en-US" altLang="ja-JP" sz="3200" b="0" i="1" smtClean="0">
                              <a:latin typeface="Cambria Math" panose="02040503050406030204" pitchFamily="18" charset="0"/>
                              <a:ea typeface="Cambria Math" panose="02040503050406030204" pitchFamily="18" charset="0"/>
                            </a:rPr>
                          </m:ctrlPr>
                        </m:fPr>
                        <m:num>
                          <m:r>
                            <a:rPr lang="en-US" altLang="ja-JP" sz="3200" b="0" i="1" smtClean="0">
                              <a:latin typeface="Cambria Math" panose="02040503050406030204" pitchFamily="18" charset="0"/>
                              <a:ea typeface="Cambria Math" panose="02040503050406030204" pitchFamily="18" charset="0"/>
                            </a:rPr>
                            <m:t>2</m:t>
                          </m:r>
                        </m:num>
                        <m:den>
                          <m:r>
                            <a:rPr lang="en-US" altLang="ja-JP" sz="3200" b="0" i="1" smtClean="0">
                              <a:latin typeface="Cambria Math" panose="02040503050406030204" pitchFamily="18" charset="0"/>
                              <a:ea typeface="Cambria Math" panose="02040503050406030204" pitchFamily="18" charset="0"/>
                            </a:rPr>
                            <m:t>3</m:t>
                          </m:r>
                        </m:den>
                      </m:f>
                      <m:r>
                        <a:rPr lang="en-US" altLang="ja-JP" sz="3200" b="0" i="1" smtClean="0">
                          <a:latin typeface="Cambria Math" panose="02040503050406030204" pitchFamily="18" charset="0"/>
                          <a:ea typeface="Cambria Math" panose="02040503050406030204" pitchFamily="18" charset="0"/>
                        </a:rPr>
                        <m:t>=</m:t>
                      </m:r>
                      <m:f>
                        <m:fPr>
                          <m:ctrlPr>
                            <a:rPr lang="en-US" altLang="ja-JP" sz="3200" b="0" i="1" smtClean="0">
                              <a:latin typeface="Cambria Math" panose="02040503050406030204" pitchFamily="18" charset="0"/>
                              <a:ea typeface="Cambria Math" panose="02040503050406030204" pitchFamily="18" charset="0"/>
                            </a:rPr>
                          </m:ctrlPr>
                        </m:fPr>
                        <m:num>
                          <m:r>
                            <a:rPr lang="en-US" altLang="ja-JP" sz="3200" b="0" i="1" smtClean="0">
                              <a:latin typeface="Cambria Math" panose="02040503050406030204" pitchFamily="18" charset="0"/>
                              <a:ea typeface="Cambria Math" panose="02040503050406030204" pitchFamily="18" charset="0"/>
                            </a:rPr>
                            <m:t>1</m:t>
                          </m:r>
                        </m:num>
                        <m:den>
                          <m:r>
                            <a:rPr lang="en-US" altLang="ja-JP" sz="3200" b="0" i="1" smtClean="0">
                              <a:latin typeface="Cambria Math" panose="02040503050406030204" pitchFamily="18" charset="0"/>
                              <a:ea typeface="Cambria Math" panose="02040503050406030204" pitchFamily="18" charset="0"/>
                            </a:rPr>
                            <m:t>3</m:t>
                          </m:r>
                        </m:den>
                      </m:f>
                    </m:oMath>
                  </m:oMathPara>
                </a14:m>
                <a:endParaRPr kumimoji="1" lang="ja-JP" altLang="en-US" sz="3200"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755576" y="4713019"/>
                <a:ext cx="7821757" cy="1413144"/>
              </a:xfrm>
              <a:prstGeom prst="rect">
                <a:avLst/>
              </a:prstGeom>
              <a:blipFill>
                <a:blip r:embed="rId3"/>
                <a:stretch>
                  <a:fillRect l="-1325" t="-3017"/>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831446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乗法定理</a:t>
            </a:r>
          </a:p>
        </p:txBody>
      </p:sp>
      <p:sp>
        <p:nvSpPr>
          <p:cNvPr id="4" name="コンテンツ プレースホルダ 3"/>
          <p:cNvSpPr>
            <a:spLocks noGrp="1"/>
          </p:cNvSpPr>
          <p:nvPr>
            <p:ph idx="1"/>
          </p:nvPr>
        </p:nvSpPr>
        <p:spPr/>
        <p:txBody>
          <a:bodyPr/>
          <a:lstStyle/>
          <a:p>
            <a:r>
              <a:rPr lang="ja-JP" altLang="en-US" dirty="0"/>
              <a:t>確率 </a:t>
            </a:r>
            <a:r>
              <a:rPr lang="en-US" altLang="ja-JP" i="1" dirty="0">
                <a:latin typeface="Times New Roman" panose="02020603050405020304" pitchFamily="18" charset="0"/>
                <a:cs typeface="Times New Roman" panose="02020603050405020304" pitchFamily="18" charset="0"/>
              </a:rPr>
              <a:t>P</a:t>
            </a:r>
            <a:r>
              <a:rPr lang="en-US" altLang="ja-JP" dirty="0"/>
              <a:t>{</a:t>
            </a:r>
            <a:r>
              <a:rPr lang="en-US" altLang="ja-JP" i="1" dirty="0">
                <a:latin typeface="Times New Roman" panose="02020603050405020304" pitchFamily="18" charset="0"/>
                <a:cs typeface="Times New Roman" panose="02020603050405020304" pitchFamily="18" charset="0"/>
              </a:rPr>
              <a:t>A</a:t>
            </a:r>
            <a:r>
              <a:rPr lang="en-US" altLang="ja-JP" baseline="-25000" dirty="0"/>
              <a:t>1</a:t>
            </a:r>
            <a:r>
              <a:rPr lang="en-US" altLang="ja-JP" dirty="0"/>
              <a:t>} </a:t>
            </a:r>
            <a:r>
              <a:rPr lang="ja-JP" altLang="en-US" dirty="0"/>
              <a:t>と，条件つき確率 </a:t>
            </a:r>
            <a:r>
              <a:rPr lang="en-US" altLang="ja-JP" i="1" dirty="0">
                <a:latin typeface="Times New Roman" panose="02020603050405020304" pitchFamily="18" charset="0"/>
                <a:cs typeface="Times New Roman" panose="02020603050405020304" pitchFamily="18" charset="0"/>
              </a:rPr>
              <a:t>P</a:t>
            </a:r>
            <a:r>
              <a:rPr lang="en-US" altLang="ja-JP" dirty="0"/>
              <a:t>{</a:t>
            </a:r>
            <a:r>
              <a:rPr lang="en-US" altLang="ja-JP" i="1" dirty="0">
                <a:latin typeface="Times New Roman" panose="02020603050405020304" pitchFamily="18" charset="0"/>
                <a:cs typeface="Times New Roman" panose="02020603050405020304" pitchFamily="18" charset="0"/>
              </a:rPr>
              <a:t>A</a:t>
            </a:r>
            <a:r>
              <a:rPr lang="en-US" altLang="ja-JP" baseline="-25000" dirty="0"/>
              <a:t>2</a:t>
            </a:r>
            <a:r>
              <a:rPr lang="en-US" altLang="ja-JP" dirty="0"/>
              <a:t>|</a:t>
            </a:r>
            <a:r>
              <a:rPr lang="en-US" altLang="ja-JP" i="1" dirty="0">
                <a:latin typeface="Times New Roman" panose="02020603050405020304" pitchFamily="18" charset="0"/>
                <a:cs typeface="Times New Roman" panose="02020603050405020304" pitchFamily="18" charset="0"/>
              </a:rPr>
              <a:t>A</a:t>
            </a:r>
            <a:r>
              <a:rPr lang="en-US" altLang="ja-JP" baseline="-25000" dirty="0"/>
              <a:t>1</a:t>
            </a:r>
            <a:r>
              <a:rPr lang="en-US" altLang="ja-JP" dirty="0"/>
              <a:t>} </a:t>
            </a:r>
            <a:r>
              <a:rPr lang="ja-JP" altLang="en-US" dirty="0"/>
              <a:t>がわかっているとき，積事象の確率 </a:t>
            </a:r>
            <a:r>
              <a:rPr lang="en-US" altLang="ja-JP" i="1" dirty="0">
                <a:latin typeface="Times New Roman" panose="02020603050405020304" pitchFamily="18" charset="0"/>
                <a:cs typeface="Times New Roman" panose="02020603050405020304" pitchFamily="18" charset="0"/>
              </a:rPr>
              <a:t>P</a:t>
            </a:r>
            <a:r>
              <a:rPr lang="en-US" altLang="ja-JP" dirty="0"/>
              <a:t>{</a:t>
            </a:r>
            <a:r>
              <a:rPr lang="en-US" altLang="ja-JP" i="1" dirty="0">
                <a:latin typeface="Times New Roman" panose="02020603050405020304" pitchFamily="18" charset="0"/>
                <a:cs typeface="Times New Roman" panose="02020603050405020304" pitchFamily="18" charset="0"/>
              </a:rPr>
              <a:t>A</a:t>
            </a:r>
            <a:r>
              <a:rPr lang="en-US" altLang="ja-JP" baseline="-25000" dirty="0"/>
              <a:t>1</a:t>
            </a:r>
            <a:r>
              <a:rPr lang="en-US" altLang="ja-JP" dirty="0"/>
              <a:t> and </a:t>
            </a:r>
            <a:r>
              <a:rPr lang="en-US" altLang="ja-JP" i="1" dirty="0">
                <a:latin typeface="Times New Roman" panose="02020603050405020304" pitchFamily="18" charset="0"/>
                <a:cs typeface="Times New Roman" panose="02020603050405020304" pitchFamily="18" charset="0"/>
              </a:rPr>
              <a:t>A</a:t>
            </a:r>
            <a:r>
              <a:rPr lang="en-US" altLang="ja-JP" baseline="-25000" dirty="0"/>
              <a:t>2</a:t>
            </a:r>
            <a:r>
              <a:rPr lang="en-US" altLang="ja-JP" dirty="0"/>
              <a:t>} </a:t>
            </a:r>
            <a:r>
              <a:rPr lang="ja-JP" altLang="en-US" dirty="0"/>
              <a:t>を求めることができる．</a:t>
            </a:r>
            <a:endParaRPr lang="en-US" altLang="ja-JP" dirty="0"/>
          </a:p>
          <a:p>
            <a:r>
              <a:rPr lang="ja-JP" altLang="en-US" u="sng" dirty="0">
                <a:solidFill>
                  <a:srgbClr val="FF0000"/>
                </a:solidFill>
              </a:rPr>
              <a:t>乗法定理</a:t>
            </a:r>
            <a:r>
              <a:rPr lang="ja-JP" altLang="en-US" dirty="0"/>
              <a:t>（</a:t>
            </a:r>
            <a:r>
              <a:rPr lang="en-US" altLang="ja-JP" dirty="0"/>
              <a:t>multiplication rule</a:t>
            </a:r>
            <a:r>
              <a:rPr lang="ja-JP" altLang="en-US" dirty="0"/>
              <a:t>）：</a:t>
            </a:r>
            <a:endParaRPr lang="en-US" altLang="ja-JP" dirty="0"/>
          </a:p>
          <a:p>
            <a:endParaRPr lang="en-US" altLang="ja-JP" dirty="0"/>
          </a:p>
          <a:p>
            <a:pPr lvl="1">
              <a:buFont typeface="Wingdings" pitchFamily="2" charset="2"/>
              <a:buChar char="Ø"/>
            </a:pPr>
            <a:endParaRPr lang="en-US" altLang="ja-JP" i="1" dirty="0">
              <a:latin typeface="Times New Roman" pitchFamily="18" charset="0"/>
              <a:cs typeface="Times New Roman" pitchFamily="18" charset="0"/>
            </a:endParaRPr>
          </a:p>
          <a:p>
            <a:pPr lvl="1">
              <a:buFont typeface="Wingdings" pitchFamily="2" charset="2"/>
              <a:buChar char="Ø"/>
            </a:pPr>
            <a:r>
              <a:rPr lang="en-US" altLang="ja-JP" i="1" dirty="0">
                <a:latin typeface="Times New Roman" pitchFamily="18" charset="0"/>
                <a:cs typeface="Times New Roman" pitchFamily="18" charset="0"/>
              </a:rPr>
              <a:t>A</a:t>
            </a:r>
            <a:r>
              <a:rPr lang="en-US" altLang="ja-JP" baseline="-25000" dirty="0"/>
              <a:t>1</a:t>
            </a:r>
            <a:r>
              <a:rPr lang="en-US" altLang="ja-JP" dirty="0"/>
              <a:t> </a:t>
            </a:r>
            <a:r>
              <a:rPr lang="ja-JP" altLang="en-US" dirty="0"/>
              <a:t>を時間的あるいは概念的に先行する事象にすると考えやすい．</a:t>
            </a:r>
            <a:endParaRPr lang="en-US" altLang="ja-JP" dirty="0"/>
          </a:p>
        </p:txBody>
      </p:sp>
      <mc:AlternateContent xmlns:mc="http://schemas.openxmlformats.org/markup-compatibility/2006" xmlns:a14="http://schemas.microsoft.com/office/drawing/2010/main">
        <mc:Choice Requires="a14">
          <p:sp>
            <p:nvSpPr>
              <p:cNvPr id="3" name="テキスト ボックス 2">
                <a:extLst>
                  <a:ext uri="{FF2B5EF4-FFF2-40B4-BE49-F238E27FC236}">
                    <a16:creationId xmlns:a16="http://schemas.microsoft.com/office/drawing/2014/main" id="{E54ED5BA-1E16-40C1-A40D-B7CCD0054765}"/>
                  </a:ext>
                </a:extLst>
              </p:cNvPr>
              <p:cNvSpPr txBox="1"/>
              <p:nvPr/>
            </p:nvSpPr>
            <p:spPr>
              <a:xfrm>
                <a:off x="1691680" y="4005064"/>
                <a:ext cx="5287794" cy="430887"/>
              </a:xfrm>
              <a:prstGeom prst="rect">
                <a:avLst/>
              </a:prstGeom>
              <a:solidFill>
                <a:srgbClr val="FFFF0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𝐴</m:t>
                              </m:r>
                            </m:e>
                            <m:sub>
                              <m:r>
                                <a:rPr kumimoji="1" lang="en-US" altLang="ja-JP" sz="2800" b="0" i="1" smtClean="0">
                                  <a:latin typeface="Cambria Math" panose="02040503050406030204" pitchFamily="18" charset="0"/>
                                </a:rPr>
                                <m:t>1</m:t>
                              </m:r>
                            </m:sub>
                          </m:sSub>
                          <m:r>
                            <a:rPr kumimoji="1" lang="en-US" altLang="ja-JP" sz="2800" b="0" i="0" smtClean="0">
                              <a:latin typeface="Cambria Math" panose="02040503050406030204" pitchFamily="18" charset="0"/>
                            </a:rPr>
                            <m:t> </m:t>
                          </m:r>
                          <m:r>
                            <m:rPr>
                              <m:sty m:val="p"/>
                            </m:rPr>
                            <a:rPr kumimoji="1" lang="en-US" altLang="ja-JP" sz="2800" b="0" i="0" smtClean="0">
                              <a:latin typeface="Cambria Math" panose="02040503050406030204" pitchFamily="18" charset="0"/>
                            </a:rPr>
                            <m:t>and</m:t>
                          </m:r>
                          <m:r>
                            <a:rPr kumimoji="1" lang="en-US" altLang="ja-JP" sz="2800" b="0" i="0" smtClean="0">
                              <a:latin typeface="Cambria Math" panose="02040503050406030204" pitchFamily="18" charset="0"/>
                            </a:rPr>
                            <m:t> </m:t>
                          </m:r>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𝐴</m:t>
                              </m:r>
                            </m:e>
                            <m:sub>
                              <m:r>
                                <a:rPr kumimoji="1" lang="en-US" altLang="ja-JP" sz="2800" b="0" i="1" smtClean="0">
                                  <a:latin typeface="Cambria Math" panose="02040503050406030204" pitchFamily="18" charset="0"/>
                                </a:rPr>
                                <m:t>2</m:t>
                              </m:r>
                            </m:sub>
                          </m:sSub>
                        </m:e>
                      </m:d>
                      <m: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𝐴</m:t>
                              </m:r>
                            </m:e>
                            <m:sub>
                              <m:r>
                                <a:rPr kumimoji="1" lang="en-US" altLang="ja-JP" sz="2800" b="0" i="1" smtClean="0">
                                  <a:latin typeface="Cambria Math" panose="02040503050406030204" pitchFamily="18" charset="0"/>
                                </a:rPr>
                                <m:t>1</m:t>
                              </m:r>
                            </m:sub>
                          </m:sSub>
                        </m:e>
                      </m:d>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𝑃</m:t>
                      </m:r>
                      <m:d>
                        <m:dPr>
                          <m:begChr m:val="{"/>
                          <m:endChr m:val="}"/>
                          <m:ctrlPr>
                            <a:rPr kumimoji="1" lang="en-US" altLang="ja-JP" sz="2800" b="0" i="1" smtClean="0">
                              <a:latin typeface="Cambria Math" panose="02040503050406030204" pitchFamily="18" charset="0"/>
                              <a:ea typeface="Cambria Math" panose="02040503050406030204" pitchFamily="18" charset="0"/>
                            </a:rPr>
                          </m:ctrlPr>
                        </m:dPr>
                        <m:e>
                          <m:sSub>
                            <m:sSubPr>
                              <m:ctrlPr>
                                <a:rPr kumimoji="1" lang="en-US" altLang="ja-JP" sz="2800" b="0" i="1" smtClean="0">
                                  <a:latin typeface="Cambria Math" panose="02040503050406030204" pitchFamily="18" charset="0"/>
                                  <a:ea typeface="Cambria Math" panose="02040503050406030204" pitchFamily="18" charset="0"/>
                                </a:rPr>
                              </m:ctrlPr>
                            </m:sSubPr>
                            <m:e>
                              <m:r>
                                <a:rPr kumimoji="1" lang="en-US" altLang="ja-JP" sz="2800" b="0" i="1" smtClean="0">
                                  <a:latin typeface="Cambria Math" panose="02040503050406030204" pitchFamily="18" charset="0"/>
                                  <a:ea typeface="Cambria Math" panose="02040503050406030204" pitchFamily="18" charset="0"/>
                                </a:rPr>
                                <m:t>𝐴</m:t>
                              </m:r>
                            </m:e>
                            <m:sub>
                              <m:r>
                                <a:rPr kumimoji="1" lang="en-US" altLang="ja-JP" sz="2800" b="0" i="1" smtClean="0">
                                  <a:latin typeface="Cambria Math" panose="02040503050406030204" pitchFamily="18" charset="0"/>
                                  <a:ea typeface="Cambria Math" panose="02040503050406030204" pitchFamily="18" charset="0"/>
                                </a:rPr>
                                <m:t>2</m:t>
                              </m:r>
                            </m:sub>
                          </m:sSub>
                          <m:r>
                            <a:rPr kumimoji="1" lang="en-US" altLang="ja-JP" sz="2800" b="0" i="1" smtClean="0">
                              <a:latin typeface="Cambria Math" panose="02040503050406030204" pitchFamily="18" charset="0"/>
                              <a:ea typeface="Cambria Math" panose="02040503050406030204" pitchFamily="18" charset="0"/>
                            </a:rPr>
                            <m:t>|</m:t>
                          </m:r>
                          <m:sSub>
                            <m:sSubPr>
                              <m:ctrlPr>
                                <a:rPr kumimoji="1" lang="en-US" altLang="ja-JP" sz="2800" b="0" i="1" smtClean="0">
                                  <a:latin typeface="Cambria Math" panose="02040503050406030204" pitchFamily="18" charset="0"/>
                                  <a:ea typeface="Cambria Math" panose="02040503050406030204" pitchFamily="18" charset="0"/>
                                </a:rPr>
                              </m:ctrlPr>
                            </m:sSubPr>
                            <m:e>
                              <m:r>
                                <a:rPr kumimoji="1" lang="en-US" altLang="ja-JP" sz="2800" b="0" i="1" smtClean="0">
                                  <a:latin typeface="Cambria Math" panose="02040503050406030204" pitchFamily="18" charset="0"/>
                                  <a:ea typeface="Cambria Math" panose="02040503050406030204" pitchFamily="18" charset="0"/>
                                </a:rPr>
                                <m:t>𝐴</m:t>
                              </m:r>
                            </m:e>
                            <m:sub>
                              <m:r>
                                <a:rPr kumimoji="1" lang="en-US" altLang="ja-JP" sz="2800" b="0" i="1" smtClean="0">
                                  <a:latin typeface="Cambria Math" panose="02040503050406030204" pitchFamily="18" charset="0"/>
                                  <a:ea typeface="Cambria Math" panose="02040503050406030204" pitchFamily="18" charset="0"/>
                                </a:rPr>
                                <m:t>1</m:t>
                              </m:r>
                            </m:sub>
                          </m:sSub>
                        </m:e>
                      </m:d>
                    </m:oMath>
                  </m:oMathPara>
                </a14:m>
                <a:endParaRPr kumimoji="1" lang="ja-JP" altLang="en-US" sz="2800" dirty="0"/>
              </a:p>
            </p:txBody>
          </p:sp>
        </mc:Choice>
        <mc:Fallback xmlns="">
          <p:sp>
            <p:nvSpPr>
              <p:cNvPr id="3" name="テキスト ボックス 2">
                <a:extLst>
                  <a:ext uri="{FF2B5EF4-FFF2-40B4-BE49-F238E27FC236}">
                    <a16:creationId xmlns:a16="http://schemas.microsoft.com/office/drawing/2014/main" id="{E54ED5BA-1E16-40C1-A40D-B7CCD0054765}"/>
                  </a:ext>
                </a:extLst>
              </p:cNvPr>
              <p:cNvSpPr txBox="1">
                <a:spLocks noRot="1" noChangeAspect="1" noMove="1" noResize="1" noEditPoints="1" noAdjustHandles="1" noChangeArrowheads="1" noChangeShapeType="1" noTextEdit="1"/>
              </p:cNvSpPr>
              <p:nvPr/>
            </p:nvSpPr>
            <p:spPr>
              <a:xfrm>
                <a:off x="1691680" y="4005064"/>
                <a:ext cx="5287794" cy="430887"/>
              </a:xfrm>
              <a:prstGeom prst="rect">
                <a:avLst/>
              </a:prstGeom>
              <a:blipFill>
                <a:blip r:embed="rId2"/>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617769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和事象の確率</a:t>
            </a:r>
          </a:p>
        </p:txBody>
      </p:sp>
      <p:sp>
        <p:nvSpPr>
          <p:cNvPr id="3" name="コンテンツ プレースホルダー 2"/>
          <p:cNvSpPr>
            <a:spLocks noGrp="1"/>
          </p:cNvSpPr>
          <p:nvPr>
            <p:ph idx="1"/>
          </p:nvPr>
        </p:nvSpPr>
        <p:spPr/>
        <p:txBody>
          <a:bodyPr/>
          <a:lstStyle/>
          <a:p>
            <a:r>
              <a:rPr lang="ja-JP" altLang="en-US" dirty="0"/>
              <a:t>問４：このくじびき遊びでは，当たる確率はいくらですか．</a:t>
            </a:r>
            <a:endParaRPr lang="en-US" altLang="ja-JP" dirty="0"/>
          </a:p>
          <a:p>
            <a:r>
              <a:rPr kumimoji="1" lang="ja-JP" altLang="en-US" dirty="0"/>
              <a:t>当たるのは２つの場合がある．</a:t>
            </a:r>
            <a:r>
              <a:rPr lang="ja-JP" altLang="en-US" dirty="0"/>
              <a:t>いずれかが起きれば「両方とも同じ色」である．</a:t>
            </a:r>
            <a:endParaRPr lang="en-US" altLang="ja-JP" dirty="0"/>
          </a:p>
          <a:p>
            <a:pPr lvl="1"/>
            <a:r>
              <a:rPr kumimoji="1" lang="ja-JP" altLang="en-US" dirty="0"/>
              <a:t>白箱を選んで，その中の当たり（赤玉）を引く</a:t>
            </a:r>
            <a:endParaRPr kumimoji="1" lang="en-US" altLang="ja-JP" dirty="0"/>
          </a:p>
          <a:p>
            <a:pPr lvl="1"/>
            <a:r>
              <a:rPr lang="ja-JP" altLang="en-US" dirty="0"/>
              <a:t>黒箱を選んで，その中の当たり（赤玉）を引く</a:t>
            </a:r>
            <a:endParaRPr lang="en-US" altLang="ja-JP" dirty="0"/>
          </a:p>
          <a:p>
            <a:r>
              <a:rPr lang="ja-JP" altLang="en-US" dirty="0"/>
              <a:t>これが</a:t>
            </a:r>
            <a:r>
              <a:rPr lang="ja-JP" altLang="en-US" u="sng" dirty="0">
                <a:solidFill>
                  <a:srgbClr val="FF0000"/>
                </a:solidFill>
              </a:rPr>
              <a:t>和事象の確率</a:t>
            </a:r>
            <a:r>
              <a:rPr lang="ja-JP" altLang="en-US" dirty="0"/>
              <a:t>の問題．</a:t>
            </a:r>
            <a:endParaRPr lang="en-US" altLang="ja-JP" dirty="0"/>
          </a:p>
        </p:txBody>
      </p:sp>
    </p:spTree>
    <p:extLst>
      <p:ext uri="{BB962C8B-B14F-4D97-AF65-F5344CB8AC3E}">
        <p14:creationId xmlns:p14="http://schemas.microsoft.com/office/powerpoint/2010/main" val="1793728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7" name="テキスト ボックス 6"/>
              <p:cNvSpPr txBox="1"/>
              <p:nvPr/>
            </p:nvSpPr>
            <p:spPr>
              <a:xfrm>
                <a:off x="5580112" y="2060848"/>
                <a:ext cx="2986607" cy="4031873"/>
              </a:xfrm>
              <a:prstGeom prst="rect">
                <a:avLst/>
              </a:prstGeom>
              <a:noFill/>
            </p:spPr>
            <p:txBody>
              <a:bodyPr wrap="square" rtlCol="0">
                <a:spAutoFit/>
              </a:bodyPr>
              <a:lstStyle/>
              <a:p>
                <a:r>
                  <a:rPr lang="ja-JP" altLang="en-US" sz="3200" dirty="0"/>
                  <a:t>「当たり」には２つの場合がある．それぞれに対応する領域は重なりがないので，</a:t>
                </a:r>
                <a:r>
                  <a:rPr lang="en-US" altLang="ja-JP" sz="3200" dirty="0"/>
                  <a:t> </a:t>
                </a:r>
                <a14:m>
                  <m:oMath xmlns:m="http://schemas.openxmlformats.org/officeDocument/2006/math">
                    <m:r>
                      <a:rPr lang="en-US" altLang="ja-JP" sz="3200" i="1">
                        <a:latin typeface="Cambria Math" panose="02040503050406030204" pitchFamily="18" charset="0"/>
                      </a:rPr>
                      <m:t>𝑃</m:t>
                    </m:r>
                    <m:d>
                      <m:dPr>
                        <m:begChr m:val="{"/>
                        <m:endChr m:val="}"/>
                        <m:ctrlPr>
                          <a:rPr lang="en-US" altLang="ja-JP" sz="3200" i="1">
                            <a:latin typeface="Cambria Math" panose="02040503050406030204" pitchFamily="18" charset="0"/>
                          </a:rPr>
                        </m:ctrlPr>
                      </m:dPr>
                      <m:e>
                        <m:r>
                          <a:rPr lang="ja-JP" altLang="en-US" sz="3200" i="1">
                            <a:latin typeface="Cambria Math" panose="02040503050406030204" pitchFamily="18" charset="0"/>
                          </a:rPr>
                          <m:t>当たり</m:t>
                        </m:r>
                      </m:e>
                    </m:d>
                    <m:r>
                      <a:rPr lang="ja-JP" altLang="en-US" sz="3200" i="1">
                        <a:latin typeface="Cambria Math" panose="02040503050406030204" pitchFamily="18" charset="0"/>
                      </a:rPr>
                      <m:t> </m:t>
                    </m:r>
                    <m:r>
                      <a:rPr lang="ja-JP" altLang="en-US" sz="3200" i="1">
                        <a:latin typeface="Cambria Math" panose="02040503050406030204" pitchFamily="18" charset="0"/>
                      </a:rPr>
                      <m:t>は</m:t>
                    </m:r>
                  </m:oMath>
                </a14:m>
                <a:r>
                  <a:rPr lang="ja-JP" altLang="en-US" sz="3200" dirty="0"/>
                  <a:t>２つの領域の面積の和である．</a:t>
                </a:r>
                <a:endParaRPr kumimoji="1" lang="ja-JP" altLang="en-US" sz="3200" dirty="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5580112" y="2060848"/>
                <a:ext cx="2986607" cy="4031873"/>
              </a:xfrm>
              <a:prstGeom prst="rect">
                <a:avLst/>
              </a:prstGeom>
              <a:blipFill>
                <a:blip r:embed="rId2"/>
                <a:stretch>
                  <a:fillRect l="-5102" t="-1967" r="-12449" b="-3328"/>
                </a:stretch>
              </a:blipFill>
            </p:spPr>
            <p:txBody>
              <a:bodyPr/>
              <a:lstStyle/>
              <a:p>
                <a:r>
                  <a:rPr lang="ja-JP" altLang="en-US">
                    <a:noFill/>
                  </a:rPr>
                  <a:t> </a:t>
                </a:r>
              </a:p>
            </p:txBody>
          </p:sp>
        </mc:Fallback>
      </mc:AlternateContent>
      <p:pic>
        <p:nvPicPr>
          <p:cNvPr id="9" name="コンテンツ プレースホルダー 8"/>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95536" y="1844824"/>
            <a:ext cx="5027511" cy="4104456"/>
          </a:xfrm>
        </p:spPr>
      </p:pic>
    </p:spTree>
    <p:extLst>
      <p:ext uri="{BB962C8B-B14F-4D97-AF65-F5344CB8AC3E}">
        <p14:creationId xmlns:p14="http://schemas.microsoft.com/office/powerpoint/2010/main" val="2472708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4" name="テキスト ボックス 3"/>
              <p:cNvSpPr txBox="1"/>
              <p:nvPr/>
            </p:nvSpPr>
            <p:spPr>
              <a:xfrm>
                <a:off x="957421" y="2132856"/>
                <a:ext cx="7229158" cy="2893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ja-JP" sz="2800" i="1" smtClean="0">
                          <a:latin typeface="Cambria Math" panose="02040503050406030204" pitchFamily="18" charset="0"/>
                        </a:rPr>
                        <m:t>𝑃</m:t>
                      </m:r>
                      <m:d>
                        <m:dPr>
                          <m:begChr m:val="{"/>
                          <m:endChr m:val="}"/>
                          <m:ctrlPr>
                            <a:rPr lang="en-US" altLang="ja-JP" sz="2800" i="1">
                              <a:latin typeface="Cambria Math" panose="02040503050406030204" pitchFamily="18" charset="0"/>
                            </a:rPr>
                          </m:ctrlPr>
                        </m:dPr>
                        <m:e>
                          <m:r>
                            <a:rPr lang="ja-JP" altLang="en-US" sz="2800" i="1">
                              <a:latin typeface="Cambria Math" panose="02040503050406030204" pitchFamily="18" charset="0"/>
                            </a:rPr>
                            <m:t>当たり</m:t>
                          </m:r>
                        </m:e>
                      </m:d>
                      <m:r>
                        <m:rPr>
                          <m:aln/>
                        </m:rPr>
                        <a:rPr lang="en-US" altLang="ja-JP" sz="2800" i="1">
                          <a:latin typeface="Cambria Math" panose="02040503050406030204" pitchFamily="18" charset="0"/>
                        </a:rPr>
                        <m:t>=</m:t>
                      </m:r>
                      <m:r>
                        <a:rPr lang="en-US" altLang="ja-JP" sz="2800" i="1">
                          <a:latin typeface="Cambria Math" panose="02040503050406030204" pitchFamily="18" charset="0"/>
                        </a:rPr>
                        <m:t>𝑃</m:t>
                      </m:r>
                      <m:d>
                        <m:dPr>
                          <m:begChr m:val="{"/>
                          <m:endChr m:val="}"/>
                          <m:ctrlPr>
                            <a:rPr lang="en-US" altLang="ja-JP" sz="2800" i="1">
                              <a:latin typeface="Cambria Math" panose="02040503050406030204" pitchFamily="18" charset="0"/>
                            </a:rPr>
                          </m:ctrlPr>
                        </m:dPr>
                        <m:e>
                          <m:r>
                            <a:rPr lang="ja-JP" altLang="en-US" sz="2800" i="1">
                              <a:latin typeface="Cambria Math" panose="02040503050406030204" pitchFamily="18" charset="0"/>
                            </a:rPr>
                            <m:t>白箱</m:t>
                          </m:r>
                          <m:r>
                            <a:rPr lang="en-US" altLang="ja-JP" sz="2800" i="1">
                              <a:latin typeface="Cambria Math" panose="02040503050406030204" pitchFamily="18" charset="0"/>
                            </a:rPr>
                            <m:t>&amp;</m:t>
                          </m:r>
                          <m:r>
                            <a:rPr lang="ja-JP" altLang="en-US" sz="2800" i="1">
                              <a:latin typeface="Cambria Math" panose="02040503050406030204" pitchFamily="18" charset="0"/>
                            </a:rPr>
                            <m:t>当たり</m:t>
                          </m:r>
                        </m:e>
                      </m:d>
                      <m:r>
                        <a:rPr lang="en-US" altLang="ja-JP" sz="2800" i="1">
                          <a:latin typeface="Cambria Math" panose="02040503050406030204" pitchFamily="18" charset="0"/>
                        </a:rPr>
                        <m:t>+</m:t>
                      </m:r>
                      <m:r>
                        <a:rPr lang="en-US" altLang="ja-JP" sz="2800" i="1">
                          <a:latin typeface="Cambria Math" panose="02040503050406030204" pitchFamily="18" charset="0"/>
                        </a:rPr>
                        <m:t>𝑃</m:t>
                      </m:r>
                      <m:d>
                        <m:dPr>
                          <m:begChr m:val="{"/>
                          <m:endChr m:val="}"/>
                          <m:ctrlPr>
                            <a:rPr lang="en-US" altLang="ja-JP" sz="2800" i="1">
                              <a:latin typeface="Cambria Math" panose="02040503050406030204" pitchFamily="18" charset="0"/>
                            </a:rPr>
                          </m:ctrlPr>
                        </m:dPr>
                        <m:e>
                          <m:r>
                            <a:rPr lang="ja-JP" altLang="en-US" sz="2800" i="1">
                              <a:latin typeface="Cambria Math" panose="02040503050406030204" pitchFamily="18" charset="0"/>
                            </a:rPr>
                            <m:t>黒箱</m:t>
                          </m:r>
                          <m:r>
                            <a:rPr lang="en-US" altLang="ja-JP" sz="2800" i="1">
                              <a:latin typeface="Cambria Math" panose="02040503050406030204" pitchFamily="18" charset="0"/>
                            </a:rPr>
                            <m:t>&amp;</m:t>
                          </m:r>
                          <m:r>
                            <a:rPr lang="ja-JP" altLang="en-US" sz="2800" i="1">
                              <a:latin typeface="Cambria Math" panose="02040503050406030204" pitchFamily="18" charset="0"/>
                            </a:rPr>
                            <m:t>当たり</m:t>
                          </m:r>
                        </m:e>
                      </m:d>
                      <m:r>
                        <m:rPr>
                          <m:brk m:alnAt="1"/>
                        </m:rPr>
                        <a:rPr lang="en-US" altLang="ja-JP" sz="2800" i="1">
                          <a:latin typeface="Cambria Math" panose="02040503050406030204" pitchFamily="18" charset="0"/>
                        </a:rPr>
                        <m:t>=</m:t>
                      </m:r>
                      <m:r>
                        <a:rPr lang="en-US" altLang="ja-JP" sz="2800" b="0" i="1" smtClean="0">
                          <a:latin typeface="Cambria Math" panose="02040503050406030204" pitchFamily="18" charset="0"/>
                        </a:rPr>
                        <m:t>𝑃</m:t>
                      </m:r>
                      <m:d>
                        <m:dPr>
                          <m:begChr m:val="{"/>
                          <m:endChr m:val="}"/>
                          <m:ctrlPr>
                            <a:rPr lang="en-US" altLang="ja-JP" sz="2800" b="0" i="1" smtClean="0">
                              <a:latin typeface="Cambria Math" panose="02040503050406030204" pitchFamily="18" charset="0"/>
                            </a:rPr>
                          </m:ctrlPr>
                        </m:dPr>
                        <m:e>
                          <m:r>
                            <a:rPr lang="ja-JP" altLang="en-US" sz="2800" i="1">
                              <a:latin typeface="Cambria Math" panose="02040503050406030204" pitchFamily="18" charset="0"/>
                            </a:rPr>
                            <m:t>白箱</m:t>
                          </m:r>
                        </m:e>
                      </m:d>
                      <m:r>
                        <a:rPr lang="en-US" altLang="ja-JP" sz="2800" b="0" i="1" smtClean="0">
                          <a:latin typeface="Cambria Math" panose="02040503050406030204" pitchFamily="18" charset="0"/>
                          <a:ea typeface="Cambria Math" panose="02040503050406030204" pitchFamily="18" charset="0"/>
                        </a:rPr>
                        <m:t>×</m:t>
                      </m:r>
                      <m:r>
                        <a:rPr lang="en-US" altLang="ja-JP" sz="2800" b="0" i="1" smtClean="0">
                          <a:latin typeface="Cambria Math" panose="02040503050406030204" pitchFamily="18" charset="0"/>
                          <a:ea typeface="Cambria Math" panose="02040503050406030204" pitchFamily="18" charset="0"/>
                        </a:rPr>
                        <m:t>𝑃</m:t>
                      </m:r>
                      <m:d>
                        <m:dPr>
                          <m:begChr m:val="{"/>
                          <m:endChr m:val="}"/>
                          <m:ctrlPr>
                            <a:rPr lang="en-US" altLang="ja-JP" sz="2800" b="0" i="1" smtClean="0">
                              <a:latin typeface="Cambria Math" panose="02040503050406030204" pitchFamily="18" charset="0"/>
                              <a:ea typeface="Cambria Math" panose="02040503050406030204" pitchFamily="18" charset="0"/>
                            </a:rPr>
                          </m:ctrlPr>
                        </m:dPr>
                        <m:e>
                          <m:r>
                            <a:rPr lang="ja-JP" altLang="en-US" sz="2800" i="1">
                              <a:latin typeface="Cambria Math" panose="02040503050406030204" pitchFamily="18" charset="0"/>
                            </a:rPr>
                            <m:t>当たり</m:t>
                          </m:r>
                          <m:r>
                            <a:rPr lang="en-US" altLang="ja-JP" sz="2800" b="0" i="1" smtClean="0">
                              <a:latin typeface="Cambria Math" panose="02040503050406030204" pitchFamily="18" charset="0"/>
                            </a:rPr>
                            <m:t>|</m:t>
                          </m:r>
                          <m:r>
                            <a:rPr lang="ja-JP" altLang="en-US" sz="2800" i="1">
                              <a:latin typeface="Cambria Math" panose="02040503050406030204" pitchFamily="18" charset="0"/>
                            </a:rPr>
                            <m:t>白箱</m:t>
                          </m:r>
                        </m:e>
                      </m:d>
                      <m:r>
                        <m:rPr>
                          <m:brk m:alnAt="1"/>
                        </m:rPr>
                        <a:rPr lang="en-US" altLang="ja-JP" sz="2800" b="0" i="1" smtClean="0">
                          <a:latin typeface="Cambria Math" panose="02040503050406030204" pitchFamily="18" charset="0"/>
                          <a:ea typeface="Cambria Math" panose="02040503050406030204" pitchFamily="18" charset="0"/>
                        </a:rPr>
                        <m:t>+</m:t>
                      </m:r>
                      <m:r>
                        <a:rPr lang="en-US" altLang="ja-JP" sz="2800" i="1">
                          <a:latin typeface="Cambria Math" panose="02040503050406030204" pitchFamily="18" charset="0"/>
                        </a:rPr>
                        <m:t>𝑃</m:t>
                      </m:r>
                      <m:d>
                        <m:dPr>
                          <m:begChr m:val="{"/>
                          <m:endChr m:val="}"/>
                          <m:ctrlPr>
                            <a:rPr lang="en-US" altLang="ja-JP" sz="2800" i="1">
                              <a:latin typeface="Cambria Math" panose="02040503050406030204" pitchFamily="18" charset="0"/>
                            </a:rPr>
                          </m:ctrlPr>
                        </m:dPr>
                        <m:e>
                          <m:r>
                            <a:rPr lang="ja-JP" altLang="en-US" sz="2800" i="1" smtClean="0">
                              <a:latin typeface="Cambria Math" panose="02040503050406030204" pitchFamily="18" charset="0"/>
                            </a:rPr>
                            <m:t>黒箱</m:t>
                          </m:r>
                        </m:e>
                      </m:d>
                      <m:r>
                        <a:rPr lang="en-US" altLang="ja-JP" sz="2800" i="1">
                          <a:latin typeface="Cambria Math" panose="02040503050406030204" pitchFamily="18" charset="0"/>
                          <a:ea typeface="Cambria Math" panose="02040503050406030204" pitchFamily="18" charset="0"/>
                        </a:rPr>
                        <m:t>×</m:t>
                      </m:r>
                      <m:r>
                        <a:rPr lang="en-US" altLang="ja-JP" sz="2800" i="1">
                          <a:latin typeface="Cambria Math" panose="02040503050406030204" pitchFamily="18" charset="0"/>
                          <a:ea typeface="Cambria Math" panose="02040503050406030204" pitchFamily="18" charset="0"/>
                        </a:rPr>
                        <m:t>𝑃</m:t>
                      </m:r>
                      <m:d>
                        <m:dPr>
                          <m:begChr m:val="{"/>
                          <m:endChr m:val="}"/>
                          <m:ctrlPr>
                            <a:rPr lang="en-US" altLang="ja-JP" sz="2800" i="1">
                              <a:latin typeface="Cambria Math" panose="02040503050406030204" pitchFamily="18" charset="0"/>
                              <a:ea typeface="Cambria Math" panose="02040503050406030204" pitchFamily="18" charset="0"/>
                            </a:rPr>
                          </m:ctrlPr>
                        </m:dPr>
                        <m:e>
                          <m:r>
                            <a:rPr lang="ja-JP" altLang="en-US" sz="2800" i="1">
                              <a:latin typeface="Cambria Math" panose="02040503050406030204" pitchFamily="18" charset="0"/>
                            </a:rPr>
                            <m:t>当たり</m:t>
                          </m:r>
                          <m:r>
                            <a:rPr lang="en-US" altLang="ja-JP" sz="2800" i="1">
                              <a:latin typeface="Cambria Math" panose="02040503050406030204" pitchFamily="18" charset="0"/>
                            </a:rPr>
                            <m:t>|</m:t>
                          </m:r>
                          <m:r>
                            <a:rPr lang="ja-JP" altLang="en-US" sz="2800" i="1" smtClean="0">
                              <a:latin typeface="Cambria Math" panose="02040503050406030204" pitchFamily="18" charset="0"/>
                            </a:rPr>
                            <m:t>黒</m:t>
                          </m:r>
                          <m:r>
                            <a:rPr lang="ja-JP" altLang="en-US" sz="2800" i="1">
                              <a:latin typeface="Cambria Math" panose="02040503050406030204" pitchFamily="18" charset="0"/>
                            </a:rPr>
                            <m:t>箱</m:t>
                          </m:r>
                        </m:e>
                      </m:d>
                      <m:r>
                        <m:rPr>
                          <m:brk m:alnAt="1"/>
                        </m:rPr>
                        <a:rPr lang="en-US" altLang="ja-JP" sz="2800" b="0" i="1" smtClean="0">
                          <a:latin typeface="Cambria Math" panose="02040503050406030204" pitchFamily="18" charset="0"/>
                          <a:ea typeface="Cambria Math" panose="02040503050406030204" pitchFamily="18" charset="0"/>
                        </a:rPr>
                        <m:t>=</m:t>
                      </m:r>
                      <m:f>
                        <m:fPr>
                          <m:ctrlPr>
                            <a:rPr lang="en-US" altLang="ja-JP" sz="2800" b="0" i="1" smtClean="0">
                              <a:latin typeface="Cambria Math" panose="02040503050406030204" pitchFamily="18" charset="0"/>
                              <a:ea typeface="Cambria Math" panose="02040503050406030204" pitchFamily="18" charset="0"/>
                            </a:rPr>
                          </m:ctrlPr>
                        </m:fPr>
                        <m:num>
                          <m:r>
                            <a:rPr lang="en-US" altLang="ja-JP" sz="2800" b="0" i="1" smtClean="0">
                              <a:latin typeface="Cambria Math" panose="02040503050406030204" pitchFamily="18" charset="0"/>
                              <a:ea typeface="Cambria Math" panose="02040503050406030204" pitchFamily="18" charset="0"/>
                            </a:rPr>
                            <m:t>1</m:t>
                          </m:r>
                        </m:num>
                        <m:den>
                          <m:r>
                            <a:rPr lang="en-US" altLang="ja-JP" sz="2800" b="0" i="1" smtClean="0">
                              <a:latin typeface="Cambria Math" panose="02040503050406030204" pitchFamily="18" charset="0"/>
                              <a:ea typeface="Cambria Math" panose="02040503050406030204" pitchFamily="18" charset="0"/>
                            </a:rPr>
                            <m:t>2</m:t>
                          </m:r>
                        </m:den>
                      </m:f>
                      <m:r>
                        <a:rPr lang="en-US" altLang="ja-JP" sz="2800" b="0" i="1" smtClean="0">
                          <a:latin typeface="Cambria Math" panose="02040503050406030204" pitchFamily="18" charset="0"/>
                          <a:ea typeface="Cambria Math" panose="02040503050406030204" pitchFamily="18" charset="0"/>
                        </a:rPr>
                        <m:t>×</m:t>
                      </m:r>
                      <m:f>
                        <m:fPr>
                          <m:ctrlPr>
                            <a:rPr lang="en-US" altLang="ja-JP" sz="2800" b="0" i="1" smtClean="0">
                              <a:latin typeface="Cambria Math" panose="02040503050406030204" pitchFamily="18" charset="0"/>
                              <a:ea typeface="Cambria Math" panose="02040503050406030204" pitchFamily="18" charset="0"/>
                            </a:rPr>
                          </m:ctrlPr>
                        </m:fPr>
                        <m:num>
                          <m:r>
                            <a:rPr lang="en-US" altLang="ja-JP" sz="2800" b="0" i="1" smtClean="0">
                              <a:latin typeface="Cambria Math" panose="02040503050406030204" pitchFamily="18" charset="0"/>
                              <a:ea typeface="Cambria Math" panose="02040503050406030204" pitchFamily="18" charset="0"/>
                            </a:rPr>
                            <m:t>2</m:t>
                          </m:r>
                        </m:num>
                        <m:den>
                          <m:r>
                            <a:rPr lang="en-US" altLang="ja-JP" sz="2800" b="0" i="1" smtClean="0">
                              <a:latin typeface="Cambria Math" panose="02040503050406030204" pitchFamily="18" charset="0"/>
                              <a:ea typeface="Cambria Math" panose="02040503050406030204" pitchFamily="18" charset="0"/>
                            </a:rPr>
                            <m:t>3</m:t>
                          </m:r>
                        </m:den>
                      </m:f>
                      <m:r>
                        <a:rPr lang="en-US" altLang="ja-JP" sz="2800" b="0" i="1" smtClean="0">
                          <a:latin typeface="Cambria Math" panose="02040503050406030204" pitchFamily="18" charset="0"/>
                          <a:ea typeface="Cambria Math" panose="02040503050406030204" pitchFamily="18" charset="0"/>
                        </a:rPr>
                        <m:t>+</m:t>
                      </m:r>
                      <m:f>
                        <m:fPr>
                          <m:ctrlPr>
                            <a:rPr lang="en-US" altLang="ja-JP" sz="2800" b="0" i="1" smtClean="0">
                              <a:latin typeface="Cambria Math" panose="02040503050406030204" pitchFamily="18" charset="0"/>
                              <a:ea typeface="Cambria Math" panose="02040503050406030204" pitchFamily="18" charset="0"/>
                            </a:rPr>
                          </m:ctrlPr>
                        </m:fPr>
                        <m:num>
                          <m:r>
                            <a:rPr lang="en-US" altLang="ja-JP" sz="2800" b="0" i="1" smtClean="0">
                              <a:latin typeface="Cambria Math" panose="02040503050406030204" pitchFamily="18" charset="0"/>
                              <a:ea typeface="Cambria Math" panose="02040503050406030204" pitchFamily="18" charset="0"/>
                            </a:rPr>
                            <m:t>1</m:t>
                          </m:r>
                        </m:num>
                        <m:den>
                          <m:r>
                            <a:rPr lang="en-US" altLang="ja-JP" sz="2800" b="0" i="1" smtClean="0">
                              <a:latin typeface="Cambria Math" panose="02040503050406030204" pitchFamily="18" charset="0"/>
                              <a:ea typeface="Cambria Math" panose="02040503050406030204" pitchFamily="18" charset="0"/>
                            </a:rPr>
                            <m:t>2</m:t>
                          </m:r>
                        </m:den>
                      </m:f>
                      <m:r>
                        <a:rPr lang="en-US" altLang="ja-JP" sz="2800" b="0" i="1" smtClean="0">
                          <a:latin typeface="Cambria Math" panose="02040503050406030204" pitchFamily="18" charset="0"/>
                          <a:ea typeface="Cambria Math" panose="02040503050406030204" pitchFamily="18" charset="0"/>
                        </a:rPr>
                        <m:t>×</m:t>
                      </m:r>
                      <m:f>
                        <m:fPr>
                          <m:ctrlPr>
                            <a:rPr lang="en-US" altLang="ja-JP" sz="2800" b="0" i="1" smtClean="0">
                              <a:latin typeface="Cambria Math" panose="02040503050406030204" pitchFamily="18" charset="0"/>
                              <a:ea typeface="Cambria Math" panose="02040503050406030204" pitchFamily="18" charset="0"/>
                            </a:rPr>
                          </m:ctrlPr>
                        </m:fPr>
                        <m:num>
                          <m:r>
                            <a:rPr lang="en-US" altLang="ja-JP" sz="2800" b="0" i="1" smtClean="0">
                              <a:latin typeface="Cambria Math" panose="02040503050406030204" pitchFamily="18" charset="0"/>
                              <a:ea typeface="Cambria Math" panose="02040503050406030204" pitchFamily="18" charset="0"/>
                            </a:rPr>
                            <m:t>1</m:t>
                          </m:r>
                        </m:num>
                        <m:den>
                          <m:r>
                            <a:rPr lang="en-US" altLang="ja-JP" sz="2800" b="0" i="1" smtClean="0">
                              <a:latin typeface="Cambria Math" panose="02040503050406030204" pitchFamily="18" charset="0"/>
                              <a:ea typeface="Cambria Math" panose="02040503050406030204" pitchFamily="18" charset="0"/>
                            </a:rPr>
                            <m:t>2</m:t>
                          </m:r>
                        </m:den>
                      </m:f>
                      <m:r>
                        <m:rPr>
                          <m:brk m:alnAt="1"/>
                        </m:rPr>
                        <a:rPr lang="en-US" altLang="ja-JP" sz="2800" b="0" i="1" smtClean="0">
                          <a:latin typeface="Cambria Math" panose="02040503050406030204" pitchFamily="18" charset="0"/>
                          <a:ea typeface="Cambria Math" panose="02040503050406030204" pitchFamily="18" charset="0"/>
                        </a:rPr>
                        <m:t>=</m:t>
                      </m:r>
                      <m:f>
                        <m:fPr>
                          <m:ctrlPr>
                            <a:rPr lang="en-US" altLang="ja-JP" sz="2800" b="0" i="1" smtClean="0">
                              <a:latin typeface="Cambria Math" panose="02040503050406030204" pitchFamily="18" charset="0"/>
                              <a:ea typeface="Cambria Math" panose="02040503050406030204" pitchFamily="18" charset="0"/>
                            </a:rPr>
                          </m:ctrlPr>
                        </m:fPr>
                        <m:num>
                          <m:r>
                            <a:rPr lang="en-US" altLang="ja-JP" sz="2800" b="0" i="1" smtClean="0">
                              <a:latin typeface="Cambria Math" panose="02040503050406030204" pitchFamily="18" charset="0"/>
                              <a:ea typeface="Cambria Math" panose="02040503050406030204" pitchFamily="18" charset="0"/>
                            </a:rPr>
                            <m:t>7</m:t>
                          </m:r>
                        </m:num>
                        <m:den>
                          <m:r>
                            <a:rPr lang="en-US" altLang="ja-JP" sz="2800" b="0" i="1" smtClean="0">
                              <a:latin typeface="Cambria Math" panose="02040503050406030204" pitchFamily="18" charset="0"/>
                              <a:ea typeface="Cambria Math" panose="02040503050406030204" pitchFamily="18" charset="0"/>
                            </a:rPr>
                            <m:t>12</m:t>
                          </m:r>
                        </m:den>
                      </m:f>
                    </m:oMath>
                  </m:oMathPara>
                </a14:m>
                <a:endParaRPr lang="ja-JP" altLang="en-US" sz="2800"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957421" y="2132856"/>
                <a:ext cx="7229158" cy="2893997"/>
              </a:xfrm>
              <a:prstGeom prst="rect">
                <a:avLst/>
              </a:prstGeom>
              <a:blipFill>
                <a:blip r:embed="rId2"/>
                <a:stretch>
                  <a:fillRect l="-1180" t="-1263"/>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384737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和事象と加法定理</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u="sng" dirty="0">
                <a:solidFill>
                  <a:srgbClr val="FF0000"/>
                </a:solidFill>
              </a:rPr>
              <a:t>加法定理</a:t>
            </a:r>
            <a:r>
              <a:rPr lang="ja-JP" altLang="en-US" dirty="0"/>
              <a:t>（</a:t>
            </a:r>
            <a:r>
              <a:rPr lang="en-US" altLang="ja-JP" dirty="0"/>
              <a:t>addition rule</a:t>
            </a:r>
            <a:r>
              <a:rPr lang="ja-JP" altLang="en-US" dirty="0"/>
              <a:t>）：２つの事象 </a:t>
            </a:r>
            <a:r>
              <a:rPr lang="en-US" altLang="ja-JP" i="1" dirty="0">
                <a:latin typeface="Times New Roman" pitchFamily="18" charset="0"/>
                <a:cs typeface="Times New Roman" pitchFamily="18" charset="0"/>
              </a:rPr>
              <a:t>A</a:t>
            </a:r>
            <a:r>
              <a:rPr lang="en-US" altLang="ja-JP" baseline="-25000" dirty="0"/>
              <a:t>1 </a:t>
            </a:r>
            <a:r>
              <a:rPr lang="ja-JP" altLang="en-US" dirty="0"/>
              <a:t>と </a:t>
            </a:r>
            <a:r>
              <a:rPr lang="en-US" altLang="ja-JP" i="1" dirty="0">
                <a:latin typeface="Times New Roman" pitchFamily="18" charset="0"/>
                <a:cs typeface="Times New Roman" pitchFamily="18" charset="0"/>
              </a:rPr>
              <a:t>A</a:t>
            </a:r>
            <a:r>
              <a:rPr lang="en-US" altLang="ja-JP" baseline="-25000" dirty="0"/>
              <a:t>2 </a:t>
            </a:r>
            <a:r>
              <a:rPr lang="ja-JP" altLang="en-US" dirty="0"/>
              <a:t>が互いに排反ならば，</a:t>
            </a:r>
            <a:endParaRPr lang="en-US" altLang="ja-JP" dirty="0"/>
          </a:p>
          <a:p>
            <a:endParaRPr lang="en-US" altLang="ja-JP" dirty="0"/>
          </a:p>
          <a:p>
            <a:endParaRPr lang="en-US" altLang="ja-JP" dirty="0"/>
          </a:p>
          <a:p>
            <a:r>
              <a:rPr lang="ja-JP" altLang="en-US" dirty="0"/>
              <a:t>面積図では，重なりのない領域の面積を合計することにあたる．</a:t>
            </a:r>
            <a:endParaRPr lang="en-US" altLang="ja-JP" dirty="0"/>
          </a:p>
          <a:p>
            <a:r>
              <a:rPr lang="ja-JP" altLang="en-US" dirty="0"/>
              <a:t>排反＝面積図で重なりがないこと</a:t>
            </a:r>
            <a:endParaRPr lang="en-US" altLang="ja-JP" dirty="0"/>
          </a:p>
        </p:txBody>
      </p:sp>
      <mc:AlternateContent xmlns:mc="http://schemas.openxmlformats.org/markup-compatibility/2006" xmlns:a14="http://schemas.microsoft.com/office/drawing/2010/main">
        <mc:Choice Requires="a14">
          <p:sp>
            <p:nvSpPr>
              <p:cNvPr id="4" name="テキスト ボックス 3">
                <a:extLst>
                  <a:ext uri="{FF2B5EF4-FFF2-40B4-BE49-F238E27FC236}">
                    <a16:creationId xmlns:a16="http://schemas.microsoft.com/office/drawing/2014/main" id="{3A4D29B2-FFB2-4365-82DA-497B9EBD1FF3}"/>
                  </a:ext>
                </a:extLst>
              </p:cNvPr>
              <p:cNvSpPr txBox="1"/>
              <p:nvPr/>
            </p:nvSpPr>
            <p:spPr>
              <a:xfrm>
                <a:off x="1907704" y="2924944"/>
                <a:ext cx="4678460" cy="430887"/>
              </a:xfrm>
              <a:prstGeom prst="rect">
                <a:avLst/>
              </a:prstGeom>
              <a:solidFill>
                <a:srgbClr val="FFFF0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𝐴</m:t>
                              </m:r>
                            </m:e>
                            <m:sub>
                              <m:r>
                                <a:rPr kumimoji="1" lang="en-US" altLang="ja-JP" sz="2800" b="0" i="1" smtClean="0">
                                  <a:latin typeface="Cambria Math" panose="02040503050406030204" pitchFamily="18" charset="0"/>
                                </a:rPr>
                                <m:t>1</m:t>
                              </m:r>
                            </m:sub>
                          </m:sSub>
                          <m:r>
                            <a:rPr kumimoji="1" lang="en-US" altLang="ja-JP" sz="2800" b="0" i="0" smtClean="0">
                              <a:latin typeface="Cambria Math" panose="02040503050406030204" pitchFamily="18" charset="0"/>
                            </a:rPr>
                            <m:t> </m:t>
                          </m:r>
                          <m:r>
                            <m:rPr>
                              <m:sty m:val="p"/>
                            </m:rPr>
                            <a:rPr kumimoji="1" lang="en-US" altLang="ja-JP" sz="2800" b="0" i="0" smtClean="0">
                              <a:latin typeface="Cambria Math" panose="02040503050406030204" pitchFamily="18" charset="0"/>
                            </a:rPr>
                            <m:t>or</m:t>
                          </m:r>
                          <m:r>
                            <a:rPr kumimoji="1" lang="en-US" altLang="ja-JP" sz="2800" b="0" i="0" smtClean="0">
                              <a:latin typeface="Cambria Math" panose="02040503050406030204" pitchFamily="18" charset="0"/>
                            </a:rPr>
                            <m:t> </m:t>
                          </m:r>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𝐴</m:t>
                              </m:r>
                            </m:e>
                            <m:sub>
                              <m:r>
                                <a:rPr kumimoji="1" lang="en-US" altLang="ja-JP" sz="2800" b="0" i="1" smtClean="0">
                                  <a:latin typeface="Cambria Math" panose="02040503050406030204" pitchFamily="18" charset="0"/>
                                </a:rPr>
                                <m:t>2</m:t>
                              </m:r>
                            </m:sub>
                          </m:sSub>
                        </m:e>
                      </m:d>
                      <m: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𝐴</m:t>
                              </m:r>
                            </m:e>
                            <m:sub>
                              <m:r>
                                <a:rPr kumimoji="1" lang="en-US" altLang="ja-JP" sz="2800" b="0" i="1" smtClean="0">
                                  <a:latin typeface="Cambria Math" panose="02040503050406030204" pitchFamily="18" charset="0"/>
                                </a:rPr>
                                <m:t>1</m:t>
                              </m:r>
                            </m:sub>
                          </m:sSub>
                        </m:e>
                      </m:d>
                      <m: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𝑃</m:t>
                      </m:r>
                      <m:d>
                        <m:dPr>
                          <m:begChr m:val="{"/>
                          <m:endChr m:val="}"/>
                          <m:ctrlPr>
                            <a:rPr kumimoji="1" lang="en-US" altLang="ja-JP" sz="2800" b="0" i="1" smtClean="0">
                              <a:latin typeface="Cambria Math" panose="02040503050406030204" pitchFamily="18" charset="0"/>
                              <a:ea typeface="Cambria Math" panose="02040503050406030204" pitchFamily="18" charset="0"/>
                            </a:rPr>
                          </m:ctrlPr>
                        </m:dPr>
                        <m:e>
                          <m:sSub>
                            <m:sSubPr>
                              <m:ctrlPr>
                                <a:rPr kumimoji="1" lang="en-US" altLang="ja-JP" sz="2800" b="0" i="1" smtClean="0">
                                  <a:latin typeface="Cambria Math" panose="02040503050406030204" pitchFamily="18" charset="0"/>
                                  <a:ea typeface="Cambria Math" panose="02040503050406030204" pitchFamily="18" charset="0"/>
                                </a:rPr>
                              </m:ctrlPr>
                            </m:sSubPr>
                            <m:e>
                              <m:r>
                                <a:rPr kumimoji="1" lang="en-US" altLang="ja-JP" sz="2800" b="0" i="1" smtClean="0">
                                  <a:latin typeface="Cambria Math" panose="02040503050406030204" pitchFamily="18" charset="0"/>
                                  <a:ea typeface="Cambria Math" panose="02040503050406030204" pitchFamily="18" charset="0"/>
                                </a:rPr>
                                <m:t>𝐴</m:t>
                              </m:r>
                            </m:e>
                            <m:sub>
                              <m:r>
                                <a:rPr kumimoji="1" lang="en-US" altLang="ja-JP" sz="2800" b="0" i="1" smtClean="0">
                                  <a:latin typeface="Cambria Math" panose="02040503050406030204" pitchFamily="18" charset="0"/>
                                  <a:ea typeface="Cambria Math" panose="02040503050406030204" pitchFamily="18" charset="0"/>
                                </a:rPr>
                                <m:t>2</m:t>
                              </m:r>
                            </m:sub>
                          </m:sSub>
                        </m:e>
                      </m:d>
                    </m:oMath>
                  </m:oMathPara>
                </a14:m>
                <a:endParaRPr kumimoji="1" lang="ja-JP" altLang="en-US" sz="2800" dirty="0"/>
              </a:p>
            </p:txBody>
          </p:sp>
        </mc:Choice>
        <mc:Fallback xmlns="">
          <p:sp>
            <p:nvSpPr>
              <p:cNvPr id="4" name="テキスト ボックス 3">
                <a:extLst>
                  <a:ext uri="{FF2B5EF4-FFF2-40B4-BE49-F238E27FC236}">
                    <a16:creationId xmlns:a16="http://schemas.microsoft.com/office/drawing/2014/main" id="{3A4D29B2-FFB2-4365-82DA-497B9EBD1FF3}"/>
                  </a:ext>
                </a:extLst>
              </p:cNvPr>
              <p:cNvSpPr txBox="1">
                <a:spLocks noRot="1" noChangeAspect="1" noMove="1" noResize="1" noEditPoints="1" noAdjustHandles="1" noChangeArrowheads="1" noChangeShapeType="1" noTextEdit="1"/>
              </p:cNvSpPr>
              <p:nvPr/>
            </p:nvSpPr>
            <p:spPr>
              <a:xfrm>
                <a:off x="1907704" y="2924944"/>
                <a:ext cx="4678460" cy="430887"/>
              </a:xfrm>
              <a:prstGeom prst="rect">
                <a:avLst/>
              </a:prstGeom>
              <a:blipFill>
                <a:blip r:embed="rId3"/>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1502133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章末問題</a:t>
            </a:r>
            <a:r>
              <a:rPr kumimoji="1" lang="en-US" altLang="ja-JP" dirty="0"/>
              <a:t>21</a:t>
            </a:r>
            <a:endParaRPr kumimoji="1" lang="ja-JP" altLang="en-US" dirty="0"/>
          </a:p>
        </p:txBody>
      </p:sp>
      <p:sp>
        <p:nvSpPr>
          <p:cNvPr id="3" name="コンテンツ プレースホルダー 2"/>
          <p:cNvSpPr>
            <a:spLocks noGrp="1"/>
          </p:cNvSpPr>
          <p:nvPr>
            <p:ph idx="1"/>
          </p:nvPr>
        </p:nvSpPr>
        <p:spPr/>
        <p:txBody>
          <a:bodyPr/>
          <a:lstStyle/>
          <a:p>
            <a:r>
              <a:rPr lang="ja-JP" altLang="en-US" dirty="0"/>
              <a:t>白球２個と黒玉３個と緑球５個を含む壺から２個の球を取り出すとき，</a:t>
            </a:r>
            <a:endParaRPr lang="en-US" altLang="ja-JP" dirty="0"/>
          </a:p>
          <a:p>
            <a:pPr marL="971550" lvl="1" indent="-514350">
              <a:buFont typeface="+mj-lt"/>
              <a:buAutoNum type="arabicPeriod"/>
            </a:pPr>
            <a:r>
              <a:rPr lang="ja-JP" altLang="en-US" dirty="0"/>
              <a:t>両方とも緑球が得られる確率はいくらか．（次のスライドに解答）</a:t>
            </a:r>
            <a:endParaRPr lang="en-US" altLang="ja-JP" dirty="0"/>
          </a:p>
          <a:p>
            <a:pPr marL="971550" lvl="1" indent="-514350">
              <a:buFont typeface="+mj-lt"/>
              <a:buAutoNum type="arabicPeriod"/>
            </a:pPr>
            <a:r>
              <a:rPr lang="ja-JP" altLang="ja-JP" dirty="0"/>
              <a:t>両方とも同じ色の球が得られる確率はいくらか</a:t>
            </a:r>
            <a:r>
              <a:rPr lang="ja-JP" altLang="en-US" dirty="0"/>
              <a:t>．（やってみよう）</a:t>
            </a:r>
            <a:endParaRPr kumimoji="1" lang="ja-JP" altLang="en-US" dirty="0"/>
          </a:p>
        </p:txBody>
      </p:sp>
    </p:spTree>
    <p:extLst>
      <p:ext uri="{BB962C8B-B14F-4D97-AF65-F5344CB8AC3E}">
        <p14:creationId xmlns:p14="http://schemas.microsoft.com/office/powerpoint/2010/main" val="1088530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p:cNvPicPr>
          <p:nvPr>
            <p:ph idx="4294967295"/>
          </p:nvPr>
        </p:nvPicPr>
        <p:blipFill>
          <a:blip r:embed="rId2">
            <a:extLst>
              <a:ext uri="{28A0092B-C50C-407E-A947-70E740481C1C}">
                <a14:useLocalDpi xmlns:a14="http://schemas.microsoft.com/office/drawing/2010/main" val="0"/>
              </a:ext>
            </a:extLst>
          </a:blip>
          <a:stretch>
            <a:fillRect/>
          </a:stretch>
        </p:blipFill>
        <p:spPr>
          <a:xfrm>
            <a:off x="683568" y="404664"/>
            <a:ext cx="4968552" cy="3960440"/>
          </a:xfrm>
          <a:prstGeom prst="rect">
            <a:avLst/>
          </a:prstGeom>
        </p:spPr>
      </p:pic>
      <mc:AlternateContent xmlns:mc="http://schemas.openxmlformats.org/markup-compatibility/2006" xmlns:a14="http://schemas.microsoft.com/office/drawing/2010/main">
        <mc:Choice Requires="a14">
          <p:sp>
            <p:nvSpPr>
              <p:cNvPr id="5" name="テキスト ボックス 4"/>
              <p:cNvSpPr txBox="1"/>
              <p:nvPr/>
            </p:nvSpPr>
            <p:spPr>
              <a:xfrm>
                <a:off x="971600" y="4380926"/>
                <a:ext cx="6992171" cy="208339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緑玉</m:t>
                          </m:r>
                          <m:r>
                            <a:rPr lang="en-US" altLang="ja-JP" sz="2800" b="0" i="1" smtClean="0">
                              <a:latin typeface="Cambria Math" panose="02040503050406030204" pitchFamily="18" charset="0"/>
                            </a:rPr>
                            <m:t> </m:t>
                          </m:r>
                          <m:r>
                            <a:rPr lang="en-US" altLang="ja-JP" sz="2800" b="0" i="1" smtClean="0">
                              <a:latin typeface="Cambria Math" panose="02040503050406030204" pitchFamily="18" charset="0"/>
                            </a:rPr>
                            <m:t>𝑎𝑛𝑑</m:t>
                          </m:r>
                          <m:r>
                            <a:rPr lang="en-US" altLang="ja-JP" sz="2800" b="0" i="1" smtClean="0">
                              <a:latin typeface="Cambria Math" panose="02040503050406030204" pitchFamily="18" charset="0"/>
                            </a:rPr>
                            <m:t> </m:t>
                          </m:r>
                          <m:r>
                            <a:rPr lang="ja-JP" altLang="en-US" sz="2800" i="1">
                              <a:latin typeface="Cambria Math" panose="02040503050406030204" pitchFamily="18" charset="0"/>
                            </a:rPr>
                            <m:t>緑玉</m:t>
                          </m:r>
                        </m:e>
                      </m:d>
                      <m:r>
                        <m:rPr>
                          <m:aln/>
                        </m:rP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緑玉</m:t>
                          </m:r>
                        </m:e>
                      </m:d>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𝑃</m:t>
                      </m:r>
                      <m:d>
                        <m:dPr>
                          <m:begChr m:val="{"/>
                          <m:endChr m:val="}"/>
                          <m:ctrlPr>
                            <a:rPr kumimoji="1" lang="en-US" altLang="ja-JP" sz="2800" b="0" i="1" smtClean="0">
                              <a:latin typeface="Cambria Math" panose="02040503050406030204" pitchFamily="18" charset="0"/>
                              <a:ea typeface="Cambria Math" panose="02040503050406030204" pitchFamily="18" charset="0"/>
                            </a:rPr>
                          </m:ctrlPr>
                        </m:dPr>
                        <m:e>
                          <m:r>
                            <a:rPr lang="ja-JP" altLang="en-US" sz="2800" i="1">
                              <a:latin typeface="Cambria Math" panose="02040503050406030204" pitchFamily="18" charset="0"/>
                            </a:rPr>
                            <m:t>緑玉</m:t>
                          </m:r>
                          <m:r>
                            <a:rPr lang="en-US" altLang="ja-JP" sz="2800" b="0" i="1" smtClean="0">
                              <a:latin typeface="Cambria Math" panose="02040503050406030204" pitchFamily="18" charset="0"/>
                            </a:rPr>
                            <m:t>|</m:t>
                          </m:r>
                          <m:r>
                            <a:rPr lang="ja-JP" altLang="en-US" sz="2800" i="1">
                              <a:latin typeface="Cambria Math" panose="02040503050406030204" pitchFamily="18" charset="0"/>
                            </a:rPr>
                            <m:t>緑玉</m:t>
                          </m:r>
                        </m:e>
                      </m:d>
                      <m:r>
                        <m:rPr>
                          <m:brk m:alnAt="1"/>
                        </m:rPr>
                        <a:rPr kumimoji="1" lang="en-US" altLang="ja-JP" sz="2800" b="0" i="1" smtClean="0">
                          <a:latin typeface="Cambria Math" panose="02040503050406030204" pitchFamily="18" charset="0"/>
                          <a:ea typeface="Cambria Math" panose="02040503050406030204" pitchFamily="18" charset="0"/>
                        </a:rPr>
                        <m:t>=</m:t>
                      </m:r>
                      <m:f>
                        <m:fPr>
                          <m:ctrlPr>
                            <a:rPr kumimoji="1" lang="en-US" altLang="ja-JP" sz="2800" b="0" i="1" smtClean="0">
                              <a:latin typeface="Cambria Math" panose="02040503050406030204" pitchFamily="18" charset="0"/>
                              <a:ea typeface="Cambria Math" panose="02040503050406030204" pitchFamily="18" charset="0"/>
                            </a:rPr>
                          </m:ctrlPr>
                        </m:fPr>
                        <m:num>
                          <m:r>
                            <a:rPr kumimoji="1" lang="en-US" altLang="ja-JP" sz="2800" b="0" i="1" smtClean="0">
                              <a:latin typeface="Cambria Math" panose="02040503050406030204" pitchFamily="18" charset="0"/>
                              <a:ea typeface="Cambria Math" panose="02040503050406030204" pitchFamily="18" charset="0"/>
                            </a:rPr>
                            <m:t>5</m:t>
                          </m:r>
                        </m:num>
                        <m:den>
                          <m:r>
                            <a:rPr kumimoji="1" lang="en-US" altLang="ja-JP" sz="2800" b="0" i="1" smtClean="0">
                              <a:latin typeface="Cambria Math" panose="02040503050406030204" pitchFamily="18" charset="0"/>
                              <a:ea typeface="Cambria Math" panose="02040503050406030204" pitchFamily="18" charset="0"/>
                            </a:rPr>
                            <m:t>10</m:t>
                          </m:r>
                        </m:den>
                      </m:f>
                      <m:r>
                        <a:rPr kumimoji="1" lang="en-US" altLang="ja-JP" sz="2800" b="0" i="1" smtClean="0">
                          <a:latin typeface="Cambria Math" panose="02040503050406030204" pitchFamily="18" charset="0"/>
                          <a:ea typeface="Cambria Math" panose="02040503050406030204" pitchFamily="18" charset="0"/>
                        </a:rPr>
                        <m:t>×</m:t>
                      </m:r>
                      <m:f>
                        <m:fPr>
                          <m:ctrlPr>
                            <a:rPr kumimoji="1" lang="en-US" altLang="ja-JP" sz="2800" b="0" i="1" smtClean="0">
                              <a:latin typeface="Cambria Math" panose="02040503050406030204" pitchFamily="18" charset="0"/>
                              <a:ea typeface="Cambria Math" panose="02040503050406030204" pitchFamily="18" charset="0"/>
                            </a:rPr>
                          </m:ctrlPr>
                        </m:fPr>
                        <m:num>
                          <m:r>
                            <a:rPr kumimoji="1" lang="en-US" altLang="ja-JP" sz="2800" b="0" i="1" smtClean="0">
                              <a:latin typeface="Cambria Math" panose="02040503050406030204" pitchFamily="18" charset="0"/>
                              <a:ea typeface="Cambria Math" panose="02040503050406030204" pitchFamily="18" charset="0"/>
                            </a:rPr>
                            <m:t>4</m:t>
                          </m:r>
                        </m:num>
                        <m:den>
                          <m:r>
                            <a:rPr kumimoji="1" lang="en-US" altLang="ja-JP" sz="2800" b="0" i="1" smtClean="0">
                              <a:latin typeface="Cambria Math" panose="02040503050406030204" pitchFamily="18" charset="0"/>
                              <a:ea typeface="Cambria Math" panose="02040503050406030204" pitchFamily="18" charset="0"/>
                            </a:rPr>
                            <m:t>9</m:t>
                          </m:r>
                        </m:den>
                      </m:f>
                      <m:r>
                        <m:rPr>
                          <m:brk m:alnAt="1"/>
                        </m:rPr>
                        <a:rPr kumimoji="1" lang="en-US" altLang="ja-JP" sz="2800" b="0" i="1" smtClean="0">
                          <a:latin typeface="Cambria Math" panose="02040503050406030204" pitchFamily="18" charset="0"/>
                          <a:ea typeface="Cambria Math" panose="02040503050406030204" pitchFamily="18" charset="0"/>
                        </a:rPr>
                        <m:t>=</m:t>
                      </m:r>
                      <m:f>
                        <m:fPr>
                          <m:ctrlPr>
                            <a:rPr kumimoji="1" lang="en-US" altLang="ja-JP" sz="2800" b="0" i="1" smtClean="0">
                              <a:latin typeface="Cambria Math" panose="02040503050406030204" pitchFamily="18" charset="0"/>
                              <a:ea typeface="Cambria Math" panose="02040503050406030204" pitchFamily="18" charset="0"/>
                            </a:rPr>
                          </m:ctrlPr>
                        </m:fPr>
                        <m:num>
                          <m:r>
                            <a:rPr kumimoji="1" lang="en-US" altLang="ja-JP" sz="2800" b="0" i="1" smtClean="0">
                              <a:latin typeface="Cambria Math" panose="02040503050406030204" pitchFamily="18" charset="0"/>
                              <a:ea typeface="Cambria Math" panose="02040503050406030204" pitchFamily="18" charset="0"/>
                            </a:rPr>
                            <m:t>2</m:t>
                          </m:r>
                        </m:num>
                        <m:den>
                          <m:r>
                            <a:rPr kumimoji="1" lang="en-US" altLang="ja-JP" sz="2800" b="0" i="1" smtClean="0">
                              <a:latin typeface="Cambria Math" panose="02040503050406030204" pitchFamily="18" charset="0"/>
                              <a:ea typeface="Cambria Math" panose="02040503050406030204" pitchFamily="18" charset="0"/>
                            </a:rPr>
                            <m:t>9</m:t>
                          </m:r>
                        </m:den>
                      </m:f>
                    </m:oMath>
                  </m:oMathPara>
                </a14:m>
                <a:br>
                  <a:rPr kumimoji="1" lang="en-US" altLang="ja-JP" sz="2800" b="0" i="1" dirty="0">
                    <a:latin typeface="Cambria Math" panose="02040503050406030204" pitchFamily="18" charset="0"/>
                    <a:ea typeface="Cambria Math" panose="02040503050406030204" pitchFamily="18" charset="0"/>
                  </a:rPr>
                </a:br>
                <a:endParaRPr kumimoji="1" lang="en-US" altLang="ja-JP" sz="2800" b="0" i="1" dirty="0">
                  <a:latin typeface="Cambria Math" panose="02040503050406030204" pitchFamily="18" charset="0"/>
                  <a:ea typeface="Cambria Math" panose="02040503050406030204" pitchFamily="18" charset="0"/>
                </a:endParaRPr>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971600" y="4380926"/>
                <a:ext cx="6992171" cy="2083391"/>
              </a:xfrm>
              <a:prstGeom prst="rect">
                <a:avLst/>
              </a:prstGeom>
              <a:blipFill>
                <a:blip r:embed="rId3"/>
                <a:stretch>
                  <a:fillRect l="-610" t="-176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p:cNvSpPr txBox="1"/>
              <p:nvPr/>
            </p:nvSpPr>
            <p:spPr>
              <a:xfrm>
                <a:off x="5732512" y="3005336"/>
                <a:ext cx="2807500" cy="8079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緑玉</m:t>
                          </m:r>
                          <m:r>
                            <a:rPr lang="en-US" altLang="ja-JP" sz="2800" b="0" i="1" smtClean="0">
                              <a:latin typeface="Cambria Math" panose="02040503050406030204" pitchFamily="18" charset="0"/>
                            </a:rPr>
                            <m:t>|</m:t>
                          </m:r>
                          <m:r>
                            <a:rPr lang="ja-JP" altLang="en-US" sz="2800" i="1">
                              <a:latin typeface="Cambria Math" panose="02040503050406030204" pitchFamily="18" charset="0"/>
                            </a:rPr>
                            <m:t>緑玉</m:t>
                          </m:r>
                        </m:e>
                      </m:d>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4</m:t>
                          </m:r>
                        </m:num>
                        <m:den>
                          <m:r>
                            <a:rPr kumimoji="1" lang="en-US" altLang="ja-JP" sz="2800" b="0" i="1" smtClean="0">
                              <a:latin typeface="Cambria Math" panose="02040503050406030204" pitchFamily="18" charset="0"/>
                            </a:rPr>
                            <m:t>9</m:t>
                          </m:r>
                        </m:den>
                      </m:f>
                    </m:oMath>
                  </m:oMathPara>
                </a14:m>
                <a:endParaRPr kumimoji="1" lang="ja-JP" altLang="en-US" sz="2800"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5732512" y="3005336"/>
                <a:ext cx="2807500" cy="807913"/>
              </a:xfrm>
              <a:prstGeom prst="rect">
                <a:avLst/>
              </a:prstGeom>
              <a:blipFill>
                <a:blip r:embed="rId4"/>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4017127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例題（前回の小テスト）</a:t>
            </a:r>
          </a:p>
        </p:txBody>
      </p:sp>
      <p:sp>
        <p:nvSpPr>
          <p:cNvPr id="3" name="コンテンツ プレースホルダー 2"/>
          <p:cNvSpPr>
            <a:spLocks noGrp="1"/>
          </p:cNvSpPr>
          <p:nvPr>
            <p:ph idx="1"/>
          </p:nvPr>
        </p:nvSpPr>
        <p:spPr/>
        <p:txBody>
          <a:bodyPr>
            <a:normAutofit fontScale="92500" lnSpcReduction="20000"/>
          </a:bodyPr>
          <a:lstStyle/>
          <a:p>
            <a:r>
              <a:rPr lang="ja-JP" altLang="en-US" dirty="0"/>
              <a:t>くじびき遊びをします．くじ袋の中には，白箱と黒箱がひとつずつ入っています．白箱の中には赤いボール２個と青いボール１個，黒箱の中には赤いボール１個と青いボール１個が入っています．箱もボールもそれぞれ同形同大で，触っただけでは区別できません．袋の中の箱もその中のボールもよく混ぜてから，袋の中を見ないで手を入れ，まず箱をひとつ選び，さらに，選んだ箱の中から，箱の中を見ないで手を入れボール（くじ）をひとつ選びます．取り出したボールが赤なら当たりで，青ならはずれです．</a:t>
            </a:r>
            <a:endParaRPr kumimoji="1" lang="ja-JP" altLang="en-US" dirty="0"/>
          </a:p>
        </p:txBody>
      </p:sp>
    </p:spTree>
    <p:extLst>
      <p:ext uri="{BB962C8B-B14F-4D97-AF65-F5344CB8AC3E}">
        <p14:creationId xmlns:p14="http://schemas.microsoft.com/office/powerpoint/2010/main" val="1034093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r>
              <a:rPr lang="ja-JP" altLang="en-US" dirty="0"/>
              <a:t>両方とも同じ色となるのは３通りの場合がある．いずれかが起きれば「両方とも同じ色」である．</a:t>
            </a:r>
            <a:endParaRPr lang="en-US" altLang="ja-JP" dirty="0"/>
          </a:p>
          <a:p>
            <a:pPr lvl="1"/>
            <a:r>
              <a:rPr lang="ja-JP" altLang="en-US" dirty="0"/>
              <a:t>白</a:t>
            </a:r>
            <a:r>
              <a:rPr lang="en-US" altLang="ja-JP" dirty="0"/>
              <a:t>and</a:t>
            </a:r>
            <a:r>
              <a:rPr lang="ja-JP" altLang="en-US" dirty="0"/>
              <a:t>白，黒</a:t>
            </a:r>
            <a:r>
              <a:rPr lang="en-US" altLang="ja-JP" dirty="0"/>
              <a:t>and</a:t>
            </a:r>
            <a:r>
              <a:rPr lang="ja-JP" altLang="en-US" dirty="0"/>
              <a:t>黒，緑</a:t>
            </a:r>
            <a:r>
              <a:rPr lang="en-US" altLang="ja-JP" dirty="0"/>
              <a:t>and</a:t>
            </a:r>
            <a:r>
              <a:rPr lang="ja-JP" altLang="en-US" dirty="0"/>
              <a:t>緑</a:t>
            </a:r>
            <a:endParaRPr lang="en-US" altLang="ja-JP" dirty="0"/>
          </a:p>
          <a:p>
            <a:r>
              <a:rPr lang="ja-JP" altLang="en-US" dirty="0"/>
              <a:t>これら３通りは，面積図の中で重なりがない．</a:t>
            </a:r>
            <a:endParaRPr lang="en-US" altLang="ja-JP" dirty="0"/>
          </a:p>
          <a:p>
            <a:r>
              <a:rPr lang="ja-JP" altLang="en-US" dirty="0"/>
              <a:t>よって，これらいずれかが生じる確率は，３つの領域の面積（＝確率）を合計すればよい．</a:t>
            </a:r>
          </a:p>
        </p:txBody>
      </p:sp>
      <mc:AlternateContent xmlns:mc="http://schemas.openxmlformats.org/markup-compatibility/2006" xmlns:a14="http://schemas.microsoft.com/office/drawing/2010/main">
        <mc:Choice Requires="a14">
          <p:sp>
            <p:nvSpPr>
              <p:cNvPr id="5" name="正方形/長方形 4"/>
              <p:cNvSpPr/>
              <p:nvPr/>
            </p:nvSpPr>
            <p:spPr>
              <a:xfrm>
                <a:off x="611560" y="5303374"/>
                <a:ext cx="8314263" cy="82278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2400" i="1" smtClean="0">
                          <a:latin typeface="Cambria Math" panose="02040503050406030204" pitchFamily="18" charset="0"/>
                        </a:rPr>
                        <m:t>𝑃</m:t>
                      </m:r>
                      <m:d>
                        <m:dPr>
                          <m:begChr m:val="{"/>
                          <m:endChr m:val="}"/>
                          <m:ctrlPr>
                            <a:rPr lang="en-US" altLang="ja-JP" sz="2400" i="1">
                              <a:latin typeface="Cambria Math" panose="02040503050406030204" pitchFamily="18" charset="0"/>
                            </a:rPr>
                          </m:ctrlPr>
                        </m:dPr>
                        <m:e>
                          <m:r>
                            <a:rPr lang="ja-JP" altLang="en-US" sz="2400" i="1">
                              <a:latin typeface="Cambria Math" panose="02040503050406030204" pitchFamily="18" charset="0"/>
                            </a:rPr>
                            <m:t>両方同じ色</m:t>
                          </m:r>
                        </m:e>
                      </m:d>
                      <m:r>
                        <m:rPr>
                          <m:brk/>
                        </m:rPr>
                        <a:rPr lang="en-US" altLang="ja-JP" sz="2400" i="1">
                          <a:latin typeface="Cambria Math" panose="02040503050406030204" pitchFamily="18" charset="0"/>
                        </a:rPr>
                        <m:t>=</m:t>
                      </m:r>
                      <m:r>
                        <a:rPr lang="en-US" altLang="ja-JP" sz="2400" i="1">
                          <a:latin typeface="Cambria Math" panose="02040503050406030204" pitchFamily="18" charset="0"/>
                        </a:rPr>
                        <m:t>𝑃</m:t>
                      </m:r>
                      <m:d>
                        <m:dPr>
                          <m:begChr m:val="{"/>
                          <m:endChr m:val="}"/>
                          <m:ctrlPr>
                            <a:rPr lang="en-US" altLang="ja-JP" sz="2400" i="1">
                              <a:latin typeface="Cambria Math" panose="02040503050406030204" pitchFamily="18" charset="0"/>
                            </a:rPr>
                          </m:ctrlPr>
                        </m:dPr>
                        <m:e>
                          <m:r>
                            <a:rPr lang="ja-JP" altLang="en-US" sz="2400" i="1" smtClean="0">
                              <a:latin typeface="Cambria Math" panose="02040503050406030204" pitchFamily="18" charset="0"/>
                            </a:rPr>
                            <m:t>白玉</m:t>
                          </m:r>
                          <m:r>
                            <a:rPr lang="en-US" altLang="ja-JP" sz="2400" b="0" i="1" smtClean="0">
                              <a:latin typeface="Cambria Math" panose="02040503050406030204" pitchFamily="18" charset="0"/>
                            </a:rPr>
                            <m:t> </m:t>
                          </m:r>
                          <m:r>
                            <a:rPr lang="en-US" altLang="ja-JP" sz="2400" b="0" i="1" smtClean="0">
                              <a:latin typeface="Cambria Math" panose="02040503050406030204" pitchFamily="18" charset="0"/>
                            </a:rPr>
                            <m:t>𝑎𝑛𝑑</m:t>
                          </m:r>
                          <m:r>
                            <a:rPr lang="en-US" altLang="ja-JP" sz="2400" b="0" i="1" smtClean="0">
                              <a:latin typeface="Cambria Math" panose="02040503050406030204" pitchFamily="18" charset="0"/>
                            </a:rPr>
                            <m:t> </m:t>
                          </m:r>
                          <m:r>
                            <a:rPr lang="ja-JP" altLang="en-US" sz="2400" i="1">
                              <a:latin typeface="Cambria Math" panose="02040503050406030204" pitchFamily="18" charset="0"/>
                            </a:rPr>
                            <m:t>白玉</m:t>
                          </m:r>
                        </m:e>
                      </m:d>
                      <m:r>
                        <a:rPr lang="en-US" altLang="ja-JP" sz="2400" b="0" i="1" smtClean="0">
                          <a:latin typeface="Cambria Math" panose="02040503050406030204" pitchFamily="18" charset="0"/>
                        </a:rPr>
                        <m:t>+</m:t>
                      </m:r>
                      <m:r>
                        <a:rPr lang="en-US" altLang="ja-JP" sz="2400" i="1">
                          <a:latin typeface="Cambria Math" panose="02040503050406030204" pitchFamily="18" charset="0"/>
                        </a:rPr>
                        <m:t>𝑃</m:t>
                      </m:r>
                      <m:d>
                        <m:dPr>
                          <m:begChr m:val="{"/>
                          <m:endChr m:val="}"/>
                          <m:ctrlPr>
                            <a:rPr lang="en-US" altLang="ja-JP" sz="2400" i="1">
                              <a:latin typeface="Cambria Math" panose="02040503050406030204" pitchFamily="18" charset="0"/>
                            </a:rPr>
                          </m:ctrlPr>
                        </m:dPr>
                        <m:e>
                          <m:r>
                            <a:rPr lang="ja-JP" altLang="en-US" sz="2400" i="1" smtClean="0">
                              <a:latin typeface="Cambria Math" panose="02040503050406030204" pitchFamily="18" charset="0"/>
                            </a:rPr>
                            <m:t>黒</m:t>
                          </m:r>
                          <m:r>
                            <a:rPr lang="ja-JP" altLang="en-US" sz="2400" i="1">
                              <a:latin typeface="Cambria Math" panose="02040503050406030204" pitchFamily="18" charset="0"/>
                            </a:rPr>
                            <m:t>玉</m:t>
                          </m:r>
                          <m:r>
                            <a:rPr lang="en-US" altLang="ja-JP" sz="2400" i="1">
                              <a:latin typeface="Cambria Math" panose="02040503050406030204" pitchFamily="18" charset="0"/>
                            </a:rPr>
                            <m:t> </m:t>
                          </m:r>
                          <m:r>
                            <a:rPr lang="en-US" altLang="ja-JP" sz="2400" i="1">
                              <a:latin typeface="Cambria Math" panose="02040503050406030204" pitchFamily="18" charset="0"/>
                            </a:rPr>
                            <m:t>𝑎𝑛𝑑</m:t>
                          </m:r>
                          <m:r>
                            <a:rPr lang="en-US" altLang="ja-JP" sz="2400" i="1">
                              <a:latin typeface="Cambria Math" panose="02040503050406030204" pitchFamily="18" charset="0"/>
                            </a:rPr>
                            <m:t> </m:t>
                          </m:r>
                          <m:r>
                            <a:rPr lang="ja-JP" altLang="en-US" sz="2400" i="1" smtClean="0">
                              <a:latin typeface="Cambria Math" panose="02040503050406030204" pitchFamily="18" charset="0"/>
                            </a:rPr>
                            <m:t>黒</m:t>
                          </m:r>
                          <m:r>
                            <a:rPr lang="ja-JP" altLang="en-US" sz="2400" i="1">
                              <a:latin typeface="Cambria Math" panose="02040503050406030204" pitchFamily="18" charset="0"/>
                            </a:rPr>
                            <m:t>玉</m:t>
                          </m:r>
                        </m:e>
                      </m:d>
                      <m:r>
                        <a:rPr lang="en-US" altLang="ja-JP" sz="2400" b="0" i="1" smtClean="0">
                          <a:latin typeface="Cambria Math" panose="02040503050406030204" pitchFamily="18" charset="0"/>
                        </a:rPr>
                        <m:t>+</m:t>
                      </m:r>
                      <m:r>
                        <a:rPr lang="en-US" altLang="ja-JP" sz="2400" i="1">
                          <a:latin typeface="Cambria Math" panose="02040503050406030204" pitchFamily="18" charset="0"/>
                        </a:rPr>
                        <m:t>𝑃</m:t>
                      </m:r>
                      <m:d>
                        <m:dPr>
                          <m:begChr m:val="{"/>
                          <m:endChr m:val="}"/>
                          <m:ctrlPr>
                            <a:rPr lang="en-US" altLang="ja-JP" sz="2400" i="1">
                              <a:latin typeface="Cambria Math" panose="02040503050406030204" pitchFamily="18" charset="0"/>
                            </a:rPr>
                          </m:ctrlPr>
                        </m:dPr>
                        <m:e>
                          <m:r>
                            <a:rPr lang="ja-JP" altLang="en-US" sz="2400" i="1">
                              <a:latin typeface="Cambria Math" panose="02040503050406030204" pitchFamily="18" charset="0"/>
                            </a:rPr>
                            <m:t>緑玉</m:t>
                          </m:r>
                          <m:r>
                            <a:rPr lang="en-US" altLang="ja-JP" sz="2400" i="1">
                              <a:latin typeface="Cambria Math" panose="02040503050406030204" pitchFamily="18" charset="0"/>
                            </a:rPr>
                            <m:t> </m:t>
                          </m:r>
                          <m:r>
                            <a:rPr lang="en-US" altLang="ja-JP" sz="2400" i="1">
                              <a:latin typeface="Cambria Math" panose="02040503050406030204" pitchFamily="18" charset="0"/>
                            </a:rPr>
                            <m:t>𝑎𝑛𝑑</m:t>
                          </m:r>
                          <m:r>
                            <a:rPr lang="en-US" altLang="ja-JP" sz="2400" i="1">
                              <a:latin typeface="Cambria Math" panose="02040503050406030204" pitchFamily="18" charset="0"/>
                            </a:rPr>
                            <m:t> </m:t>
                          </m:r>
                          <m:r>
                            <a:rPr lang="ja-JP" altLang="en-US" sz="2400" i="1" smtClean="0">
                              <a:latin typeface="Cambria Math" panose="02040503050406030204" pitchFamily="18" charset="0"/>
                            </a:rPr>
                            <m:t>緑</m:t>
                          </m:r>
                          <m:r>
                            <a:rPr lang="ja-JP" altLang="en-US" sz="2400" i="1">
                              <a:latin typeface="Cambria Math" panose="02040503050406030204" pitchFamily="18" charset="0"/>
                            </a:rPr>
                            <m:t>玉</m:t>
                          </m:r>
                        </m:e>
                      </m:d>
                    </m:oMath>
                  </m:oMathPara>
                </a14:m>
                <a:endParaRPr lang="ja-JP" altLang="en-US" sz="2400" dirty="0"/>
              </a:p>
            </p:txBody>
          </p:sp>
        </mc:Choice>
        <mc:Fallback xmlns="">
          <p:sp>
            <p:nvSpPr>
              <p:cNvPr id="5" name="正方形/長方形 4"/>
              <p:cNvSpPr>
                <a:spLocks noRot="1" noChangeAspect="1" noMove="1" noResize="1" noEditPoints="1" noAdjustHandles="1" noChangeArrowheads="1" noChangeShapeType="1" noTextEdit="1"/>
              </p:cNvSpPr>
              <p:nvPr/>
            </p:nvSpPr>
            <p:spPr>
              <a:xfrm>
                <a:off x="611560" y="5303374"/>
                <a:ext cx="8314263" cy="822789"/>
              </a:xfrm>
              <a:prstGeom prst="rect">
                <a:avLst/>
              </a:prstGeom>
              <a:blipFill>
                <a:blip r:embed="rId2"/>
                <a:stretch>
                  <a:fillRect b="-5185"/>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4704767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章末問題</a:t>
            </a:r>
            <a:r>
              <a:rPr kumimoji="1" lang="en-US" altLang="ja-JP" dirty="0"/>
              <a:t>24</a:t>
            </a:r>
            <a:endParaRPr kumimoji="1" lang="ja-JP" altLang="en-US" dirty="0"/>
          </a:p>
        </p:txBody>
      </p:sp>
      <p:sp>
        <p:nvSpPr>
          <p:cNvPr id="3" name="コンテンツ プレースホルダー 2"/>
          <p:cNvSpPr>
            <a:spLocks noGrp="1"/>
          </p:cNvSpPr>
          <p:nvPr>
            <p:ph idx="1"/>
          </p:nvPr>
        </p:nvSpPr>
        <p:spPr/>
        <p:txBody>
          <a:bodyPr/>
          <a:lstStyle/>
          <a:p>
            <a:r>
              <a:rPr lang="ja-JP" altLang="en-US" dirty="0"/>
              <a:t>あるサッカー・チームが相手のチームに勝つ確率は，雨でなければ</a:t>
            </a:r>
            <a:r>
              <a:rPr lang="en-US" altLang="ja-JP" dirty="0"/>
              <a:t>0.7</a:t>
            </a:r>
            <a:r>
              <a:rPr lang="ja-JP" altLang="en-US" dirty="0" err="1"/>
              <a:t>，</a:t>
            </a:r>
            <a:r>
              <a:rPr lang="ja-JP" altLang="en-US" dirty="0"/>
              <a:t>雨なら</a:t>
            </a:r>
            <a:r>
              <a:rPr lang="en-US" altLang="ja-JP" dirty="0"/>
              <a:t>0.5</a:t>
            </a:r>
            <a:r>
              <a:rPr lang="ja-JP" altLang="en-US" dirty="0"/>
              <a:t>であると予想されている．過去数年間の天気の記録より，試合の日の</a:t>
            </a:r>
            <a:r>
              <a:rPr lang="en-US" altLang="ja-JP" dirty="0"/>
              <a:t>40%</a:t>
            </a:r>
            <a:r>
              <a:rPr lang="ja-JP" altLang="en-US" dirty="0"/>
              <a:t>は雨であったとすれば，このチームが相手のチームに勝つ確率はいくらか．</a:t>
            </a:r>
            <a:endParaRPr kumimoji="1" lang="ja-JP" altLang="en-US" dirty="0"/>
          </a:p>
        </p:txBody>
      </p:sp>
    </p:spTree>
    <p:extLst>
      <p:ext uri="{BB962C8B-B14F-4D97-AF65-F5344CB8AC3E}">
        <p14:creationId xmlns:p14="http://schemas.microsoft.com/office/powerpoint/2010/main" val="27433872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523135897"/>
              </p:ext>
            </p:extLst>
          </p:nvPr>
        </p:nvGraphicFramePr>
        <p:xfrm>
          <a:off x="2915816" y="404664"/>
          <a:ext cx="4320000" cy="4320000"/>
        </p:xfrm>
        <a:graphic>
          <a:graphicData uri="http://schemas.openxmlformats.org/drawingml/2006/table">
            <a:tbl>
              <a:tblPr firstRow="1" bandRow="1">
                <a:tableStyleId>{5C22544A-7EE6-4342-B048-85BDC9FD1C3A}</a:tableStyleId>
              </a:tblPr>
              <a:tblGrid>
                <a:gridCol w="432000">
                  <a:extLst>
                    <a:ext uri="{9D8B030D-6E8A-4147-A177-3AD203B41FA5}">
                      <a16:colId xmlns:a16="http://schemas.microsoft.com/office/drawing/2014/main" val="2040473793"/>
                    </a:ext>
                  </a:extLst>
                </a:gridCol>
                <a:gridCol w="432000">
                  <a:extLst>
                    <a:ext uri="{9D8B030D-6E8A-4147-A177-3AD203B41FA5}">
                      <a16:colId xmlns:a16="http://schemas.microsoft.com/office/drawing/2014/main" val="625503980"/>
                    </a:ext>
                  </a:extLst>
                </a:gridCol>
                <a:gridCol w="432000">
                  <a:extLst>
                    <a:ext uri="{9D8B030D-6E8A-4147-A177-3AD203B41FA5}">
                      <a16:colId xmlns:a16="http://schemas.microsoft.com/office/drawing/2014/main" val="2540631718"/>
                    </a:ext>
                  </a:extLst>
                </a:gridCol>
                <a:gridCol w="432000">
                  <a:extLst>
                    <a:ext uri="{9D8B030D-6E8A-4147-A177-3AD203B41FA5}">
                      <a16:colId xmlns:a16="http://schemas.microsoft.com/office/drawing/2014/main" val="413304051"/>
                    </a:ext>
                  </a:extLst>
                </a:gridCol>
                <a:gridCol w="432000">
                  <a:extLst>
                    <a:ext uri="{9D8B030D-6E8A-4147-A177-3AD203B41FA5}">
                      <a16:colId xmlns:a16="http://schemas.microsoft.com/office/drawing/2014/main" val="2523288092"/>
                    </a:ext>
                  </a:extLst>
                </a:gridCol>
                <a:gridCol w="432000">
                  <a:extLst>
                    <a:ext uri="{9D8B030D-6E8A-4147-A177-3AD203B41FA5}">
                      <a16:colId xmlns:a16="http://schemas.microsoft.com/office/drawing/2014/main" val="1152629160"/>
                    </a:ext>
                  </a:extLst>
                </a:gridCol>
                <a:gridCol w="432000">
                  <a:extLst>
                    <a:ext uri="{9D8B030D-6E8A-4147-A177-3AD203B41FA5}">
                      <a16:colId xmlns:a16="http://schemas.microsoft.com/office/drawing/2014/main" val="711399645"/>
                    </a:ext>
                  </a:extLst>
                </a:gridCol>
                <a:gridCol w="432000">
                  <a:extLst>
                    <a:ext uri="{9D8B030D-6E8A-4147-A177-3AD203B41FA5}">
                      <a16:colId xmlns:a16="http://schemas.microsoft.com/office/drawing/2014/main" val="3852114278"/>
                    </a:ext>
                  </a:extLst>
                </a:gridCol>
                <a:gridCol w="432000">
                  <a:extLst>
                    <a:ext uri="{9D8B030D-6E8A-4147-A177-3AD203B41FA5}">
                      <a16:colId xmlns:a16="http://schemas.microsoft.com/office/drawing/2014/main" val="3361124181"/>
                    </a:ext>
                  </a:extLst>
                </a:gridCol>
                <a:gridCol w="432000">
                  <a:extLst>
                    <a:ext uri="{9D8B030D-6E8A-4147-A177-3AD203B41FA5}">
                      <a16:colId xmlns:a16="http://schemas.microsoft.com/office/drawing/2014/main" val="1147114272"/>
                    </a:ext>
                  </a:extLst>
                </a:gridCol>
              </a:tblGrid>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19500652"/>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22853929"/>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4465840"/>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489062"/>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5522483"/>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3349072"/>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8941834"/>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1971255"/>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5116311"/>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17886998"/>
                  </a:ext>
                </a:extLst>
              </a:tr>
            </a:tbl>
          </a:graphicData>
        </a:graphic>
      </p:graphicFrame>
      <p:sp>
        <p:nvSpPr>
          <p:cNvPr id="5" name="テキスト ボックス 4"/>
          <p:cNvSpPr txBox="1"/>
          <p:nvPr/>
        </p:nvSpPr>
        <p:spPr>
          <a:xfrm>
            <a:off x="3779912" y="3068960"/>
            <a:ext cx="1457450" cy="523220"/>
          </a:xfrm>
          <a:prstGeom prst="rect">
            <a:avLst/>
          </a:prstGeom>
          <a:noFill/>
        </p:spPr>
        <p:txBody>
          <a:bodyPr wrap="none" rtlCol="0">
            <a:spAutoFit/>
          </a:bodyPr>
          <a:lstStyle/>
          <a:p>
            <a:r>
              <a:rPr lang="ja-JP" altLang="en-US" sz="2800" dirty="0"/>
              <a:t>勝ち（７）</a:t>
            </a:r>
            <a:endParaRPr kumimoji="1" lang="ja-JP" altLang="en-US" sz="2800" dirty="0"/>
          </a:p>
        </p:txBody>
      </p:sp>
      <p:sp>
        <p:nvSpPr>
          <p:cNvPr id="6" name="テキスト ボックス 5"/>
          <p:cNvSpPr txBox="1"/>
          <p:nvPr/>
        </p:nvSpPr>
        <p:spPr>
          <a:xfrm>
            <a:off x="3347864" y="1052736"/>
            <a:ext cx="1457450" cy="523220"/>
          </a:xfrm>
          <a:prstGeom prst="rect">
            <a:avLst/>
          </a:prstGeom>
          <a:noFill/>
        </p:spPr>
        <p:txBody>
          <a:bodyPr wrap="none" rtlCol="0">
            <a:spAutoFit/>
          </a:bodyPr>
          <a:lstStyle/>
          <a:p>
            <a:r>
              <a:rPr lang="ja-JP" altLang="en-US" sz="2800" dirty="0"/>
              <a:t>勝ち（５）</a:t>
            </a:r>
            <a:endParaRPr kumimoji="1" lang="ja-JP" altLang="en-US" sz="2800" dirty="0"/>
          </a:p>
        </p:txBody>
      </p:sp>
      <p:sp>
        <p:nvSpPr>
          <p:cNvPr id="7" name="テキスト ボックス 6"/>
          <p:cNvSpPr txBox="1"/>
          <p:nvPr/>
        </p:nvSpPr>
        <p:spPr>
          <a:xfrm>
            <a:off x="5940152" y="3068960"/>
            <a:ext cx="1487908" cy="523220"/>
          </a:xfrm>
          <a:prstGeom prst="rect">
            <a:avLst/>
          </a:prstGeom>
          <a:noFill/>
        </p:spPr>
        <p:txBody>
          <a:bodyPr wrap="none" rtlCol="0">
            <a:spAutoFit/>
          </a:bodyPr>
          <a:lstStyle/>
          <a:p>
            <a:r>
              <a:rPr lang="ja-JP" altLang="en-US" sz="2800" dirty="0"/>
              <a:t>負け（３）</a:t>
            </a:r>
            <a:endParaRPr kumimoji="1" lang="ja-JP" altLang="en-US" sz="2800" dirty="0"/>
          </a:p>
        </p:txBody>
      </p:sp>
      <p:sp>
        <p:nvSpPr>
          <p:cNvPr id="8" name="テキスト ボックス 7"/>
          <p:cNvSpPr txBox="1"/>
          <p:nvPr/>
        </p:nvSpPr>
        <p:spPr>
          <a:xfrm>
            <a:off x="5364088" y="1052736"/>
            <a:ext cx="1487908" cy="523220"/>
          </a:xfrm>
          <a:prstGeom prst="rect">
            <a:avLst/>
          </a:prstGeom>
          <a:noFill/>
        </p:spPr>
        <p:txBody>
          <a:bodyPr wrap="none" rtlCol="0">
            <a:spAutoFit/>
          </a:bodyPr>
          <a:lstStyle/>
          <a:p>
            <a:r>
              <a:rPr lang="ja-JP" altLang="en-US" sz="2800" dirty="0"/>
              <a:t>負け（５）</a:t>
            </a:r>
            <a:endParaRPr kumimoji="1" lang="ja-JP" altLang="en-US" sz="2800" dirty="0"/>
          </a:p>
        </p:txBody>
      </p:sp>
      <mc:AlternateContent xmlns:mc="http://schemas.openxmlformats.org/markup-compatibility/2006" xmlns:a14="http://schemas.microsoft.com/office/drawing/2010/main">
        <mc:Choice Requires="a14">
          <p:sp>
            <p:nvSpPr>
              <p:cNvPr id="9" name="テキスト ボックス 8"/>
              <p:cNvSpPr txBox="1"/>
              <p:nvPr/>
            </p:nvSpPr>
            <p:spPr>
              <a:xfrm>
                <a:off x="639404" y="883459"/>
                <a:ext cx="2164375" cy="86177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ja-JP" altLang="en-US" sz="2800" i="1" smtClean="0">
                          <a:latin typeface="Cambria Math" panose="02040503050406030204" pitchFamily="18" charset="0"/>
                        </a:rPr>
                        <m:t>雨</m:t>
                      </m:r>
                    </m:oMath>
                  </m:oMathPara>
                </a14:m>
                <a:endParaRPr lang="en-US" altLang="ja-JP" sz="280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雨</m:t>
                          </m:r>
                        </m:e>
                      </m:d>
                      <m:r>
                        <a:rPr kumimoji="1" lang="en-US" altLang="ja-JP" sz="2800" b="0" i="1" smtClean="0">
                          <a:latin typeface="Cambria Math" panose="02040503050406030204" pitchFamily="18" charset="0"/>
                        </a:rPr>
                        <m:t>=0.40</m:t>
                      </m:r>
                    </m:oMath>
                  </m:oMathPara>
                </a14:m>
                <a:endParaRPr kumimoji="1" lang="ja-JP" altLang="en-US" sz="2800"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639404" y="883459"/>
                <a:ext cx="2164375" cy="861774"/>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 name="テキスト ボックス 10"/>
              <p:cNvSpPr txBox="1"/>
              <p:nvPr/>
            </p:nvSpPr>
            <p:spPr>
              <a:xfrm>
                <a:off x="665367" y="2638073"/>
                <a:ext cx="2164375" cy="86177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ja-JP" altLang="en-US" sz="2800" i="1" smtClean="0">
                          <a:latin typeface="Cambria Math" panose="02040503050406030204" pitchFamily="18" charset="0"/>
                        </a:rPr>
                        <m:t>晴</m:t>
                      </m:r>
                    </m:oMath>
                  </m:oMathPara>
                </a14:m>
                <a:endParaRPr lang="en-US" altLang="ja-JP" sz="280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smtClean="0">
                              <a:latin typeface="Cambria Math" panose="02040503050406030204" pitchFamily="18" charset="0"/>
                            </a:rPr>
                            <m:t>晴</m:t>
                          </m:r>
                        </m:e>
                      </m:d>
                      <m:r>
                        <a:rPr kumimoji="1" lang="en-US" altLang="ja-JP" sz="2800" b="0" i="1" smtClean="0">
                          <a:latin typeface="Cambria Math" panose="02040503050406030204" pitchFamily="18" charset="0"/>
                        </a:rPr>
                        <m:t>=0.60</m:t>
                      </m:r>
                    </m:oMath>
                  </m:oMathPara>
                </a14:m>
                <a:endParaRPr kumimoji="1" lang="ja-JP" altLang="en-US" sz="2800" dirty="0"/>
              </a:p>
            </p:txBody>
          </p:sp>
        </mc:Choice>
        <mc:Fallback xmlns="">
          <p:sp>
            <p:nvSpPr>
              <p:cNvPr id="11" name="テキスト ボックス 10"/>
              <p:cNvSpPr txBox="1">
                <a:spLocks noRot="1" noChangeAspect="1" noMove="1" noResize="1" noEditPoints="1" noAdjustHandles="1" noChangeArrowheads="1" noChangeShapeType="1" noTextEdit="1"/>
              </p:cNvSpPr>
              <p:nvPr/>
            </p:nvSpPr>
            <p:spPr>
              <a:xfrm>
                <a:off x="665367" y="2638073"/>
                <a:ext cx="2164375" cy="861774"/>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2" name="テキスト ボックス 11"/>
              <p:cNvSpPr txBox="1"/>
              <p:nvPr/>
            </p:nvSpPr>
            <p:spPr>
              <a:xfrm>
                <a:off x="692209" y="4992851"/>
                <a:ext cx="7344816" cy="127592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雨</m:t>
                          </m:r>
                          <m:r>
                            <a:rPr lang="en-US" altLang="ja-JP" sz="2800" b="0" i="1" smtClean="0">
                              <a:latin typeface="Cambria Math" panose="02040503050406030204" pitchFamily="18" charset="0"/>
                            </a:rPr>
                            <m:t> </m:t>
                          </m:r>
                          <m:r>
                            <a:rPr lang="en-US" altLang="ja-JP" sz="2800" b="0" i="1" smtClean="0">
                              <a:latin typeface="Cambria Math" panose="02040503050406030204" pitchFamily="18" charset="0"/>
                            </a:rPr>
                            <m:t>𝑎𝑛𝑑</m:t>
                          </m:r>
                          <m:r>
                            <a:rPr lang="en-US" altLang="ja-JP" sz="2800" b="0" i="1" smtClean="0">
                              <a:latin typeface="Cambria Math" panose="02040503050406030204" pitchFamily="18" charset="0"/>
                            </a:rPr>
                            <m:t> </m:t>
                          </m:r>
                          <m:r>
                            <a:rPr lang="ja-JP" altLang="en-US" sz="2800" i="1">
                              <a:latin typeface="Cambria Math" panose="02040503050406030204" pitchFamily="18" charset="0"/>
                            </a:rPr>
                            <m:t>勝ち</m:t>
                          </m:r>
                        </m:e>
                      </m:d>
                      <m:r>
                        <m:rPr>
                          <m:aln/>
                        </m:rP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雨</m:t>
                          </m:r>
                        </m:e>
                      </m:d>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𝑃</m:t>
                      </m:r>
                      <m:d>
                        <m:dPr>
                          <m:begChr m:val="{"/>
                          <m:endChr m:val="}"/>
                          <m:ctrlPr>
                            <a:rPr kumimoji="1" lang="en-US" altLang="ja-JP" sz="2800" b="0" i="1" smtClean="0">
                              <a:latin typeface="Cambria Math" panose="02040503050406030204" pitchFamily="18" charset="0"/>
                              <a:ea typeface="Cambria Math" panose="02040503050406030204" pitchFamily="18" charset="0"/>
                            </a:rPr>
                          </m:ctrlPr>
                        </m:dPr>
                        <m:e>
                          <m:r>
                            <a:rPr lang="ja-JP" altLang="en-US" sz="2800" i="1">
                              <a:latin typeface="Cambria Math" panose="02040503050406030204" pitchFamily="18" charset="0"/>
                            </a:rPr>
                            <m:t>勝ち</m:t>
                          </m:r>
                          <m:r>
                            <a:rPr lang="en-US" altLang="ja-JP" sz="2800" b="0" i="1" smtClean="0">
                              <a:latin typeface="Cambria Math" panose="02040503050406030204" pitchFamily="18" charset="0"/>
                            </a:rPr>
                            <m:t>|</m:t>
                          </m:r>
                          <m:r>
                            <a:rPr lang="ja-JP" altLang="en-US" sz="2800" i="1">
                              <a:latin typeface="Cambria Math" panose="02040503050406030204" pitchFamily="18" charset="0"/>
                            </a:rPr>
                            <m:t>雨</m:t>
                          </m:r>
                        </m:e>
                      </m:d>
                      <m:r>
                        <m:rPr>
                          <m:brk m:alnAt="1"/>
                        </m:rP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rPr>
                        <m:t>0.4</m:t>
                      </m:r>
                      <m:r>
                        <a:rPr kumimoji="1" lang="en-US" altLang="ja-JP" sz="2800" b="0" i="1" smtClean="0">
                          <a:latin typeface="Cambria Math" panose="02040503050406030204" pitchFamily="18" charset="0"/>
                          <a:ea typeface="Cambria Math" panose="02040503050406030204" pitchFamily="18" charset="0"/>
                        </a:rPr>
                        <m:t>×0.5</m:t>
                      </m:r>
                      <m:r>
                        <m:rPr>
                          <m:brk m:alnAt="1"/>
                        </m:rP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0.20</m:t>
                      </m:r>
                    </m:oMath>
                  </m:oMathPara>
                </a14:m>
                <a:endParaRPr kumimoji="1" lang="ja-JP" altLang="en-US" sz="2800" dirty="0"/>
              </a:p>
            </p:txBody>
          </p:sp>
        </mc:Choice>
        <mc:Fallback xmlns="">
          <p:sp>
            <p:nvSpPr>
              <p:cNvPr id="12" name="テキスト ボックス 11"/>
              <p:cNvSpPr txBox="1">
                <a:spLocks noRot="1" noChangeAspect="1" noMove="1" noResize="1" noEditPoints="1" noAdjustHandles="1" noChangeArrowheads="1" noChangeShapeType="1" noTextEdit="1"/>
              </p:cNvSpPr>
              <p:nvPr/>
            </p:nvSpPr>
            <p:spPr>
              <a:xfrm>
                <a:off x="692209" y="4992851"/>
                <a:ext cx="7344816" cy="1275927"/>
              </a:xfrm>
              <a:prstGeom prst="rect">
                <a:avLst/>
              </a:prstGeom>
              <a:blipFill>
                <a:blip r:embed="rId4"/>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286609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直線コネクタ 24"/>
          <p:cNvCxnSpPr/>
          <p:nvPr/>
        </p:nvCxnSpPr>
        <p:spPr>
          <a:xfrm flipV="1">
            <a:off x="637012" y="1964270"/>
            <a:ext cx="1584176" cy="79208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669871" y="2756358"/>
            <a:ext cx="1575792" cy="78370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flipV="1">
            <a:off x="3043578" y="938463"/>
            <a:ext cx="1378516" cy="69033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2391422" y="1410411"/>
            <a:ext cx="492443" cy="461665"/>
          </a:xfrm>
          <a:prstGeom prst="rect">
            <a:avLst/>
          </a:prstGeom>
          <a:noFill/>
        </p:spPr>
        <p:txBody>
          <a:bodyPr wrap="none" rtlCol="0">
            <a:spAutoFit/>
          </a:bodyPr>
          <a:lstStyle/>
          <a:p>
            <a:r>
              <a:rPr lang="ja-JP" altLang="en-US" sz="2400" dirty="0"/>
              <a:t>雨</a:t>
            </a:r>
            <a:endParaRPr kumimoji="1" lang="ja-JP" altLang="en-US" sz="2400" dirty="0"/>
          </a:p>
        </p:txBody>
      </p:sp>
      <p:sp>
        <p:nvSpPr>
          <p:cNvPr id="31" name="テキスト ボックス 30"/>
          <p:cNvSpPr txBox="1"/>
          <p:nvPr/>
        </p:nvSpPr>
        <p:spPr>
          <a:xfrm>
            <a:off x="2456809" y="3711324"/>
            <a:ext cx="492443" cy="461665"/>
          </a:xfrm>
          <a:prstGeom prst="rect">
            <a:avLst/>
          </a:prstGeom>
          <a:noFill/>
        </p:spPr>
        <p:txBody>
          <a:bodyPr wrap="none" rtlCol="0">
            <a:spAutoFit/>
          </a:bodyPr>
          <a:lstStyle/>
          <a:p>
            <a:r>
              <a:rPr lang="ja-JP" altLang="en-US" sz="2400" dirty="0"/>
              <a:t>晴</a:t>
            </a:r>
            <a:endParaRPr kumimoji="1" lang="ja-JP" altLang="en-US" sz="2400" dirty="0"/>
          </a:p>
        </p:txBody>
      </p:sp>
      <p:cxnSp>
        <p:nvCxnSpPr>
          <p:cNvPr id="32" name="直線コネクタ 31"/>
          <p:cNvCxnSpPr/>
          <p:nvPr/>
        </p:nvCxnSpPr>
        <p:spPr>
          <a:xfrm>
            <a:off x="3059832" y="1628800"/>
            <a:ext cx="1378516" cy="51946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flipV="1">
            <a:off x="3061657" y="3462739"/>
            <a:ext cx="1369345" cy="58986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3081738" y="4052599"/>
            <a:ext cx="1322571" cy="59492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4627802" y="596477"/>
            <a:ext cx="758541" cy="461665"/>
          </a:xfrm>
          <a:prstGeom prst="rect">
            <a:avLst/>
          </a:prstGeom>
          <a:noFill/>
          <a:ln w="28575">
            <a:solidFill>
              <a:schemeClr val="tx1"/>
            </a:solidFill>
          </a:ln>
        </p:spPr>
        <p:txBody>
          <a:bodyPr wrap="square" rtlCol="0">
            <a:spAutoFit/>
          </a:bodyPr>
          <a:lstStyle/>
          <a:p>
            <a:r>
              <a:rPr kumimoji="1" lang="ja-JP" altLang="en-US" sz="2400" dirty="0"/>
              <a:t>勝ち</a:t>
            </a:r>
          </a:p>
        </p:txBody>
      </p:sp>
      <p:sp>
        <p:nvSpPr>
          <p:cNvPr id="39" name="テキスト ボックス 38"/>
          <p:cNvSpPr txBox="1"/>
          <p:nvPr/>
        </p:nvSpPr>
        <p:spPr>
          <a:xfrm>
            <a:off x="4674509" y="3146800"/>
            <a:ext cx="758541" cy="461665"/>
          </a:xfrm>
          <a:prstGeom prst="rect">
            <a:avLst/>
          </a:prstGeom>
          <a:noFill/>
          <a:ln w="28575">
            <a:solidFill>
              <a:schemeClr val="tx1"/>
            </a:solidFill>
          </a:ln>
        </p:spPr>
        <p:txBody>
          <a:bodyPr wrap="square" rtlCol="0">
            <a:spAutoFit/>
          </a:bodyPr>
          <a:lstStyle/>
          <a:p>
            <a:r>
              <a:rPr kumimoji="1" lang="ja-JP" altLang="en-US" sz="2400" dirty="0"/>
              <a:t>勝ち</a:t>
            </a:r>
          </a:p>
        </p:txBody>
      </p:sp>
      <p:sp>
        <p:nvSpPr>
          <p:cNvPr id="40" name="テキスト ボックス 39"/>
          <p:cNvSpPr txBox="1"/>
          <p:nvPr/>
        </p:nvSpPr>
        <p:spPr>
          <a:xfrm>
            <a:off x="4572340" y="1902416"/>
            <a:ext cx="938741" cy="461665"/>
          </a:xfrm>
          <a:prstGeom prst="rect">
            <a:avLst/>
          </a:prstGeom>
          <a:noFill/>
        </p:spPr>
        <p:txBody>
          <a:bodyPr wrap="square" rtlCol="0">
            <a:spAutoFit/>
          </a:bodyPr>
          <a:lstStyle/>
          <a:p>
            <a:r>
              <a:rPr lang="ja-JP" altLang="en-US" sz="2400" dirty="0"/>
              <a:t>負け</a:t>
            </a:r>
            <a:endParaRPr kumimoji="1" lang="ja-JP" altLang="en-US" sz="2400" dirty="0"/>
          </a:p>
        </p:txBody>
      </p:sp>
      <p:sp>
        <p:nvSpPr>
          <p:cNvPr id="41" name="テキスト ボックス 40"/>
          <p:cNvSpPr txBox="1"/>
          <p:nvPr/>
        </p:nvSpPr>
        <p:spPr>
          <a:xfrm>
            <a:off x="4627802" y="4538775"/>
            <a:ext cx="938741" cy="461665"/>
          </a:xfrm>
          <a:prstGeom prst="rect">
            <a:avLst/>
          </a:prstGeom>
          <a:noFill/>
        </p:spPr>
        <p:txBody>
          <a:bodyPr wrap="square" rtlCol="0">
            <a:spAutoFit/>
          </a:bodyPr>
          <a:lstStyle/>
          <a:p>
            <a:r>
              <a:rPr lang="ja-JP" altLang="en-US" sz="2400" dirty="0"/>
              <a:t>負け</a:t>
            </a:r>
            <a:endParaRPr kumimoji="1" lang="ja-JP" altLang="en-US" sz="2400" dirty="0"/>
          </a:p>
        </p:txBody>
      </p:sp>
      <p:sp>
        <p:nvSpPr>
          <p:cNvPr id="42" name="テキスト ボックス 41"/>
          <p:cNvSpPr txBox="1"/>
          <p:nvPr/>
        </p:nvSpPr>
        <p:spPr>
          <a:xfrm>
            <a:off x="779932" y="1718499"/>
            <a:ext cx="824265" cy="523220"/>
          </a:xfrm>
          <a:prstGeom prst="rect">
            <a:avLst/>
          </a:prstGeom>
          <a:noFill/>
        </p:spPr>
        <p:txBody>
          <a:bodyPr wrap="none" rtlCol="0">
            <a:spAutoFit/>
          </a:bodyPr>
          <a:lstStyle/>
          <a:p>
            <a:r>
              <a:rPr kumimoji="1" lang="en-US" altLang="ja-JP" sz="2800" dirty="0"/>
              <a:t>0.40</a:t>
            </a:r>
            <a:endParaRPr kumimoji="1" lang="ja-JP" altLang="en-US" sz="2800" dirty="0"/>
          </a:p>
        </p:txBody>
      </p:sp>
      <p:sp>
        <p:nvSpPr>
          <p:cNvPr id="43" name="テキスト ボックス 42"/>
          <p:cNvSpPr txBox="1"/>
          <p:nvPr/>
        </p:nvSpPr>
        <p:spPr>
          <a:xfrm>
            <a:off x="844653" y="3332308"/>
            <a:ext cx="824265" cy="523220"/>
          </a:xfrm>
          <a:prstGeom prst="rect">
            <a:avLst/>
          </a:prstGeom>
          <a:noFill/>
        </p:spPr>
        <p:txBody>
          <a:bodyPr wrap="none" rtlCol="0">
            <a:spAutoFit/>
          </a:bodyPr>
          <a:lstStyle/>
          <a:p>
            <a:r>
              <a:rPr kumimoji="1" lang="en-US" altLang="ja-JP" sz="2800" dirty="0"/>
              <a:t>0.60</a:t>
            </a:r>
            <a:endParaRPr kumimoji="1" lang="ja-JP" altLang="en-US" sz="2800" dirty="0"/>
          </a:p>
        </p:txBody>
      </p:sp>
      <p:sp>
        <p:nvSpPr>
          <p:cNvPr id="44" name="テキスト ボックス 43"/>
          <p:cNvSpPr txBox="1"/>
          <p:nvPr/>
        </p:nvSpPr>
        <p:spPr>
          <a:xfrm>
            <a:off x="3193824" y="583163"/>
            <a:ext cx="824265" cy="523220"/>
          </a:xfrm>
          <a:prstGeom prst="rect">
            <a:avLst/>
          </a:prstGeom>
          <a:noFill/>
        </p:spPr>
        <p:txBody>
          <a:bodyPr wrap="none" rtlCol="0">
            <a:spAutoFit/>
          </a:bodyPr>
          <a:lstStyle/>
          <a:p>
            <a:r>
              <a:rPr kumimoji="1" lang="en-US" altLang="ja-JP" sz="2800" dirty="0"/>
              <a:t>0.50</a:t>
            </a:r>
            <a:endParaRPr kumimoji="1" lang="ja-JP" altLang="en-US" sz="2800" dirty="0"/>
          </a:p>
        </p:txBody>
      </p:sp>
      <p:sp>
        <p:nvSpPr>
          <p:cNvPr id="45" name="テキスト ボックス 44"/>
          <p:cNvSpPr txBox="1"/>
          <p:nvPr/>
        </p:nvSpPr>
        <p:spPr>
          <a:xfrm>
            <a:off x="3193824" y="2083254"/>
            <a:ext cx="824265" cy="523220"/>
          </a:xfrm>
          <a:prstGeom prst="rect">
            <a:avLst/>
          </a:prstGeom>
          <a:noFill/>
        </p:spPr>
        <p:txBody>
          <a:bodyPr wrap="none" rtlCol="0">
            <a:spAutoFit/>
          </a:bodyPr>
          <a:lstStyle/>
          <a:p>
            <a:r>
              <a:rPr kumimoji="1" lang="en-US" altLang="ja-JP" sz="2800" dirty="0"/>
              <a:t>0.50</a:t>
            </a:r>
            <a:endParaRPr kumimoji="1" lang="ja-JP" altLang="en-US" sz="2800" dirty="0"/>
          </a:p>
        </p:txBody>
      </p:sp>
      <p:sp>
        <p:nvSpPr>
          <p:cNvPr id="46" name="テキスト ボックス 45"/>
          <p:cNvSpPr txBox="1"/>
          <p:nvPr/>
        </p:nvSpPr>
        <p:spPr>
          <a:xfrm>
            <a:off x="3237589" y="3146800"/>
            <a:ext cx="824265" cy="523220"/>
          </a:xfrm>
          <a:prstGeom prst="rect">
            <a:avLst/>
          </a:prstGeom>
          <a:noFill/>
        </p:spPr>
        <p:txBody>
          <a:bodyPr wrap="none" rtlCol="0">
            <a:spAutoFit/>
          </a:bodyPr>
          <a:lstStyle/>
          <a:p>
            <a:r>
              <a:rPr kumimoji="1" lang="en-US" altLang="ja-JP" sz="2800" dirty="0"/>
              <a:t>0.70</a:t>
            </a:r>
            <a:endParaRPr kumimoji="1" lang="ja-JP" altLang="en-US" sz="2800" dirty="0"/>
          </a:p>
        </p:txBody>
      </p:sp>
      <p:sp>
        <p:nvSpPr>
          <p:cNvPr id="47" name="テキスト ボックス 46"/>
          <p:cNvSpPr txBox="1"/>
          <p:nvPr/>
        </p:nvSpPr>
        <p:spPr>
          <a:xfrm>
            <a:off x="3193824" y="4538775"/>
            <a:ext cx="824265" cy="523220"/>
          </a:xfrm>
          <a:prstGeom prst="rect">
            <a:avLst/>
          </a:prstGeom>
          <a:noFill/>
        </p:spPr>
        <p:txBody>
          <a:bodyPr wrap="none" rtlCol="0">
            <a:spAutoFit/>
          </a:bodyPr>
          <a:lstStyle/>
          <a:p>
            <a:r>
              <a:rPr kumimoji="1" lang="en-US" altLang="ja-JP" sz="2800" dirty="0"/>
              <a:t>0.30</a:t>
            </a:r>
            <a:endParaRPr kumimoji="1" lang="ja-JP" altLang="en-US" sz="2800" dirty="0"/>
          </a:p>
        </p:txBody>
      </p:sp>
      <mc:AlternateContent xmlns:mc="http://schemas.openxmlformats.org/markup-compatibility/2006" xmlns:a14="http://schemas.microsoft.com/office/drawing/2010/main">
        <mc:Choice Requires="a14">
          <p:sp>
            <p:nvSpPr>
              <p:cNvPr id="48" name="テキスト ボックス 47"/>
              <p:cNvSpPr txBox="1"/>
              <p:nvPr/>
            </p:nvSpPr>
            <p:spPr>
              <a:xfrm>
                <a:off x="5847879" y="3146800"/>
                <a:ext cx="2321213" cy="12787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晴</m:t>
                          </m:r>
                          <m:r>
                            <a:rPr lang="en-US" altLang="ja-JP" sz="2800" b="0" i="1" smtClean="0">
                              <a:latin typeface="Cambria Math" panose="02040503050406030204" pitchFamily="18" charset="0"/>
                            </a:rPr>
                            <m:t> </m:t>
                          </m:r>
                          <m:r>
                            <a:rPr lang="en-US" altLang="ja-JP" sz="2800" b="0" i="1" smtClean="0">
                              <a:latin typeface="Cambria Math" panose="02040503050406030204" pitchFamily="18" charset="0"/>
                            </a:rPr>
                            <m:t>𝑎𝑛𝑑</m:t>
                          </m:r>
                          <m:r>
                            <a:rPr lang="en-US" altLang="ja-JP" sz="2800" b="0" i="1" smtClean="0">
                              <a:latin typeface="Cambria Math" panose="02040503050406030204" pitchFamily="18" charset="0"/>
                            </a:rPr>
                            <m:t> </m:t>
                          </m:r>
                          <m:r>
                            <a:rPr lang="ja-JP" altLang="en-US" sz="2800" i="1">
                              <a:latin typeface="Cambria Math" panose="02040503050406030204" pitchFamily="18" charset="0"/>
                            </a:rPr>
                            <m:t>勝ち</m:t>
                          </m:r>
                        </m:e>
                      </m:d>
                      <m:r>
                        <m:rPr>
                          <m:brk/>
                        </m:rP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0.6</m:t>
                      </m:r>
                      <m:r>
                        <a:rPr kumimoji="1" lang="en-US" altLang="ja-JP" sz="2800" b="0" i="1" smtClean="0">
                          <a:latin typeface="Cambria Math" panose="02040503050406030204" pitchFamily="18" charset="0"/>
                          <a:ea typeface="Cambria Math" panose="02040503050406030204" pitchFamily="18" charset="0"/>
                        </a:rPr>
                        <m:t>×0.7</m:t>
                      </m:r>
                      <m:r>
                        <m:rPr>
                          <m:brk/>
                        </m:rP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0.42</m:t>
                      </m:r>
                    </m:oMath>
                  </m:oMathPara>
                </a14:m>
                <a:endParaRPr kumimoji="1" lang="ja-JP" altLang="en-US" sz="2800" dirty="0"/>
              </a:p>
            </p:txBody>
          </p:sp>
        </mc:Choice>
        <mc:Fallback xmlns="">
          <p:sp>
            <p:nvSpPr>
              <p:cNvPr id="48" name="テキスト ボックス 47"/>
              <p:cNvSpPr txBox="1">
                <a:spLocks noRot="1" noChangeAspect="1" noMove="1" noResize="1" noEditPoints="1" noAdjustHandles="1" noChangeArrowheads="1" noChangeShapeType="1" noTextEdit="1"/>
              </p:cNvSpPr>
              <p:nvPr/>
            </p:nvSpPr>
            <p:spPr>
              <a:xfrm>
                <a:off x="5847879" y="3146800"/>
                <a:ext cx="2321213" cy="1278748"/>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9" name="テキスト ボックス 48"/>
              <p:cNvSpPr txBox="1"/>
              <p:nvPr/>
            </p:nvSpPr>
            <p:spPr>
              <a:xfrm>
                <a:off x="5847878" y="583163"/>
                <a:ext cx="2321213" cy="12759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雨</m:t>
                          </m:r>
                          <m:r>
                            <a:rPr lang="en-US" altLang="ja-JP" sz="2800" b="0" i="1" smtClean="0">
                              <a:latin typeface="Cambria Math" panose="02040503050406030204" pitchFamily="18" charset="0"/>
                            </a:rPr>
                            <m:t> </m:t>
                          </m:r>
                          <m:r>
                            <a:rPr lang="en-US" altLang="ja-JP" sz="2800" b="0" i="1" smtClean="0">
                              <a:latin typeface="Cambria Math" panose="02040503050406030204" pitchFamily="18" charset="0"/>
                            </a:rPr>
                            <m:t>𝑎𝑛𝑑</m:t>
                          </m:r>
                          <m:r>
                            <a:rPr lang="en-US" altLang="ja-JP" sz="2800" b="0" i="1" smtClean="0">
                              <a:latin typeface="Cambria Math" panose="02040503050406030204" pitchFamily="18" charset="0"/>
                            </a:rPr>
                            <m:t> </m:t>
                          </m:r>
                          <m:r>
                            <a:rPr lang="ja-JP" altLang="en-US" sz="2800" i="1">
                              <a:latin typeface="Cambria Math" panose="02040503050406030204" pitchFamily="18" charset="0"/>
                            </a:rPr>
                            <m:t>勝ち</m:t>
                          </m:r>
                        </m:e>
                      </m:d>
                      <m:r>
                        <m:rPr>
                          <m:brk/>
                        </m:rP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0.4</m:t>
                      </m:r>
                      <m:r>
                        <a:rPr kumimoji="1" lang="en-US" altLang="ja-JP" sz="2800" b="0" i="1" smtClean="0">
                          <a:latin typeface="Cambria Math" panose="02040503050406030204" pitchFamily="18" charset="0"/>
                          <a:ea typeface="Cambria Math" panose="02040503050406030204" pitchFamily="18" charset="0"/>
                        </a:rPr>
                        <m:t>×0.5</m:t>
                      </m:r>
                      <m:r>
                        <m:rPr>
                          <m:brk/>
                        </m:rP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0.20</m:t>
                      </m:r>
                    </m:oMath>
                  </m:oMathPara>
                </a14:m>
                <a:endParaRPr kumimoji="1" lang="ja-JP" altLang="en-US" sz="2800" dirty="0"/>
              </a:p>
            </p:txBody>
          </p:sp>
        </mc:Choice>
        <mc:Fallback xmlns="">
          <p:sp>
            <p:nvSpPr>
              <p:cNvPr id="49" name="テキスト ボックス 48"/>
              <p:cNvSpPr txBox="1">
                <a:spLocks noRot="1" noChangeAspect="1" noMove="1" noResize="1" noEditPoints="1" noAdjustHandles="1" noChangeArrowheads="1" noChangeShapeType="1" noTextEdit="1"/>
              </p:cNvSpPr>
              <p:nvPr/>
            </p:nvSpPr>
            <p:spPr>
              <a:xfrm>
                <a:off x="5847878" y="583163"/>
                <a:ext cx="2321213" cy="1275927"/>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4" name="テキスト ボックス 53"/>
              <p:cNvSpPr txBox="1"/>
              <p:nvPr/>
            </p:nvSpPr>
            <p:spPr>
              <a:xfrm>
                <a:off x="270321" y="5361889"/>
                <a:ext cx="7848873" cy="8577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勝ち</m:t>
                          </m:r>
                        </m:e>
                      </m:d>
                      <m:r>
                        <m:rPr>
                          <m:aln/>
                        </m:rP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雨</m:t>
                          </m:r>
                          <m:r>
                            <a:rPr lang="en-US" altLang="ja-JP" sz="2800" b="0" i="1" smtClean="0">
                              <a:latin typeface="Cambria Math" panose="02040503050406030204" pitchFamily="18" charset="0"/>
                            </a:rPr>
                            <m:t> </m:t>
                          </m:r>
                          <m:r>
                            <a:rPr lang="en-US" altLang="ja-JP" sz="2800" b="0" i="1" smtClean="0">
                              <a:latin typeface="Cambria Math" panose="02040503050406030204" pitchFamily="18" charset="0"/>
                            </a:rPr>
                            <m:t>𝑎𝑛𝑑</m:t>
                          </m:r>
                          <m:r>
                            <a:rPr lang="en-US" altLang="ja-JP" sz="2800" b="0" i="1" smtClean="0">
                              <a:latin typeface="Cambria Math" panose="02040503050406030204" pitchFamily="18" charset="0"/>
                            </a:rPr>
                            <m:t> </m:t>
                          </m:r>
                          <m:r>
                            <a:rPr lang="ja-JP" altLang="en-US" sz="2800" i="1">
                              <a:latin typeface="Cambria Math" panose="02040503050406030204" pitchFamily="18" charset="0"/>
                            </a:rPr>
                            <m:t>勝ち</m:t>
                          </m:r>
                        </m:e>
                      </m:d>
                      <m: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晴</m:t>
                          </m:r>
                          <m:r>
                            <a:rPr lang="en-US" altLang="ja-JP" sz="2800" b="0" i="1" smtClean="0">
                              <a:latin typeface="Cambria Math" panose="02040503050406030204" pitchFamily="18" charset="0"/>
                            </a:rPr>
                            <m:t> </m:t>
                          </m:r>
                          <m:r>
                            <a:rPr lang="en-US" altLang="ja-JP" sz="2800" b="0" i="1" smtClean="0">
                              <a:latin typeface="Cambria Math" panose="02040503050406030204" pitchFamily="18" charset="0"/>
                            </a:rPr>
                            <m:t>𝑎𝑛𝑑</m:t>
                          </m:r>
                          <m:r>
                            <a:rPr lang="en-US" altLang="ja-JP" sz="2800" b="0" i="1" smtClean="0">
                              <a:latin typeface="Cambria Math" panose="02040503050406030204" pitchFamily="18" charset="0"/>
                            </a:rPr>
                            <m:t> </m:t>
                          </m:r>
                          <m:r>
                            <a:rPr lang="ja-JP" altLang="en-US" sz="2800" i="1">
                              <a:latin typeface="Cambria Math" panose="02040503050406030204" pitchFamily="18" charset="0"/>
                            </a:rPr>
                            <m:t>勝ち</m:t>
                          </m:r>
                        </m:e>
                      </m:d>
                      <m:r>
                        <m:rPr>
                          <m:brk m:alnAt="1"/>
                        </m:rPr>
                        <a:rPr kumimoji="1" lang="en-US" altLang="ja-JP" sz="2800" b="0" i="0" smtClean="0">
                          <a:latin typeface="Cambria Math" panose="02040503050406030204" pitchFamily="18" charset="0"/>
                        </a:rPr>
                        <m:t>=</m:t>
                      </m:r>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雨</m:t>
                          </m:r>
                        </m:e>
                      </m:d>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𝑃</m:t>
                      </m:r>
                      <m:d>
                        <m:dPr>
                          <m:begChr m:val="{"/>
                          <m:endChr m:val="}"/>
                          <m:ctrlPr>
                            <a:rPr kumimoji="1" lang="en-US" altLang="ja-JP" sz="2800" b="0" i="1" smtClean="0">
                              <a:latin typeface="Cambria Math" panose="02040503050406030204" pitchFamily="18" charset="0"/>
                              <a:ea typeface="Cambria Math" panose="02040503050406030204" pitchFamily="18" charset="0"/>
                            </a:rPr>
                          </m:ctrlPr>
                        </m:dPr>
                        <m:e>
                          <m:r>
                            <a:rPr lang="ja-JP" altLang="en-US" sz="2800" i="1" smtClean="0">
                              <a:latin typeface="Cambria Math" panose="02040503050406030204" pitchFamily="18" charset="0"/>
                            </a:rPr>
                            <m:t>勝ち</m:t>
                          </m:r>
                          <m:r>
                            <a:rPr lang="en-US" altLang="ja-JP" sz="2800" b="0" i="1" smtClean="0">
                              <a:latin typeface="Cambria Math" panose="02040503050406030204" pitchFamily="18" charset="0"/>
                            </a:rPr>
                            <m:t>|</m:t>
                          </m:r>
                          <m:r>
                            <a:rPr lang="ja-JP" altLang="en-US" sz="2800" i="1">
                              <a:latin typeface="Cambria Math" panose="02040503050406030204" pitchFamily="18" charset="0"/>
                            </a:rPr>
                            <m:t>雨</m:t>
                          </m:r>
                        </m:e>
                      </m:d>
                      <m:r>
                        <a:rPr kumimoji="1" lang="en-US" altLang="ja-JP" sz="2800" b="0" i="1" smtClean="0">
                          <a:latin typeface="Cambria Math" panose="02040503050406030204" pitchFamily="18" charset="0"/>
                          <a:ea typeface="Cambria Math" panose="02040503050406030204" pitchFamily="18" charset="0"/>
                        </a:rPr>
                        <m:t>+</m:t>
                      </m:r>
                      <m:r>
                        <a:rPr lang="en-US" altLang="ja-JP" sz="2800" i="1">
                          <a:latin typeface="Cambria Math" panose="02040503050406030204" pitchFamily="18" charset="0"/>
                        </a:rPr>
                        <m:t>𝑃</m:t>
                      </m:r>
                      <m:d>
                        <m:dPr>
                          <m:begChr m:val="{"/>
                          <m:endChr m:val="}"/>
                          <m:ctrlPr>
                            <a:rPr lang="en-US" altLang="ja-JP" sz="2800" i="1">
                              <a:latin typeface="Cambria Math" panose="02040503050406030204" pitchFamily="18" charset="0"/>
                            </a:rPr>
                          </m:ctrlPr>
                        </m:dPr>
                        <m:e>
                          <m:r>
                            <a:rPr lang="ja-JP" altLang="en-US" sz="2800" i="1" smtClean="0">
                              <a:latin typeface="Cambria Math" panose="02040503050406030204" pitchFamily="18" charset="0"/>
                            </a:rPr>
                            <m:t>晴</m:t>
                          </m:r>
                        </m:e>
                      </m:d>
                      <m:r>
                        <a:rPr lang="en-US" altLang="ja-JP" sz="2800" i="1">
                          <a:latin typeface="Cambria Math" panose="02040503050406030204" pitchFamily="18" charset="0"/>
                          <a:ea typeface="Cambria Math" panose="02040503050406030204" pitchFamily="18" charset="0"/>
                        </a:rPr>
                        <m:t>×</m:t>
                      </m:r>
                      <m:r>
                        <a:rPr lang="en-US" altLang="ja-JP" sz="2800" i="1">
                          <a:latin typeface="Cambria Math" panose="02040503050406030204" pitchFamily="18" charset="0"/>
                          <a:ea typeface="Cambria Math" panose="02040503050406030204" pitchFamily="18" charset="0"/>
                        </a:rPr>
                        <m:t>𝑃</m:t>
                      </m:r>
                      <m:d>
                        <m:dPr>
                          <m:begChr m:val="{"/>
                          <m:endChr m:val="}"/>
                          <m:ctrlPr>
                            <a:rPr lang="en-US" altLang="ja-JP" sz="2800" i="1">
                              <a:latin typeface="Cambria Math" panose="02040503050406030204" pitchFamily="18" charset="0"/>
                              <a:ea typeface="Cambria Math" panose="02040503050406030204" pitchFamily="18" charset="0"/>
                            </a:rPr>
                          </m:ctrlPr>
                        </m:dPr>
                        <m:e>
                          <m:r>
                            <a:rPr lang="ja-JP" altLang="en-US" sz="2800" i="1">
                              <a:latin typeface="Cambria Math" panose="02040503050406030204" pitchFamily="18" charset="0"/>
                            </a:rPr>
                            <m:t>勝ち</m:t>
                          </m:r>
                          <m:r>
                            <a:rPr lang="en-US" altLang="ja-JP" sz="2800" i="1">
                              <a:latin typeface="Cambria Math" panose="02040503050406030204" pitchFamily="18" charset="0"/>
                            </a:rPr>
                            <m:t>|</m:t>
                          </m:r>
                          <m:r>
                            <a:rPr lang="ja-JP" altLang="en-US" sz="2800" i="1" smtClean="0">
                              <a:latin typeface="Cambria Math" panose="02040503050406030204" pitchFamily="18" charset="0"/>
                            </a:rPr>
                            <m:t>晴</m:t>
                          </m:r>
                        </m:e>
                      </m:d>
                    </m:oMath>
                  </m:oMathPara>
                </a14:m>
                <a:endParaRPr kumimoji="1" lang="ja-JP" altLang="en-US" sz="2800" dirty="0"/>
              </a:p>
            </p:txBody>
          </p:sp>
        </mc:Choice>
        <mc:Fallback xmlns="">
          <p:sp>
            <p:nvSpPr>
              <p:cNvPr id="54" name="テキスト ボックス 53"/>
              <p:cNvSpPr txBox="1">
                <a:spLocks noRot="1" noChangeAspect="1" noMove="1" noResize="1" noEditPoints="1" noAdjustHandles="1" noChangeArrowheads="1" noChangeShapeType="1" noTextEdit="1"/>
              </p:cNvSpPr>
              <p:nvPr/>
            </p:nvSpPr>
            <p:spPr>
              <a:xfrm>
                <a:off x="270321" y="5361889"/>
                <a:ext cx="7848873" cy="857799"/>
              </a:xfrm>
              <a:prstGeom prst="rect">
                <a:avLst/>
              </a:prstGeom>
              <a:blipFill>
                <a:blip r:embed="rId4"/>
                <a:stretch>
                  <a:fillRect r="-7686"/>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9860949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章末問題</a:t>
            </a:r>
            <a:r>
              <a:rPr kumimoji="1" lang="en-US" altLang="ja-JP" dirty="0"/>
              <a:t>21</a:t>
            </a:r>
            <a:r>
              <a:rPr lang="ja-JP" altLang="en-US" dirty="0"/>
              <a:t> </a:t>
            </a:r>
            <a:r>
              <a:rPr lang="en-US" altLang="ja-JP" dirty="0"/>
              <a:t>+ </a:t>
            </a:r>
            <a:r>
              <a:rPr lang="ja-JP" altLang="en-US" dirty="0"/>
              <a:t>本日の問題</a:t>
            </a:r>
            <a:endParaRPr kumimoji="1" lang="ja-JP" altLang="en-US" dirty="0"/>
          </a:p>
        </p:txBody>
      </p:sp>
      <p:sp>
        <p:nvSpPr>
          <p:cNvPr id="3" name="コンテンツ プレースホルダー 2"/>
          <p:cNvSpPr>
            <a:spLocks noGrp="1"/>
          </p:cNvSpPr>
          <p:nvPr>
            <p:ph idx="1"/>
          </p:nvPr>
        </p:nvSpPr>
        <p:spPr/>
        <p:txBody>
          <a:bodyPr/>
          <a:lstStyle/>
          <a:p>
            <a:r>
              <a:rPr lang="ja-JP" altLang="en-US" dirty="0"/>
              <a:t>白球２個と黒玉３個と緑球５個を含む壺から２個の球を取り出すとき，</a:t>
            </a:r>
            <a:endParaRPr lang="en-US" altLang="ja-JP" dirty="0"/>
          </a:p>
          <a:p>
            <a:pPr marL="971550" lvl="1" indent="-514350">
              <a:buFont typeface="+mj-lt"/>
              <a:buAutoNum type="arabicPeriod"/>
            </a:pPr>
            <a:r>
              <a:rPr lang="ja-JP" altLang="en-US" dirty="0"/>
              <a:t>両方とも緑球が得られる確率はいくらか．</a:t>
            </a:r>
            <a:endParaRPr lang="en-US" altLang="ja-JP" dirty="0"/>
          </a:p>
          <a:p>
            <a:pPr marL="971550" lvl="1" indent="-514350">
              <a:buFont typeface="+mj-lt"/>
              <a:buAutoNum type="arabicPeriod"/>
            </a:pPr>
            <a:r>
              <a:rPr lang="ja-JP" altLang="ja-JP" dirty="0"/>
              <a:t>両方とも同じ色の球が得られる確率はいくらか</a:t>
            </a:r>
            <a:r>
              <a:rPr lang="ja-JP" altLang="en-US" dirty="0"/>
              <a:t>．</a:t>
            </a:r>
            <a:endParaRPr lang="en-US" altLang="ja-JP" dirty="0"/>
          </a:p>
          <a:p>
            <a:pPr marL="971550" lvl="1" indent="-514350">
              <a:buFont typeface="+mj-lt"/>
              <a:buAutoNum type="arabicPeriod"/>
            </a:pPr>
            <a:r>
              <a:rPr lang="ja-JP" altLang="en-US" u="sng" dirty="0"/>
              <a:t>取り出した２つの玉が同じ色であったとき，それが緑玉である確率はいくらか．</a:t>
            </a:r>
            <a:endParaRPr kumimoji="1" lang="ja-JP" altLang="en-US" u="sng" dirty="0"/>
          </a:p>
        </p:txBody>
      </p:sp>
    </p:spTree>
    <p:extLst>
      <p:ext uri="{BB962C8B-B14F-4D97-AF65-F5344CB8AC3E}">
        <p14:creationId xmlns:p14="http://schemas.microsoft.com/office/powerpoint/2010/main" val="2638117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章末問題</a:t>
            </a:r>
            <a:r>
              <a:rPr kumimoji="1" lang="en-US" altLang="ja-JP" dirty="0"/>
              <a:t>24</a:t>
            </a:r>
            <a:r>
              <a:rPr lang="ja-JP" altLang="en-US" dirty="0"/>
              <a:t> </a:t>
            </a:r>
            <a:r>
              <a:rPr lang="en-US" altLang="ja-JP" dirty="0"/>
              <a:t>+ </a:t>
            </a:r>
            <a:r>
              <a:rPr lang="ja-JP" altLang="en-US" dirty="0"/>
              <a:t>本日の問題</a:t>
            </a:r>
            <a:endParaRPr kumimoji="1" lang="ja-JP" altLang="en-US" dirty="0"/>
          </a:p>
        </p:txBody>
      </p:sp>
      <p:sp>
        <p:nvSpPr>
          <p:cNvPr id="3" name="コンテンツ プレースホルダー 2"/>
          <p:cNvSpPr>
            <a:spLocks noGrp="1"/>
          </p:cNvSpPr>
          <p:nvPr>
            <p:ph idx="1"/>
          </p:nvPr>
        </p:nvSpPr>
        <p:spPr/>
        <p:txBody>
          <a:bodyPr/>
          <a:lstStyle/>
          <a:p>
            <a:r>
              <a:rPr lang="ja-JP" altLang="en-US" dirty="0"/>
              <a:t>あるサッカー・チームが相手のチームに勝つ確率は，雨でなければ</a:t>
            </a:r>
            <a:r>
              <a:rPr lang="en-US" altLang="ja-JP" dirty="0"/>
              <a:t>0.7</a:t>
            </a:r>
            <a:r>
              <a:rPr lang="ja-JP" altLang="en-US" dirty="0" err="1"/>
              <a:t>，</a:t>
            </a:r>
            <a:r>
              <a:rPr lang="ja-JP" altLang="en-US" dirty="0"/>
              <a:t>雨なら</a:t>
            </a:r>
            <a:r>
              <a:rPr lang="en-US" altLang="ja-JP" dirty="0"/>
              <a:t>0.5</a:t>
            </a:r>
            <a:r>
              <a:rPr lang="ja-JP" altLang="en-US" dirty="0"/>
              <a:t>であると予想されている．過去数年間の天気の記録より，試合の日の</a:t>
            </a:r>
            <a:r>
              <a:rPr lang="en-US" altLang="ja-JP" dirty="0"/>
              <a:t>40%</a:t>
            </a:r>
            <a:r>
              <a:rPr lang="ja-JP" altLang="en-US" dirty="0"/>
              <a:t>は雨であったとすれば，このチームが相手のチームに勝つ確率はいくらか．</a:t>
            </a:r>
            <a:endParaRPr lang="en-US" altLang="ja-JP" dirty="0"/>
          </a:p>
          <a:p>
            <a:r>
              <a:rPr kumimoji="1" lang="ja-JP" altLang="en-US" u="sng" dirty="0"/>
              <a:t>このチームが勝ったとき，天気が雨であった確率はいくらか</a:t>
            </a:r>
            <a:r>
              <a:rPr kumimoji="1" lang="ja-JP" altLang="en-US" dirty="0"/>
              <a:t>．</a:t>
            </a:r>
          </a:p>
        </p:txBody>
      </p:sp>
    </p:spTree>
    <p:extLst>
      <p:ext uri="{BB962C8B-B14F-4D97-AF65-F5344CB8AC3E}">
        <p14:creationId xmlns:p14="http://schemas.microsoft.com/office/powerpoint/2010/main" val="26739644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「原因の確率」</a:t>
            </a:r>
          </a:p>
        </p:txBody>
      </p:sp>
      <p:sp>
        <p:nvSpPr>
          <p:cNvPr id="3" name="コンテンツ プレースホルダ 2"/>
          <p:cNvSpPr>
            <a:spLocks noGrp="1"/>
          </p:cNvSpPr>
          <p:nvPr>
            <p:ph idx="1"/>
          </p:nvPr>
        </p:nvSpPr>
        <p:spPr/>
        <p:txBody>
          <a:bodyPr>
            <a:normAutofit/>
          </a:bodyPr>
          <a:lstStyle/>
          <a:p>
            <a:r>
              <a:rPr lang="ja-JP" altLang="en-US" dirty="0"/>
              <a:t>複雑な条件つき確率を計算する公式に，</a:t>
            </a:r>
            <a:r>
              <a:rPr lang="ja-JP" altLang="en-US" u="sng" dirty="0">
                <a:solidFill>
                  <a:srgbClr val="FF0000"/>
                </a:solidFill>
              </a:rPr>
              <a:t>ベイズの定理</a:t>
            </a:r>
            <a:r>
              <a:rPr lang="ja-JP" altLang="en-US" dirty="0"/>
              <a:t>がある．</a:t>
            </a:r>
            <a:endParaRPr lang="en-US" altLang="ja-JP" dirty="0"/>
          </a:p>
          <a:p>
            <a:r>
              <a:rPr lang="ja-JP" altLang="en-US" dirty="0"/>
              <a:t>ベイズの定理を用いる問題は，時間を</a:t>
            </a:r>
            <a:r>
              <a:rPr kumimoji="1" lang="ja-JP" altLang="en-US" dirty="0"/>
              <a:t>さかのぼって確率を考えることが多い</a:t>
            </a:r>
            <a:r>
              <a:rPr lang="ja-JP" altLang="en-US" dirty="0"/>
              <a:t>．</a:t>
            </a:r>
            <a:endParaRPr lang="en-US" altLang="ja-JP" dirty="0"/>
          </a:p>
          <a:p>
            <a:pPr lvl="1"/>
            <a:r>
              <a:rPr lang="ja-JP" altLang="en-US" dirty="0"/>
              <a:t>時間順：箱を選んで，ボールを選んだ（あたった）</a:t>
            </a:r>
            <a:endParaRPr lang="en-US" altLang="ja-JP" dirty="0"/>
          </a:p>
          <a:p>
            <a:pPr lvl="1"/>
            <a:r>
              <a:rPr kumimoji="1" lang="ja-JP" altLang="en-US" dirty="0"/>
              <a:t>逆順：あたった時，それはどの箱なのか</a:t>
            </a:r>
            <a:endParaRPr kumimoji="1" lang="en-US" altLang="ja-JP" dirty="0"/>
          </a:p>
          <a:p>
            <a:r>
              <a:rPr lang="ja-JP" altLang="en-US" dirty="0"/>
              <a:t>しばしば「原因の確率」と呼ばれる．</a:t>
            </a:r>
            <a:endParaRPr lang="en-US" altLang="ja-JP" dirty="0"/>
          </a:p>
          <a:p>
            <a:pPr lvl="1"/>
            <a:r>
              <a:rPr lang="ja-JP" altLang="en-US" dirty="0"/>
              <a:t>ただし，因果を考える問題設定でないことも多い．</a:t>
            </a:r>
            <a:endParaRPr lang="en-US" altLang="ja-JP"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u="sng" dirty="0">
                <a:solidFill>
                  <a:srgbClr val="FF0000"/>
                </a:solidFill>
              </a:rPr>
              <a:t>ベイズの定理</a:t>
            </a:r>
            <a:r>
              <a:rPr kumimoji="1" lang="ja-JP" altLang="en-US" u="sng" dirty="0"/>
              <a:t>で求めているのは，条件つき確率である</a:t>
            </a:r>
            <a:r>
              <a:rPr kumimoji="1" lang="ja-JP" altLang="en-US" dirty="0"/>
              <a:t>．</a:t>
            </a:r>
            <a:endParaRPr kumimoji="1" lang="en-US" altLang="ja-JP" dirty="0"/>
          </a:p>
          <a:p>
            <a:pPr lvl="1"/>
            <a:r>
              <a:rPr kumimoji="1" lang="ja-JP" altLang="en-US" dirty="0"/>
              <a:t>ある「データ」「情報」「結果」が得られたとき，</a:t>
            </a:r>
            <a:endParaRPr kumimoji="1" lang="en-US" altLang="ja-JP" dirty="0"/>
          </a:p>
          <a:p>
            <a:pPr lvl="1"/>
            <a:r>
              <a:rPr lang="ja-JP" altLang="en-US" dirty="0"/>
              <a:t>それが，ある特定の「仮説」「原因」のもとで生じた確率を求める．</a:t>
            </a:r>
            <a:endParaRPr kumimoji="1" lang="ja-JP" altLang="en-US" dirty="0"/>
          </a:p>
        </p:txBody>
      </p:sp>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ACA013D2-B674-424C-8ACA-06DFA3FAD2ED}"/>
                  </a:ext>
                </a:extLst>
              </p:cNvPr>
              <p:cNvSpPr txBox="1"/>
              <p:nvPr/>
            </p:nvSpPr>
            <p:spPr>
              <a:xfrm>
                <a:off x="2311189" y="4293096"/>
                <a:ext cx="3474606" cy="898836"/>
              </a:xfrm>
              <a:prstGeom prst="rect">
                <a:avLst/>
              </a:prstGeom>
              <a:solidFill>
                <a:srgbClr val="FFFF0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𝐻</m:t>
                          </m:r>
                          <m: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𝐷</m:t>
                          </m:r>
                        </m:e>
                      </m:d>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𝐻</m:t>
                              </m:r>
                              <m:r>
                                <a:rPr kumimoji="1" lang="en-US" altLang="ja-JP" sz="2800" b="0" i="0" smtClean="0">
                                  <a:latin typeface="Cambria Math" panose="02040503050406030204" pitchFamily="18" charset="0"/>
                                </a:rPr>
                                <m:t> </m:t>
                              </m:r>
                              <m:r>
                                <m:rPr>
                                  <m:sty m:val="p"/>
                                </m:rPr>
                                <a:rPr kumimoji="1" lang="en-US" altLang="ja-JP" sz="2800" b="0" i="0" smtClean="0">
                                  <a:latin typeface="Cambria Math" panose="02040503050406030204" pitchFamily="18" charset="0"/>
                                </a:rPr>
                                <m:t>and</m:t>
                              </m:r>
                              <m:r>
                                <a:rPr kumimoji="1" lang="en-US" altLang="ja-JP" sz="2800" b="0" i="0" smtClean="0">
                                  <a:latin typeface="Cambria Math" panose="02040503050406030204" pitchFamily="18" charset="0"/>
                                </a:rPr>
                                <m:t> </m:t>
                              </m:r>
                              <m:r>
                                <a:rPr kumimoji="1" lang="en-US" altLang="ja-JP" sz="2800" b="0" i="1" smtClean="0">
                                  <a:latin typeface="Cambria Math" panose="02040503050406030204" pitchFamily="18" charset="0"/>
                                </a:rPr>
                                <m:t>𝐷</m:t>
                              </m:r>
                            </m:e>
                          </m:d>
                        </m:num>
                        <m:den>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𝐷</m:t>
                              </m:r>
                            </m:e>
                          </m:d>
                        </m:den>
                      </m:f>
                    </m:oMath>
                  </m:oMathPara>
                </a14:m>
                <a:endParaRPr kumimoji="1" lang="ja-JP" altLang="en-US" sz="2800" dirty="0"/>
              </a:p>
            </p:txBody>
          </p:sp>
        </mc:Choice>
        <mc:Fallback xmlns="">
          <p:sp>
            <p:nvSpPr>
              <p:cNvPr id="5" name="テキスト ボックス 4">
                <a:extLst>
                  <a:ext uri="{FF2B5EF4-FFF2-40B4-BE49-F238E27FC236}">
                    <a16:creationId xmlns:a16="http://schemas.microsoft.com/office/drawing/2014/main" id="{ACA013D2-B674-424C-8ACA-06DFA3FAD2ED}"/>
                  </a:ext>
                </a:extLst>
              </p:cNvPr>
              <p:cNvSpPr txBox="1">
                <a:spLocks noRot="1" noChangeAspect="1" noMove="1" noResize="1" noEditPoints="1" noAdjustHandles="1" noChangeArrowheads="1" noChangeShapeType="1" noTextEdit="1"/>
              </p:cNvSpPr>
              <p:nvPr/>
            </p:nvSpPr>
            <p:spPr>
              <a:xfrm>
                <a:off x="2311189" y="4293096"/>
                <a:ext cx="3474606" cy="898836"/>
              </a:xfrm>
              <a:prstGeom prst="rect">
                <a:avLst/>
              </a:prstGeom>
              <a:blipFill>
                <a:blip r:embed="rId2"/>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440771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621585" y="585091"/>
            <a:ext cx="7776864" cy="241186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 name="円/楕円 3"/>
          <p:cNvSpPr/>
          <p:nvPr/>
        </p:nvSpPr>
        <p:spPr>
          <a:xfrm>
            <a:off x="1033075" y="1268760"/>
            <a:ext cx="1944216"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かぜ</a:t>
            </a:r>
          </a:p>
        </p:txBody>
      </p:sp>
      <p:sp>
        <p:nvSpPr>
          <p:cNvPr id="5" name="円/楕円 4"/>
          <p:cNvSpPr/>
          <p:nvPr/>
        </p:nvSpPr>
        <p:spPr>
          <a:xfrm>
            <a:off x="3537909" y="1603251"/>
            <a:ext cx="1944216"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インフル</a:t>
            </a:r>
            <a:endParaRPr lang="en-US" altLang="ja-JP" dirty="0"/>
          </a:p>
          <a:p>
            <a:pPr algn="ctr"/>
            <a:r>
              <a:rPr lang="ja-JP" altLang="en-US" dirty="0"/>
              <a:t>エンザ</a:t>
            </a:r>
            <a:endParaRPr kumimoji="1" lang="ja-JP" altLang="en-US" dirty="0"/>
          </a:p>
        </p:txBody>
      </p:sp>
      <p:sp>
        <p:nvSpPr>
          <p:cNvPr id="6" name="円/楕円 5"/>
          <p:cNvSpPr/>
          <p:nvPr/>
        </p:nvSpPr>
        <p:spPr>
          <a:xfrm>
            <a:off x="6012160" y="1268760"/>
            <a:ext cx="1944216"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やばい</a:t>
            </a:r>
            <a:endParaRPr kumimoji="1" lang="en-US" altLang="ja-JP" dirty="0"/>
          </a:p>
          <a:p>
            <a:pPr algn="ctr"/>
            <a:r>
              <a:rPr lang="ja-JP" altLang="en-US" dirty="0"/>
              <a:t>病気</a:t>
            </a:r>
            <a:endParaRPr kumimoji="1" lang="ja-JP" altLang="en-US" dirty="0"/>
          </a:p>
        </p:txBody>
      </p:sp>
      <p:sp>
        <p:nvSpPr>
          <p:cNvPr id="8" name="テキスト ボックス 7"/>
          <p:cNvSpPr txBox="1"/>
          <p:nvPr/>
        </p:nvSpPr>
        <p:spPr>
          <a:xfrm>
            <a:off x="3378938" y="764704"/>
            <a:ext cx="2262158" cy="646331"/>
          </a:xfrm>
          <a:prstGeom prst="rect">
            <a:avLst/>
          </a:prstGeom>
          <a:noFill/>
        </p:spPr>
        <p:txBody>
          <a:bodyPr wrap="none" rtlCol="0">
            <a:spAutoFit/>
          </a:bodyPr>
          <a:lstStyle/>
          <a:p>
            <a:r>
              <a:rPr kumimoji="1" lang="ja-JP" altLang="en-US" sz="3600" dirty="0"/>
              <a:t>仮説・原因</a:t>
            </a:r>
          </a:p>
        </p:txBody>
      </p:sp>
      <p:pic>
        <p:nvPicPr>
          <p:cNvPr id="45058" name="Picture 2" descr="C:\Users\Atsushi\AppData\Local\Microsoft\Windows\Temporary Internet Files\Content.IE5\EDEMP1MV\cc-library010009287[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3717032"/>
            <a:ext cx="2504834" cy="2818626"/>
          </a:xfrm>
          <a:prstGeom prst="rect">
            <a:avLst/>
          </a:prstGeom>
          <a:noFill/>
          <a:extLst>
            <a:ext uri="{909E8E84-426E-40DD-AFC4-6F175D3DCCD1}">
              <a14:hiddenFill xmlns:a14="http://schemas.microsoft.com/office/drawing/2010/main">
                <a:solidFill>
                  <a:srgbClr val="FFFFFF"/>
                </a:solidFill>
              </a14:hiddenFill>
            </a:ext>
          </a:extLst>
        </p:spPr>
      </p:pic>
      <p:sp>
        <p:nvSpPr>
          <p:cNvPr id="10" name="角丸四角形 9"/>
          <p:cNvSpPr/>
          <p:nvPr/>
        </p:nvSpPr>
        <p:spPr>
          <a:xfrm>
            <a:off x="4510017" y="4149080"/>
            <a:ext cx="3735318" cy="223224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1" name="円/楕円 10"/>
          <p:cNvSpPr/>
          <p:nvPr/>
        </p:nvSpPr>
        <p:spPr>
          <a:xfrm>
            <a:off x="5261088" y="4365104"/>
            <a:ext cx="1944216" cy="115212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dirty="0"/>
              <a:t>腹痛</a:t>
            </a:r>
            <a:endParaRPr kumimoji="1" lang="ja-JP" altLang="en-US" dirty="0"/>
          </a:p>
        </p:txBody>
      </p:sp>
      <p:sp>
        <p:nvSpPr>
          <p:cNvPr id="13" name="テキスト ボックス 12"/>
          <p:cNvSpPr txBox="1"/>
          <p:nvPr/>
        </p:nvSpPr>
        <p:spPr>
          <a:xfrm>
            <a:off x="4510017" y="5731814"/>
            <a:ext cx="3735318" cy="646331"/>
          </a:xfrm>
          <a:prstGeom prst="rect">
            <a:avLst/>
          </a:prstGeom>
          <a:noFill/>
        </p:spPr>
        <p:txBody>
          <a:bodyPr wrap="none" rtlCol="0">
            <a:spAutoFit/>
          </a:bodyPr>
          <a:lstStyle/>
          <a:p>
            <a:r>
              <a:rPr kumimoji="1" lang="ja-JP" altLang="en-US" sz="3600" dirty="0"/>
              <a:t>データ・情報・結果</a:t>
            </a:r>
          </a:p>
        </p:txBody>
      </p:sp>
      <p:cxnSp>
        <p:nvCxnSpPr>
          <p:cNvPr id="14" name="直線矢印コネクタ 13"/>
          <p:cNvCxnSpPr/>
          <p:nvPr/>
        </p:nvCxnSpPr>
        <p:spPr>
          <a:xfrm flipH="1" flipV="1">
            <a:off x="2728075" y="2564904"/>
            <a:ext cx="2533012" cy="2020599"/>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H="1" flipV="1">
            <a:off x="4766902" y="2793687"/>
            <a:ext cx="988372" cy="1571417"/>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flipV="1">
            <a:off x="6692074" y="2564904"/>
            <a:ext cx="292194" cy="18002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5309011" y="3234171"/>
            <a:ext cx="1415772" cy="461665"/>
          </a:xfrm>
          <a:prstGeom prst="rect">
            <a:avLst/>
          </a:prstGeom>
          <a:noFill/>
        </p:spPr>
        <p:txBody>
          <a:bodyPr wrap="none" rtlCol="0">
            <a:spAutoFit/>
          </a:bodyPr>
          <a:lstStyle/>
          <a:p>
            <a:r>
              <a:rPr kumimoji="1" lang="ja-JP" altLang="en-US" sz="2400" dirty="0"/>
              <a:t>確率推測</a:t>
            </a:r>
          </a:p>
        </p:txBody>
      </p:sp>
    </p:spTree>
    <p:extLst>
      <p:ext uri="{BB962C8B-B14F-4D97-AF65-F5344CB8AC3E}">
        <p14:creationId xmlns:p14="http://schemas.microsoft.com/office/powerpoint/2010/main" val="37906273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621585" y="585091"/>
            <a:ext cx="7776864" cy="241186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 name="円/楕円 3"/>
          <p:cNvSpPr/>
          <p:nvPr/>
        </p:nvSpPr>
        <p:spPr>
          <a:xfrm>
            <a:off x="1033075" y="1268760"/>
            <a:ext cx="1944216"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かぜ</a:t>
            </a:r>
          </a:p>
        </p:txBody>
      </p:sp>
      <p:sp>
        <p:nvSpPr>
          <p:cNvPr id="5" name="円/楕円 4"/>
          <p:cNvSpPr/>
          <p:nvPr/>
        </p:nvSpPr>
        <p:spPr>
          <a:xfrm>
            <a:off x="3537909" y="1603251"/>
            <a:ext cx="1944216"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インフル</a:t>
            </a:r>
            <a:endParaRPr lang="en-US" altLang="ja-JP" dirty="0"/>
          </a:p>
          <a:p>
            <a:pPr algn="ctr"/>
            <a:r>
              <a:rPr lang="ja-JP" altLang="en-US" dirty="0"/>
              <a:t>エンザ</a:t>
            </a:r>
            <a:endParaRPr kumimoji="1" lang="ja-JP" altLang="en-US" dirty="0"/>
          </a:p>
        </p:txBody>
      </p:sp>
      <p:sp>
        <p:nvSpPr>
          <p:cNvPr id="6" name="円/楕円 5"/>
          <p:cNvSpPr/>
          <p:nvPr/>
        </p:nvSpPr>
        <p:spPr>
          <a:xfrm>
            <a:off x="6012160" y="1268760"/>
            <a:ext cx="1944216"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やばい</a:t>
            </a:r>
            <a:endParaRPr kumimoji="1" lang="en-US" altLang="ja-JP" dirty="0"/>
          </a:p>
          <a:p>
            <a:pPr algn="ctr"/>
            <a:r>
              <a:rPr lang="ja-JP" altLang="en-US" dirty="0"/>
              <a:t>病気</a:t>
            </a:r>
            <a:endParaRPr kumimoji="1" lang="ja-JP" altLang="en-US" dirty="0"/>
          </a:p>
        </p:txBody>
      </p:sp>
      <p:sp>
        <p:nvSpPr>
          <p:cNvPr id="8" name="テキスト ボックス 7"/>
          <p:cNvSpPr txBox="1"/>
          <p:nvPr/>
        </p:nvSpPr>
        <p:spPr>
          <a:xfrm>
            <a:off x="3378938" y="764704"/>
            <a:ext cx="2262158" cy="646331"/>
          </a:xfrm>
          <a:prstGeom prst="rect">
            <a:avLst/>
          </a:prstGeom>
          <a:noFill/>
        </p:spPr>
        <p:txBody>
          <a:bodyPr wrap="none" rtlCol="0">
            <a:spAutoFit/>
          </a:bodyPr>
          <a:lstStyle/>
          <a:p>
            <a:r>
              <a:rPr kumimoji="1" lang="ja-JP" altLang="en-US" sz="3600" dirty="0"/>
              <a:t>仮説・原因</a:t>
            </a:r>
          </a:p>
        </p:txBody>
      </p:sp>
      <p:pic>
        <p:nvPicPr>
          <p:cNvPr id="45058" name="Picture 2" descr="C:\Users\Atsushi\AppData\Local\Microsoft\Windows\Temporary Internet Files\Content.IE5\EDEMP1MV\cc-library010009287[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86190" y="3855891"/>
            <a:ext cx="2504834" cy="2818626"/>
          </a:xfrm>
          <a:prstGeom prst="rect">
            <a:avLst/>
          </a:prstGeom>
          <a:noFill/>
          <a:extLst>
            <a:ext uri="{909E8E84-426E-40DD-AFC4-6F175D3DCCD1}">
              <a14:hiddenFill xmlns:a14="http://schemas.microsoft.com/office/drawing/2010/main">
                <a:solidFill>
                  <a:srgbClr val="FFFFFF"/>
                </a:solidFill>
              </a14:hiddenFill>
            </a:ext>
          </a:extLst>
        </p:spPr>
      </p:pic>
      <p:sp>
        <p:nvSpPr>
          <p:cNvPr id="10" name="角丸四角形 9"/>
          <p:cNvSpPr/>
          <p:nvPr/>
        </p:nvSpPr>
        <p:spPr>
          <a:xfrm>
            <a:off x="4510017" y="4149080"/>
            <a:ext cx="3735318" cy="223224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1" name="円/楕円 10"/>
          <p:cNvSpPr/>
          <p:nvPr/>
        </p:nvSpPr>
        <p:spPr>
          <a:xfrm>
            <a:off x="5261088" y="4365104"/>
            <a:ext cx="1944216" cy="115212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dirty="0"/>
              <a:t>腹痛</a:t>
            </a:r>
            <a:endParaRPr kumimoji="1" lang="ja-JP" altLang="en-US" dirty="0"/>
          </a:p>
        </p:txBody>
      </p:sp>
      <p:sp>
        <p:nvSpPr>
          <p:cNvPr id="13" name="テキスト ボックス 12"/>
          <p:cNvSpPr txBox="1"/>
          <p:nvPr/>
        </p:nvSpPr>
        <p:spPr>
          <a:xfrm>
            <a:off x="4510017" y="5731814"/>
            <a:ext cx="3735318" cy="646331"/>
          </a:xfrm>
          <a:prstGeom prst="rect">
            <a:avLst/>
          </a:prstGeom>
          <a:noFill/>
        </p:spPr>
        <p:txBody>
          <a:bodyPr wrap="none" rtlCol="0">
            <a:spAutoFit/>
          </a:bodyPr>
          <a:lstStyle/>
          <a:p>
            <a:r>
              <a:rPr kumimoji="1" lang="ja-JP" altLang="en-US" sz="3600" dirty="0"/>
              <a:t>データ・情報・結果</a:t>
            </a:r>
          </a:p>
        </p:txBody>
      </p:sp>
      <p:cxnSp>
        <p:nvCxnSpPr>
          <p:cNvPr id="14" name="直線矢印コネクタ 13"/>
          <p:cNvCxnSpPr/>
          <p:nvPr/>
        </p:nvCxnSpPr>
        <p:spPr>
          <a:xfrm flipH="1" flipV="1">
            <a:off x="2728075" y="2564904"/>
            <a:ext cx="2533012" cy="2020599"/>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4439450" y="3159704"/>
            <a:ext cx="4379725" cy="830997"/>
          </a:xfrm>
          <a:prstGeom prst="rect">
            <a:avLst/>
          </a:prstGeom>
          <a:noFill/>
        </p:spPr>
        <p:txBody>
          <a:bodyPr wrap="none" rtlCol="0">
            <a:spAutoFit/>
          </a:bodyPr>
          <a:lstStyle/>
          <a:p>
            <a:r>
              <a:rPr kumimoji="1" lang="ja-JP" altLang="en-US" sz="2400" dirty="0"/>
              <a:t>腹痛があるとき，</a:t>
            </a:r>
            <a:endParaRPr kumimoji="1" lang="en-US" altLang="ja-JP" sz="2400" dirty="0"/>
          </a:p>
          <a:p>
            <a:r>
              <a:rPr kumimoji="1" lang="ja-JP" altLang="en-US" sz="2400" dirty="0"/>
              <a:t>その原因がかぜである確率は？</a:t>
            </a:r>
          </a:p>
        </p:txBody>
      </p:sp>
    </p:spTree>
    <p:extLst>
      <p:ext uri="{BB962C8B-B14F-4D97-AF65-F5344CB8AC3E}">
        <p14:creationId xmlns:p14="http://schemas.microsoft.com/office/powerpoint/2010/main" val="2037693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7" name="Rectangle 1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pSp>
        <p:nvGrpSpPr>
          <p:cNvPr id="8" name="Group 5"/>
          <p:cNvGrpSpPr>
            <a:grpSpLocks/>
          </p:cNvGrpSpPr>
          <p:nvPr/>
        </p:nvGrpSpPr>
        <p:grpSpPr bwMode="auto">
          <a:xfrm>
            <a:off x="1115616" y="2204864"/>
            <a:ext cx="7339874" cy="3456384"/>
            <a:chOff x="3710" y="4602"/>
            <a:chExt cx="6960" cy="3278"/>
          </a:xfrm>
        </p:grpSpPr>
        <p:sp>
          <p:nvSpPr>
            <p:cNvPr id="9" name="AutoShape 13"/>
            <p:cNvSpPr>
              <a:spLocks noChangeArrowheads="1"/>
            </p:cNvSpPr>
            <p:nvPr/>
          </p:nvSpPr>
          <p:spPr bwMode="auto">
            <a:xfrm>
              <a:off x="4875" y="5430"/>
              <a:ext cx="2100" cy="1830"/>
            </a:xfrm>
            <a:prstGeom prst="cube">
              <a:avLst>
                <a:gd name="adj" fmla="val 25000"/>
              </a:avLst>
            </a:prstGeom>
            <a:solidFill>
              <a:srgbClr val="000000"/>
            </a:solidFill>
            <a:ln w="38100">
              <a:solidFill>
                <a:srgbClr val="F2F2F2"/>
              </a:solidFill>
              <a:miter lim="800000"/>
              <a:headEnd/>
              <a:tailEnd/>
            </a:ln>
            <a:effectLst>
              <a:outerShdw dist="28398" dir="3806097" algn="ctr" rotWithShape="0">
                <a:srgbClr val="7F7F7F">
                  <a:alpha val="50000"/>
                </a:srgbClr>
              </a:outerShdw>
            </a:effectLst>
          </p:spPr>
          <p:txBody>
            <a:bodyPr vert="horz" wrap="square" lIns="74295" tIns="8890" rIns="74295" bIns="8890" numCol="1" anchor="t" anchorCtr="0" compatLnSpc="1">
              <a:prstTxWarp prst="textNoShape">
                <a:avLst/>
              </a:prstTxWarp>
            </a:bodyPr>
            <a:lstStyle/>
            <a:p>
              <a:endParaRPr lang="ja-JP" altLang="en-US"/>
            </a:p>
          </p:txBody>
        </p:sp>
        <p:sp>
          <p:nvSpPr>
            <p:cNvPr id="10" name="AutoShape 12"/>
            <p:cNvSpPr>
              <a:spLocks noChangeArrowheads="1"/>
            </p:cNvSpPr>
            <p:nvPr/>
          </p:nvSpPr>
          <p:spPr bwMode="auto">
            <a:xfrm>
              <a:off x="7440" y="5430"/>
              <a:ext cx="2100" cy="1830"/>
            </a:xfrm>
            <a:prstGeom prst="cube">
              <a:avLst>
                <a:gd name="adj" fmla="val 25000"/>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11" name="Oval 11"/>
            <p:cNvSpPr>
              <a:spLocks noChangeArrowheads="1"/>
            </p:cNvSpPr>
            <p:nvPr/>
          </p:nvSpPr>
          <p:spPr bwMode="auto">
            <a:xfrm>
              <a:off x="5100" y="6510"/>
              <a:ext cx="645" cy="645"/>
            </a:xfrm>
            <a:prstGeom prst="ellipse">
              <a:avLst/>
            </a:prstGeom>
            <a:gradFill rotWithShape="0">
              <a:gsLst>
                <a:gs pos="0">
                  <a:srgbClr val="FABF8F"/>
                </a:gs>
                <a:gs pos="50000">
                  <a:srgbClr val="F79646"/>
                </a:gs>
                <a:gs pos="100000">
                  <a:srgbClr val="FABF8F"/>
                </a:gs>
              </a:gsLst>
              <a:lin ang="5400000" scaled="1"/>
            </a:gradFill>
            <a:ln w="12700">
              <a:solidFill>
                <a:srgbClr val="F79646"/>
              </a:solidFill>
              <a:round/>
              <a:headEnd/>
              <a:tailEnd/>
            </a:ln>
            <a:effectLst>
              <a:outerShdw dist="28398" dir="3806097" algn="ctr" rotWithShape="0">
                <a:srgbClr val="974706"/>
              </a:outerShdw>
            </a:effec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2400" b="0" i="0" u="none" strike="noStrike" cap="none" normalizeH="0" baseline="0" dirty="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赤</a:t>
              </a:r>
              <a:endParaRPr kumimoji="0" lang="ja-JP" altLang="ja-JP" sz="2400" b="0" i="0" u="none" strike="noStrike" cap="none" normalizeH="0" baseline="0" dirty="0">
                <a:ln>
                  <a:noFill/>
                </a:ln>
                <a:solidFill>
                  <a:schemeClr val="tx1"/>
                </a:solidFill>
                <a:effectLst/>
                <a:latin typeface="Arial" panose="020B0604020202020204" pitchFamily="34" charset="0"/>
              </a:endParaRPr>
            </a:p>
          </p:txBody>
        </p:sp>
        <p:sp>
          <p:nvSpPr>
            <p:cNvPr id="12" name="Oval 10"/>
            <p:cNvSpPr>
              <a:spLocks noChangeArrowheads="1"/>
            </p:cNvSpPr>
            <p:nvPr/>
          </p:nvSpPr>
          <p:spPr bwMode="auto">
            <a:xfrm>
              <a:off x="5670" y="6105"/>
              <a:ext cx="645" cy="645"/>
            </a:xfrm>
            <a:prstGeom prst="ellipse">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2400" b="0" i="0" u="none" strike="noStrike" cap="none" normalizeH="0" baseline="0" dirty="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青</a:t>
              </a:r>
              <a:endParaRPr kumimoji="0" lang="ja-JP" altLang="ja-JP" sz="2400" b="0" i="0" u="none" strike="noStrike" cap="none" normalizeH="0" baseline="0" dirty="0">
                <a:ln>
                  <a:noFill/>
                </a:ln>
                <a:solidFill>
                  <a:schemeClr val="tx1"/>
                </a:solidFill>
                <a:effectLst/>
                <a:latin typeface="Arial" panose="020B0604020202020204" pitchFamily="34" charset="0"/>
              </a:endParaRPr>
            </a:p>
          </p:txBody>
        </p:sp>
        <p:sp>
          <p:nvSpPr>
            <p:cNvPr id="13" name="Oval 9"/>
            <p:cNvSpPr>
              <a:spLocks noChangeArrowheads="1"/>
            </p:cNvSpPr>
            <p:nvPr/>
          </p:nvSpPr>
          <p:spPr bwMode="auto">
            <a:xfrm>
              <a:off x="7515" y="5970"/>
              <a:ext cx="645" cy="645"/>
            </a:xfrm>
            <a:prstGeom prst="ellipse">
              <a:avLst/>
            </a:prstGeom>
            <a:gradFill rotWithShape="0">
              <a:gsLst>
                <a:gs pos="0">
                  <a:srgbClr val="FABF8F"/>
                </a:gs>
                <a:gs pos="50000">
                  <a:srgbClr val="F79646"/>
                </a:gs>
                <a:gs pos="100000">
                  <a:srgbClr val="FABF8F"/>
                </a:gs>
              </a:gsLst>
              <a:lin ang="5400000" scaled="1"/>
            </a:gradFill>
            <a:ln w="12700">
              <a:solidFill>
                <a:srgbClr val="F79646"/>
              </a:solidFill>
              <a:round/>
              <a:headEnd/>
              <a:tailEnd/>
            </a:ln>
            <a:effectLst>
              <a:outerShdw dist="28398" dir="3806097" algn="ctr" rotWithShape="0">
                <a:srgbClr val="974706"/>
              </a:outerShdw>
            </a:effec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2400" b="0" i="0" u="none" strike="noStrike" cap="none" normalizeH="0" baseline="0" dirty="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赤</a:t>
              </a:r>
              <a:endParaRPr kumimoji="0" lang="ja-JP" altLang="ja-JP" sz="2400" b="0" i="0" u="none" strike="noStrike" cap="none" normalizeH="0" baseline="0" dirty="0">
                <a:ln>
                  <a:noFill/>
                </a:ln>
                <a:solidFill>
                  <a:schemeClr val="tx1"/>
                </a:solidFill>
                <a:effectLst/>
                <a:latin typeface="Arial" panose="020B0604020202020204" pitchFamily="34" charset="0"/>
              </a:endParaRPr>
            </a:p>
          </p:txBody>
        </p:sp>
        <p:sp>
          <p:nvSpPr>
            <p:cNvPr id="14" name="Oval 8"/>
            <p:cNvSpPr>
              <a:spLocks noChangeArrowheads="1"/>
            </p:cNvSpPr>
            <p:nvPr/>
          </p:nvSpPr>
          <p:spPr bwMode="auto">
            <a:xfrm>
              <a:off x="8415" y="6180"/>
              <a:ext cx="645" cy="645"/>
            </a:xfrm>
            <a:prstGeom prst="ellipse">
              <a:avLst/>
            </a:prstGeom>
            <a:gradFill rotWithShape="0">
              <a:gsLst>
                <a:gs pos="0">
                  <a:srgbClr val="FABF8F"/>
                </a:gs>
                <a:gs pos="50000">
                  <a:srgbClr val="F79646"/>
                </a:gs>
                <a:gs pos="100000">
                  <a:srgbClr val="FABF8F"/>
                </a:gs>
              </a:gsLst>
              <a:lin ang="5400000" scaled="1"/>
            </a:gradFill>
            <a:ln w="12700">
              <a:solidFill>
                <a:srgbClr val="F79646"/>
              </a:solidFill>
              <a:round/>
              <a:headEnd/>
              <a:tailEnd/>
            </a:ln>
            <a:effectLst>
              <a:outerShdw dist="28398" dir="3806097" algn="ctr" rotWithShape="0">
                <a:srgbClr val="974706"/>
              </a:outerShdw>
            </a:effec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2400" b="0" i="0" u="none" strike="noStrike" cap="none" normalizeH="0" baseline="0" dirty="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赤</a:t>
              </a:r>
              <a:endParaRPr kumimoji="0" lang="ja-JP" altLang="ja-JP" sz="2400" b="0" i="0" u="none" strike="noStrike" cap="none" normalizeH="0" baseline="0" dirty="0">
                <a:ln>
                  <a:noFill/>
                </a:ln>
                <a:solidFill>
                  <a:schemeClr val="tx1"/>
                </a:solidFill>
                <a:effectLst/>
                <a:latin typeface="Arial" panose="020B0604020202020204" pitchFamily="34" charset="0"/>
              </a:endParaRPr>
            </a:p>
          </p:txBody>
        </p:sp>
        <p:sp>
          <p:nvSpPr>
            <p:cNvPr id="15" name="Oval 7"/>
            <p:cNvSpPr>
              <a:spLocks noChangeArrowheads="1"/>
            </p:cNvSpPr>
            <p:nvPr/>
          </p:nvSpPr>
          <p:spPr bwMode="auto">
            <a:xfrm>
              <a:off x="7860" y="6615"/>
              <a:ext cx="645" cy="645"/>
            </a:xfrm>
            <a:prstGeom prst="ellipse">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2400" b="0" i="0" u="none" strike="noStrike" cap="none" normalizeH="0" baseline="0" dirty="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青</a:t>
              </a:r>
              <a:endParaRPr kumimoji="0" lang="ja-JP" altLang="ja-JP" sz="2400" b="0" i="0" u="none" strike="noStrike" cap="none" normalizeH="0" baseline="0" dirty="0">
                <a:ln>
                  <a:noFill/>
                </a:ln>
                <a:solidFill>
                  <a:schemeClr val="tx1"/>
                </a:solidFill>
                <a:effectLst/>
                <a:latin typeface="Arial" panose="020B0604020202020204" pitchFamily="34" charset="0"/>
              </a:endParaRPr>
            </a:p>
          </p:txBody>
        </p:sp>
        <p:sp>
          <p:nvSpPr>
            <p:cNvPr id="16" name="Freeform 6"/>
            <p:cNvSpPr>
              <a:spLocks/>
            </p:cNvSpPr>
            <p:nvPr/>
          </p:nvSpPr>
          <p:spPr bwMode="auto">
            <a:xfrm>
              <a:off x="3710" y="4602"/>
              <a:ext cx="6960" cy="3278"/>
            </a:xfrm>
            <a:custGeom>
              <a:avLst/>
              <a:gdLst>
                <a:gd name="T0" fmla="*/ 1840 w 6960"/>
                <a:gd name="T1" fmla="*/ 63 h 3278"/>
                <a:gd name="T2" fmla="*/ 2365 w 6960"/>
                <a:gd name="T3" fmla="*/ 573 h 3278"/>
                <a:gd name="T4" fmla="*/ 1030 w 6960"/>
                <a:gd name="T5" fmla="*/ 828 h 3278"/>
                <a:gd name="T6" fmla="*/ 850 w 6960"/>
                <a:gd name="T7" fmla="*/ 2973 h 3278"/>
                <a:gd name="T8" fmla="*/ 6130 w 6960"/>
                <a:gd name="T9" fmla="*/ 2658 h 3278"/>
                <a:gd name="T10" fmla="*/ 5830 w 6960"/>
                <a:gd name="T11" fmla="*/ 363 h 3278"/>
                <a:gd name="T12" fmla="*/ 3025 w 6960"/>
                <a:gd name="T13" fmla="*/ 483 h 3278"/>
                <a:gd name="T14" fmla="*/ 2425 w 6960"/>
                <a:gd name="T15" fmla="*/ 78 h 32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960" h="3278">
                  <a:moveTo>
                    <a:pt x="1840" y="63"/>
                  </a:moveTo>
                  <a:cubicBezTo>
                    <a:pt x="2170" y="254"/>
                    <a:pt x="2500" y="446"/>
                    <a:pt x="2365" y="573"/>
                  </a:cubicBezTo>
                  <a:cubicBezTo>
                    <a:pt x="2230" y="700"/>
                    <a:pt x="1282" y="428"/>
                    <a:pt x="1030" y="828"/>
                  </a:cubicBezTo>
                  <a:cubicBezTo>
                    <a:pt x="778" y="1228"/>
                    <a:pt x="0" y="2668"/>
                    <a:pt x="850" y="2973"/>
                  </a:cubicBezTo>
                  <a:cubicBezTo>
                    <a:pt x="1700" y="3278"/>
                    <a:pt x="5300" y="3093"/>
                    <a:pt x="6130" y="2658"/>
                  </a:cubicBezTo>
                  <a:cubicBezTo>
                    <a:pt x="6960" y="2223"/>
                    <a:pt x="6348" y="726"/>
                    <a:pt x="5830" y="363"/>
                  </a:cubicBezTo>
                  <a:cubicBezTo>
                    <a:pt x="5312" y="0"/>
                    <a:pt x="3592" y="530"/>
                    <a:pt x="3025" y="483"/>
                  </a:cubicBezTo>
                  <a:cubicBezTo>
                    <a:pt x="2458" y="436"/>
                    <a:pt x="2530" y="153"/>
                    <a:pt x="2425" y="78"/>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17" name="Rectangle 20"/>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Tree>
    <p:extLst>
      <p:ext uri="{BB962C8B-B14F-4D97-AF65-F5344CB8AC3E}">
        <p14:creationId xmlns:p14="http://schemas.microsoft.com/office/powerpoint/2010/main" val="39878961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章末問題</a:t>
            </a:r>
            <a:r>
              <a:rPr kumimoji="1" lang="en-US" altLang="ja-JP" dirty="0"/>
              <a:t>21</a:t>
            </a:r>
            <a:r>
              <a:rPr lang="ja-JP" altLang="en-US" dirty="0"/>
              <a:t> </a:t>
            </a:r>
            <a:r>
              <a:rPr lang="en-US" altLang="ja-JP" dirty="0"/>
              <a:t>+ </a:t>
            </a:r>
            <a:r>
              <a:rPr lang="ja-JP" altLang="en-US" dirty="0"/>
              <a:t>本日の問題</a:t>
            </a:r>
            <a:endParaRPr kumimoji="1" lang="ja-JP" altLang="en-US" dirty="0"/>
          </a:p>
        </p:txBody>
      </p:sp>
      <p:sp>
        <p:nvSpPr>
          <p:cNvPr id="3" name="コンテンツ プレースホルダー 2"/>
          <p:cNvSpPr>
            <a:spLocks noGrp="1"/>
          </p:cNvSpPr>
          <p:nvPr>
            <p:ph idx="1"/>
          </p:nvPr>
        </p:nvSpPr>
        <p:spPr/>
        <p:txBody>
          <a:bodyPr/>
          <a:lstStyle/>
          <a:p>
            <a:r>
              <a:rPr lang="ja-JP" altLang="en-US" dirty="0"/>
              <a:t>白球２個と黒玉３個と緑球５個を含む壺から２個の球を取り出すとき，</a:t>
            </a:r>
            <a:endParaRPr lang="en-US" altLang="ja-JP" dirty="0"/>
          </a:p>
          <a:p>
            <a:pPr marL="971550" lvl="1" indent="-514350">
              <a:buFont typeface="+mj-lt"/>
              <a:buAutoNum type="arabicPeriod"/>
            </a:pPr>
            <a:r>
              <a:rPr lang="ja-JP" altLang="en-US" dirty="0"/>
              <a:t>両方とも緑球が得られる確率はいくらか．</a:t>
            </a:r>
            <a:endParaRPr lang="en-US" altLang="ja-JP" dirty="0"/>
          </a:p>
          <a:p>
            <a:pPr marL="971550" lvl="1" indent="-514350">
              <a:buFont typeface="+mj-lt"/>
              <a:buAutoNum type="arabicPeriod"/>
            </a:pPr>
            <a:r>
              <a:rPr lang="ja-JP" altLang="ja-JP" dirty="0"/>
              <a:t>両方とも同じ色の球が得られる確率はいくらか</a:t>
            </a:r>
            <a:r>
              <a:rPr lang="ja-JP" altLang="en-US" dirty="0"/>
              <a:t>．</a:t>
            </a:r>
            <a:endParaRPr lang="en-US" altLang="ja-JP" dirty="0"/>
          </a:p>
          <a:p>
            <a:pPr marL="971550" lvl="1" indent="-514350">
              <a:buFont typeface="+mj-lt"/>
              <a:buAutoNum type="arabicPeriod"/>
            </a:pPr>
            <a:r>
              <a:rPr lang="ja-JP" altLang="en-US" u="sng" dirty="0"/>
              <a:t>取り出した２つの玉が同じ色であったとき，それが緑玉である確率はいくらか．</a:t>
            </a:r>
            <a:endParaRPr kumimoji="1" lang="ja-JP" altLang="en-US" u="sng" dirty="0"/>
          </a:p>
        </p:txBody>
      </p:sp>
    </p:spTree>
    <p:extLst>
      <p:ext uri="{BB962C8B-B14F-4D97-AF65-F5344CB8AC3E}">
        <p14:creationId xmlns:p14="http://schemas.microsoft.com/office/powerpoint/2010/main" val="33906431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3"/>
          <p:cNvGraphicFramePr>
            <a:graphicFrameLocks/>
          </p:cNvGraphicFramePr>
          <p:nvPr>
            <p:extLst>
              <p:ext uri="{D42A27DB-BD31-4B8C-83A1-F6EECF244321}">
                <p14:modId xmlns:p14="http://schemas.microsoft.com/office/powerpoint/2010/main" val="47880252"/>
              </p:ext>
            </p:extLst>
          </p:nvPr>
        </p:nvGraphicFramePr>
        <p:xfrm>
          <a:off x="3275856" y="1124744"/>
          <a:ext cx="5256585" cy="4921502"/>
        </p:xfrm>
        <a:graphic>
          <a:graphicData uri="http://schemas.openxmlformats.org/drawingml/2006/table">
            <a:tbl>
              <a:tblPr firstRow="1" bandRow="1">
                <a:tableStyleId>{5C22544A-7EE6-4342-B048-85BDC9FD1C3A}</a:tableStyleId>
              </a:tblPr>
              <a:tblGrid>
                <a:gridCol w="584065">
                  <a:extLst>
                    <a:ext uri="{9D8B030D-6E8A-4147-A177-3AD203B41FA5}">
                      <a16:colId xmlns:a16="http://schemas.microsoft.com/office/drawing/2014/main" val="2040473793"/>
                    </a:ext>
                  </a:extLst>
                </a:gridCol>
                <a:gridCol w="584065">
                  <a:extLst>
                    <a:ext uri="{9D8B030D-6E8A-4147-A177-3AD203B41FA5}">
                      <a16:colId xmlns:a16="http://schemas.microsoft.com/office/drawing/2014/main" val="383725645"/>
                    </a:ext>
                  </a:extLst>
                </a:gridCol>
                <a:gridCol w="584065">
                  <a:extLst>
                    <a:ext uri="{9D8B030D-6E8A-4147-A177-3AD203B41FA5}">
                      <a16:colId xmlns:a16="http://schemas.microsoft.com/office/drawing/2014/main" val="1083607861"/>
                    </a:ext>
                  </a:extLst>
                </a:gridCol>
                <a:gridCol w="584065">
                  <a:extLst>
                    <a:ext uri="{9D8B030D-6E8A-4147-A177-3AD203B41FA5}">
                      <a16:colId xmlns:a16="http://schemas.microsoft.com/office/drawing/2014/main" val="713993476"/>
                    </a:ext>
                  </a:extLst>
                </a:gridCol>
                <a:gridCol w="584065">
                  <a:extLst>
                    <a:ext uri="{9D8B030D-6E8A-4147-A177-3AD203B41FA5}">
                      <a16:colId xmlns:a16="http://schemas.microsoft.com/office/drawing/2014/main" val="4170894268"/>
                    </a:ext>
                  </a:extLst>
                </a:gridCol>
                <a:gridCol w="584065">
                  <a:extLst>
                    <a:ext uri="{9D8B030D-6E8A-4147-A177-3AD203B41FA5}">
                      <a16:colId xmlns:a16="http://schemas.microsoft.com/office/drawing/2014/main" val="384668240"/>
                    </a:ext>
                  </a:extLst>
                </a:gridCol>
                <a:gridCol w="584065">
                  <a:extLst>
                    <a:ext uri="{9D8B030D-6E8A-4147-A177-3AD203B41FA5}">
                      <a16:colId xmlns:a16="http://schemas.microsoft.com/office/drawing/2014/main" val="2597355345"/>
                    </a:ext>
                  </a:extLst>
                </a:gridCol>
                <a:gridCol w="584065">
                  <a:extLst>
                    <a:ext uri="{9D8B030D-6E8A-4147-A177-3AD203B41FA5}">
                      <a16:colId xmlns:a16="http://schemas.microsoft.com/office/drawing/2014/main" val="2386538266"/>
                    </a:ext>
                  </a:extLst>
                </a:gridCol>
                <a:gridCol w="584065">
                  <a:extLst>
                    <a:ext uri="{9D8B030D-6E8A-4147-A177-3AD203B41FA5}">
                      <a16:colId xmlns:a16="http://schemas.microsoft.com/office/drawing/2014/main" val="148487204"/>
                    </a:ext>
                  </a:extLst>
                </a:gridCol>
              </a:tblGrid>
              <a:tr h="489296">
                <a:tc>
                  <a:txBody>
                    <a:bodyPr/>
                    <a:lstStyle/>
                    <a:p>
                      <a:pPr algn="ctr"/>
                      <a:r>
                        <a:rPr kumimoji="1" lang="ja-JP" altLang="en-US" sz="2400" dirty="0">
                          <a:solidFill>
                            <a:schemeClr val="tx1"/>
                          </a:solidFill>
                        </a:rPr>
                        <a:t>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lumMod val="85000"/>
                      </a:schemeClr>
                    </a:solidFill>
                  </a:tcPr>
                </a:tc>
                <a:tc rowSpan="2" gridSpan="3">
                  <a:txBody>
                    <a:bodyPr/>
                    <a:lstStyle/>
                    <a:p>
                      <a:pPr algn="ctr"/>
                      <a:r>
                        <a:rPr kumimoji="1" lang="ja-JP" altLang="en-US" sz="2400" b="0" dirty="0">
                          <a:solidFill>
                            <a:schemeClr val="tx1"/>
                          </a:solidFill>
                        </a:rPr>
                        <a:t>黒３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rowSpan="2"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rowSpan="2"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dirty="0">
                          <a:solidFill>
                            <a:schemeClr val="tx1"/>
                          </a:solidFill>
                        </a:rPr>
                        <a:t>緑５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rowSpan="2"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rowSpan="2"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rowSpan="2"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19500652"/>
                  </a:ext>
                </a:extLst>
              </a:tr>
              <a:tr h="489296">
                <a:tc>
                  <a:txBody>
                    <a:bodyPr/>
                    <a:lstStyle/>
                    <a:p>
                      <a:pPr algn="ctr"/>
                      <a:r>
                        <a:rPr kumimoji="1" lang="ja-JP" altLang="en-US" sz="2400" dirty="0"/>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gridSpan="3"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5"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6347276"/>
                  </a:ext>
                </a:extLst>
              </a:tr>
              <a:tr h="489296">
                <a:tc rowSpan="3" gridSpan="2">
                  <a:txBody>
                    <a:bodyPr/>
                    <a:lstStyle/>
                    <a:p>
                      <a:pPr algn="ctr"/>
                      <a:r>
                        <a:rPr kumimoji="1" lang="ja-JP" altLang="en-US" sz="2400" dirty="0"/>
                        <a:t>白</a:t>
                      </a:r>
                      <a:r>
                        <a:rPr kumimoji="1" lang="en-US" altLang="ja-JP" sz="2400" dirty="0"/>
                        <a:t>2</a:t>
                      </a:r>
                      <a:endParaRPr kumimoji="1" lang="ja-JP" alt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lumMod val="65000"/>
                      </a:schemeClr>
                    </a:solidFill>
                  </a:tcPr>
                </a:tc>
                <a:tc rowSpan="3" gridSpan="5">
                  <a:txBody>
                    <a:bodyPr/>
                    <a:lstStyle/>
                    <a:p>
                      <a:pPr algn="ctr"/>
                      <a:r>
                        <a:rPr kumimoji="1" lang="ja-JP" altLang="en-US" sz="2400" dirty="0"/>
                        <a:t>緑５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rowSpan="3"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rowSpan="3"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rowSpan="3"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4807280"/>
                  </a:ext>
                </a:extLst>
              </a:tr>
              <a:tr h="489296">
                <a:tc gridSpan="2"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gridSpan="2">
                  <a:txBody>
                    <a:bodyPr/>
                    <a:lstStyle/>
                    <a:p>
                      <a:pPr algn="ctr"/>
                      <a:r>
                        <a:rPr kumimoji="1" lang="ja-JP" altLang="en-US" sz="2400" dirty="0"/>
                        <a:t>黒２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lumMod val="65000"/>
                      </a:schemeClr>
                    </a:solidFill>
                  </a:tcPr>
                </a:tc>
                <a:tc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gridSpan="5"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3562587"/>
                  </a:ext>
                </a:extLst>
              </a:tr>
              <a:tr h="489296">
                <a:tc gridSpan="2"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gridSpan="5"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0779349"/>
                  </a:ext>
                </a:extLst>
              </a:tr>
              <a:tr h="489296">
                <a:tc rowSpan="5" gridSpan="2">
                  <a:txBody>
                    <a:bodyPr/>
                    <a:lstStyle/>
                    <a:p>
                      <a:pPr algn="ctr"/>
                      <a:r>
                        <a:rPr kumimoji="1" lang="ja-JP" altLang="en-US" sz="2400" dirty="0"/>
                        <a:t>白２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5"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rowSpan="5" gridSpan="3">
                  <a:txBody>
                    <a:bodyPr/>
                    <a:lstStyle/>
                    <a:p>
                      <a:pPr algn="ctr"/>
                      <a:r>
                        <a:rPr kumimoji="1" lang="ja-JP" altLang="en-US" sz="2400" dirty="0"/>
                        <a:t>黒３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5"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rowSpan="5"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35419390"/>
                  </a:ext>
                </a:extLst>
              </a:tr>
              <a:tr h="489296">
                <a:tc gridSpan="2"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gridSpan="3"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682562012"/>
                  </a:ext>
                </a:extLst>
              </a:tr>
              <a:tr h="517838">
                <a:tc gridSpan="2"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gridSpan="3"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gridSpan="2">
                  <a:txBody>
                    <a:bodyPr/>
                    <a:lstStyle/>
                    <a:p>
                      <a:pPr algn="ctr"/>
                      <a:r>
                        <a:rPr kumimoji="1" lang="ja-JP" altLang="en-US" sz="2400" dirty="0"/>
                        <a:t>緑４</a:t>
                      </a: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707451527"/>
                  </a:ext>
                </a:extLst>
              </a:tr>
              <a:tr h="489296">
                <a:tc gridSpan="2"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gridSpan="3"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085455044"/>
                  </a:ext>
                </a:extLst>
              </a:tr>
              <a:tr h="489296">
                <a:tc gridSpan="2"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443866005"/>
                  </a:ext>
                </a:extLst>
              </a:tr>
            </a:tbl>
          </a:graphicData>
        </a:graphic>
      </p:graphicFrame>
      <mc:AlternateContent xmlns:mc="http://schemas.openxmlformats.org/markup-compatibility/2006" xmlns:a14="http://schemas.microsoft.com/office/drawing/2010/main">
        <mc:Choice Requires="a14">
          <p:sp>
            <p:nvSpPr>
              <p:cNvPr id="9" name="テキスト ボックス 8"/>
              <p:cNvSpPr txBox="1"/>
              <p:nvPr/>
            </p:nvSpPr>
            <p:spPr>
              <a:xfrm>
                <a:off x="971600" y="1259090"/>
                <a:ext cx="1725152" cy="889731"/>
              </a:xfrm>
              <a:prstGeom prst="rect">
                <a:avLst/>
              </a:prstGeom>
              <a:noFill/>
            </p:spPr>
            <p:txBody>
              <a:bodyPr wrap="none" rtlCol="0">
                <a:spAutoFit/>
              </a:bodyPr>
              <a:lstStyle/>
              <a:p>
                <a:r>
                  <a:rPr lang="ja-JP" altLang="en-US" dirty="0"/>
                  <a:t>ひと</a:t>
                </a:r>
                <a:r>
                  <a:rPr kumimoji="1" lang="ja-JP" altLang="en-US" b="0" dirty="0"/>
                  <a:t>つ目</a:t>
                </a:r>
                <a14:m>
                  <m:oMath xmlns:m="http://schemas.openxmlformats.org/officeDocument/2006/math">
                    <m:r>
                      <a:rPr kumimoji="1" lang="ja-JP" altLang="en-US" b="0" i="1" smtClean="0">
                        <a:latin typeface="Cambria Math" panose="02040503050406030204" pitchFamily="18" charset="0"/>
                      </a:rPr>
                      <m:t>が白玉</m:t>
                    </m:r>
                  </m:oMath>
                </a14:m>
                <a:endParaRPr kumimoji="1" lang="en-US" altLang="ja-JP"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𝑃</m:t>
                      </m:r>
                      <m:d>
                        <m:dPr>
                          <m:begChr m:val="{"/>
                          <m:endChr m:val="}"/>
                          <m:ctrlPr>
                            <a:rPr kumimoji="1" lang="en-US" altLang="ja-JP" b="0" i="1" smtClean="0">
                              <a:latin typeface="Cambria Math" panose="02040503050406030204" pitchFamily="18" charset="0"/>
                            </a:rPr>
                          </m:ctrlPr>
                        </m:dPr>
                        <m:e>
                          <m:r>
                            <a:rPr lang="ja-JP" altLang="en-US" i="1">
                              <a:latin typeface="Cambria Math" panose="02040503050406030204" pitchFamily="18" charset="0"/>
                            </a:rPr>
                            <m:t>白</m:t>
                          </m:r>
                        </m:e>
                      </m:d>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2</m:t>
                          </m:r>
                        </m:num>
                        <m:den>
                          <m:r>
                            <a:rPr kumimoji="1" lang="en-US" altLang="ja-JP" b="0" i="1" smtClean="0">
                              <a:latin typeface="Cambria Math" panose="02040503050406030204" pitchFamily="18" charset="0"/>
                            </a:rPr>
                            <m:t>10</m:t>
                          </m:r>
                        </m:den>
                      </m:f>
                    </m:oMath>
                  </m:oMathPara>
                </a14:m>
                <a:endParaRPr kumimoji="1" lang="ja-JP" altLang="en-US"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971600" y="1259090"/>
                <a:ext cx="1725152" cy="889731"/>
              </a:xfrm>
              <a:prstGeom prst="rect">
                <a:avLst/>
              </a:prstGeom>
              <a:blipFill>
                <a:blip r:embed="rId2"/>
                <a:stretch>
                  <a:fillRect l="-2827" t="-5517" r="-106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 name="テキスト ボックス 9"/>
              <p:cNvSpPr txBox="1"/>
              <p:nvPr/>
            </p:nvSpPr>
            <p:spPr>
              <a:xfrm>
                <a:off x="992778" y="2527896"/>
                <a:ext cx="1725152" cy="913583"/>
              </a:xfrm>
              <a:prstGeom prst="rect">
                <a:avLst/>
              </a:prstGeom>
              <a:noFill/>
            </p:spPr>
            <p:txBody>
              <a:bodyPr wrap="none" rtlCol="0">
                <a:spAutoFit/>
              </a:bodyPr>
              <a:lstStyle/>
              <a:p>
                <a:r>
                  <a:rPr lang="ja-JP" altLang="en-US" dirty="0"/>
                  <a:t>ひと</a:t>
                </a:r>
                <a:r>
                  <a:rPr kumimoji="1" lang="ja-JP" altLang="en-US" b="0" dirty="0"/>
                  <a:t>つ目</a:t>
                </a:r>
                <a14:m>
                  <m:oMath xmlns:m="http://schemas.openxmlformats.org/officeDocument/2006/math">
                    <m:r>
                      <a:rPr kumimoji="1" lang="ja-JP" altLang="en-US" b="0" i="1" smtClean="0">
                        <a:latin typeface="Cambria Math" panose="02040503050406030204" pitchFamily="18" charset="0"/>
                      </a:rPr>
                      <m:t>が</m:t>
                    </m:r>
                    <m:r>
                      <a:rPr lang="ja-JP" altLang="en-US" i="1">
                        <a:latin typeface="Cambria Math" panose="02040503050406030204" pitchFamily="18" charset="0"/>
                      </a:rPr>
                      <m:t>黒</m:t>
                    </m:r>
                    <m:r>
                      <a:rPr kumimoji="1" lang="ja-JP" altLang="en-US" b="0" i="1" smtClean="0">
                        <a:latin typeface="Cambria Math" panose="02040503050406030204" pitchFamily="18" charset="0"/>
                      </a:rPr>
                      <m:t>玉</m:t>
                    </m:r>
                  </m:oMath>
                </a14:m>
                <a:endParaRPr kumimoji="1" lang="en-US" altLang="ja-JP"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𝑃</m:t>
                      </m:r>
                      <m:d>
                        <m:dPr>
                          <m:begChr m:val="{"/>
                          <m:endChr m:val="}"/>
                          <m:ctrlPr>
                            <a:rPr kumimoji="1" lang="en-US" altLang="ja-JP" b="0" i="1" smtClean="0">
                              <a:latin typeface="Cambria Math" panose="02040503050406030204" pitchFamily="18" charset="0"/>
                            </a:rPr>
                          </m:ctrlPr>
                        </m:dPr>
                        <m:e>
                          <m:r>
                            <a:rPr lang="ja-JP" altLang="en-US" i="1" smtClean="0">
                              <a:latin typeface="Cambria Math" panose="02040503050406030204" pitchFamily="18" charset="0"/>
                            </a:rPr>
                            <m:t>黒</m:t>
                          </m:r>
                        </m:e>
                      </m:d>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3</m:t>
                          </m:r>
                        </m:num>
                        <m:den>
                          <m:r>
                            <a:rPr kumimoji="1" lang="en-US" altLang="ja-JP" b="0" i="1" smtClean="0">
                              <a:latin typeface="Cambria Math" panose="02040503050406030204" pitchFamily="18" charset="0"/>
                            </a:rPr>
                            <m:t>10</m:t>
                          </m:r>
                        </m:den>
                      </m:f>
                    </m:oMath>
                  </m:oMathPara>
                </a14:m>
                <a:endParaRPr kumimoji="1" lang="ja-JP" altLang="en-US" dirty="0"/>
              </a:p>
            </p:txBody>
          </p:sp>
        </mc:Choice>
        <mc:Fallback xmlns="">
          <p:sp>
            <p:nvSpPr>
              <p:cNvPr id="10" name="テキスト ボックス 9"/>
              <p:cNvSpPr txBox="1">
                <a:spLocks noRot="1" noChangeAspect="1" noMove="1" noResize="1" noEditPoints="1" noAdjustHandles="1" noChangeArrowheads="1" noChangeShapeType="1" noTextEdit="1"/>
              </p:cNvSpPr>
              <p:nvPr/>
            </p:nvSpPr>
            <p:spPr>
              <a:xfrm>
                <a:off x="992778" y="2527896"/>
                <a:ext cx="1725152" cy="913583"/>
              </a:xfrm>
              <a:prstGeom prst="rect">
                <a:avLst/>
              </a:prstGeom>
              <a:blipFill>
                <a:blip r:embed="rId3"/>
                <a:stretch>
                  <a:fillRect l="-3180" t="-533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 name="テキスト ボックス 10"/>
              <p:cNvSpPr txBox="1"/>
              <p:nvPr/>
            </p:nvSpPr>
            <p:spPr>
              <a:xfrm>
                <a:off x="992778" y="4211418"/>
                <a:ext cx="1779654" cy="889731"/>
              </a:xfrm>
              <a:prstGeom prst="rect">
                <a:avLst/>
              </a:prstGeom>
              <a:noFill/>
            </p:spPr>
            <p:txBody>
              <a:bodyPr wrap="none" rtlCol="0">
                <a:spAutoFit/>
              </a:bodyPr>
              <a:lstStyle/>
              <a:p>
                <a:r>
                  <a:rPr lang="ja-JP" altLang="en-US" dirty="0"/>
                  <a:t>ひと</a:t>
                </a:r>
                <a:r>
                  <a:rPr kumimoji="1" lang="ja-JP" altLang="en-US" b="0" dirty="0"/>
                  <a:t>つ目</a:t>
                </a:r>
                <a14:m>
                  <m:oMath xmlns:m="http://schemas.openxmlformats.org/officeDocument/2006/math">
                    <m:r>
                      <a:rPr kumimoji="1" lang="ja-JP" altLang="en-US" b="0" i="1" smtClean="0">
                        <a:latin typeface="Cambria Math" panose="02040503050406030204" pitchFamily="18" charset="0"/>
                      </a:rPr>
                      <m:t>が</m:t>
                    </m:r>
                    <m:r>
                      <a:rPr lang="ja-JP" altLang="en-US" i="1">
                        <a:latin typeface="Cambria Math" panose="02040503050406030204" pitchFamily="18" charset="0"/>
                      </a:rPr>
                      <m:t>緑</m:t>
                    </m:r>
                    <m:r>
                      <a:rPr kumimoji="1" lang="ja-JP" altLang="en-US" b="0" i="1" smtClean="0">
                        <a:latin typeface="Cambria Math" panose="02040503050406030204" pitchFamily="18" charset="0"/>
                      </a:rPr>
                      <m:t>玉</m:t>
                    </m:r>
                  </m:oMath>
                </a14:m>
                <a:endParaRPr kumimoji="1" lang="en-US" altLang="ja-JP"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𝑃</m:t>
                      </m:r>
                      <m:d>
                        <m:dPr>
                          <m:begChr m:val="{"/>
                          <m:endChr m:val="}"/>
                          <m:ctrlPr>
                            <a:rPr kumimoji="1" lang="en-US" altLang="ja-JP" b="0" i="1" smtClean="0">
                              <a:latin typeface="Cambria Math" panose="02040503050406030204" pitchFamily="18" charset="0"/>
                            </a:rPr>
                          </m:ctrlPr>
                        </m:dPr>
                        <m:e>
                          <m:r>
                            <a:rPr lang="ja-JP" altLang="en-US" i="1">
                              <a:latin typeface="Cambria Math" panose="02040503050406030204" pitchFamily="18" charset="0"/>
                            </a:rPr>
                            <m:t>緑</m:t>
                          </m:r>
                        </m:e>
                      </m:d>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5</m:t>
                          </m:r>
                        </m:num>
                        <m:den>
                          <m:r>
                            <a:rPr kumimoji="1" lang="en-US" altLang="ja-JP" b="0" i="1" smtClean="0">
                              <a:latin typeface="Cambria Math" panose="02040503050406030204" pitchFamily="18" charset="0"/>
                            </a:rPr>
                            <m:t>10</m:t>
                          </m:r>
                        </m:den>
                      </m:f>
                    </m:oMath>
                  </m:oMathPara>
                </a14:m>
                <a:endParaRPr kumimoji="1" lang="ja-JP" altLang="en-US" dirty="0"/>
              </a:p>
            </p:txBody>
          </p:sp>
        </mc:Choice>
        <mc:Fallback xmlns="">
          <p:sp>
            <p:nvSpPr>
              <p:cNvPr id="11" name="テキスト ボックス 10"/>
              <p:cNvSpPr txBox="1">
                <a:spLocks noRot="1" noChangeAspect="1" noMove="1" noResize="1" noEditPoints="1" noAdjustHandles="1" noChangeArrowheads="1" noChangeShapeType="1" noTextEdit="1"/>
              </p:cNvSpPr>
              <p:nvPr/>
            </p:nvSpPr>
            <p:spPr>
              <a:xfrm>
                <a:off x="992778" y="4211418"/>
                <a:ext cx="1779654" cy="889731"/>
              </a:xfrm>
              <a:prstGeom prst="rect">
                <a:avLst/>
              </a:prstGeom>
              <a:blipFill>
                <a:blip r:embed="rId4"/>
                <a:stretch>
                  <a:fillRect l="-3082" t="-5479"/>
                </a:stretch>
              </a:blipFill>
            </p:spPr>
            <p:txBody>
              <a:bodyPr/>
              <a:lstStyle/>
              <a:p>
                <a:r>
                  <a:rPr lang="ja-JP" altLang="en-US">
                    <a:noFill/>
                  </a:rPr>
                  <a:t> </a:t>
                </a:r>
              </a:p>
            </p:txBody>
          </p:sp>
        </mc:Fallback>
      </mc:AlternateContent>
      <p:sp>
        <p:nvSpPr>
          <p:cNvPr id="12" name="角丸四角形 11"/>
          <p:cNvSpPr/>
          <p:nvPr/>
        </p:nvSpPr>
        <p:spPr>
          <a:xfrm>
            <a:off x="741796" y="1124744"/>
            <a:ext cx="2304256" cy="431081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1177586" y="422476"/>
            <a:ext cx="1313180" cy="769441"/>
          </a:xfrm>
          <a:prstGeom prst="rect">
            <a:avLst/>
          </a:prstGeom>
          <a:noFill/>
        </p:spPr>
        <p:txBody>
          <a:bodyPr wrap="none" rtlCol="0">
            <a:spAutoFit/>
          </a:bodyPr>
          <a:lstStyle/>
          <a:p>
            <a:r>
              <a:rPr kumimoji="1" lang="ja-JP" altLang="en-US" sz="4400" dirty="0">
                <a:solidFill>
                  <a:srgbClr val="FF0000"/>
                </a:solidFill>
              </a:rPr>
              <a:t>仮説</a:t>
            </a:r>
          </a:p>
        </p:txBody>
      </p:sp>
      <p:sp>
        <p:nvSpPr>
          <p:cNvPr id="2" name="テキスト ボックス 1">
            <a:extLst>
              <a:ext uri="{FF2B5EF4-FFF2-40B4-BE49-F238E27FC236}">
                <a16:creationId xmlns:a16="http://schemas.microsoft.com/office/drawing/2014/main" id="{18C81F09-AEDA-A0CD-36ED-E7DB39473F79}"/>
              </a:ext>
            </a:extLst>
          </p:cNvPr>
          <p:cNvSpPr txBox="1"/>
          <p:nvPr/>
        </p:nvSpPr>
        <p:spPr>
          <a:xfrm>
            <a:off x="4918260" y="422476"/>
            <a:ext cx="1701107" cy="769441"/>
          </a:xfrm>
          <a:prstGeom prst="rect">
            <a:avLst/>
          </a:prstGeom>
          <a:noFill/>
        </p:spPr>
        <p:txBody>
          <a:bodyPr wrap="none" rtlCol="0">
            <a:spAutoFit/>
          </a:bodyPr>
          <a:lstStyle/>
          <a:p>
            <a:r>
              <a:rPr lang="ja-JP" altLang="en-US" sz="4400" dirty="0">
                <a:solidFill>
                  <a:srgbClr val="FF0000"/>
                </a:solidFill>
              </a:rPr>
              <a:t>データ</a:t>
            </a:r>
            <a:endParaRPr kumimoji="1" lang="ja-JP" altLang="en-US" sz="4400" dirty="0">
              <a:solidFill>
                <a:srgbClr val="FF0000"/>
              </a:solidFill>
            </a:endParaRPr>
          </a:p>
        </p:txBody>
      </p:sp>
    </p:spTree>
    <p:extLst>
      <p:ext uri="{BB962C8B-B14F-4D97-AF65-F5344CB8AC3E}">
        <p14:creationId xmlns:p14="http://schemas.microsoft.com/office/powerpoint/2010/main" val="34636269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章末問題</a:t>
            </a:r>
            <a:r>
              <a:rPr kumimoji="1" lang="en-US" altLang="ja-JP" dirty="0"/>
              <a:t>24</a:t>
            </a:r>
            <a:r>
              <a:rPr lang="ja-JP" altLang="en-US" dirty="0"/>
              <a:t> </a:t>
            </a:r>
            <a:r>
              <a:rPr lang="en-US" altLang="ja-JP" dirty="0"/>
              <a:t>+ </a:t>
            </a:r>
            <a:r>
              <a:rPr lang="ja-JP" altLang="en-US" dirty="0"/>
              <a:t>本日の問題</a:t>
            </a:r>
            <a:endParaRPr kumimoji="1" lang="ja-JP" altLang="en-US" dirty="0"/>
          </a:p>
        </p:txBody>
      </p:sp>
      <p:sp>
        <p:nvSpPr>
          <p:cNvPr id="3" name="コンテンツ プレースホルダー 2"/>
          <p:cNvSpPr>
            <a:spLocks noGrp="1"/>
          </p:cNvSpPr>
          <p:nvPr>
            <p:ph idx="1"/>
          </p:nvPr>
        </p:nvSpPr>
        <p:spPr/>
        <p:txBody>
          <a:bodyPr/>
          <a:lstStyle/>
          <a:p>
            <a:r>
              <a:rPr lang="ja-JP" altLang="en-US" dirty="0"/>
              <a:t>あるサッカー・チームが相手のチームに勝つ確率は，雨でなければ</a:t>
            </a:r>
            <a:r>
              <a:rPr lang="en-US" altLang="ja-JP" dirty="0"/>
              <a:t>0.7</a:t>
            </a:r>
            <a:r>
              <a:rPr lang="ja-JP" altLang="en-US" dirty="0" err="1"/>
              <a:t>，</a:t>
            </a:r>
            <a:r>
              <a:rPr lang="ja-JP" altLang="en-US" dirty="0"/>
              <a:t>雨なら</a:t>
            </a:r>
            <a:r>
              <a:rPr lang="en-US" altLang="ja-JP" dirty="0"/>
              <a:t>0.5</a:t>
            </a:r>
            <a:r>
              <a:rPr lang="ja-JP" altLang="en-US" dirty="0"/>
              <a:t>であると予想されている．過去数年間の天気の記録より，試合の日の</a:t>
            </a:r>
            <a:r>
              <a:rPr lang="en-US" altLang="ja-JP" dirty="0"/>
              <a:t>40%</a:t>
            </a:r>
            <a:r>
              <a:rPr lang="ja-JP" altLang="en-US" dirty="0"/>
              <a:t>は雨であったとすれば，このチームが相手のチームに勝つ確率はいくらか．</a:t>
            </a:r>
            <a:endParaRPr lang="en-US" altLang="ja-JP" dirty="0"/>
          </a:p>
          <a:p>
            <a:r>
              <a:rPr kumimoji="1" lang="ja-JP" altLang="en-US" u="sng" dirty="0"/>
              <a:t>このチームが勝ったとき，天気が雨であった確率はいくらか</a:t>
            </a:r>
            <a:r>
              <a:rPr kumimoji="1" lang="ja-JP" altLang="en-US" dirty="0"/>
              <a:t>．</a:t>
            </a:r>
          </a:p>
        </p:txBody>
      </p:sp>
    </p:spTree>
    <p:extLst>
      <p:ext uri="{BB962C8B-B14F-4D97-AF65-F5344CB8AC3E}">
        <p14:creationId xmlns:p14="http://schemas.microsoft.com/office/powerpoint/2010/main" val="33487030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118723452"/>
              </p:ext>
            </p:extLst>
          </p:nvPr>
        </p:nvGraphicFramePr>
        <p:xfrm>
          <a:off x="3707904" y="1269000"/>
          <a:ext cx="4320000" cy="4320000"/>
        </p:xfrm>
        <a:graphic>
          <a:graphicData uri="http://schemas.openxmlformats.org/drawingml/2006/table">
            <a:tbl>
              <a:tblPr firstRow="1" bandRow="1">
                <a:tableStyleId>{5C22544A-7EE6-4342-B048-85BDC9FD1C3A}</a:tableStyleId>
              </a:tblPr>
              <a:tblGrid>
                <a:gridCol w="432000">
                  <a:extLst>
                    <a:ext uri="{9D8B030D-6E8A-4147-A177-3AD203B41FA5}">
                      <a16:colId xmlns:a16="http://schemas.microsoft.com/office/drawing/2014/main" val="2040473793"/>
                    </a:ext>
                  </a:extLst>
                </a:gridCol>
                <a:gridCol w="432000">
                  <a:extLst>
                    <a:ext uri="{9D8B030D-6E8A-4147-A177-3AD203B41FA5}">
                      <a16:colId xmlns:a16="http://schemas.microsoft.com/office/drawing/2014/main" val="625503980"/>
                    </a:ext>
                  </a:extLst>
                </a:gridCol>
                <a:gridCol w="432000">
                  <a:extLst>
                    <a:ext uri="{9D8B030D-6E8A-4147-A177-3AD203B41FA5}">
                      <a16:colId xmlns:a16="http://schemas.microsoft.com/office/drawing/2014/main" val="2540631718"/>
                    </a:ext>
                  </a:extLst>
                </a:gridCol>
                <a:gridCol w="432000">
                  <a:extLst>
                    <a:ext uri="{9D8B030D-6E8A-4147-A177-3AD203B41FA5}">
                      <a16:colId xmlns:a16="http://schemas.microsoft.com/office/drawing/2014/main" val="413304051"/>
                    </a:ext>
                  </a:extLst>
                </a:gridCol>
                <a:gridCol w="432000">
                  <a:extLst>
                    <a:ext uri="{9D8B030D-6E8A-4147-A177-3AD203B41FA5}">
                      <a16:colId xmlns:a16="http://schemas.microsoft.com/office/drawing/2014/main" val="2523288092"/>
                    </a:ext>
                  </a:extLst>
                </a:gridCol>
                <a:gridCol w="432000">
                  <a:extLst>
                    <a:ext uri="{9D8B030D-6E8A-4147-A177-3AD203B41FA5}">
                      <a16:colId xmlns:a16="http://schemas.microsoft.com/office/drawing/2014/main" val="1152629160"/>
                    </a:ext>
                  </a:extLst>
                </a:gridCol>
                <a:gridCol w="432000">
                  <a:extLst>
                    <a:ext uri="{9D8B030D-6E8A-4147-A177-3AD203B41FA5}">
                      <a16:colId xmlns:a16="http://schemas.microsoft.com/office/drawing/2014/main" val="711399645"/>
                    </a:ext>
                  </a:extLst>
                </a:gridCol>
                <a:gridCol w="432000">
                  <a:extLst>
                    <a:ext uri="{9D8B030D-6E8A-4147-A177-3AD203B41FA5}">
                      <a16:colId xmlns:a16="http://schemas.microsoft.com/office/drawing/2014/main" val="3852114278"/>
                    </a:ext>
                  </a:extLst>
                </a:gridCol>
                <a:gridCol w="432000">
                  <a:extLst>
                    <a:ext uri="{9D8B030D-6E8A-4147-A177-3AD203B41FA5}">
                      <a16:colId xmlns:a16="http://schemas.microsoft.com/office/drawing/2014/main" val="3361124181"/>
                    </a:ext>
                  </a:extLst>
                </a:gridCol>
                <a:gridCol w="432000">
                  <a:extLst>
                    <a:ext uri="{9D8B030D-6E8A-4147-A177-3AD203B41FA5}">
                      <a16:colId xmlns:a16="http://schemas.microsoft.com/office/drawing/2014/main" val="1147114272"/>
                    </a:ext>
                  </a:extLst>
                </a:gridCol>
              </a:tblGrid>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19500652"/>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22853929"/>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4465840"/>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489062"/>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5522483"/>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3349072"/>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8941834"/>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1971255"/>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5116311"/>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17886998"/>
                  </a:ext>
                </a:extLst>
              </a:tr>
            </a:tbl>
          </a:graphicData>
        </a:graphic>
      </p:graphicFrame>
      <p:sp>
        <p:nvSpPr>
          <p:cNvPr id="5" name="テキスト ボックス 4"/>
          <p:cNvSpPr txBox="1"/>
          <p:nvPr/>
        </p:nvSpPr>
        <p:spPr>
          <a:xfrm>
            <a:off x="4572000" y="3933296"/>
            <a:ext cx="1457450" cy="523220"/>
          </a:xfrm>
          <a:prstGeom prst="rect">
            <a:avLst/>
          </a:prstGeom>
          <a:noFill/>
        </p:spPr>
        <p:txBody>
          <a:bodyPr wrap="none" rtlCol="0">
            <a:spAutoFit/>
          </a:bodyPr>
          <a:lstStyle/>
          <a:p>
            <a:r>
              <a:rPr lang="ja-JP" altLang="en-US" sz="2800" dirty="0"/>
              <a:t>勝ち（７）</a:t>
            </a:r>
            <a:endParaRPr kumimoji="1" lang="ja-JP" altLang="en-US" sz="2800" dirty="0"/>
          </a:p>
        </p:txBody>
      </p:sp>
      <p:sp>
        <p:nvSpPr>
          <p:cNvPr id="6" name="テキスト ボックス 5"/>
          <p:cNvSpPr txBox="1"/>
          <p:nvPr/>
        </p:nvSpPr>
        <p:spPr>
          <a:xfrm>
            <a:off x="4139952" y="1917072"/>
            <a:ext cx="1457450" cy="523220"/>
          </a:xfrm>
          <a:prstGeom prst="rect">
            <a:avLst/>
          </a:prstGeom>
          <a:noFill/>
        </p:spPr>
        <p:txBody>
          <a:bodyPr wrap="none" rtlCol="0">
            <a:spAutoFit/>
          </a:bodyPr>
          <a:lstStyle/>
          <a:p>
            <a:r>
              <a:rPr lang="ja-JP" altLang="en-US" sz="2800" dirty="0"/>
              <a:t>勝ち（５）</a:t>
            </a:r>
            <a:endParaRPr kumimoji="1" lang="ja-JP" altLang="en-US" sz="2800" dirty="0"/>
          </a:p>
        </p:txBody>
      </p:sp>
      <p:sp>
        <p:nvSpPr>
          <p:cNvPr id="7" name="テキスト ボックス 6"/>
          <p:cNvSpPr txBox="1"/>
          <p:nvPr/>
        </p:nvSpPr>
        <p:spPr>
          <a:xfrm>
            <a:off x="6732240" y="3933296"/>
            <a:ext cx="1487908" cy="523220"/>
          </a:xfrm>
          <a:prstGeom prst="rect">
            <a:avLst/>
          </a:prstGeom>
          <a:noFill/>
        </p:spPr>
        <p:txBody>
          <a:bodyPr wrap="none" rtlCol="0">
            <a:spAutoFit/>
          </a:bodyPr>
          <a:lstStyle/>
          <a:p>
            <a:r>
              <a:rPr lang="ja-JP" altLang="en-US" sz="2800" dirty="0"/>
              <a:t>負け（３）</a:t>
            </a:r>
            <a:endParaRPr kumimoji="1" lang="ja-JP" altLang="en-US" sz="2800" dirty="0"/>
          </a:p>
        </p:txBody>
      </p:sp>
      <p:sp>
        <p:nvSpPr>
          <p:cNvPr id="8" name="テキスト ボックス 7"/>
          <p:cNvSpPr txBox="1"/>
          <p:nvPr/>
        </p:nvSpPr>
        <p:spPr>
          <a:xfrm>
            <a:off x="6156176" y="1917072"/>
            <a:ext cx="1487908" cy="523220"/>
          </a:xfrm>
          <a:prstGeom prst="rect">
            <a:avLst/>
          </a:prstGeom>
          <a:noFill/>
        </p:spPr>
        <p:txBody>
          <a:bodyPr wrap="none" rtlCol="0">
            <a:spAutoFit/>
          </a:bodyPr>
          <a:lstStyle/>
          <a:p>
            <a:r>
              <a:rPr lang="ja-JP" altLang="en-US" sz="2800" dirty="0"/>
              <a:t>負け（５）</a:t>
            </a:r>
            <a:endParaRPr kumimoji="1" lang="ja-JP" altLang="en-US" sz="2800" dirty="0"/>
          </a:p>
        </p:txBody>
      </p:sp>
      <mc:AlternateContent xmlns:mc="http://schemas.openxmlformats.org/markup-compatibility/2006" xmlns:a14="http://schemas.microsoft.com/office/drawing/2010/main">
        <mc:Choice Requires="a14">
          <p:sp>
            <p:nvSpPr>
              <p:cNvPr id="9" name="テキスト ボックス 8"/>
              <p:cNvSpPr txBox="1"/>
              <p:nvPr/>
            </p:nvSpPr>
            <p:spPr>
              <a:xfrm>
                <a:off x="1431492" y="1747795"/>
                <a:ext cx="2164375" cy="86177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ja-JP" altLang="en-US" sz="2800" i="1" smtClean="0">
                          <a:latin typeface="Cambria Math" panose="02040503050406030204" pitchFamily="18" charset="0"/>
                        </a:rPr>
                        <m:t>雨</m:t>
                      </m:r>
                    </m:oMath>
                  </m:oMathPara>
                </a14:m>
                <a:endParaRPr lang="en-US" altLang="ja-JP" sz="280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雨</m:t>
                          </m:r>
                        </m:e>
                      </m:d>
                      <m:r>
                        <a:rPr kumimoji="1" lang="en-US" altLang="ja-JP" sz="2800" b="0" i="1" smtClean="0">
                          <a:latin typeface="Cambria Math" panose="02040503050406030204" pitchFamily="18" charset="0"/>
                        </a:rPr>
                        <m:t>=0.40</m:t>
                      </m:r>
                    </m:oMath>
                  </m:oMathPara>
                </a14:m>
                <a:endParaRPr kumimoji="1" lang="ja-JP" altLang="en-US" sz="2800"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1431492" y="1747795"/>
                <a:ext cx="2164375" cy="861774"/>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 name="テキスト ボックス 10"/>
              <p:cNvSpPr txBox="1"/>
              <p:nvPr/>
            </p:nvSpPr>
            <p:spPr>
              <a:xfrm>
                <a:off x="1457455" y="3502409"/>
                <a:ext cx="2164375" cy="86177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ja-JP" altLang="en-US" sz="2800" i="1" smtClean="0">
                          <a:latin typeface="Cambria Math" panose="02040503050406030204" pitchFamily="18" charset="0"/>
                        </a:rPr>
                        <m:t>晴</m:t>
                      </m:r>
                    </m:oMath>
                  </m:oMathPara>
                </a14:m>
                <a:endParaRPr lang="en-US" altLang="ja-JP" sz="280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smtClean="0">
                              <a:latin typeface="Cambria Math" panose="02040503050406030204" pitchFamily="18" charset="0"/>
                            </a:rPr>
                            <m:t>晴</m:t>
                          </m:r>
                        </m:e>
                      </m:d>
                      <m:r>
                        <a:rPr kumimoji="1" lang="en-US" altLang="ja-JP" sz="2800" b="0" i="1" smtClean="0">
                          <a:latin typeface="Cambria Math" panose="02040503050406030204" pitchFamily="18" charset="0"/>
                        </a:rPr>
                        <m:t>=0.60</m:t>
                      </m:r>
                    </m:oMath>
                  </m:oMathPara>
                </a14:m>
                <a:endParaRPr kumimoji="1" lang="ja-JP" altLang="en-US" sz="2800" dirty="0"/>
              </a:p>
            </p:txBody>
          </p:sp>
        </mc:Choice>
        <mc:Fallback xmlns="">
          <p:sp>
            <p:nvSpPr>
              <p:cNvPr id="11" name="テキスト ボックス 10"/>
              <p:cNvSpPr txBox="1">
                <a:spLocks noRot="1" noChangeAspect="1" noMove="1" noResize="1" noEditPoints="1" noAdjustHandles="1" noChangeArrowheads="1" noChangeShapeType="1" noTextEdit="1"/>
              </p:cNvSpPr>
              <p:nvPr/>
            </p:nvSpPr>
            <p:spPr>
              <a:xfrm>
                <a:off x="1457455" y="3502409"/>
                <a:ext cx="2164375" cy="861774"/>
              </a:xfrm>
              <a:prstGeom prst="rect">
                <a:avLst/>
              </a:prstGeom>
              <a:blipFill>
                <a:blip r:embed="rId3"/>
                <a:stretch>
                  <a:fillRect/>
                </a:stretch>
              </a:blipFill>
            </p:spPr>
            <p:txBody>
              <a:bodyPr/>
              <a:lstStyle/>
              <a:p>
                <a:r>
                  <a:rPr lang="ja-JP" altLang="en-US">
                    <a:noFill/>
                  </a:rPr>
                  <a:t> </a:t>
                </a:r>
              </a:p>
            </p:txBody>
          </p:sp>
        </mc:Fallback>
      </mc:AlternateContent>
      <p:sp>
        <p:nvSpPr>
          <p:cNvPr id="10" name="角丸四角形 9"/>
          <p:cNvSpPr/>
          <p:nvPr/>
        </p:nvSpPr>
        <p:spPr>
          <a:xfrm>
            <a:off x="1310696" y="1485024"/>
            <a:ext cx="2341189" cy="3734746"/>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1824700" y="823379"/>
            <a:ext cx="1313180" cy="769441"/>
          </a:xfrm>
          <a:prstGeom prst="rect">
            <a:avLst/>
          </a:prstGeom>
          <a:noFill/>
        </p:spPr>
        <p:txBody>
          <a:bodyPr wrap="none" rtlCol="0">
            <a:spAutoFit/>
          </a:bodyPr>
          <a:lstStyle/>
          <a:p>
            <a:r>
              <a:rPr kumimoji="1" lang="ja-JP" altLang="en-US" sz="4400" dirty="0">
                <a:solidFill>
                  <a:srgbClr val="FF0000"/>
                </a:solidFill>
              </a:rPr>
              <a:t>仮説</a:t>
            </a:r>
          </a:p>
        </p:txBody>
      </p:sp>
      <p:sp>
        <p:nvSpPr>
          <p:cNvPr id="2" name="テキスト ボックス 1">
            <a:extLst>
              <a:ext uri="{FF2B5EF4-FFF2-40B4-BE49-F238E27FC236}">
                <a16:creationId xmlns:a16="http://schemas.microsoft.com/office/drawing/2014/main" id="{F7D0B7E7-AE13-EE84-4F00-19223D251BB3}"/>
              </a:ext>
            </a:extLst>
          </p:cNvPr>
          <p:cNvSpPr txBox="1"/>
          <p:nvPr/>
        </p:nvSpPr>
        <p:spPr>
          <a:xfrm>
            <a:off x="5148064" y="499559"/>
            <a:ext cx="1701107" cy="769441"/>
          </a:xfrm>
          <a:prstGeom prst="rect">
            <a:avLst/>
          </a:prstGeom>
          <a:noFill/>
        </p:spPr>
        <p:txBody>
          <a:bodyPr wrap="none" rtlCol="0">
            <a:spAutoFit/>
          </a:bodyPr>
          <a:lstStyle/>
          <a:p>
            <a:r>
              <a:rPr kumimoji="1" lang="ja-JP" altLang="en-US" sz="4400" dirty="0">
                <a:solidFill>
                  <a:srgbClr val="FF0000"/>
                </a:solidFill>
              </a:rPr>
              <a:t>データ</a:t>
            </a:r>
          </a:p>
        </p:txBody>
      </p:sp>
    </p:spTree>
    <p:extLst>
      <p:ext uri="{BB962C8B-B14F-4D97-AF65-F5344CB8AC3E}">
        <p14:creationId xmlns:p14="http://schemas.microsoft.com/office/powerpoint/2010/main" val="4754280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B4BDDC-2F47-84A9-A18D-062737907995}"/>
              </a:ext>
            </a:extLst>
          </p:cNvPr>
          <p:cNvSpPr>
            <a:spLocks noGrp="1"/>
          </p:cNvSpPr>
          <p:nvPr>
            <p:ph type="title"/>
          </p:nvPr>
        </p:nvSpPr>
        <p:spPr/>
        <p:txBody>
          <a:bodyPr/>
          <a:lstStyle/>
          <a:p>
            <a:r>
              <a:rPr lang="ja-JP" altLang="en-US" dirty="0"/>
              <a:t>面積図の描き方</a:t>
            </a:r>
          </a:p>
        </p:txBody>
      </p:sp>
      <p:sp>
        <p:nvSpPr>
          <p:cNvPr id="3" name="コンテンツ プレースホルダー 2">
            <a:extLst>
              <a:ext uri="{FF2B5EF4-FFF2-40B4-BE49-F238E27FC236}">
                <a16:creationId xmlns:a16="http://schemas.microsoft.com/office/drawing/2014/main" id="{9F5362DD-6AF8-7963-53A2-80ECAC221FC4}"/>
              </a:ext>
            </a:extLst>
          </p:cNvPr>
          <p:cNvSpPr>
            <a:spLocks noGrp="1"/>
          </p:cNvSpPr>
          <p:nvPr>
            <p:ph idx="1"/>
          </p:nvPr>
        </p:nvSpPr>
        <p:spPr/>
        <p:txBody>
          <a:bodyPr/>
          <a:lstStyle/>
          <a:p>
            <a:r>
              <a:rPr lang="en-US" altLang="ja-JP" dirty="0"/>
              <a:t>【</a:t>
            </a:r>
            <a:r>
              <a:rPr lang="ja-JP" altLang="en-US" dirty="0">
                <a:solidFill>
                  <a:srgbClr val="FF0000"/>
                </a:solidFill>
              </a:rPr>
              <a:t>仮説：どんなとき</a:t>
            </a:r>
            <a:r>
              <a:rPr lang="en-US" altLang="ja-JP" dirty="0"/>
              <a:t>】</a:t>
            </a:r>
            <a:r>
              <a:rPr lang="ja-JP" altLang="en-US" dirty="0"/>
              <a:t>と</a:t>
            </a:r>
            <a:r>
              <a:rPr lang="en-US" altLang="ja-JP" dirty="0"/>
              <a:t>【</a:t>
            </a:r>
            <a:r>
              <a:rPr lang="ja-JP" altLang="en-US" dirty="0">
                <a:solidFill>
                  <a:srgbClr val="FF0000"/>
                </a:solidFill>
              </a:rPr>
              <a:t>データ：何が起きるか</a:t>
            </a:r>
            <a:r>
              <a:rPr lang="en-US" altLang="ja-JP" dirty="0"/>
              <a:t>】</a:t>
            </a:r>
            <a:r>
              <a:rPr lang="ja-JP" altLang="en-US" dirty="0"/>
              <a:t>を表現する。ここでは素直に、</a:t>
            </a:r>
            <a:r>
              <a:rPr lang="en-US" altLang="ja-JP" dirty="0"/>
              <a:t>【</a:t>
            </a:r>
            <a:r>
              <a:rPr lang="ja-JP" altLang="en-US" dirty="0"/>
              <a:t>仮説・原因</a:t>
            </a:r>
            <a:r>
              <a:rPr lang="en-US" altLang="ja-JP" dirty="0"/>
              <a:t>】</a:t>
            </a:r>
            <a:r>
              <a:rPr lang="ja-JP" altLang="en-US" dirty="0"/>
              <a:t>から</a:t>
            </a:r>
            <a:r>
              <a:rPr lang="en-US" altLang="ja-JP" dirty="0"/>
              <a:t>【</a:t>
            </a:r>
            <a:r>
              <a:rPr lang="ja-JP" altLang="en-US" dirty="0"/>
              <a:t>データ・情報・結果</a:t>
            </a:r>
            <a:r>
              <a:rPr lang="en-US" altLang="ja-JP" dirty="0"/>
              <a:t>】</a:t>
            </a:r>
            <a:r>
              <a:rPr lang="ja-JP" altLang="en-US" dirty="0"/>
              <a:t>の順で考える。</a:t>
            </a:r>
            <a:endParaRPr lang="en-US" altLang="ja-JP" dirty="0"/>
          </a:p>
          <a:p>
            <a:pPr lvl="1"/>
            <a:r>
              <a:rPr lang="ja-JP" altLang="en-US" dirty="0"/>
              <a:t>左側に</a:t>
            </a:r>
            <a:r>
              <a:rPr lang="ja-JP" altLang="en-US" u="sng" dirty="0">
                <a:solidFill>
                  <a:srgbClr val="FF0000"/>
                </a:solidFill>
              </a:rPr>
              <a:t>仮説</a:t>
            </a:r>
            <a:r>
              <a:rPr lang="ja-JP" altLang="en-US" dirty="0"/>
              <a:t>とその確率を列挙する。</a:t>
            </a:r>
            <a:endParaRPr lang="en-US" altLang="ja-JP" dirty="0">
              <a:solidFill>
                <a:srgbClr val="FF0000"/>
              </a:solidFill>
            </a:endParaRPr>
          </a:p>
          <a:p>
            <a:pPr lvl="1"/>
            <a:r>
              <a:rPr lang="ja-JP" altLang="en-US" dirty="0"/>
              <a:t>それぞれの仮説の確率（事前確率）にしたがって、四角形を水平方向に切る。</a:t>
            </a:r>
            <a:endParaRPr lang="en-US" altLang="ja-JP" dirty="0"/>
          </a:p>
          <a:p>
            <a:pPr lvl="1"/>
            <a:r>
              <a:rPr lang="ja-JP" altLang="en-US" dirty="0"/>
              <a:t>仮説ごとに、どのような</a:t>
            </a:r>
            <a:r>
              <a:rPr lang="ja-JP" altLang="en-US" u="sng" dirty="0">
                <a:solidFill>
                  <a:srgbClr val="FF0000"/>
                </a:solidFill>
              </a:rPr>
              <a:t>データ</a:t>
            </a:r>
            <a:r>
              <a:rPr lang="ja-JP" altLang="en-US" dirty="0"/>
              <a:t>がどれだけの確率で得られるか、条件つき確率（整数比）に従って四角形を縦に切る。</a:t>
            </a:r>
            <a:endParaRPr lang="en-US" altLang="ja-JP" dirty="0"/>
          </a:p>
        </p:txBody>
      </p:sp>
    </p:spTree>
    <p:extLst>
      <p:ext uri="{BB962C8B-B14F-4D97-AF65-F5344CB8AC3E}">
        <p14:creationId xmlns:p14="http://schemas.microsoft.com/office/powerpoint/2010/main" val="28592388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41CD27-A10B-EF16-DAED-AE0D863B9863}"/>
              </a:ext>
            </a:extLst>
          </p:cNvPr>
          <p:cNvSpPr>
            <a:spLocks noGrp="1"/>
          </p:cNvSpPr>
          <p:nvPr>
            <p:ph type="title"/>
          </p:nvPr>
        </p:nvSpPr>
        <p:spPr/>
        <p:txBody>
          <a:bodyPr/>
          <a:lstStyle/>
          <a:p>
            <a:r>
              <a:rPr kumimoji="1" lang="ja-JP" altLang="en-US" dirty="0"/>
              <a:t>面積図による解法</a:t>
            </a:r>
          </a:p>
        </p:txBody>
      </p:sp>
      <p:sp>
        <p:nvSpPr>
          <p:cNvPr id="3" name="コンテンツ プレースホルダー 2">
            <a:extLst>
              <a:ext uri="{FF2B5EF4-FFF2-40B4-BE49-F238E27FC236}">
                <a16:creationId xmlns:a16="http://schemas.microsoft.com/office/drawing/2014/main" id="{16AE9A6B-B057-846D-86E3-E5430286EF24}"/>
              </a:ext>
            </a:extLst>
          </p:cNvPr>
          <p:cNvSpPr>
            <a:spLocks noGrp="1"/>
          </p:cNvSpPr>
          <p:nvPr>
            <p:ph idx="1"/>
          </p:nvPr>
        </p:nvSpPr>
        <p:spPr/>
        <p:txBody>
          <a:bodyPr/>
          <a:lstStyle/>
          <a:p>
            <a:r>
              <a:rPr kumimoji="1" lang="ja-JP" altLang="en-US" dirty="0"/>
              <a:t>問題文で、どのような</a:t>
            </a:r>
            <a:r>
              <a:rPr kumimoji="1" lang="ja-JP" altLang="en-US" u="sng" dirty="0">
                <a:solidFill>
                  <a:srgbClr val="FF0000"/>
                </a:solidFill>
              </a:rPr>
              <a:t>データ</a:t>
            </a:r>
            <a:r>
              <a:rPr kumimoji="1" lang="ja-JP" altLang="en-US" dirty="0"/>
              <a:t>が得ら</a:t>
            </a:r>
            <a:r>
              <a:rPr lang="ja-JP" altLang="en-US" dirty="0"/>
              <a:t>れたのかと、注目する</a:t>
            </a:r>
            <a:r>
              <a:rPr lang="ja-JP" altLang="en-US" u="sng" dirty="0">
                <a:solidFill>
                  <a:srgbClr val="FF0000"/>
                </a:solidFill>
              </a:rPr>
              <a:t>仮説</a:t>
            </a:r>
            <a:r>
              <a:rPr lang="ja-JP" altLang="en-US" dirty="0"/>
              <a:t>が述べられる。</a:t>
            </a:r>
            <a:endParaRPr lang="en-US" altLang="ja-JP" dirty="0"/>
          </a:p>
          <a:p>
            <a:pPr lvl="1"/>
            <a:r>
              <a:rPr lang="ja-JP" altLang="en-US" dirty="0"/>
              <a:t>例：</a:t>
            </a:r>
            <a:r>
              <a:rPr lang="ja-JP" altLang="en-US" u="sng" dirty="0"/>
              <a:t>腹痛</a:t>
            </a:r>
            <a:r>
              <a:rPr lang="ja-JP" altLang="en-US" dirty="0"/>
              <a:t>があるとき、その原因が</a:t>
            </a:r>
            <a:r>
              <a:rPr lang="ja-JP" altLang="en-US" u="sng" dirty="0"/>
              <a:t>風邪</a:t>
            </a:r>
            <a:r>
              <a:rPr lang="ja-JP" altLang="en-US" dirty="0"/>
              <a:t>である確率は？</a:t>
            </a:r>
            <a:endParaRPr lang="en-US" altLang="ja-JP" dirty="0"/>
          </a:p>
          <a:p>
            <a:r>
              <a:rPr lang="ja-JP" altLang="en-US" dirty="0"/>
              <a:t>面積図の中で、その</a:t>
            </a:r>
            <a:r>
              <a:rPr lang="ja-JP" altLang="en-US" u="sng" dirty="0">
                <a:solidFill>
                  <a:srgbClr val="FF0000"/>
                </a:solidFill>
              </a:rPr>
              <a:t>データ</a:t>
            </a:r>
            <a:r>
              <a:rPr lang="ja-JP" altLang="en-US" dirty="0"/>
              <a:t>に該当する領域をマークする。</a:t>
            </a:r>
            <a:endParaRPr lang="en-US" altLang="ja-JP" dirty="0"/>
          </a:p>
          <a:p>
            <a:r>
              <a:rPr kumimoji="1" lang="ja-JP" altLang="en-US" dirty="0"/>
              <a:t>マークされた領域の中で、注目する</a:t>
            </a:r>
            <a:r>
              <a:rPr kumimoji="1" lang="ja-JP" altLang="en-US" u="sng" dirty="0">
                <a:solidFill>
                  <a:srgbClr val="FF0000"/>
                </a:solidFill>
              </a:rPr>
              <a:t>仮説</a:t>
            </a:r>
            <a:r>
              <a:rPr kumimoji="1" lang="ja-JP" altLang="en-US" dirty="0"/>
              <a:t>が占める領域の割合を求める。</a:t>
            </a:r>
          </a:p>
        </p:txBody>
      </p:sp>
    </p:spTree>
    <p:extLst>
      <p:ext uri="{BB962C8B-B14F-4D97-AF65-F5344CB8AC3E}">
        <p14:creationId xmlns:p14="http://schemas.microsoft.com/office/powerpoint/2010/main" val="20068326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1D6CE6E9-D938-D785-017A-6D7D0FC11E44}"/>
              </a:ext>
            </a:extLst>
          </p:cNvPr>
          <p:cNvSpPr>
            <a:spLocks noGrp="1"/>
          </p:cNvSpPr>
          <p:nvPr>
            <p:ph type="title"/>
          </p:nvPr>
        </p:nvSpPr>
        <p:spPr>
          <a:xfrm>
            <a:off x="457200" y="274638"/>
            <a:ext cx="8229600" cy="1143000"/>
          </a:xfrm>
        </p:spPr>
        <p:txBody>
          <a:bodyPr/>
          <a:lstStyle/>
          <a:p>
            <a:endParaRPr lang="en-US"/>
          </a:p>
        </p:txBody>
      </p:sp>
      <p:pic>
        <p:nvPicPr>
          <p:cNvPr id="5" name="コンテンツ プレースホルダー 4" descr="ダイアグラム, ベン図表&#10;&#10;自動的に生成された説明">
            <a:extLst>
              <a:ext uri="{FF2B5EF4-FFF2-40B4-BE49-F238E27FC236}">
                <a16:creationId xmlns:a16="http://schemas.microsoft.com/office/drawing/2014/main" id="{1B11B244-18BD-C39E-5C3E-05B31272D9D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13835" y="1600200"/>
            <a:ext cx="6316330" cy="4525963"/>
          </a:xfrm>
          <a:noFill/>
        </p:spPr>
      </p:pic>
    </p:spTree>
    <p:extLst>
      <p:ext uri="{BB962C8B-B14F-4D97-AF65-F5344CB8AC3E}">
        <p14:creationId xmlns:p14="http://schemas.microsoft.com/office/powerpoint/2010/main" val="30476075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3"/>
          <p:cNvGraphicFramePr>
            <a:graphicFrameLocks/>
          </p:cNvGraphicFramePr>
          <p:nvPr/>
        </p:nvGraphicFramePr>
        <p:xfrm>
          <a:off x="3073612" y="846382"/>
          <a:ext cx="5256585" cy="4921502"/>
        </p:xfrm>
        <a:graphic>
          <a:graphicData uri="http://schemas.openxmlformats.org/drawingml/2006/table">
            <a:tbl>
              <a:tblPr firstRow="1" bandRow="1">
                <a:tableStyleId>{5C22544A-7EE6-4342-B048-85BDC9FD1C3A}</a:tableStyleId>
              </a:tblPr>
              <a:tblGrid>
                <a:gridCol w="584065">
                  <a:extLst>
                    <a:ext uri="{9D8B030D-6E8A-4147-A177-3AD203B41FA5}">
                      <a16:colId xmlns:a16="http://schemas.microsoft.com/office/drawing/2014/main" val="2040473793"/>
                    </a:ext>
                  </a:extLst>
                </a:gridCol>
                <a:gridCol w="584065">
                  <a:extLst>
                    <a:ext uri="{9D8B030D-6E8A-4147-A177-3AD203B41FA5}">
                      <a16:colId xmlns:a16="http://schemas.microsoft.com/office/drawing/2014/main" val="383725645"/>
                    </a:ext>
                  </a:extLst>
                </a:gridCol>
                <a:gridCol w="584065">
                  <a:extLst>
                    <a:ext uri="{9D8B030D-6E8A-4147-A177-3AD203B41FA5}">
                      <a16:colId xmlns:a16="http://schemas.microsoft.com/office/drawing/2014/main" val="1083607861"/>
                    </a:ext>
                  </a:extLst>
                </a:gridCol>
                <a:gridCol w="584065">
                  <a:extLst>
                    <a:ext uri="{9D8B030D-6E8A-4147-A177-3AD203B41FA5}">
                      <a16:colId xmlns:a16="http://schemas.microsoft.com/office/drawing/2014/main" val="713993476"/>
                    </a:ext>
                  </a:extLst>
                </a:gridCol>
                <a:gridCol w="584065">
                  <a:extLst>
                    <a:ext uri="{9D8B030D-6E8A-4147-A177-3AD203B41FA5}">
                      <a16:colId xmlns:a16="http://schemas.microsoft.com/office/drawing/2014/main" val="4170894268"/>
                    </a:ext>
                  </a:extLst>
                </a:gridCol>
                <a:gridCol w="584065">
                  <a:extLst>
                    <a:ext uri="{9D8B030D-6E8A-4147-A177-3AD203B41FA5}">
                      <a16:colId xmlns:a16="http://schemas.microsoft.com/office/drawing/2014/main" val="384668240"/>
                    </a:ext>
                  </a:extLst>
                </a:gridCol>
                <a:gridCol w="584065">
                  <a:extLst>
                    <a:ext uri="{9D8B030D-6E8A-4147-A177-3AD203B41FA5}">
                      <a16:colId xmlns:a16="http://schemas.microsoft.com/office/drawing/2014/main" val="2597355345"/>
                    </a:ext>
                  </a:extLst>
                </a:gridCol>
                <a:gridCol w="584065">
                  <a:extLst>
                    <a:ext uri="{9D8B030D-6E8A-4147-A177-3AD203B41FA5}">
                      <a16:colId xmlns:a16="http://schemas.microsoft.com/office/drawing/2014/main" val="2386538266"/>
                    </a:ext>
                  </a:extLst>
                </a:gridCol>
                <a:gridCol w="584065">
                  <a:extLst>
                    <a:ext uri="{9D8B030D-6E8A-4147-A177-3AD203B41FA5}">
                      <a16:colId xmlns:a16="http://schemas.microsoft.com/office/drawing/2014/main" val="148487204"/>
                    </a:ext>
                  </a:extLst>
                </a:gridCol>
              </a:tblGrid>
              <a:tr h="489296">
                <a:tc>
                  <a:txBody>
                    <a:bodyPr/>
                    <a:lstStyle/>
                    <a:p>
                      <a:pPr algn="ctr"/>
                      <a:r>
                        <a:rPr kumimoji="1" lang="ja-JP" altLang="en-US" sz="2400" dirty="0">
                          <a:solidFill>
                            <a:schemeClr val="tx1"/>
                          </a:solidFill>
                        </a:rPr>
                        <a:t>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lumMod val="85000"/>
                      </a:schemeClr>
                    </a:solidFill>
                  </a:tcPr>
                </a:tc>
                <a:tc rowSpan="2" gridSpan="3">
                  <a:txBody>
                    <a:bodyPr/>
                    <a:lstStyle/>
                    <a:p>
                      <a:pPr algn="ctr"/>
                      <a:r>
                        <a:rPr kumimoji="1" lang="ja-JP" altLang="en-US" sz="2400" b="0" dirty="0">
                          <a:solidFill>
                            <a:schemeClr val="tx1"/>
                          </a:solidFill>
                        </a:rPr>
                        <a:t>黒３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rowSpan="2"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rowSpan="2"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dirty="0">
                          <a:solidFill>
                            <a:schemeClr val="tx1"/>
                          </a:solidFill>
                        </a:rPr>
                        <a:t>緑５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rowSpan="2"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rowSpan="2"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rowSpan="2"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19500652"/>
                  </a:ext>
                </a:extLst>
              </a:tr>
              <a:tr h="489296">
                <a:tc>
                  <a:txBody>
                    <a:bodyPr/>
                    <a:lstStyle/>
                    <a:p>
                      <a:pPr algn="ctr"/>
                      <a:r>
                        <a:rPr kumimoji="1" lang="ja-JP" altLang="en-US" sz="2400" dirty="0"/>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gridSpan="3"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5"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6347276"/>
                  </a:ext>
                </a:extLst>
              </a:tr>
              <a:tr h="489296">
                <a:tc rowSpan="3" gridSpan="2">
                  <a:txBody>
                    <a:bodyPr/>
                    <a:lstStyle/>
                    <a:p>
                      <a:pPr algn="ctr"/>
                      <a:r>
                        <a:rPr kumimoji="1" lang="ja-JP" altLang="en-US" sz="2400" dirty="0"/>
                        <a:t>白</a:t>
                      </a:r>
                      <a:r>
                        <a:rPr kumimoji="1" lang="en-US" altLang="ja-JP" sz="2400" dirty="0"/>
                        <a:t>2</a:t>
                      </a:r>
                      <a:endParaRPr kumimoji="1" lang="ja-JP" alt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lumMod val="65000"/>
                      </a:schemeClr>
                    </a:solidFill>
                  </a:tcPr>
                </a:tc>
                <a:tc rowSpan="3" gridSpan="5">
                  <a:txBody>
                    <a:bodyPr/>
                    <a:lstStyle/>
                    <a:p>
                      <a:pPr algn="ctr"/>
                      <a:r>
                        <a:rPr kumimoji="1" lang="ja-JP" altLang="en-US" sz="2400" dirty="0"/>
                        <a:t>緑５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rowSpan="3"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rowSpan="3"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rowSpan="3"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4807280"/>
                  </a:ext>
                </a:extLst>
              </a:tr>
              <a:tr h="489296">
                <a:tc gridSpan="2"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gridSpan="2">
                  <a:txBody>
                    <a:bodyPr/>
                    <a:lstStyle/>
                    <a:p>
                      <a:pPr algn="ctr"/>
                      <a:r>
                        <a:rPr kumimoji="1" lang="ja-JP" altLang="en-US" sz="2400" dirty="0"/>
                        <a:t>黒２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lumMod val="65000"/>
                      </a:schemeClr>
                    </a:solidFill>
                  </a:tcPr>
                </a:tc>
                <a:tc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gridSpan="5"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3562587"/>
                  </a:ext>
                </a:extLst>
              </a:tr>
              <a:tr h="489296">
                <a:tc gridSpan="2"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gridSpan="5"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0779349"/>
                  </a:ext>
                </a:extLst>
              </a:tr>
              <a:tr h="489296">
                <a:tc rowSpan="5" gridSpan="2">
                  <a:txBody>
                    <a:bodyPr/>
                    <a:lstStyle/>
                    <a:p>
                      <a:pPr algn="ctr"/>
                      <a:r>
                        <a:rPr kumimoji="1" lang="ja-JP" altLang="en-US" sz="2400" dirty="0"/>
                        <a:t>白２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5"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rowSpan="5" gridSpan="3">
                  <a:txBody>
                    <a:bodyPr/>
                    <a:lstStyle/>
                    <a:p>
                      <a:pPr algn="ctr"/>
                      <a:r>
                        <a:rPr kumimoji="1" lang="ja-JP" altLang="en-US" sz="2400" dirty="0"/>
                        <a:t>黒３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5"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rowSpan="5"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35419390"/>
                  </a:ext>
                </a:extLst>
              </a:tr>
              <a:tr h="489296">
                <a:tc gridSpan="2"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gridSpan="3"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682562012"/>
                  </a:ext>
                </a:extLst>
              </a:tr>
              <a:tr h="517838">
                <a:tc gridSpan="2"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gridSpan="3"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gridSpan="2">
                  <a:txBody>
                    <a:bodyPr/>
                    <a:lstStyle/>
                    <a:p>
                      <a:pPr algn="ctr"/>
                      <a:r>
                        <a:rPr kumimoji="1" lang="ja-JP" altLang="en-US" sz="2400" dirty="0"/>
                        <a:t>緑４</a:t>
                      </a: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h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707451527"/>
                  </a:ext>
                </a:extLst>
              </a:tr>
              <a:tr h="489296">
                <a:tc gridSpan="2"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gridSpan="3"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085455044"/>
                  </a:ext>
                </a:extLst>
              </a:tr>
              <a:tr h="489296">
                <a:tc gridSpan="2"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443866005"/>
                  </a:ext>
                </a:extLst>
              </a:tr>
            </a:tbl>
          </a:graphicData>
        </a:graphic>
      </p:graphicFrame>
      <mc:AlternateContent xmlns:mc="http://schemas.openxmlformats.org/markup-compatibility/2006" xmlns:a14="http://schemas.microsoft.com/office/drawing/2010/main">
        <mc:Choice Requires="a14">
          <p:sp>
            <p:nvSpPr>
              <p:cNvPr id="9" name="テキスト ボックス 8"/>
              <p:cNvSpPr txBox="1"/>
              <p:nvPr/>
            </p:nvSpPr>
            <p:spPr>
              <a:xfrm>
                <a:off x="769356" y="980728"/>
                <a:ext cx="1725152" cy="889731"/>
              </a:xfrm>
              <a:prstGeom prst="rect">
                <a:avLst/>
              </a:prstGeom>
              <a:noFill/>
            </p:spPr>
            <p:txBody>
              <a:bodyPr wrap="none" rtlCol="0">
                <a:spAutoFit/>
              </a:bodyPr>
              <a:lstStyle/>
              <a:p>
                <a:r>
                  <a:rPr lang="ja-JP" altLang="en-US" dirty="0"/>
                  <a:t>ひと</a:t>
                </a:r>
                <a:r>
                  <a:rPr kumimoji="1" lang="ja-JP" altLang="en-US" b="0" dirty="0"/>
                  <a:t>つ目</a:t>
                </a:r>
                <a14:m>
                  <m:oMath xmlns:m="http://schemas.openxmlformats.org/officeDocument/2006/math">
                    <m:r>
                      <a:rPr kumimoji="1" lang="ja-JP" altLang="en-US" b="0" i="1" smtClean="0">
                        <a:latin typeface="Cambria Math" panose="02040503050406030204" pitchFamily="18" charset="0"/>
                      </a:rPr>
                      <m:t>が白玉</m:t>
                    </m:r>
                  </m:oMath>
                </a14:m>
                <a:endParaRPr kumimoji="1" lang="en-US" altLang="ja-JP"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𝑃</m:t>
                      </m:r>
                      <m:d>
                        <m:dPr>
                          <m:begChr m:val="{"/>
                          <m:endChr m:val="}"/>
                          <m:ctrlPr>
                            <a:rPr kumimoji="1" lang="en-US" altLang="ja-JP" b="0" i="1" smtClean="0">
                              <a:latin typeface="Cambria Math" panose="02040503050406030204" pitchFamily="18" charset="0"/>
                            </a:rPr>
                          </m:ctrlPr>
                        </m:dPr>
                        <m:e>
                          <m:r>
                            <a:rPr lang="ja-JP" altLang="en-US" i="1">
                              <a:latin typeface="Cambria Math" panose="02040503050406030204" pitchFamily="18" charset="0"/>
                            </a:rPr>
                            <m:t>白</m:t>
                          </m:r>
                        </m:e>
                      </m:d>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2</m:t>
                          </m:r>
                        </m:num>
                        <m:den>
                          <m:r>
                            <a:rPr kumimoji="1" lang="en-US" altLang="ja-JP" b="0" i="1" smtClean="0">
                              <a:latin typeface="Cambria Math" panose="02040503050406030204" pitchFamily="18" charset="0"/>
                            </a:rPr>
                            <m:t>10</m:t>
                          </m:r>
                        </m:den>
                      </m:f>
                    </m:oMath>
                  </m:oMathPara>
                </a14:m>
                <a:endParaRPr kumimoji="1" lang="ja-JP" altLang="en-US"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769356" y="980728"/>
                <a:ext cx="1725152" cy="889731"/>
              </a:xfrm>
              <a:prstGeom prst="rect">
                <a:avLst/>
              </a:prstGeom>
              <a:blipFill>
                <a:blip r:embed="rId2"/>
                <a:stretch>
                  <a:fillRect l="-2827" t="-5479" r="-106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 name="テキスト ボックス 9"/>
              <p:cNvSpPr txBox="1"/>
              <p:nvPr/>
            </p:nvSpPr>
            <p:spPr>
              <a:xfrm>
                <a:off x="790534" y="2249534"/>
                <a:ext cx="1725152" cy="913583"/>
              </a:xfrm>
              <a:prstGeom prst="rect">
                <a:avLst/>
              </a:prstGeom>
              <a:noFill/>
            </p:spPr>
            <p:txBody>
              <a:bodyPr wrap="none" rtlCol="0">
                <a:spAutoFit/>
              </a:bodyPr>
              <a:lstStyle/>
              <a:p>
                <a:r>
                  <a:rPr lang="ja-JP" altLang="en-US" dirty="0"/>
                  <a:t>ひと</a:t>
                </a:r>
                <a:r>
                  <a:rPr kumimoji="1" lang="ja-JP" altLang="en-US" b="0" dirty="0"/>
                  <a:t>つ目</a:t>
                </a:r>
                <a14:m>
                  <m:oMath xmlns:m="http://schemas.openxmlformats.org/officeDocument/2006/math">
                    <m:r>
                      <a:rPr kumimoji="1" lang="ja-JP" altLang="en-US" b="0" i="1" smtClean="0">
                        <a:latin typeface="Cambria Math" panose="02040503050406030204" pitchFamily="18" charset="0"/>
                      </a:rPr>
                      <m:t>が</m:t>
                    </m:r>
                    <m:r>
                      <a:rPr lang="ja-JP" altLang="en-US" i="1">
                        <a:latin typeface="Cambria Math" panose="02040503050406030204" pitchFamily="18" charset="0"/>
                      </a:rPr>
                      <m:t>黒</m:t>
                    </m:r>
                    <m:r>
                      <a:rPr kumimoji="1" lang="ja-JP" altLang="en-US" b="0" i="1" smtClean="0">
                        <a:latin typeface="Cambria Math" panose="02040503050406030204" pitchFamily="18" charset="0"/>
                      </a:rPr>
                      <m:t>玉</m:t>
                    </m:r>
                  </m:oMath>
                </a14:m>
                <a:endParaRPr kumimoji="1" lang="en-US" altLang="ja-JP"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𝑃</m:t>
                      </m:r>
                      <m:d>
                        <m:dPr>
                          <m:begChr m:val="{"/>
                          <m:endChr m:val="}"/>
                          <m:ctrlPr>
                            <a:rPr kumimoji="1" lang="en-US" altLang="ja-JP" b="0" i="1" smtClean="0">
                              <a:latin typeface="Cambria Math" panose="02040503050406030204" pitchFamily="18" charset="0"/>
                            </a:rPr>
                          </m:ctrlPr>
                        </m:dPr>
                        <m:e>
                          <m:r>
                            <a:rPr lang="ja-JP" altLang="en-US" i="1" smtClean="0">
                              <a:latin typeface="Cambria Math" panose="02040503050406030204" pitchFamily="18" charset="0"/>
                            </a:rPr>
                            <m:t>黒</m:t>
                          </m:r>
                        </m:e>
                      </m:d>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3</m:t>
                          </m:r>
                        </m:num>
                        <m:den>
                          <m:r>
                            <a:rPr kumimoji="1" lang="en-US" altLang="ja-JP" b="0" i="1" smtClean="0">
                              <a:latin typeface="Cambria Math" panose="02040503050406030204" pitchFamily="18" charset="0"/>
                            </a:rPr>
                            <m:t>10</m:t>
                          </m:r>
                        </m:den>
                      </m:f>
                    </m:oMath>
                  </m:oMathPara>
                </a14:m>
                <a:endParaRPr kumimoji="1" lang="ja-JP" altLang="en-US" dirty="0"/>
              </a:p>
            </p:txBody>
          </p:sp>
        </mc:Choice>
        <mc:Fallback xmlns="">
          <p:sp>
            <p:nvSpPr>
              <p:cNvPr id="10" name="テキスト ボックス 9"/>
              <p:cNvSpPr txBox="1">
                <a:spLocks noRot="1" noChangeAspect="1" noMove="1" noResize="1" noEditPoints="1" noAdjustHandles="1" noChangeArrowheads="1" noChangeShapeType="1" noTextEdit="1"/>
              </p:cNvSpPr>
              <p:nvPr/>
            </p:nvSpPr>
            <p:spPr>
              <a:xfrm>
                <a:off x="790534" y="2249534"/>
                <a:ext cx="1725152" cy="913583"/>
              </a:xfrm>
              <a:prstGeom prst="rect">
                <a:avLst/>
              </a:prstGeom>
              <a:blipFill>
                <a:blip r:embed="rId3"/>
                <a:stretch>
                  <a:fillRect l="-3180" t="-466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 name="テキスト ボックス 10"/>
              <p:cNvSpPr txBox="1"/>
              <p:nvPr/>
            </p:nvSpPr>
            <p:spPr>
              <a:xfrm>
                <a:off x="790534" y="3933056"/>
                <a:ext cx="1779654" cy="889731"/>
              </a:xfrm>
              <a:prstGeom prst="rect">
                <a:avLst/>
              </a:prstGeom>
              <a:noFill/>
            </p:spPr>
            <p:txBody>
              <a:bodyPr wrap="none" rtlCol="0">
                <a:spAutoFit/>
              </a:bodyPr>
              <a:lstStyle/>
              <a:p>
                <a:r>
                  <a:rPr lang="ja-JP" altLang="en-US" dirty="0"/>
                  <a:t>ひと</a:t>
                </a:r>
                <a:r>
                  <a:rPr kumimoji="1" lang="ja-JP" altLang="en-US" b="0" dirty="0"/>
                  <a:t>つ目</a:t>
                </a:r>
                <a14:m>
                  <m:oMath xmlns:m="http://schemas.openxmlformats.org/officeDocument/2006/math">
                    <m:r>
                      <a:rPr kumimoji="1" lang="ja-JP" altLang="en-US" b="0" i="1" smtClean="0">
                        <a:latin typeface="Cambria Math" panose="02040503050406030204" pitchFamily="18" charset="0"/>
                      </a:rPr>
                      <m:t>が</m:t>
                    </m:r>
                    <m:r>
                      <a:rPr lang="ja-JP" altLang="en-US" i="1">
                        <a:latin typeface="Cambria Math" panose="02040503050406030204" pitchFamily="18" charset="0"/>
                      </a:rPr>
                      <m:t>緑</m:t>
                    </m:r>
                    <m:r>
                      <a:rPr kumimoji="1" lang="ja-JP" altLang="en-US" b="0" i="1" smtClean="0">
                        <a:latin typeface="Cambria Math" panose="02040503050406030204" pitchFamily="18" charset="0"/>
                      </a:rPr>
                      <m:t>玉</m:t>
                    </m:r>
                  </m:oMath>
                </a14:m>
                <a:endParaRPr kumimoji="1" lang="en-US" altLang="ja-JP"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𝑃</m:t>
                      </m:r>
                      <m:d>
                        <m:dPr>
                          <m:begChr m:val="{"/>
                          <m:endChr m:val="}"/>
                          <m:ctrlPr>
                            <a:rPr kumimoji="1" lang="en-US" altLang="ja-JP" b="0" i="1" smtClean="0">
                              <a:latin typeface="Cambria Math" panose="02040503050406030204" pitchFamily="18" charset="0"/>
                            </a:rPr>
                          </m:ctrlPr>
                        </m:dPr>
                        <m:e>
                          <m:r>
                            <a:rPr lang="ja-JP" altLang="en-US" i="1">
                              <a:latin typeface="Cambria Math" panose="02040503050406030204" pitchFamily="18" charset="0"/>
                            </a:rPr>
                            <m:t>緑</m:t>
                          </m:r>
                        </m:e>
                      </m:d>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5</m:t>
                          </m:r>
                        </m:num>
                        <m:den>
                          <m:r>
                            <a:rPr kumimoji="1" lang="en-US" altLang="ja-JP" b="0" i="1" smtClean="0">
                              <a:latin typeface="Cambria Math" panose="02040503050406030204" pitchFamily="18" charset="0"/>
                            </a:rPr>
                            <m:t>10</m:t>
                          </m:r>
                        </m:den>
                      </m:f>
                    </m:oMath>
                  </m:oMathPara>
                </a14:m>
                <a:endParaRPr kumimoji="1" lang="ja-JP" altLang="en-US" dirty="0"/>
              </a:p>
            </p:txBody>
          </p:sp>
        </mc:Choice>
        <mc:Fallback xmlns="">
          <p:sp>
            <p:nvSpPr>
              <p:cNvPr id="11" name="テキスト ボックス 10"/>
              <p:cNvSpPr txBox="1">
                <a:spLocks noRot="1" noChangeAspect="1" noMove="1" noResize="1" noEditPoints="1" noAdjustHandles="1" noChangeArrowheads="1" noChangeShapeType="1" noTextEdit="1"/>
              </p:cNvSpPr>
              <p:nvPr/>
            </p:nvSpPr>
            <p:spPr>
              <a:xfrm>
                <a:off x="790534" y="3933056"/>
                <a:ext cx="1779654" cy="889731"/>
              </a:xfrm>
              <a:prstGeom prst="rect">
                <a:avLst/>
              </a:prstGeom>
              <a:blipFill>
                <a:blip r:embed="rId4"/>
                <a:stretch>
                  <a:fillRect l="-3082" t="-4795"/>
                </a:stretch>
              </a:blipFill>
            </p:spPr>
            <p:txBody>
              <a:bodyPr/>
              <a:lstStyle/>
              <a:p>
                <a:r>
                  <a:rPr lang="ja-JP" altLang="en-US">
                    <a:noFill/>
                  </a:rPr>
                  <a:t> </a:t>
                </a:r>
              </a:p>
            </p:txBody>
          </p:sp>
        </mc:Fallback>
      </mc:AlternateContent>
      <p:sp>
        <p:nvSpPr>
          <p:cNvPr id="12" name="角丸四角形 11"/>
          <p:cNvSpPr/>
          <p:nvPr/>
        </p:nvSpPr>
        <p:spPr>
          <a:xfrm>
            <a:off x="539552" y="846382"/>
            <a:ext cx="2304256" cy="431081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790534" y="5902230"/>
            <a:ext cx="7301999" cy="707886"/>
          </a:xfrm>
          <a:prstGeom prst="rect">
            <a:avLst/>
          </a:prstGeom>
          <a:noFill/>
        </p:spPr>
        <p:txBody>
          <a:bodyPr wrap="none" rtlCol="0">
            <a:spAutoFit/>
          </a:bodyPr>
          <a:lstStyle/>
          <a:p>
            <a:r>
              <a:rPr kumimoji="1" lang="ja-JP" altLang="en-US" sz="4000" dirty="0">
                <a:solidFill>
                  <a:srgbClr val="FF0000"/>
                </a:solidFill>
              </a:rPr>
              <a:t>同じ色の玉という「データ」の領域</a:t>
            </a:r>
          </a:p>
        </p:txBody>
      </p:sp>
      <p:sp>
        <p:nvSpPr>
          <p:cNvPr id="14" name="テキスト ボックス 13"/>
          <p:cNvSpPr txBox="1"/>
          <p:nvPr/>
        </p:nvSpPr>
        <p:spPr>
          <a:xfrm>
            <a:off x="975342" y="144114"/>
            <a:ext cx="1313180" cy="769441"/>
          </a:xfrm>
          <a:prstGeom prst="rect">
            <a:avLst/>
          </a:prstGeom>
          <a:noFill/>
        </p:spPr>
        <p:txBody>
          <a:bodyPr wrap="none" rtlCol="0">
            <a:spAutoFit/>
          </a:bodyPr>
          <a:lstStyle/>
          <a:p>
            <a:r>
              <a:rPr kumimoji="1" lang="ja-JP" altLang="en-US" sz="4400" dirty="0">
                <a:solidFill>
                  <a:srgbClr val="FF0000"/>
                </a:solidFill>
              </a:rPr>
              <a:t>仮説</a:t>
            </a:r>
          </a:p>
        </p:txBody>
      </p:sp>
      <p:cxnSp>
        <p:nvCxnSpPr>
          <p:cNvPr id="16" name="直線矢印コネクタ 15"/>
          <p:cNvCxnSpPr/>
          <p:nvPr/>
        </p:nvCxnSpPr>
        <p:spPr>
          <a:xfrm flipV="1">
            <a:off x="3561951" y="2924944"/>
            <a:ext cx="1010049" cy="290671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flipV="1">
            <a:off x="3744226" y="4581128"/>
            <a:ext cx="2555966" cy="133416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H="1" flipV="1">
            <a:off x="3239852" y="1488215"/>
            <a:ext cx="142079" cy="427966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18C81F09-AEDA-A0CD-36ED-E7DB39473F79}"/>
              </a:ext>
            </a:extLst>
          </p:cNvPr>
          <p:cNvSpPr txBox="1"/>
          <p:nvPr/>
        </p:nvSpPr>
        <p:spPr>
          <a:xfrm>
            <a:off x="4716016" y="144114"/>
            <a:ext cx="1701107" cy="769441"/>
          </a:xfrm>
          <a:prstGeom prst="rect">
            <a:avLst/>
          </a:prstGeom>
          <a:noFill/>
        </p:spPr>
        <p:txBody>
          <a:bodyPr wrap="none" rtlCol="0">
            <a:spAutoFit/>
          </a:bodyPr>
          <a:lstStyle/>
          <a:p>
            <a:r>
              <a:rPr lang="ja-JP" altLang="en-US" sz="4400" dirty="0">
                <a:solidFill>
                  <a:srgbClr val="FF0000"/>
                </a:solidFill>
              </a:rPr>
              <a:t>データ</a:t>
            </a:r>
            <a:endParaRPr kumimoji="1" lang="ja-JP" altLang="en-US" sz="4400" dirty="0">
              <a:solidFill>
                <a:srgbClr val="FF0000"/>
              </a:solidFill>
            </a:endParaRPr>
          </a:p>
        </p:txBody>
      </p:sp>
    </p:spTree>
    <p:extLst>
      <p:ext uri="{BB962C8B-B14F-4D97-AF65-F5344CB8AC3E}">
        <p14:creationId xmlns:p14="http://schemas.microsoft.com/office/powerpoint/2010/main" val="8723155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問：取り出した２つの玉が同じ色であったとき，それが緑玉である確率はいくらか．</a:t>
            </a:r>
            <a:endParaRPr lang="en-US" altLang="ja-JP" dirty="0"/>
          </a:p>
          <a:p>
            <a:r>
              <a:rPr lang="ja-JP" altLang="en-US" dirty="0"/>
              <a:t>解答：「２つの玉が同じ色」というデータ領域の面積のうち，「（ひとつ目が）緑玉」という仮説が占める領域の面積の割合を求める．</a:t>
            </a:r>
          </a:p>
        </p:txBody>
      </p:sp>
      <mc:AlternateContent xmlns:mc="http://schemas.openxmlformats.org/markup-compatibility/2006" xmlns:a14="http://schemas.microsoft.com/office/drawing/2010/main">
        <mc:Choice Requires="a14">
          <p:sp>
            <p:nvSpPr>
              <p:cNvPr id="4" name="テキスト ボックス 3"/>
              <p:cNvSpPr txBox="1"/>
              <p:nvPr/>
            </p:nvSpPr>
            <p:spPr>
              <a:xfrm>
                <a:off x="827584" y="4454960"/>
                <a:ext cx="5235023" cy="184281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緑</m:t>
                          </m:r>
                          <m:r>
                            <a:rPr lang="en-US" altLang="ja-JP" sz="2800" b="0" i="1" smtClean="0">
                              <a:latin typeface="Cambria Math" panose="02040503050406030204" pitchFamily="18" charset="0"/>
                            </a:rPr>
                            <m:t>|</m:t>
                          </m:r>
                          <m:r>
                            <a:rPr lang="ja-JP" altLang="en-US" sz="2800" i="1">
                              <a:latin typeface="Cambria Math" panose="02040503050406030204" pitchFamily="18" charset="0"/>
                            </a:rPr>
                            <m:t>同色</m:t>
                          </m:r>
                        </m:e>
                      </m:d>
                      <m:r>
                        <m:rPr>
                          <m:aln/>
                        </m:rP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緑</m:t>
                              </m:r>
                              <m:r>
                                <a:rPr lang="en-US" altLang="ja-JP" sz="2800" b="0" i="1" smtClean="0">
                                  <a:latin typeface="Cambria Math" panose="02040503050406030204" pitchFamily="18" charset="0"/>
                                </a:rPr>
                                <m:t> </m:t>
                              </m:r>
                              <m:r>
                                <a:rPr lang="en-US" altLang="ja-JP" sz="2800" b="0" i="1" smtClean="0">
                                  <a:latin typeface="Cambria Math" panose="02040503050406030204" pitchFamily="18" charset="0"/>
                                </a:rPr>
                                <m:t>𝑎𝑛𝑑</m:t>
                              </m:r>
                              <m:r>
                                <a:rPr lang="en-US" altLang="ja-JP" sz="2800" b="0" i="1" smtClean="0">
                                  <a:latin typeface="Cambria Math" panose="02040503050406030204" pitchFamily="18" charset="0"/>
                                </a:rPr>
                                <m:t> </m:t>
                              </m:r>
                              <m:r>
                                <a:rPr lang="ja-JP" altLang="en-US" sz="2800" i="1" smtClean="0">
                                  <a:latin typeface="Cambria Math" panose="02040503050406030204" pitchFamily="18" charset="0"/>
                                </a:rPr>
                                <m:t>同色</m:t>
                              </m:r>
                            </m:e>
                          </m:d>
                        </m:num>
                        <m:den>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同色</m:t>
                              </m:r>
                            </m:e>
                          </m:d>
                        </m:den>
                      </m:f>
                      <m:r>
                        <m:rPr>
                          <m:brk m:alnAt="1"/>
                        </m:rP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緑</m:t>
                              </m:r>
                            </m:e>
                          </m:d>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𝑃</m:t>
                          </m:r>
                          <m:d>
                            <m:dPr>
                              <m:begChr m:val="{"/>
                              <m:endChr m:val="}"/>
                              <m:ctrlPr>
                                <a:rPr kumimoji="1" lang="en-US" altLang="ja-JP" sz="2800" b="0" i="1" smtClean="0">
                                  <a:latin typeface="Cambria Math" panose="02040503050406030204" pitchFamily="18" charset="0"/>
                                  <a:ea typeface="Cambria Math" panose="02040503050406030204" pitchFamily="18" charset="0"/>
                                </a:rPr>
                              </m:ctrlPr>
                            </m:dPr>
                            <m:e>
                              <m:r>
                                <a:rPr lang="ja-JP" altLang="en-US" sz="2800" i="1">
                                  <a:latin typeface="Cambria Math" panose="02040503050406030204" pitchFamily="18" charset="0"/>
                                </a:rPr>
                                <m:t>同色</m:t>
                              </m:r>
                              <m:r>
                                <a:rPr lang="en-US" altLang="ja-JP" sz="2800" b="0" i="1" smtClean="0">
                                  <a:latin typeface="Cambria Math" panose="02040503050406030204" pitchFamily="18" charset="0"/>
                                </a:rPr>
                                <m:t>|</m:t>
                              </m:r>
                              <m:r>
                                <a:rPr lang="ja-JP" altLang="en-US" sz="2800" i="1">
                                  <a:latin typeface="Cambria Math" panose="02040503050406030204" pitchFamily="18" charset="0"/>
                                </a:rPr>
                                <m:t>緑</m:t>
                              </m:r>
                            </m:e>
                          </m:d>
                        </m:num>
                        <m:den>
                          <m:r>
                            <a:rPr lang="en-US" altLang="ja-JP" sz="2800" i="1">
                              <a:latin typeface="Cambria Math" panose="02040503050406030204" pitchFamily="18" charset="0"/>
                            </a:rPr>
                            <m:t>𝑃</m:t>
                          </m:r>
                          <m:d>
                            <m:dPr>
                              <m:begChr m:val="{"/>
                              <m:endChr m:val="}"/>
                              <m:ctrlPr>
                                <a:rPr lang="en-US" altLang="ja-JP" sz="2800" i="1">
                                  <a:latin typeface="Cambria Math" panose="02040503050406030204" pitchFamily="18" charset="0"/>
                                </a:rPr>
                              </m:ctrlPr>
                            </m:dPr>
                            <m:e>
                              <m:r>
                                <a:rPr lang="ja-JP" altLang="en-US" sz="2800" i="1">
                                  <a:latin typeface="Cambria Math" panose="02040503050406030204" pitchFamily="18" charset="0"/>
                                </a:rPr>
                                <m:t>同色</m:t>
                              </m:r>
                            </m:e>
                          </m:d>
                        </m:den>
                      </m:f>
                    </m:oMath>
                  </m:oMathPara>
                </a14:m>
                <a:endParaRPr kumimoji="1" lang="ja-JP" altLang="en-US" sz="2800"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827584" y="4454960"/>
                <a:ext cx="5235023" cy="1842812"/>
              </a:xfrm>
              <a:prstGeom prst="rect">
                <a:avLst/>
              </a:prstGeom>
              <a:blipFill>
                <a:blip r:embed="rId2"/>
                <a:stretch>
                  <a:fillRect r="-4540"/>
                </a:stretch>
              </a:blipFill>
            </p:spPr>
            <p:txBody>
              <a:bodyPr/>
              <a:lstStyle/>
              <a:p>
                <a:r>
                  <a:rPr lang="ja-JP" altLang="en-US">
                    <a:noFill/>
                  </a:rPr>
                  <a:t> </a:t>
                </a:r>
              </a:p>
            </p:txBody>
          </p:sp>
        </mc:Fallback>
      </mc:AlternateContent>
      <p:sp>
        <p:nvSpPr>
          <p:cNvPr id="5" name="角丸四角形 4"/>
          <p:cNvSpPr/>
          <p:nvPr/>
        </p:nvSpPr>
        <p:spPr>
          <a:xfrm>
            <a:off x="6516216" y="5372918"/>
            <a:ext cx="2170584"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面積図をよく見て，計算を実行せよ．</a:t>
            </a:r>
          </a:p>
        </p:txBody>
      </p:sp>
    </p:spTree>
    <p:extLst>
      <p:ext uri="{BB962C8B-B14F-4D97-AF65-F5344CB8AC3E}">
        <p14:creationId xmlns:p14="http://schemas.microsoft.com/office/powerpoint/2010/main" val="15841695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2187693468"/>
              </p:ext>
            </p:extLst>
          </p:nvPr>
        </p:nvGraphicFramePr>
        <p:xfrm>
          <a:off x="3443304" y="946367"/>
          <a:ext cx="4320000" cy="4320000"/>
        </p:xfrm>
        <a:graphic>
          <a:graphicData uri="http://schemas.openxmlformats.org/drawingml/2006/table">
            <a:tbl>
              <a:tblPr firstRow="1" bandRow="1">
                <a:tableStyleId>{5C22544A-7EE6-4342-B048-85BDC9FD1C3A}</a:tableStyleId>
              </a:tblPr>
              <a:tblGrid>
                <a:gridCol w="432000">
                  <a:extLst>
                    <a:ext uri="{9D8B030D-6E8A-4147-A177-3AD203B41FA5}">
                      <a16:colId xmlns:a16="http://schemas.microsoft.com/office/drawing/2014/main" val="2040473793"/>
                    </a:ext>
                  </a:extLst>
                </a:gridCol>
                <a:gridCol w="432000">
                  <a:extLst>
                    <a:ext uri="{9D8B030D-6E8A-4147-A177-3AD203B41FA5}">
                      <a16:colId xmlns:a16="http://schemas.microsoft.com/office/drawing/2014/main" val="625503980"/>
                    </a:ext>
                  </a:extLst>
                </a:gridCol>
                <a:gridCol w="432000">
                  <a:extLst>
                    <a:ext uri="{9D8B030D-6E8A-4147-A177-3AD203B41FA5}">
                      <a16:colId xmlns:a16="http://schemas.microsoft.com/office/drawing/2014/main" val="2540631718"/>
                    </a:ext>
                  </a:extLst>
                </a:gridCol>
                <a:gridCol w="432000">
                  <a:extLst>
                    <a:ext uri="{9D8B030D-6E8A-4147-A177-3AD203B41FA5}">
                      <a16:colId xmlns:a16="http://schemas.microsoft.com/office/drawing/2014/main" val="413304051"/>
                    </a:ext>
                  </a:extLst>
                </a:gridCol>
                <a:gridCol w="432000">
                  <a:extLst>
                    <a:ext uri="{9D8B030D-6E8A-4147-A177-3AD203B41FA5}">
                      <a16:colId xmlns:a16="http://schemas.microsoft.com/office/drawing/2014/main" val="2523288092"/>
                    </a:ext>
                  </a:extLst>
                </a:gridCol>
                <a:gridCol w="432000">
                  <a:extLst>
                    <a:ext uri="{9D8B030D-6E8A-4147-A177-3AD203B41FA5}">
                      <a16:colId xmlns:a16="http://schemas.microsoft.com/office/drawing/2014/main" val="1152629160"/>
                    </a:ext>
                  </a:extLst>
                </a:gridCol>
                <a:gridCol w="432000">
                  <a:extLst>
                    <a:ext uri="{9D8B030D-6E8A-4147-A177-3AD203B41FA5}">
                      <a16:colId xmlns:a16="http://schemas.microsoft.com/office/drawing/2014/main" val="711399645"/>
                    </a:ext>
                  </a:extLst>
                </a:gridCol>
                <a:gridCol w="432000">
                  <a:extLst>
                    <a:ext uri="{9D8B030D-6E8A-4147-A177-3AD203B41FA5}">
                      <a16:colId xmlns:a16="http://schemas.microsoft.com/office/drawing/2014/main" val="3852114278"/>
                    </a:ext>
                  </a:extLst>
                </a:gridCol>
                <a:gridCol w="432000">
                  <a:extLst>
                    <a:ext uri="{9D8B030D-6E8A-4147-A177-3AD203B41FA5}">
                      <a16:colId xmlns:a16="http://schemas.microsoft.com/office/drawing/2014/main" val="3361124181"/>
                    </a:ext>
                  </a:extLst>
                </a:gridCol>
                <a:gridCol w="432000">
                  <a:extLst>
                    <a:ext uri="{9D8B030D-6E8A-4147-A177-3AD203B41FA5}">
                      <a16:colId xmlns:a16="http://schemas.microsoft.com/office/drawing/2014/main" val="1147114272"/>
                    </a:ext>
                  </a:extLst>
                </a:gridCol>
              </a:tblGrid>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19500652"/>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22853929"/>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4465840"/>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489062"/>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5522483"/>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3349072"/>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8941834"/>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1971255"/>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5116311"/>
                  </a:ext>
                </a:extLst>
              </a:tr>
              <a:tr h="432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17886998"/>
                  </a:ext>
                </a:extLst>
              </a:tr>
            </a:tbl>
          </a:graphicData>
        </a:graphic>
      </p:graphicFrame>
      <p:sp>
        <p:nvSpPr>
          <p:cNvPr id="5" name="テキスト ボックス 4"/>
          <p:cNvSpPr txBox="1"/>
          <p:nvPr/>
        </p:nvSpPr>
        <p:spPr>
          <a:xfrm>
            <a:off x="4307400" y="3610663"/>
            <a:ext cx="1457450" cy="523220"/>
          </a:xfrm>
          <a:prstGeom prst="rect">
            <a:avLst/>
          </a:prstGeom>
          <a:noFill/>
        </p:spPr>
        <p:txBody>
          <a:bodyPr wrap="none" rtlCol="0">
            <a:spAutoFit/>
          </a:bodyPr>
          <a:lstStyle/>
          <a:p>
            <a:r>
              <a:rPr lang="ja-JP" altLang="en-US" sz="2800" dirty="0"/>
              <a:t>勝ち（７）</a:t>
            </a:r>
            <a:endParaRPr kumimoji="1" lang="ja-JP" altLang="en-US" sz="2800" dirty="0"/>
          </a:p>
        </p:txBody>
      </p:sp>
      <p:sp>
        <p:nvSpPr>
          <p:cNvPr id="6" name="テキスト ボックス 5"/>
          <p:cNvSpPr txBox="1"/>
          <p:nvPr/>
        </p:nvSpPr>
        <p:spPr>
          <a:xfrm>
            <a:off x="3875352" y="1594439"/>
            <a:ext cx="1457450" cy="523220"/>
          </a:xfrm>
          <a:prstGeom prst="rect">
            <a:avLst/>
          </a:prstGeom>
          <a:noFill/>
        </p:spPr>
        <p:txBody>
          <a:bodyPr wrap="none" rtlCol="0">
            <a:spAutoFit/>
          </a:bodyPr>
          <a:lstStyle/>
          <a:p>
            <a:r>
              <a:rPr lang="ja-JP" altLang="en-US" sz="2800" dirty="0"/>
              <a:t>勝ち（５）</a:t>
            </a:r>
            <a:endParaRPr kumimoji="1" lang="ja-JP" altLang="en-US" sz="2800" dirty="0"/>
          </a:p>
        </p:txBody>
      </p:sp>
      <p:sp>
        <p:nvSpPr>
          <p:cNvPr id="7" name="テキスト ボックス 6"/>
          <p:cNvSpPr txBox="1"/>
          <p:nvPr/>
        </p:nvSpPr>
        <p:spPr>
          <a:xfrm>
            <a:off x="6467640" y="3610663"/>
            <a:ext cx="1487908" cy="523220"/>
          </a:xfrm>
          <a:prstGeom prst="rect">
            <a:avLst/>
          </a:prstGeom>
          <a:noFill/>
        </p:spPr>
        <p:txBody>
          <a:bodyPr wrap="none" rtlCol="0">
            <a:spAutoFit/>
          </a:bodyPr>
          <a:lstStyle/>
          <a:p>
            <a:r>
              <a:rPr lang="ja-JP" altLang="en-US" sz="2800" dirty="0"/>
              <a:t>負け（３）</a:t>
            </a:r>
            <a:endParaRPr kumimoji="1" lang="ja-JP" altLang="en-US" sz="2800" dirty="0"/>
          </a:p>
        </p:txBody>
      </p:sp>
      <p:sp>
        <p:nvSpPr>
          <p:cNvPr id="8" name="テキスト ボックス 7"/>
          <p:cNvSpPr txBox="1"/>
          <p:nvPr/>
        </p:nvSpPr>
        <p:spPr>
          <a:xfrm>
            <a:off x="5891576" y="1594439"/>
            <a:ext cx="1487908" cy="523220"/>
          </a:xfrm>
          <a:prstGeom prst="rect">
            <a:avLst/>
          </a:prstGeom>
          <a:noFill/>
        </p:spPr>
        <p:txBody>
          <a:bodyPr wrap="none" rtlCol="0">
            <a:spAutoFit/>
          </a:bodyPr>
          <a:lstStyle/>
          <a:p>
            <a:r>
              <a:rPr lang="ja-JP" altLang="en-US" sz="2800" dirty="0"/>
              <a:t>負け（５）</a:t>
            </a:r>
            <a:endParaRPr kumimoji="1" lang="ja-JP" altLang="en-US" sz="2800" dirty="0"/>
          </a:p>
        </p:txBody>
      </p:sp>
      <mc:AlternateContent xmlns:mc="http://schemas.openxmlformats.org/markup-compatibility/2006" xmlns:a14="http://schemas.microsoft.com/office/drawing/2010/main">
        <mc:Choice Requires="a14">
          <p:sp>
            <p:nvSpPr>
              <p:cNvPr id="9" name="テキスト ボックス 8"/>
              <p:cNvSpPr txBox="1"/>
              <p:nvPr/>
            </p:nvSpPr>
            <p:spPr>
              <a:xfrm>
                <a:off x="1166892" y="1425162"/>
                <a:ext cx="2164375" cy="86177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ja-JP" altLang="en-US" sz="2800" i="1" smtClean="0">
                          <a:latin typeface="Cambria Math" panose="02040503050406030204" pitchFamily="18" charset="0"/>
                        </a:rPr>
                        <m:t>雨</m:t>
                      </m:r>
                    </m:oMath>
                  </m:oMathPara>
                </a14:m>
                <a:endParaRPr lang="en-US" altLang="ja-JP" sz="280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雨</m:t>
                          </m:r>
                        </m:e>
                      </m:d>
                      <m:r>
                        <a:rPr kumimoji="1" lang="en-US" altLang="ja-JP" sz="2800" b="0" i="1" smtClean="0">
                          <a:latin typeface="Cambria Math" panose="02040503050406030204" pitchFamily="18" charset="0"/>
                        </a:rPr>
                        <m:t>=0.40</m:t>
                      </m:r>
                    </m:oMath>
                  </m:oMathPara>
                </a14:m>
                <a:endParaRPr kumimoji="1" lang="ja-JP" altLang="en-US" sz="2800"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1166892" y="1425162"/>
                <a:ext cx="2164375" cy="861774"/>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 name="テキスト ボックス 10"/>
              <p:cNvSpPr txBox="1"/>
              <p:nvPr/>
            </p:nvSpPr>
            <p:spPr>
              <a:xfrm>
                <a:off x="1192855" y="3179776"/>
                <a:ext cx="2164375" cy="86177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ja-JP" altLang="en-US" sz="2800" i="1" smtClean="0">
                          <a:latin typeface="Cambria Math" panose="02040503050406030204" pitchFamily="18" charset="0"/>
                        </a:rPr>
                        <m:t>晴</m:t>
                      </m:r>
                    </m:oMath>
                  </m:oMathPara>
                </a14:m>
                <a:endParaRPr lang="en-US" altLang="ja-JP" sz="280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smtClean="0">
                              <a:latin typeface="Cambria Math" panose="02040503050406030204" pitchFamily="18" charset="0"/>
                            </a:rPr>
                            <m:t>晴</m:t>
                          </m:r>
                        </m:e>
                      </m:d>
                      <m:r>
                        <a:rPr kumimoji="1" lang="en-US" altLang="ja-JP" sz="2800" b="0" i="1" smtClean="0">
                          <a:latin typeface="Cambria Math" panose="02040503050406030204" pitchFamily="18" charset="0"/>
                        </a:rPr>
                        <m:t>=0.60</m:t>
                      </m:r>
                    </m:oMath>
                  </m:oMathPara>
                </a14:m>
                <a:endParaRPr kumimoji="1" lang="ja-JP" altLang="en-US" sz="2800" dirty="0"/>
              </a:p>
            </p:txBody>
          </p:sp>
        </mc:Choice>
        <mc:Fallback xmlns="">
          <p:sp>
            <p:nvSpPr>
              <p:cNvPr id="11" name="テキスト ボックス 10"/>
              <p:cNvSpPr txBox="1">
                <a:spLocks noRot="1" noChangeAspect="1" noMove="1" noResize="1" noEditPoints="1" noAdjustHandles="1" noChangeArrowheads="1" noChangeShapeType="1" noTextEdit="1"/>
              </p:cNvSpPr>
              <p:nvPr/>
            </p:nvSpPr>
            <p:spPr>
              <a:xfrm>
                <a:off x="1192855" y="3179776"/>
                <a:ext cx="2164375" cy="861774"/>
              </a:xfrm>
              <a:prstGeom prst="rect">
                <a:avLst/>
              </a:prstGeom>
              <a:blipFill>
                <a:blip r:embed="rId3"/>
                <a:stretch>
                  <a:fillRect/>
                </a:stretch>
              </a:blipFill>
            </p:spPr>
            <p:txBody>
              <a:bodyPr/>
              <a:lstStyle/>
              <a:p>
                <a:r>
                  <a:rPr lang="ja-JP" altLang="en-US">
                    <a:noFill/>
                  </a:rPr>
                  <a:t> </a:t>
                </a:r>
              </a:p>
            </p:txBody>
          </p:sp>
        </mc:Fallback>
      </mc:AlternateContent>
      <p:sp>
        <p:nvSpPr>
          <p:cNvPr id="10" name="角丸四角形 9"/>
          <p:cNvSpPr/>
          <p:nvPr/>
        </p:nvSpPr>
        <p:spPr>
          <a:xfrm>
            <a:off x="1046096" y="1162391"/>
            <a:ext cx="2341189" cy="3734746"/>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4946714" y="252847"/>
            <a:ext cx="1701107" cy="769441"/>
          </a:xfrm>
          <a:prstGeom prst="rect">
            <a:avLst/>
          </a:prstGeom>
          <a:noFill/>
        </p:spPr>
        <p:txBody>
          <a:bodyPr wrap="none" rtlCol="0">
            <a:spAutoFit/>
          </a:bodyPr>
          <a:lstStyle/>
          <a:p>
            <a:r>
              <a:rPr kumimoji="1" lang="ja-JP" altLang="en-US" sz="4400" dirty="0">
                <a:solidFill>
                  <a:srgbClr val="FF0000"/>
                </a:solidFill>
              </a:rPr>
              <a:t>データ</a:t>
            </a:r>
          </a:p>
        </p:txBody>
      </p:sp>
      <p:sp>
        <p:nvSpPr>
          <p:cNvPr id="14" name="テキスト ボックス 13"/>
          <p:cNvSpPr txBox="1"/>
          <p:nvPr/>
        </p:nvSpPr>
        <p:spPr>
          <a:xfrm>
            <a:off x="1475656" y="5805264"/>
            <a:ext cx="6256841" cy="707886"/>
          </a:xfrm>
          <a:prstGeom prst="rect">
            <a:avLst/>
          </a:prstGeom>
          <a:noFill/>
        </p:spPr>
        <p:txBody>
          <a:bodyPr wrap="none" rtlCol="0">
            <a:spAutoFit/>
          </a:bodyPr>
          <a:lstStyle/>
          <a:p>
            <a:r>
              <a:rPr kumimoji="1" lang="ja-JP" altLang="en-US" sz="4000" dirty="0">
                <a:solidFill>
                  <a:srgbClr val="FF0000"/>
                </a:solidFill>
              </a:rPr>
              <a:t>勝ったという「データ」の領域</a:t>
            </a:r>
          </a:p>
        </p:txBody>
      </p:sp>
      <p:cxnSp>
        <p:nvCxnSpPr>
          <p:cNvPr id="15" name="直線矢印コネクタ 14"/>
          <p:cNvCxnSpPr/>
          <p:nvPr/>
        </p:nvCxnSpPr>
        <p:spPr>
          <a:xfrm flipV="1">
            <a:off x="3404054" y="2286936"/>
            <a:ext cx="864096" cy="344617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V="1">
            <a:off x="3604610" y="4546767"/>
            <a:ext cx="999466" cy="128173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FB6D4EEB-4730-B61A-DAFA-22E1204E1CDF}"/>
              </a:ext>
            </a:extLst>
          </p:cNvPr>
          <p:cNvSpPr txBox="1"/>
          <p:nvPr/>
        </p:nvSpPr>
        <p:spPr>
          <a:xfrm>
            <a:off x="1712500" y="653146"/>
            <a:ext cx="1313180" cy="769441"/>
          </a:xfrm>
          <a:prstGeom prst="rect">
            <a:avLst/>
          </a:prstGeom>
          <a:noFill/>
        </p:spPr>
        <p:txBody>
          <a:bodyPr wrap="none" rtlCol="0">
            <a:spAutoFit/>
          </a:bodyPr>
          <a:lstStyle/>
          <a:p>
            <a:r>
              <a:rPr kumimoji="1" lang="ja-JP" altLang="en-US" sz="4400" dirty="0">
                <a:solidFill>
                  <a:srgbClr val="FF0000"/>
                </a:solidFill>
              </a:rPr>
              <a:t>仮説</a:t>
            </a:r>
          </a:p>
        </p:txBody>
      </p:sp>
    </p:spTree>
    <p:extLst>
      <p:ext uri="{BB962C8B-B14F-4D97-AF65-F5344CB8AC3E}">
        <p14:creationId xmlns:p14="http://schemas.microsoft.com/office/powerpoint/2010/main" val="197534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条件つき確率</a:t>
            </a:r>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lang="ja-JP" altLang="en-US" dirty="0"/>
                  <a:t>問２：このくじびき遊びで，くじを引く人が白箱を選んだとします．このとき，この人が当たりくじを引く確率はいくらですか．</a:t>
                </a:r>
                <a:endParaRPr lang="en-US" altLang="ja-JP" dirty="0"/>
              </a:p>
              <a:p>
                <a:r>
                  <a:rPr kumimoji="1" lang="ja-JP" altLang="en-US" dirty="0"/>
                  <a:t>これが</a:t>
                </a:r>
                <a:r>
                  <a:rPr kumimoji="1" lang="ja-JP" altLang="en-US" u="sng" dirty="0">
                    <a:solidFill>
                      <a:srgbClr val="FF0000"/>
                    </a:solidFill>
                  </a:rPr>
                  <a:t>条件つき確率</a:t>
                </a:r>
                <a:r>
                  <a:rPr kumimoji="1" lang="ja-JP" altLang="en-US" dirty="0"/>
                  <a:t>の問題．白箱を選んだという状況に限定して，あたりを引く確率を求める．</a:t>
                </a:r>
                <a:endParaRPr kumimoji="1" lang="en-US" altLang="ja-JP" dirty="0"/>
              </a:p>
              <a:p>
                <a14:m>
                  <m:oMath xmlns:m="http://schemas.openxmlformats.org/officeDocument/2006/math">
                    <m:r>
                      <a:rPr kumimoji="1" lang="en-US" altLang="ja-JP" b="0" i="1" smtClean="0">
                        <a:latin typeface="Cambria Math" panose="02040503050406030204" pitchFamily="18" charset="0"/>
                      </a:rPr>
                      <m:t>𝑃</m:t>
                    </m:r>
                    <m:d>
                      <m:dPr>
                        <m:begChr m:val="{"/>
                        <m:endChr m:val="}"/>
                        <m:ctrlPr>
                          <a:rPr kumimoji="1" lang="en-US" altLang="ja-JP" b="0" i="1" smtClean="0">
                            <a:latin typeface="Cambria Math" panose="02040503050406030204" pitchFamily="18" charset="0"/>
                          </a:rPr>
                        </m:ctrlPr>
                      </m:dPr>
                      <m:e>
                        <m:r>
                          <a:rPr lang="ja-JP" altLang="en-US" i="1">
                            <a:latin typeface="Cambria Math" panose="02040503050406030204" pitchFamily="18" charset="0"/>
                          </a:rPr>
                          <m:t>当たり</m:t>
                        </m:r>
                        <m:r>
                          <a:rPr kumimoji="1" lang="en-US" altLang="ja-JP" b="0" i="1" smtClean="0">
                            <a:latin typeface="Cambria Math" panose="02040503050406030204" pitchFamily="18" charset="0"/>
                          </a:rPr>
                          <m:t>|</m:t>
                        </m:r>
                        <m:r>
                          <a:rPr lang="ja-JP" altLang="en-US" i="1">
                            <a:latin typeface="Cambria Math" panose="02040503050406030204" pitchFamily="18" charset="0"/>
                          </a:rPr>
                          <m:t>白箱</m:t>
                        </m:r>
                      </m:e>
                    </m:d>
                  </m:oMath>
                </a14:m>
                <a:r>
                  <a:rPr kumimoji="1" lang="ja-JP" altLang="en-US" dirty="0"/>
                  <a:t> と表記する．</a:t>
                </a:r>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1704" t="-1752" r="-1852"/>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42646776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問：チームが勝ったとき，天気が雨であった確率はいくらか．</a:t>
            </a:r>
            <a:endParaRPr lang="en-US" altLang="ja-JP" dirty="0"/>
          </a:p>
          <a:p>
            <a:r>
              <a:rPr lang="ja-JP" altLang="en-US" dirty="0"/>
              <a:t>解答：「勝ち」というデータ領域の面積のうち，「（天気が）雨」という仮説が占める領域の面積の割合を求める．</a:t>
            </a:r>
          </a:p>
        </p:txBody>
      </p:sp>
      <mc:AlternateContent xmlns:mc="http://schemas.openxmlformats.org/markup-compatibility/2006" xmlns:a14="http://schemas.microsoft.com/office/drawing/2010/main">
        <mc:Choice Requires="a14">
          <p:sp>
            <p:nvSpPr>
              <p:cNvPr id="4" name="テキスト ボックス 3"/>
              <p:cNvSpPr txBox="1"/>
              <p:nvPr/>
            </p:nvSpPr>
            <p:spPr>
              <a:xfrm>
                <a:off x="918890" y="4293770"/>
                <a:ext cx="5135637" cy="18540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smtClean="0">
                              <a:latin typeface="Cambria Math" panose="02040503050406030204" pitchFamily="18" charset="0"/>
                            </a:rPr>
                            <m:t>雨</m:t>
                          </m:r>
                          <m:r>
                            <a:rPr lang="en-US" altLang="ja-JP" sz="2800" b="0" i="1" smtClean="0">
                              <a:latin typeface="Cambria Math" panose="02040503050406030204" pitchFamily="18" charset="0"/>
                            </a:rPr>
                            <m:t>|</m:t>
                          </m:r>
                          <m:r>
                            <a:rPr lang="ja-JP" altLang="en-US" sz="2800" i="1" smtClean="0">
                              <a:latin typeface="Cambria Math" panose="02040503050406030204" pitchFamily="18" charset="0"/>
                            </a:rPr>
                            <m:t>勝ち</m:t>
                          </m:r>
                        </m:e>
                      </m:d>
                      <m:r>
                        <m:rPr>
                          <m:aln/>
                        </m:rP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雨</m:t>
                              </m:r>
                              <m:r>
                                <a:rPr lang="en-US" altLang="ja-JP" sz="2800" b="0" i="1" smtClean="0">
                                  <a:latin typeface="Cambria Math" panose="02040503050406030204" pitchFamily="18" charset="0"/>
                                </a:rPr>
                                <m:t> </m:t>
                              </m:r>
                              <m:r>
                                <a:rPr lang="en-US" altLang="ja-JP" sz="2800" b="0" i="1" smtClean="0">
                                  <a:latin typeface="Cambria Math" panose="02040503050406030204" pitchFamily="18" charset="0"/>
                                </a:rPr>
                                <m:t>𝑎𝑛𝑑</m:t>
                              </m:r>
                              <m:r>
                                <a:rPr lang="en-US" altLang="ja-JP" sz="2800" b="0" i="1" smtClean="0">
                                  <a:latin typeface="Cambria Math" panose="02040503050406030204" pitchFamily="18" charset="0"/>
                                </a:rPr>
                                <m:t> </m:t>
                              </m:r>
                              <m:r>
                                <a:rPr lang="ja-JP" altLang="en-US" sz="2800" i="1">
                                  <a:latin typeface="Cambria Math" panose="02040503050406030204" pitchFamily="18" charset="0"/>
                                </a:rPr>
                                <m:t>勝ち</m:t>
                              </m:r>
                            </m:e>
                          </m:d>
                        </m:num>
                        <m:den>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smtClean="0">
                                  <a:latin typeface="Cambria Math" panose="02040503050406030204" pitchFamily="18" charset="0"/>
                                </a:rPr>
                                <m:t>勝ち</m:t>
                              </m:r>
                            </m:e>
                          </m:d>
                        </m:den>
                      </m:f>
                      <m:r>
                        <m:rPr>
                          <m:brk m:alnAt="1"/>
                        </m:rP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雨</m:t>
                              </m:r>
                            </m:e>
                          </m:d>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𝑃</m:t>
                          </m:r>
                          <m:d>
                            <m:dPr>
                              <m:begChr m:val="{"/>
                              <m:endChr m:val="}"/>
                              <m:ctrlPr>
                                <a:rPr kumimoji="1" lang="en-US" altLang="ja-JP" sz="2800" b="0" i="1" smtClean="0">
                                  <a:latin typeface="Cambria Math" panose="02040503050406030204" pitchFamily="18" charset="0"/>
                                  <a:ea typeface="Cambria Math" panose="02040503050406030204" pitchFamily="18" charset="0"/>
                                </a:rPr>
                              </m:ctrlPr>
                            </m:dPr>
                            <m:e>
                              <m:r>
                                <a:rPr lang="ja-JP" altLang="en-US" sz="2800" i="1" smtClean="0">
                                  <a:latin typeface="Cambria Math" panose="02040503050406030204" pitchFamily="18" charset="0"/>
                                </a:rPr>
                                <m:t>勝ち</m:t>
                              </m:r>
                              <m:r>
                                <a:rPr lang="en-US" altLang="ja-JP" sz="2800" b="0" i="1" smtClean="0">
                                  <a:latin typeface="Cambria Math" panose="02040503050406030204" pitchFamily="18" charset="0"/>
                                </a:rPr>
                                <m:t>|</m:t>
                              </m:r>
                              <m:r>
                                <a:rPr lang="ja-JP" altLang="en-US" sz="2800" i="1">
                                  <a:latin typeface="Cambria Math" panose="02040503050406030204" pitchFamily="18" charset="0"/>
                                </a:rPr>
                                <m:t>雨</m:t>
                              </m:r>
                            </m:e>
                          </m:d>
                        </m:num>
                        <m:den>
                          <m:r>
                            <a:rPr lang="en-US" altLang="ja-JP" sz="2800" i="1">
                              <a:latin typeface="Cambria Math" panose="02040503050406030204" pitchFamily="18" charset="0"/>
                            </a:rPr>
                            <m:t>𝑃</m:t>
                          </m:r>
                          <m:d>
                            <m:dPr>
                              <m:begChr m:val="{"/>
                              <m:endChr m:val="}"/>
                              <m:ctrlPr>
                                <a:rPr lang="en-US" altLang="ja-JP" sz="2800" i="1">
                                  <a:latin typeface="Cambria Math" panose="02040503050406030204" pitchFamily="18" charset="0"/>
                                </a:rPr>
                              </m:ctrlPr>
                            </m:dPr>
                            <m:e>
                              <m:r>
                                <a:rPr lang="ja-JP" altLang="en-US" sz="2800" i="1">
                                  <a:latin typeface="Cambria Math" panose="02040503050406030204" pitchFamily="18" charset="0"/>
                                </a:rPr>
                                <m:t>勝ち</m:t>
                              </m:r>
                            </m:e>
                          </m:d>
                        </m:den>
                      </m:f>
                    </m:oMath>
                  </m:oMathPara>
                </a14:m>
                <a:endParaRPr kumimoji="1" lang="ja-JP" altLang="en-US" sz="2800"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918890" y="4293770"/>
                <a:ext cx="5135637" cy="1854097"/>
              </a:xfrm>
              <a:prstGeom prst="rect">
                <a:avLst/>
              </a:prstGeom>
              <a:blipFill>
                <a:blip r:embed="rId2"/>
                <a:stretch>
                  <a:fillRect r="-4751"/>
                </a:stretch>
              </a:blipFill>
            </p:spPr>
            <p:txBody>
              <a:bodyPr/>
              <a:lstStyle/>
              <a:p>
                <a:r>
                  <a:rPr lang="ja-JP" altLang="en-US">
                    <a:noFill/>
                  </a:rPr>
                  <a:t> </a:t>
                </a:r>
              </a:p>
            </p:txBody>
          </p:sp>
        </mc:Fallback>
      </mc:AlternateContent>
      <p:sp>
        <p:nvSpPr>
          <p:cNvPr id="5" name="角丸四角形 4"/>
          <p:cNvSpPr/>
          <p:nvPr/>
        </p:nvSpPr>
        <p:spPr>
          <a:xfrm>
            <a:off x="6516216" y="5194720"/>
            <a:ext cx="2170584"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面積図をよく見て，計算を実行せよ．</a:t>
            </a:r>
          </a:p>
        </p:txBody>
      </p:sp>
    </p:spTree>
    <p:extLst>
      <p:ext uri="{BB962C8B-B14F-4D97-AF65-F5344CB8AC3E}">
        <p14:creationId xmlns:p14="http://schemas.microsoft.com/office/powerpoint/2010/main" val="27229137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例題</a:t>
            </a:r>
            <a:r>
              <a:rPr lang="ja-JP" altLang="en-US" dirty="0">
                <a:sym typeface="Wingdings" pitchFamily="2" charset="2"/>
              </a:rPr>
              <a:t>（テキスト</a:t>
            </a:r>
            <a:r>
              <a:rPr lang="en-US" altLang="ja-JP" dirty="0">
                <a:sym typeface="Wingdings" pitchFamily="2" charset="2"/>
              </a:rPr>
              <a:t>p.57</a:t>
            </a:r>
            <a:r>
              <a:rPr lang="ja-JP" altLang="en-US" dirty="0">
                <a:sym typeface="Wingdings" pitchFamily="2" charset="2"/>
              </a:rPr>
              <a:t>改変</a:t>
            </a:r>
            <a:r>
              <a:rPr kumimoji="1" lang="ja-JP" altLang="en-US" dirty="0"/>
              <a:t>）</a:t>
            </a:r>
          </a:p>
        </p:txBody>
      </p:sp>
      <p:sp>
        <p:nvSpPr>
          <p:cNvPr id="3" name="コンテンツ プレースホルダ 2"/>
          <p:cNvSpPr>
            <a:spLocks noGrp="1"/>
          </p:cNvSpPr>
          <p:nvPr>
            <p:ph idx="1"/>
          </p:nvPr>
        </p:nvSpPr>
        <p:spPr/>
        <p:txBody>
          <a:bodyPr/>
          <a:lstStyle/>
          <a:p>
            <a:pPr indent="0">
              <a:buNone/>
            </a:pPr>
            <a:r>
              <a:rPr lang="ja-JP" altLang="en-US" dirty="0"/>
              <a:t>ある病気の患者は全人口の</a:t>
            </a:r>
            <a:r>
              <a:rPr lang="en-US" altLang="ja-JP" dirty="0"/>
              <a:t>2%</a:t>
            </a:r>
            <a:r>
              <a:rPr lang="ja-JP" altLang="en-US" dirty="0"/>
              <a:t>である．この病気にかかっているかどうかを調べるために，ある試薬を与える．この試薬はこの病気にとても敏感で，これにかかっている人の</a:t>
            </a:r>
            <a:r>
              <a:rPr lang="en-US" altLang="ja-JP" dirty="0"/>
              <a:t>95%</a:t>
            </a:r>
            <a:r>
              <a:rPr lang="ja-JP" altLang="en-US" dirty="0"/>
              <a:t>に反応があらわれる．ただし，この病気にかかっていない人の</a:t>
            </a:r>
            <a:r>
              <a:rPr lang="en-US" altLang="ja-JP" dirty="0"/>
              <a:t>10%</a:t>
            </a:r>
            <a:r>
              <a:rPr lang="ja-JP" altLang="en-US" dirty="0"/>
              <a:t>にも，反応があらわれてしまう．</a:t>
            </a:r>
            <a:r>
              <a:rPr lang="ja-JP" altLang="en-US" u="sng" dirty="0"/>
              <a:t>この試薬によって反応があらわれた人が，本当にこの病気にかかっている確率はいくらか</a:t>
            </a:r>
            <a:r>
              <a:rPr lang="ja-JP" altLang="en-US" dirty="0"/>
              <a:t>．</a:t>
            </a:r>
            <a:endParaRPr kumimoji="1" lang="ja-JP" altLang="en-US" dirty="0"/>
          </a:p>
        </p:txBody>
      </p:sp>
      <p:sp>
        <p:nvSpPr>
          <p:cNvPr id="4" name="角丸四角形 3"/>
          <p:cNvSpPr/>
          <p:nvPr/>
        </p:nvSpPr>
        <p:spPr>
          <a:xfrm>
            <a:off x="4283968" y="5661248"/>
            <a:ext cx="3456384"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注目する仮説とデータ</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注目する仮説とデータは，一般に，問題の最後に書かれている</a:t>
            </a:r>
            <a:r>
              <a:rPr lang="ja-JP" altLang="en-US" dirty="0"/>
              <a:t>．</a:t>
            </a:r>
            <a:endParaRPr lang="en-US" altLang="ja-JP" dirty="0"/>
          </a:p>
          <a:p>
            <a:r>
              <a:rPr kumimoji="1" lang="ja-JP" altLang="en-US" dirty="0"/>
              <a:t>問題文での，典型的な文の順序は，</a:t>
            </a:r>
            <a:endParaRPr kumimoji="1" lang="en-US" altLang="ja-JP" dirty="0"/>
          </a:p>
          <a:p>
            <a:pPr marL="971550" lvl="1" indent="-514350">
              <a:buFont typeface="+mj-lt"/>
              <a:buAutoNum type="arabicPeriod"/>
            </a:pPr>
            <a:r>
              <a:rPr lang="ja-JP" altLang="en-US" dirty="0"/>
              <a:t>ありうる仮説と，その仮説が正しい確率の提示</a:t>
            </a:r>
            <a:endParaRPr lang="en-US" altLang="ja-JP" dirty="0"/>
          </a:p>
          <a:p>
            <a:pPr marL="971550" lvl="1" indent="-514350">
              <a:buFont typeface="+mj-lt"/>
              <a:buAutoNum type="arabicPeriod"/>
            </a:pPr>
            <a:r>
              <a:rPr kumimoji="1" lang="ja-JP" altLang="en-US" dirty="0"/>
              <a:t>それぞれの仮説のもとで，どのようなデータが，確率いくつで生じるかを提示．（これは暗黙的なこともある）</a:t>
            </a:r>
            <a:endParaRPr kumimoji="1" lang="en-US" altLang="ja-JP" dirty="0"/>
          </a:p>
          <a:p>
            <a:pPr marL="971550" lvl="1" indent="-514350">
              <a:buFont typeface="+mj-lt"/>
              <a:buAutoNum type="arabicPeriod"/>
            </a:pPr>
            <a:r>
              <a:rPr lang="ja-JP" altLang="en-US" dirty="0"/>
              <a:t>注目する仮説とデータを提示して，確率の計算を要求</a:t>
            </a:r>
            <a:endParaRPr kumimoji="1" lang="en-US" altLang="ja-JP" dirty="0"/>
          </a:p>
          <a:p>
            <a:endParaRPr kumimoji="1" lang="en-US" altLang="ja-JP" dirty="0"/>
          </a:p>
        </p:txBody>
      </p:sp>
    </p:spTree>
    <p:extLst>
      <p:ext uri="{BB962C8B-B14F-4D97-AF65-F5344CB8AC3E}">
        <p14:creationId xmlns:p14="http://schemas.microsoft.com/office/powerpoint/2010/main" val="21761503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899592" y="476672"/>
            <a:ext cx="2520280" cy="70772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4" name="角丸四角形 3"/>
          <p:cNvSpPr/>
          <p:nvPr/>
        </p:nvSpPr>
        <p:spPr>
          <a:xfrm>
            <a:off x="3995936" y="2276872"/>
            <a:ext cx="2520280" cy="70772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2428295152"/>
              </p:ext>
            </p:extLst>
          </p:nvPr>
        </p:nvGraphicFramePr>
        <p:xfrm>
          <a:off x="899592" y="620688"/>
          <a:ext cx="5550961" cy="4104456"/>
        </p:xfrm>
        <a:graphic>
          <a:graphicData uri="http://schemas.openxmlformats.org/presentationml/2006/ole">
            <mc:AlternateContent xmlns:mc="http://schemas.openxmlformats.org/markup-compatibility/2006">
              <mc:Choice xmlns:v="urn:schemas-microsoft-com:vml" Requires="v">
                <p:oleObj name="数式" r:id="rId2" imgW="2095200" imgH="1549080" progId="Equation.3">
                  <p:embed/>
                </p:oleObj>
              </mc:Choice>
              <mc:Fallback>
                <p:oleObj name="数式" r:id="rId2" imgW="2095200" imgH="1549080" progId="Equation.3">
                  <p:embed/>
                  <p:pic>
                    <p:nvPicPr>
                      <p:cNvPr id="0" name="オブジェクト 4"/>
                      <p:cNvPicPr>
                        <a:picLocks noChangeAspect="1" noChangeArrowheads="1"/>
                      </p:cNvPicPr>
                      <p:nvPr/>
                    </p:nvPicPr>
                    <p:blipFill>
                      <a:blip r:embed="rId3"/>
                      <a:srcRect/>
                      <a:stretch>
                        <a:fillRect/>
                      </a:stretch>
                    </p:blipFill>
                    <p:spPr bwMode="auto">
                      <a:xfrm>
                        <a:off x="899592" y="620688"/>
                        <a:ext cx="5550961" cy="4104456"/>
                      </a:xfrm>
                      <a:prstGeom prst="rect">
                        <a:avLst/>
                      </a:prstGeom>
                      <a:noFill/>
                      <a:ln>
                        <a:noFill/>
                      </a:ln>
                    </p:spPr>
                  </p:pic>
                </p:oleObj>
              </mc:Fallback>
            </mc:AlternateContent>
          </a:graphicData>
        </a:graphic>
      </p:graphicFrame>
      <p:sp>
        <p:nvSpPr>
          <p:cNvPr id="6" name="曲折矢印 5"/>
          <p:cNvSpPr/>
          <p:nvPr/>
        </p:nvSpPr>
        <p:spPr>
          <a:xfrm rot="5400000">
            <a:off x="4499990" y="341771"/>
            <a:ext cx="1512170" cy="2238427"/>
          </a:xfrm>
          <a:prstGeom prst="ben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solidFill>
                <a:schemeClr val="tx1"/>
              </a:solidFill>
            </a:endParaRPr>
          </a:p>
        </p:txBody>
      </p:sp>
      <p:sp>
        <p:nvSpPr>
          <p:cNvPr id="7" name="テキスト ボックス 6"/>
          <p:cNvSpPr txBox="1"/>
          <p:nvPr/>
        </p:nvSpPr>
        <p:spPr>
          <a:xfrm>
            <a:off x="6516216" y="1045485"/>
            <a:ext cx="2274982" cy="830997"/>
          </a:xfrm>
          <a:prstGeom prst="rect">
            <a:avLst/>
          </a:prstGeom>
          <a:noFill/>
        </p:spPr>
        <p:txBody>
          <a:bodyPr wrap="none" rtlCol="0">
            <a:spAutoFit/>
          </a:bodyPr>
          <a:lstStyle/>
          <a:p>
            <a:r>
              <a:rPr kumimoji="1" lang="ja-JP" altLang="en-US" sz="2400" dirty="0"/>
              <a:t>ひっくり返した形</a:t>
            </a:r>
            <a:endParaRPr kumimoji="1" lang="en-US" altLang="ja-JP" sz="2400" dirty="0"/>
          </a:p>
          <a:p>
            <a:r>
              <a:rPr kumimoji="1" lang="ja-JP" altLang="en-US" sz="2400" dirty="0"/>
              <a:t>が使われている</a:t>
            </a:r>
          </a:p>
        </p:txBody>
      </p:sp>
      <p:sp>
        <p:nvSpPr>
          <p:cNvPr id="8" name="テキスト ボックス 7"/>
          <p:cNvSpPr txBox="1"/>
          <p:nvPr/>
        </p:nvSpPr>
        <p:spPr>
          <a:xfrm>
            <a:off x="1339815" y="5259015"/>
            <a:ext cx="4160113" cy="584775"/>
          </a:xfrm>
          <a:prstGeom prst="rect">
            <a:avLst/>
          </a:prstGeom>
          <a:noFill/>
        </p:spPr>
        <p:txBody>
          <a:bodyPr wrap="none" rtlCol="0">
            <a:spAutoFit/>
          </a:bodyPr>
          <a:lstStyle/>
          <a:p>
            <a:r>
              <a:rPr kumimoji="1" lang="ja-JP" altLang="en-US" sz="3200" dirty="0"/>
              <a:t>さて，分母はどうなる？</a:t>
            </a:r>
          </a:p>
        </p:txBody>
      </p:sp>
    </p:spTree>
    <p:extLst>
      <p:ext uri="{BB962C8B-B14F-4D97-AF65-F5344CB8AC3E}">
        <p14:creationId xmlns:p14="http://schemas.microsoft.com/office/powerpoint/2010/main" val="34094161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fontScale="92500"/>
          </a:bodyPr>
          <a:lstStyle/>
          <a:p>
            <a:r>
              <a:rPr lang="ja-JP" altLang="en-US" dirty="0"/>
              <a:t>陽性反応が出るのは，２つの場合がある．</a:t>
            </a:r>
            <a:endParaRPr lang="en-US" altLang="ja-JP" dirty="0"/>
          </a:p>
          <a:p>
            <a:pPr lvl="1"/>
            <a:r>
              <a:rPr lang="ja-JP" altLang="en-US" dirty="0"/>
              <a:t>事象「</a:t>
            </a:r>
            <a:r>
              <a:rPr lang="en-US" altLang="ja-JP" dirty="0"/>
              <a:t>(</a:t>
            </a:r>
            <a:r>
              <a:rPr lang="en-US" altLang="ja-JP" i="1" dirty="0">
                <a:latin typeface="Times New Roman" panose="02020603050405020304" pitchFamily="18" charset="0"/>
                <a:cs typeface="Times New Roman" panose="02020603050405020304" pitchFamily="18" charset="0"/>
              </a:rPr>
              <a:t>not H</a:t>
            </a:r>
            <a:r>
              <a:rPr lang="en-US" altLang="ja-JP" dirty="0"/>
              <a:t>) and </a:t>
            </a:r>
            <a:r>
              <a:rPr lang="en-US" altLang="ja-JP" i="1" dirty="0">
                <a:latin typeface="Times New Roman" panose="02020603050405020304" pitchFamily="18" charset="0"/>
                <a:cs typeface="Times New Roman" panose="02020603050405020304" pitchFamily="18" charset="0"/>
              </a:rPr>
              <a:t>D</a:t>
            </a:r>
            <a:r>
              <a:rPr lang="ja-JP" altLang="en-US" dirty="0"/>
              <a:t>」：問題の病気ではないが，陽性反応が出た．</a:t>
            </a:r>
            <a:endParaRPr lang="en-US" altLang="ja-JP" dirty="0"/>
          </a:p>
          <a:p>
            <a:pPr lvl="1"/>
            <a:r>
              <a:rPr lang="ja-JP" altLang="en-US" dirty="0"/>
              <a:t>事象「</a:t>
            </a:r>
            <a:r>
              <a:rPr lang="en-US" altLang="ja-JP" i="1" dirty="0">
                <a:latin typeface="Times New Roman" panose="02020603050405020304" pitchFamily="18" charset="0"/>
                <a:cs typeface="Times New Roman" panose="02020603050405020304" pitchFamily="18" charset="0"/>
              </a:rPr>
              <a:t>H</a:t>
            </a:r>
            <a:r>
              <a:rPr lang="en-US" altLang="ja-JP" dirty="0"/>
              <a:t> and </a:t>
            </a:r>
            <a:r>
              <a:rPr lang="en-US" altLang="ja-JP" i="1" dirty="0">
                <a:latin typeface="Times New Roman" panose="02020603050405020304" pitchFamily="18" charset="0"/>
                <a:cs typeface="Times New Roman" panose="02020603050405020304" pitchFamily="18" charset="0"/>
              </a:rPr>
              <a:t>D</a:t>
            </a:r>
            <a:r>
              <a:rPr lang="ja-JP" altLang="en-US" dirty="0"/>
              <a:t>」：問題の病気で，陽性反応が出た．</a:t>
            </a:r>
            <a:endParaRPr lang="en-US" altLang="ja-JP" dirty="0"/>
          </a:p>
          <a:p>
            <a:r>
              <a:rPr lang="ja-JP" altLang="en-US" dirty="0"/>
              <a:t>これらの事象は排反なので，</a:t>
            </a:r>
            <a:r>
              <a:rPr lang="ja-JP" altLang="en-US" u="sng" dirty="0">
                <a:solidFill>
                  <a:srgbClr val="FF0000"/>
                </a:solidFill>
              </a:rPr>
              <a:t>加法定理</a:t>
            </a:r>
            <a:r>
              <a:rPr lang="ja-JP" altLang="en-US" dirty="0"/>
              <a:t>が使える．</a:t>
            </a:r>
            <a:endParaRPr lang="en-US" altLang="ja-JP" dirty="0"/>
          </a:p>
          <a:p>
            <a:r>
              <a:rPr lang="ja-JP" altLang="en-US" dirty="0"/>
              <a:t>事象「</a:t>
            </a:r>
            <a:r>
              <a:rPr lang="en-US" altLang="ja-JP" i="1" dirty="0">
                <a:latin typeface="Times New Roman" panose="02020603050405020304" pitchFamily="18" charset="0"/>
                <a:cs typeface="Times New Roman" panose="02020603050405020304" pitchFamily="18" charset="0"/>
              </a:rPr>
              <a:t>H</a:t>
            </a:r>
            <a:r>
              <a:rPr lang="en-US" altLang="ja-JP" dirty="0"/>
              <a:t> and </a:t>
            </a:r>
            <a:r>
              <a:rPr lang="en-US" altLang="ja-JP" i="1" dirty="0">
                <a:latin typeface="Times New Roman" panose="02020603050405020304" pitchFamily="18" charset="0"/>
                <a:cs typeface="Times New Roman" panose="02020603050405020304" pitchFamily="18" charset="0"/>
              </a:rPr>
              <a:t>D</a:t>
            </a:r>
            <a:r>
              <a:rPr lang="ja-JP" altLang="en-US" dirty="0"/>
              <a:t>」の確率は，公式の分子ですでに求めた．</a:t>
            </a:r>
            <a:endParaRPr lang="en-US" altLang="ja-JP" dirty="0"/>
          </a:p>
          <a:p>
            <a:pPr lvl="1"/>
            <a:r>
              <a:rPr lang="ja-JP" altLang="en-US" dirty="0"/>
              <a:t>事象「</a:t>
            </a:r>
            <a:r>
              <a:rPr lang="en-US" altLang="ja-JP" dirty="0"/>
              <a:t>(</a:t>
            </a:r>
            <a:r>
              <a:rPr lang="en-US" altLang="ja-JP" i="1" dirty="0">
                <a:latin typeface="Times New Roman" panose="02020603050405020304" pitchFamily="18" charset="0"/>
                <a:cs typeface="Times New Roman" panose="02020603050405020304" pitchFamily="18" charset="0"/>
              </a:rPr>
              <a:t>not H</a:t>
            </a:r>
            <a:r>
              <a:rPr lang="en-US" altLang="ja-JP" dirty="0"/>
              <a:t>) and </a:t>
            </a:r>
            <a:r>
              <a:rPr lang="en-US" altLang="ja-JP" i="1" dirty="0">
                <a:latin typeface="Times New Roman" panose="02020603050405020304" pitchFamily="18" charset="0"/>
                <a:cs typeface="Times New Roman" panose="02020603050405020304" pitchFamily="18" charset="0"/>
              </a:rPr>
              <a:t>D</a:t>
            </a:r>
            <a:r>
              <a:rPr lang="ja-JP" altLang="en-US" dirty="0"/>
              <a:t>」の確率も，同様に計算できる，</a:t>
            </a:r>
            <a:endParaRPr kumimoji="1" lang="en-US" altLang="ja-JP" dirty="0"/>
          </a:p>
        </p:txBody>
      </p:sp>
    </p:spTree>
    <p:extLst>
      <p:ext uri="{BB962C8B-B14F-4D97-AF65-F5344CB8AC3E}">
        <p14:creationId xmlns:p14="http://schemas.microsoft.com/office/powerpoint/2010/main" val="25015035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name="数式" r:id="rId2" imgW="114120" imgH="215640" progId="Equation.3">
                  <p:embed/>
                </p:oleObj>
              </mc:Choice>
              <mc:Fallback>
                <p:oleObj name="数式" r:id="rId2" imgW="114120" imgH="21564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角丸四角形 1"/>
          <p:cNvSpPr/>
          <p:nvPr/>
        </p:nvSpPr>
        <p:spPr>
          <a:xfrm>
            <a:off x="3203848" y="2996952"/>
            <a:ext cx="3240360" cy="36004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7" name="角丸四角形 6"/>
          <p:cNvSpPr/>
          <p:nvPr/>
        </p:nvSpPr>
        <p:spPr>
          <a:xfrm>
            <a:off x="539552" y="3501008"/>
            <a:ext cx="3096344" cy="36004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3220292111"/>
              </p:ext>
            </p:extLst>
          </p:nvPr>
        </p:nvGraphicFramePr>
        <p:xfrm>
          <a:off x="354298" y="620688"/>
          <a:ext cx="8507412" cy="3297238"/>
        </p:xfrm>
        <a:graphic>
          <a:graphicData uri="http://schemas.openxmlformats.org/presentationml/2006/ole">
            <mc:AlternateContent xmlns:mc="http://schemas.openxmlformats.org/markup-compatibility/2006">
              <mc:Choice xmlns:v="urn:schemas-microsoft-com:vml" Requires="v">
                <p:oleObj name="数式" r:id="rId4" imgW="4063680" imgH="1574640" progId="Equation.3">
                  <p:embed/>
                </p:oleObj>
              </mc:Choice>
              <mc:Fallback>
                <p:oleObj name="数式" r:id="rId4" imgW="4063680" imgH="1574640" progId="Equation.3">
                  <p:embed/>
                  <p:pic>
                    <p:nvPicPr>
                      <p:cNvPr id="0" name=""/>
                      <p:cNvPicPr>
                        <a:picLocks noChangeAspect="1" noChangeArrowheads="1"/>
                      </p:cNvPicPr>
                      <p:nvPr/>
                    </p:nvPicPr>
                    <p:blipFill>
                      <a:blip r:embed="rId5"/>
                      <a:srcRect/>
                      <a:stretch>
                        <a:fillRect/>
                      </a:stretch>
                    </p:blipFill>
                    <p:spPr bwMode="auto">
                      <a:xfrm>
                        <a:off x="354298" y="620688"/>
                        <a:ext cx="8507412" cy="3297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テキスト ボックス 2"/>
          <p:cNvSpPr txBox="1"/>
          <p:nvPr/>
        </p:nvSpPr>
        <p:spPr>
          <a:xfrm>
            <a:off x="755576" y="4365104"/>
            <a:ext cx="7992888" cy="954107"/>
          </a:xfrm>
          <a:prstGeom prst="rect">
            <a:avLst/>
          </a:prstGeom>
          <a:noFill/>
        </p:spPr>
        <p:txBody>
          <a:bodyPr wrap="square" rtlCol="0">
            <a:spAutoFit/>
          </a:bodyPr>
          <a:lstStyle/>
          <a:p>
            <a:r>
              <a:rPr kumimoji="1" lang="ja-JP" altLang="en-US" sz="2800" u="sng" dirty="0"/>
              <a:t>分子と分母は，部分と全体の関係</a:t>
            </a:r>
            <a:r>
              <a:rPr kumimoji="1" lang="ja-JP" altLang="en-US" sz="2800" dirty="0"/>
              <a:t>にある．</a:t>
            </a:r>
            <a:endParaRPr kumimoji="1" lang="en-US" altLang="ja-JP" sz="2800" dirty="0"/>
          </a:p>
          <a:p>
            <a:r>
              <a:rPr lang="ja-JP" altLang="en-US" sz="2800" u="sng" dirty="0"/>
              <a:t>同じ「部品」（交わり部分）が，必ず両方に使用される</a:t>
            </a:r>
            <a:r>
              <a:rPr lang="ja-JP" altLang="en-US" sz="2800" dirty="0"/>
              <a:t>．</a:t>
            </a:r>
            <a:endParaRPr kumimoji="1" lang="en-US" altLang="ja-JP" sz="2800" dirty="0"/>
          </a:p>
        </p:txBody>
      </p:sp>
    </p:spTree>
    <p:extLst>
      <p:ext uri="{BB962C8B-B14F-4D97-AF65-F5344CB8AC3E}">
        <p14:creationId xmlns:p14="http://schemas.microsoft.com/office/powerpoint/2010/main" val="16231584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テキスト ボックス 2">
                <a:extLst>
                  <a:ext uri="{FF2B5EF4-FFF2-40B4-BE49-F238E27FC236}">
                    <a16:creationId xmlns:a16="http://schemas.microsoft.com/office/drawing/2014/main" id="{094900F0-51E1-4129-A4FD-443DED1DBCCB}"/>
                  </a:ext>
                </a:extLst>
              </p:cNvPr>
              <p:cNvSpPr txBox="1"/>
              <p:nvPr/>
            </p:nvSpPr>
            <p:spPr>
              <a:xfrm>
                <a:off x="467544" y="838209"/>
                <a:ext cx="8455841" cy="416755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r>
                            <a:rPr lang="ja-JP" altLang="en-US" sz="2400" i="1">
                              <a:latin typeface="Cambria Math" panose="02040503050406030204" pitchFamily="18" charset="0"/>
                            </a:rPr>
                            <m:t>病気</m:t>
                          </m:r>
                          <m:r>
                            <a:rPr lang="en-US" altLang="ja-JP" sz="2400" b="0" i="1" smtClean="0">
                              <a:latin typeface="Cambria Math" panose="02040503050406030204" pitchFamily="18" charset="0"/>
                            </a:rPr>
                            <m:t>|</m:t>
                          </m:r>
                          <m:r>
                            <a:rPr lang="ja-JP" altLang="en-US" sz="2400" i="1">
                              <a:latin typeface="Cambria Math" panose="02040503050406030204" pitchFamily="18" charset="0"/>
                            </a:rPr>
                            <m:t>陽性</m:t>
                          </m:r>
                        </m:e>
                      </m:d>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lang="en-US" altLang="ja-JP" sz="2400" i="1">
                              <a:latin typeface="Cambria Math" panose="02040503050406030204" pitchFamily="18" charset="0"/>
                            </a:rPr>
                            <m:t>𝑃</m:t>
                          </m:r>
                          <m:d>
                            <m:dPr>
                              <m:begChr m:val="{"/>
                              <m:endChr m:val="}"/>
                              <m:ctrlPr>
                                <a:rPr lang="en-US" altLang="ja-JP" sz="2400" i="1">
                                  <a:latin typeface="Cambria Math" panose="02040503050406030204" pitchFamily="18" charset="0"/>
                                </a:rPr>
                              </m:ctrlPr>
                            </m:dPr>
                            <m:e>
                              <m:r>
                                <a:rPr lang="ja-JP" altLang="en-US" sz="2400" i="1">
                                  <a:latin typeface="Cambria Math" panose="02040503050406030204" pitchFamily="18" charset="0"/>
                                </a:rPr>
                                <m:t>病気</m:t>
                              </m:r>
                              <m:r>
                                <a:rPr lang="en-US" altLang="ja-JP" sz="2400" i="1">
                                  <a:latin typeface="Cambria Math" panose="02040503050406030204" pitchFamily="18" charset="0"/>
                                </a:rPr>
                                <m:t> </m:t>
                              </m:r>
                              <m:r>
                                <a:rPr lang="en-US" altLang="ja-JP" sz="2400" i="1">
                                  <a:latin typeface="Cambria Math" panose="02040503050406030204" pitchFamily="18" charset="0"/>
                                </a:rPr>
                                <m:t>𝑎𝑛𝑑</m:t>
                              </m:r>
                              <m:r>
                                <a:rPr lang="en-US" altLang="ja-JP" sz="2400" i="1">
                                  <a:latin typeface="Cambria Math" panose="02040503050406030204" pitchFamily="18" charset="0"/>
                                </a:rPr>
                                <m:t> </m:t>
                              </m:r>
                              <m:r>
                                <a:rPr lang="ja-JP" altLang="en-US" sz="2400" i="1">
                                  <a:latin typeface="Cambria Math" panose="02040503050406030204" pitchFamily="18" charset="0"/>
                                </a:rPr>
                                <m:t>陽性</m:t>
                              </m:r>
                            </m:e>
                          </m:d>
                        </m:num>
                        <m:den>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r>
                                <a:rPr lang="ja-JP" altLang="en-US" sz="2400" i="1">
                                  <a:latin typeface="Cambria Math" panose="02040503050406030204" pitchFamily="18" charset="0"/>
                                </a:rPr>
                                <m:t>陽性</m:t>
                              </m:r>
                            </m:e>
                          </m:d>
                        </m:den>
                      </m:f>
                      <m:r>
                        <m:rPr>
                          <m:brk/>
                        </m:rPr>
                        <a:rPr lang="en-US" altLang="ja-JP" sz="2400" b="0" i="1" smtClean="0">
                          <a:latin typeface="Cambria Math" panose="02040503050406030204" pitchFamily="18" charset="0"/>
                        </a:rPr>
                        <m:t>=</m:t>
                      </m:r>
                      <m:f>
                        <m:fPr>
                          <m:ctrlPr>
                            <a:rPr lang="en-US" altLang="ja-JP" sz="2400" b="0" i="1" smtClean="0">
                              <a:latin typeface="Cambria Math" panose="02040503050406030204" pitchFamily="18" charset="0"/>
                            </a:rPr>
                          </m:ctrlPr>
                        </m:fPr>
                        <m:num>
                          <m:r>
                            <a:rPr lang="en-US" altLang="ja-JP" sz="2400" i="1">
                              <a:latin typeface="Cambria Math" panose="02040503050406030204" pitchFamily="18" charset="0"/>
                            </a:rPr>
                            <m:t>𝑃</m:t>
                          </m:r>
                          <m:d>
                            <m:dPr>
                              <m:begChr m:val="{"/>
                              <m:endChr m:val="}"/>
                              <m:ctrlPr>
                                <a:rPr lang="en-US" altLang="ja-JP" sz="2400" i="1">
                                  <a:latin typeface="Cambria Math" panose="02040503050406030204" pitchFamily="18" charset="0"/>
                                </a:rPr>
                              </m:ctrlPr>
                            </m:dPr>
                            <m:e>
                              <m:r>
                                <a:rPr lang="ja-JP" altLang="en-US" sz="2400" i="1">
                                  <a:latin typeface="Cambria Math" panose="02040503050406030204" pitchFamily="18" charset="0"/>
                                </a:rPr>
                                <m:t>病気</m:t>
                              </m:r>
                              <m:r>
                                <a:rPr lang="en-US" altLang="ja-JP" sz="2400" i="1">
                                  <a:latin typeface="Cambria Math" panose="02040503050406030204" pitchFamily="18" charset="0"/>
                                </a:rPr>
                                <m:t> </m:t>
                              </m:r>
                              <m:r>
                                <a:rPr lang="en-US" altLang="ja-JP" sz="2400" i="1">
                                  <a:latin typeface="Cambria Math" panose="02040503050406030204" pitchFamily="18" charset="0"/>
                                </a:rPr>
                                <m:t>𝑎𝑛𝑑</m:t>
                              </m:r>
                              <m:r>
                                <a:rPr lang="en-US" altLang="ja-JP" sz="2400" i="1">
                                  <a:latin typeface="Cambria Math" panose="02040503050406030204" pitchFamily="18" charset="0"/>
                                </a:rPr>
                                <m:t> </m:t>
                              </m:r>
                              <m:r>
                                <a:rPr lang="ja-JP" altLang="en-US" sz="2400" i="1" smtClean="0">
                                  <a:latin typeface="Cambria Math" panose="02040503050406030204" pitchFamily="18" charset="0"/>
                                </a:rPr>
                                <m:t>陽性</m:t>
                              </m:r>
                            </m:e>
                          </m:d>
                        </m:num>
                        <m:den>
                          <m:r>
                            <a:rPr lang="en-US" altLang="ja-JP" sz="2400" i="1">
                              <a:latin typeface="Cambria Math" panose="02040503050406030204" pitchFamily="18" charset="0"/>
                            </a:rPr>
                            <m:t>𝑃</m:t>
                          </m:r>
                          <m:d>
                            <m:dPr>
                              <m:begChr m:val="{"/>
                              <m:endChr m:val="}"/>
                              <m:ctrlPr>
                                <a:rPr lang="en-US" altLang="ja-JP" sz="2400" i="1">
                                  <a:latin typeface="Cambria Math" panose="02040503050406030204" pitchFamily="18" charset="0"/>
                                </a:rPr>
                              </m:ctrlPr>
                            </m:dPr>
                            <m:e>
                              <m:r>
                                <a:rPr lang="ja-JP" altLang="en-US" sz="2400" i="1" smtClean="0">
                                  <a:latin typeface="Cambria Math" panose="02040503050406030204" pitchFamily="18" charset="0"/>
                                </a:rPr>
                                <m:t>病気</m:t>
                              </m:r>
                              <m:r>
                                <a:rPr lang="en-US" altLang="ja-JP" sz="2400" i="1">
                                  <a:latin typeface="Cambria Math" panose="02040503050406030204" pitchFamily="18" charset="0"/>
                                </a:rPr>
                                <m:t> </m:t>
                              </m:r>
                              <m:r>
                                <a:rPr lang="en-US" altLang="ja-JP" sz="2400" i="1">
                                  <a:latin typeface="Cambria Math" panose="02040503050406030204" pitchFamily="18" charset="0"/>
                                </a:rPr>
                                <m:t>𝑎𝑛𝑑</m:t>
                              </m:r>
                              <m:r>
                                <a:rPr lang="en-US" altLang="ja-JP" sz="2400" i="1">
                                  <a:latin typeface="Cambria Math" panose="02040503050406030204" pitchFamily="18" charset="0"/>
                                </a:rPr>
                                <m:t> </m:t>
                              </m:r>
                              <m:r>
                                <a:rPr lang="ja-JP" altLang="en-US" sz="2400" i="1" smtClean="0">
                                  <a:latin typeface="Cambria Math" panose="02040503050406030204" pitchFamily="18" charset="0"/>
                                </a:rPr>
                                <m:t>陽性</m:t>
                              </m:r>
                            </m:e>
                          </m:d>
                          <m:r>
                            <a:rPr lang="en-US" altLang="ja-JP" sz="2400" b="0" i="1" smtClean="0">
                              <a:latin typeface="Cambria Math" panose="02040503050406030204" pitchFamily="18" charset="0"/>
                            </a:rPr>
                            <m:t>+</m:t>
                          </m:r>
                          <m:r>
                            <a:rPr lang="en-US" altLang="ja-JP" sz="2400" i="1">
                              <a:latin typeface="Cambria Math" panose="02040503050406030204" pitchFamily="18" charset="0"/>
                            </a:rPr>
                            <m:t>𝑃</m:t>
                          </m:r>
                          <m:d>
                            <m:dPr>
                              <m:begChr m:val="{"/>
                              <m:endChr m:val="}"/>
                              <m:ctrlPr>
                                <a:rPr lang="en-US" altLang="ja-JP" sz="2400" i="1">
                                  <a:latin typeface="Cambria Math" panose="02040503050406030204" pitchFamily="18" charset="0"/>
                                </a:rPr>
                              </m:ctrlPr>
                            </m:dPr>
                            <m:e>
                              <m:r>
                                <a:rPr lang="ja-JP" altLang="en-US" sz="2400" i="1">
                                  <a:latin typeface="Cambria Math" panose="02040503050406030204" pitchFamily="18" charset="0"/>
                                </a:rPr>
                                <m:t>病気でない</m:t>
                              </m:r>
                              <m:r>
                                <a:rPr lang="en-US" altLang="ja-JP" sz="2400" i="1">
                                  <a:latin typeface="Cambria Math" panose="02040503050406030204" pitchFamily="18" charset="0"/>
                                </a:rPr>
                                <m:t> </m:t>
                              </m:r>
                              <m:r>
                                <a:rPr lang="en-US" altLang="ja-JP" sz="2400" i="1">
                                  <a:latin typeface="Cambria Math" panose="02040503050406030204" pitchFamily="18" charset="0"/>
                                </a:rPr>
                                <m:t>𝑎𝑛𝑑</m:t>
                              </m:r>
                              <m:r>
                                <a:rPr lang="en-US" altLang="ja-JP" sz="2400" i="1">
                                  <a:latin typeface="Cambria Math" panose="02040503050406030204" pitchFamily="18" charset="0"/>
                                </a:rPr>
                                <m:t> </m:t>
                              </m:r>
                              <m:r>
                                <a:rPr lang="ja-JP" altLang="en-US" sz="2400" i="1" smtClean="0">
                                  <a:latin typeface="Cambria Math" panose="02040503050406030204" pitchFamily="18" charset="0"/>
                                </a:rPr>
                                <m:t>陽性</m:t>
                              </m:r>
                            </m:e>
                          </m:d>
                        </m:den>
                      </m:f>
                      <m:r>
                        <m:rPr>
                          <m:brk/>
                        </m:rP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r>
                                <a:rPr lang="ja-JP" altLang="en-US" sz="2400" i="1" smtClean="0">
                                  <a:latin typeface="Cambria Math" panose="02040503050406030204" pitchFamily="18" charset="0"/>
                                </a:rPr>
                                <m:t>病気</m:t>
                              </m:r>
                            </m:e>
                          </m:d>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𝑃</m:t>
                          </m:r>
                          <m:d>
                            <m:dPr>
                              <m:begChr m:val="{"/>
                              <m:endChr m:val="}"/>
                              <m:ctrlPr>
                                <a:rPr lang="en-US" altLang="ja-JP" sz="2400" i="1">
                                  <a:latin typeface="Cambria Math" panose="02040503050406030204" pitchFamily="18" charset="0"/>
                                </a:rPr>
                              </m:ctrlPr>
                            </m:dPr>
                            <m:e>
                              <m:r>
                                <a:rPr lang="ja-JP" altLang="en-US" sz="2400" i="1" smtClean="0">
                                  <a:latin typeface="Cambria Math" panose="02040503050406030204" pitchFamily="18" charset="0"/>
                                </a:rPr>
                                <m:t>陽性</m:t>
                              </m:r>
                              <m:r>
                                <a:rPr lang="en-US" altLang="ja-JP" sz="2400" b="0" i="1" smtClean="0">
                                  <a:latin typeface="Cambria Math" panose="02040503050406030204" pitchFamily="18" charset="0"/>
                                </a:rPr>
                                <m:t>|</m:t>
                              </m:r>
                              <m:r>
                                <a:rPr lang="ja-JP" altLang="en-US" sz="2400" i="1" smtClean="0">
                                  <a:latin typeface="Cambria Math" panose="02040503050406030204" pitchFamily="18" charset="0"/>
                                </a:rPr>
                                <m:t>病気</m:t>
                              </m:r>
                            </m:e>
                          </m:d>
                        </m:num>
                        <m:den>
                          <m:r>
                            <a:rPr lang="en-US" altLang="ja-JP" sz="2400" i="1">
                              <a:latin typeface="Cambria Math" panose="02040503050406030204" pitchFamily="18" charset="0"/>
                            </a:rPr>
                            <m:t>𝑃</m:t>
                          </m:r>
                          <m:d>
                            <m:dPr>
                              <m:begChr m:val="{"/>
                              <m:endChr m:val="}"/>
                              <m:ctrlPr>
                                <a:rPr lang="en-US" altLang="ja-JP" sz="2400" i="1">
                                  <a:latin typeface="Cambria Math" panose="02040503050406030204" pitchFamily="18" charset="0"/>
                                </a:rPr>
                              </m:ctrlPr>
                            </m:dPr>
                            <m:e>
                              <m:r>
                                <a:rPr lang="ja-JP" altLang="en-US" sz="2400" i="1" smtClean="0">
                                  <a:latin typeface="Cambria Math" panose="02040503050406030204" pitchFamily="18" charset="0"/>
                                </a:rPr>
                                <m:t>病気</m:t>
                              </m:r>
                            </m:e>
                          </m:d>
                          <m:r>
                            <a:rPr lang="en-US" altLang="ja-JP" sz="2400" i="1">
                              <a:latin typeface="Cambria Math" panose="02040503050406030204" pitchFamily="18" charset="0"/>
                              <a:ea typeface="Cambria Math" panose="02040503050406030204" pitchFamily="18" charset="0"/>
                            </a:rPr>
                            <m:t>∙</m:t>
                          </m:r>
                          <m:r>
                            <a:rPr lang="en-US" altLang="ja-JP" sz="2400" i="1">
                              <a:latin typeface="Cambria Math" panose="02040503050406030204" pitchFamily="18" charset="0"/>
                              <a:ea typeface="Cambria Math" panose="02040503050406030204" pitchFamily="18" charset="0"/>
                            </a:rPr>
                            <m:t>𝑃</m:t>
                          </m:r>
                          <m:d>
                            <m:dPr>
                              <m:begChr m:val="{"/>
                              <m:endChr m:val="}"/>
                              <m:ctrlPr>
                                <a:rPr lang="en-US" altLang="ja-JP" sz="2400" i="1">
                                  <a:latin typeface="Cambria Math" panose="02040503050406030204" pitchFamily="18" charset="0"/>
                                </a:rPr>
                              </m:ctrlPr>
                            </m:dPr>
                            <m:e>
                              <m:r>
                                <a:rPr lang="ja-JP" altLang="en-US" sz="2400" i="1" smtClean="0">
                                  <a:latin typeface="Cambria Math" panose="02040503050406030204" pitchFamily="18" charset="0"/>
                                </a:rPr>
                                <m:t>陽性</m:t>
                              </m:r>
                              <m:r>
                                <a:rPr lang="en-US" altLang="ja-JP" sz="2400" i="1">
                                  <a:latin typeface="Cambria Math" panose="02040503050406030204" pitchFamily="18" charset="0"/>
                                </a:rPr>
                                <m:t>|</m:t>
                              </m:r>
                              <m:r>
                                <a:rPr lang="ja-JP" altLang="en-US" sz="2400" i="1" smtClean="0">
                                  <a:latin typeface="Cambria Math" panose="02040503050406030204" pitchFamily="18" charset="0"/>
                                </a:rPr>
                                <m:t>病気</m:t>
                              </m:r>
                            </m:e>
                          </m:d>
                          <m:r>
                            <a:rPr lang="en-US" altLang="ja-JP" sz="2400" b="0" i="1" smtClean="0">
                              <a:latin typeface="Cambria Math" panose="02040503050406030204" pitchFamily="18" charset="0"/>
                            </a:rPr>
                            <m:t>+</m:t>
                          </m:r>
                          <m:r>
                            <a:rPr lang="en-US" altLang="ja-JP" sz="2400" i="1">
                              <a:latin typeface="Cambria Math" panose="02040503050406030204" pitchFamily="18" charset="0"/>
                            </a:rPr>
                            <m:t>𝑃</m:t>
                          </m:r>
                          <m:d>
                            <m:dPr>
                              <m:begChr m:val="{"/>
                              <m:endChr m:val="}"/>
                              <m:ctrlPr>
                                <a:rPr lang="en-US" altLang="ja-JP" sz="2400" i="1">
                                  <a:latin typeface="Cambria Math" panose="02040503050406030204" pitchFamily="18" charset="0"/>
                                </a:rPr>
                              </m:ctrlPr>
                            </m:dPr>
                            <m:e>
                              <m:r>
                                <a:rPr lang="ja-JP" altLang="en-US" sz="2400" i="1">
                                  <a:latin typeface="Cambria Math" panose="02040503050406030204" pitchFamily="18" charset="0"/>
                                </a:rPr>
                                <m:t>病気でない</m:t>
                              </m:r>
                            </m:e>
                          </m:d>
                          <m:r>
                            <a:rPr lang="en-US" altLang="ja-JP" sz="2400" i="1">
                              <a:latin typeface="Cambria Math" panose="02040503050406030204" pitchFamily="18" charset="0"/>
                              <a:ea typeface="Cambria Math" panose="02040503050406030204" pitchFamily="18" charset="0"/>
                            </a:rPr>
                            <m:t>∙</m:t>
                          </m:r>
                          <m:r>
                            <a:rPr lang="en-US" altLang="ja-JP" sz="2400" i="1">
                              <a:latin typeface="Cambria Math" panose="02040503050406030204" pitchFamily="18" charset="0"/>
                              <a:ea typeface="Cambria Math" panose="02040503050406030204" pitchFamily="18" charset="0"/>
                            </a:rPr>
                            <m:t>𝑃</m:t>
                          </m:r>
                          <m:d>
                            <m:dPr>
                              <m:begChr m:val="{"/>
                              <m:endChr m:val="}"/>
                              <m:ctrlPr>
                                <a:rPr lang="en-US" altLang="ja-JP" sz="2400" i="1">
                                  <a:latin typeface="Cambria Math" panose="02040503050406030204" pitchFamily="18" charset="0"/>
                                </a:rPr>
                              </m:ctrlPr>
                            </m:dPr>
                            <m:e>
                              <m:r>
                                <a:rPr lang="ja-JP" altLang="en-US" sz="2400" i="1" smtClean="0">
                                  <a:latin typeface="Cambria Math" panose="02040503050406030204" pitchFamily="18" charset="0"/>
                                </a:rPr>
                                <m:t>陽性</m:t>
                              </m:r>
                              <m:r>
                                <a:rPr lang="en-US" altLang="ja-JP" sz="2400" i="1">
                                  <a:latin typeface="Cambria Math" panose="02040503050406030204" pitchFamily="18" charset="0"/>
                                </a:rPr>
                                <m:t>|</m:t>
                              </m:r>
                              <m:r>
                                <a:rPr lang="ja-JP" altLang="en-US" sz="2400" i="1">
                                  <a:latin typeface="Cambria Math" panose="02040503050406030204" pitchFamily="18" charset="0"/>
                                </a:rPr>
                                <m:t>病気でない</m:t>
                              </m:r>
                            </m:e>
                          </m:d>
                        </m:den>
                      </m:f>
                      <m:r>
                        <m:rPr>
                          <m:brk/>
                        </m:rP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0.02</m:t>
                          </m:r>
                          <m:r>
                            <a:rPr kumimoji="1" lang="en-US" altLang="ja-JP" sz="2400" b="0" i="1" smtClean="0">
                              <a:latin typeface="Cambria Math" panose="02040503050406030204" pitchFamily="18" charset="0"/>
                              <a:ea typeface="Cambria Math" panose="02040503050406030204" pitchFamily="18" charset="0"/>
                            </a:rPr>
                            <m:t>×0.95</m:t>
                          </m:r>
                        </m:num>
                        <m:den>
                          <m:r>
                            <a:rPr kumimoji="1" lang="en-US" altLang="ja-JP" sz="2400" b="0" i="1" smtClean="0">
                              <a:latin typeface="Cambria Math" panose="02040503050406030204" pitchFamily="18" charset="0"/>
                            </a:rPr>
                            <m:t>0.02</m:t>
                          </m:r>
                          <m:r>
                            <a:rPr kumimoji="1" lang="en-US" altLang="ja-JP" sz="2400" b="0" i="1" smtClean="0">
                              <a:latin typeface="Cambria Math" panose="02040503050406030204" pitchFamily="18" charset="0"/>
                              <a:ea typeface="Cambria Math" panose="02040503050406030204" pitchFamily="18" charset="0"/>
                            </a:rPr>
                            <m:t>×0.95+0.98×0.10</m:t>
                          </m:r>
                        </m:den>
                      </m:f>
                      <m:r>
                        <m:rPr>
                          <m:brk/>
                        </m:rP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0.019</m:t>
                          </m:r>
                        </m:num>
                        <m:den>
                          <m:r>
                            <a:rPr kumimoji="1" lang="en-US" altLang="ja-JP" sz="2400" b="0" i="1" smtClean="0">
                              <a:latin typeface="Cambria Math" panose="02040503050406030204" pitchFamily="18" charset="0"/>
                            </a:rPr>
                            <m:t>0.019+0.098</m:t>
                          </m:r>
                        </m:den>
                      </m:f>
                      <m:r>
                        <m:rPr>
                          <m:brk/>
                        </m:rPr>
                        <a:rPr lang="en-US" altLang="ja-JP" sz="2400" i="1">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rPr>
                        <m:t>0.16</m:t>
                      </m:r>
                    </m:oMath>
                  </m:oMathPara>
                </a14:m>
                <a:endParaRPr kumimoji="1" lang="ja-JP" altLang="en-US" sz="2400" dirty="0"/>
              </a:p>
            </p:txBody>
          </p:sp>
        </mc:Choice>
        <mc:Fallback xmlns="">
          <p:sp>
            <p:nvSpPr>
              <p:cNvPr id="3" name="テキスト ボックス 2">
                <a:extLst>
                  <a:ext uri="{FF2B5EF4-FFF2-40B4-BE49-F238E27FC236}">
                    <a16:creationId xmlns:a16="http://schemas.microsoft.com/office/drawing/2014/main" id="{094900F0-51E1-4129-A4FD-443DED1DBCCB}"/>
                  </a:ext>
                </a:extLst>
              </p:cNvPr>
              <p:cNvSpPr txBox="1">
                <a:spLocks noRot="1" noChangeAspect="1" noMove="1" noResize="1" noEditPoints="1" noAdjustHandles="1" noChangeArrowheads="1" noChangeShapeType="1" noTextEdit="1"/>
              </p:cNvSpPr>
              <p:nvPr/>
            </p:nvSpPr>
            <p:spPr>
              <a:xfrm>
                <a:off x="467544" y="838209"/>
                <a:ext cx="8455841" cy="4167551"/>
              </a:xfrm>
              <a:prstGeom prst="rect">
                <a:avLst/>
              </a:prstGeom>
              <a:blipFill>
                <a:blip r:embed="rId2"/>
                <a:stretch>
                  <a:fillRect l="-505"/>
                </a:stretch>
              </a:blipFill>
            </p:spPr>
            <p:txBody>
              <a:bodyPr/>
              <a:lstStyle/>
              <a:p>
                <a:r>
                  <a:rPr lang="ja-JP" altLang="en-US">
                    <a:noFill/>
                  </a:rPr>
                  <a:t> </a:t>
                </a:r>
              </a:p>
            </p:txBody>
          </p:sp>
        </mc:Fallback>
      </mc:AlternateContent>
      <p:sp>
        <p:nvSpPr>
          <p:cNvPr id="5" name="テキスト ボックス 4">
            <a:extLst>
              <a:ext uri="{FF2B5EF4-FFF2-40B4-BE49-F238E27FC236}">
                <a16:creationId xmlns:a16="http://schemas.microsoft.com/office/drawing/2014/main" id="{09EF5C3A-473D-4A08-A932-2C3482F7542E}"/>
              </a:ext>
            </a:extLst>
          </p:cNvPr>
          <p:cNvSpPr txBox="1"/>
          <p:nvPr/>
        </p:nvSpPr>
        <p:spPr>
          <a:xfrm>
            <a:off x="2771800" y="4941168"/>
            <a:ext cx="6000792" cy="1077218"/>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ja-JP" altLang="en-US" sz="3200" dirty="0"/>
              <a:t>分子：病気で（病気が原因で）陽性</a:t>
            </a:r>
            <a:endParaRPr lang="en-US" altLang="ja-JP" sz="3200" dirty="0"/>
          </a:p>
          <a:p>
            <a:r>
              <a:rPr kumimoji="1" lang="ja-JP" altLang="en-US" sz="3200" dirty="0"/>
              <a:t>分母：とにかく陽性の場合すべて</a:t>
            </a:r>
          </a:p>
        </p:txBody>
      </p:sp>
    </p:spTree>
    <p:extLst>
      <p:ext uri="{BB962C8B-B14F-4D97-AF65-F5344CB8AC3E}">
        <p14:creationId xmlns:p14="http://schemas.microsoft.com/office/powerpoint/2010/main" val="22161222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樹形図</a:t>
            </a:r>
          </a:p>
        </p:txBody>
      </p:sp>
      <p:grpSp>
        <p:nvGrpSpPr>
          <p:cNvPr id="15" name="グループ化 14"/>
          <p:cNvGrpSpPr/>
          <p:nvPr/>
        </p:nvGrpSpPr>
        <p:grpSpPr>
          <a:xfrm>
            <a:off x="642910" y="3000372"/>
            <a:ext cx="919170" cy="1276360"/>
            <a:chOff x="642910" y="3000372"/>
            <a:chExt cx="919170" cy="1276360"/>
          </a:xfrm>
        </p:grpSpPr>
        <p:cxnSp>
          <p:nvCxnSpPr>
            <p:cNvPr id="3" name="直線コネクタ 2"/>
            <p:cNvCxnSpPr/>
            <p:nvPr/>
          </p:nvCxnSpPr>
          <p:spPr>
            <a:xfrm rot="10800000" flipV="1">
              <a:off x="642910" y="3000372"/>
              <a:ext cx="857256" cy="6429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 name="直線コネクタ 3"/>
            <p:cNvCxnSpPr/>
            <p:nvPr/>
          </p:nvCxnSpPr>
          <p:spPr>
            <a:xfrm rot="10800000">
              <a:off x="642910" y="3643314"/>
              <a:ext cx="919170" cy="633418"/>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9" name="テキスト ボックス 8"/>
          <p:cNvSpPr txBox="1"/>
          <p:nvPr/>
        </p:nvSpPr>
        <p:spPr>
          <a:xfrm>
            <a:off x="1857356" y="2571744"/>
            <a:ext cx="902811" cy="523220"/>
          </a:xfrm>
          <a:prstGeom prst="rect">
            <a:avLst/>
          </a:prstGeom>
          <a:noFill/>
        </p:spPr>
        <p:txBody>
          <a:bodyPr wrap="none" rtlCol="0">
            <a:spAutoFit/>
          </a:bodyPr>
          <a:lstStyle/>
          <a:p>
            <a:r>
              <a:rPr kumimoji="1" lang="ja-JP" altLang="en-US" sz="2800" dirty="0"/>
              <a:t>病気</a:t>
            </a:r>
          </a:p>
        </p:txBody>
      </p:sp>
      <p:sp>
        <p:nvSpPr>
          <p:cNvPr id="10" name="テキスト ボックス 9"/>
          <p:cNvSpPr txBox="1"/>
          <p:nvPr/>
        </p:nvSpPr>
        <p:spPr>
          <a:xfrm>
            <a:off x="1857356" y="4214818"/>
            <a:ext cx="1172116" cy="954107"/>
          </a:xfrm>
          <a:prstGeom prst="rect">
            <a:avLst/>
          </a:prstGeom>
          <a:noFill/>
        </p:spPr>
        <p:txBody>
          <a:bodyPr wrap="none" rtlCol="0">
            <a:spAutoFit/>
          </a:bodyPr>
          <a:lstStyle/>
          <a:p>
            <a:r>
              <a:rPr kumimoji="1" lang="ja-JP" altLang="en-US" sz="2800" dirty="0"/>
              <a:t>病気</a:t>
            </a:r>
            <a:endParaRPr kumimoji="1" lang="en-US" altLang="ja-JP" sz="2800" dirty="0"/>
          </a:p>
          <a:p>
            <a:r>
              <a:rPr lang="ja-JP" altLang="en-US" sz="2800" dirty="0"/>
              <a:t>でない</a:t>
            </a:r>
            <a:endParaRPr kumimoji="1" lang="ja-JP" altLang="en-US" sz="2800" dirty="0"/>
          </a:p>
        </p:txBody>
      </p:sp>
      <p:sp>
        <p:nvSpPr>
          <p:cNvPr id="11" name="テキスト ボックス 10"/>
          <p:cNvSpPr txBox="1"/>
          <p:nvPr/>
        </p:nvSpPr>
        <p:spPr>
          <a:xfrm>
            <a:off x="4500562" y="1857364"/>
            <a:ext cx="902811" cy="523220"/>
          </a:xfrm>
          <a:prstGeom prst="rect">
            <a:avLst/>
          </a:prstGeom>
          <a:noFill/>
          <a:ln w="28575">
            <a:solidFill>
              <a:schemeClr val="tx1"/>
            </a:solidFill>
          </a:ln>
        </p:spPr>
        <p:txBody>
          <a:bodyPr wrap="none" rtlCol="0">
            <a:spAutoFit/>
          </a:bodyPr>
          <a:lstStyle/>
          <a:p>
            <a:r>
              <a:rPr lang="ja-JP" altLang="en-US" sz="2800" dirty="0"/>
              <a:t>陽性</a:t>
            </a:r>
            <a:endParaRPr kumimoji="1" lang="ja-JP" altLang="en-US" sz="2800" dirty="0"/>
          </a:p>
        </p:txBody>
      </p:sp>
      <p:sp>
        <p:nvSpPr>
          <p:cNvPr id="12" name="テキスト ボックス 11"/>
          <p:cNvSpPr txBox="1"/>
          <p:nvPr/>
        </p:nvSpPr>
        <p:spPr>
          <a:xfrm>
            <a:off x="4500562" y="3214686"/>
            <a:ext cx="902811" cy="523220"/>
          </a:xfrm>
          <a:prstGeom prst="rect">
            <a:avLst/>
          </a:prstGeom>
          <a:noFill/>
        </p:spPr>
        <p:txBody>
          <a:bodyPr wrap="none" rtlCol="0">
            <a:spAutoFit/>
          </a:bodyPr>
          <a:lstStyle/>
          <a:p>
            <a:r>
              <a:rPr lang="ja-JP" altLang="en-US" sz="2800" dirty="0"/>
              <a:t>陰性</a:t>
            </a:r>
            <a:endParaRPr kumimoji="1" lang="ja-JP" altLang="en-US" sz="2800" dirty="0"/>
          </a:p>
        </p:txBody>
      </p:sp>
      <p:sp>
        <p:nvSpPr>
          <p:cNvPr id="13" name="テキスト ボックス 12"/>
          <p:cNvSpPr txBox="1"/>
          <p:nvPr/>
        </p:nvSpPr>
        <p:spPr>
          <a:xfrm>
            <a:off x="4572000" y="4071942"/>
            <a:ext cx="902811" cy="523220"/>
          </a:xfrm>
          <a:prstGeom prst="rect">
            <a:avLst/>
          </a:prstGeom>
          <a:noFill/>
          <a:ln w="28575">
            <a:solidFill>
              <a:schemeClr val="tx1"/>
            </a:solidFill>
          </a:ln>
        </p:spPr>
        <p:txBody>
          <a:bodyPr wrap="none" rtlCol="0">
            <a:spAutoFit/>
          </a:bodyPr>
          <a:lstStyle/>
          <a:p>
            <a:r>
              <a:rPr lang="ja-JP" altLang="en-US" sz="2800" dirty="0"/>
              <a:t>陽性</a:t>
            </a:r>
            <a:endParaRPr kumimoji="1" lang="ja-JP" altLang="en-US" sz="2800" dirty="0"/>
          </a:p>
        </p:txBody>
      </p:sp>
      <p:sp>
        <p:nvSpPr>
          <p:cNvPr id="14" name="テキスト ボックス 13"/>
          <p:cNvSpPr txBox="1"/>
          <p:nvPr/>
        </p:nvSpPr>
        <p:spPr>
          <a:xfrm>
            <a:off x="4572000" y="5143512"/>
            <a:ext cx="902811" cy="523220"/>
          </a:xfrm>
          <a:prstGeom prst="rect">
            <a:avLst/>
          </a:prstGeom>
          <a:noFill/>
        </p:spPr>
        <p:txBody>
          <a:bodyPr wrap="none" rtlCol="0">
            <a:spAutoFit/>
          </a:bodyPr>
          <a:lstStyle/>
          <a:p>
            <a:r>
              <a:rPr lang="ja-JP" altLang="en-US" sz="2800" dirty="0"/>
              <a:t>陰性</a:t>
            </a:r>
            <a:endParaRPr kumimoji="1" lang="ja-JP" altLang="en-US" sz="2800" dirty="0"/>
          </a:p>
        </p:txBody>
      </p:sp>
      <p:grpSp>
        <p:nvGrpSpPr>
          <p:cNvPr id="16" name="グループ化 15"/>
          <p:cNvGrpSpPr/>
          <p:nvPr/>
        </p:nvGrpSpPr>
        <p:grpSpPr>
          <a:xfrm>
            <a:off x="3286116" y="2143116"/>
            <a:ext cx="919170" cy="1276360"/>
            <a:chOff x="642910" y="3000372"/>
            <a:chExt cx="919170" cy="1276360"/>
          </a:xfrm>
        </p:grpSpPr>
        <p:cxnSp>
          <p:nvCxnSpPr>
            <p:cNvPr id="17" name="直線コネクタ 16"/>
            <p:cNvCxnSpPr/>
            <p:nvPr/>
          </p:nvCxnSpPr>
          <p:spPr>
            <a:xfrm rot="10800000" flipV="1">
              <a:off x="642910" y="3000372"/>
              <a:ext cx="857256" cy="6429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rot="10800000">
              <a:off x="642910" y="3643314"/>
              <a:ext cx="919170" cy="633418"/>
            </a:xfrm>
            <a:prstGeom prst="line">
              <a:avLst/>
            </a:prstGeom>
            <a:ln w="38100"/>
          </p:spPr>
          <p:style>
            <a:lnRef idx="1">
              <a:schemeClr val="accent1"/>
            </a:lnRef>
            <a:fillRef idx="0">
              <a:schemeClr val="accent1"/>
            </a:fillRef>
            <a:effectRef idx="0">
              <a:schemeClr val="accent1"/>
            </a:effectRef>
            <a:fontRef idx="minor">
              <a:schemeClr val="tx1"/>
            </a:fontRef>
          </p:style>
        </p:cxnSp>
      </p:grpSp>
      <p:grpSp>
        <p:nvGrpSpPr>
          <p:cNvPr id="19" name="グループ化 18"/>
          <p:cNvGrpSpPr/>
          <p:nvPr/>
        </p:nvGrpSpPr>
        <p:grpSpPr>
          <a:xfrm>
            <a:off x="3286116" y="4214818"/>
            <a:ext cx="919170" cy="1276360"/>
            <a:chOff x="642910" y="3000372"/>
            <a:chExt cx="919170" cy="1276360"/>
          </a:xfrm>
        </p:grpSpPr>
        <p:cxnSp>
          <p:nvCxnSpPr>
            <p:cNvPr id="20" name="直線コネクタ 19"/>
            <p:cNvCxnSpPr/>
            <p:nvPr/>
          </p:nvCxnSpPr>
          <p:spPr>
            <a:xfrm rot="10800000" flipV="1">
              <a:off x="642910" y="3000372"/>
              <a:ext cx="857256" cy="6429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10800000">
              <a:off x="642910" y="3643314"/>
              <a:ext cx="919170" cy="633418"/>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22" name="テキスト ボックス 21"/>
          <p:cNvSpPr txBox="1"/>
          <p:nvPr/>
        </p:nvSpPr>
        <p:spPr>
          <a:xfrm>
            <a:off x="500034" y="2643182"/>
            <a:ext cx="824265" cy="523220"/>
          </a:xfrm>
          <a:prstGeom prst="rect">
            <a:avLst/>
          </a:prstGeom>
          <a:noFill/>
        </p:spPr>
        <p:txBody>
          <a:bodyPr wrap="none" rtlCol="0">
            <a:spAutoFit/>
          </a:bodyPr>
          <a:lstStyle/>
          <a:p>
            <a:r>
              <a:rPr kumimoji="1" lang="en-US" altLang="ja-JP" sz="2800" dirty="0"/>
              <a:t>0.02</a:t>
            </a:r>
            <a:endParaRPr kumimoji="1" lang="ja-JP" altLang="en-US" sz="2800" dirty="0"/>
          </a:p>
        </p:txBody>
      </p:sp>
      <p:sp>
        <p:nvSpPr>
          <p:cNvPr id="23" name="テキスト ボックス 22"/>
          <p:cNvSpPr txBox="1"/>
          <p:nvPr/>
        </p:nvSpPr>
        <p:spPr>
          <a:xfrm>
            <a:off x="571472" y="4214818"/>
            <a:ext cx="824265" cy="523220"/>
          </a:xfrm>
          <a:prstGeom prst="rect">
            <a:avLst/>
          </a:prstGeom>
          <a:noFill/>
        </p:spPr>
        <p:txBody>
          <a:bodyPr wrap="none" rtlCol="0">
            <a:spAutoFit/>
          </a:bodyPr>
          <a:lstStyle/>
          <a:p>
            <a:r>
              <a:rPr kumimoji="1" lang="en-US" altLang="ja-JP" sz="2800" dirty="0"/>
              <a:t>0.98</a:t>
            </a:r>
            <a:endParaRPr kumimoji="1" lang="ja-JP" altLang="en-US" sz="2800" dirty="0"/>
          </a:p>
        </p:txBody>
      </p:sp>
      <p:sp>
        <p:nvSpPr>
          <p:cNvPr id="24" name="テキスト ボックス 23"/>
          <p:cNvSpPr txBox="1"/>
          <p:nvPr/>
        </p:nvSpPr>
        <p:spPr>
          <a:xfrm>
            <a:off x="3000364" y="1857364"/>
            <a:ext cx="824265" cy="523220"/>
          </a:xfrm>
          <a:prstGeom prst="rect">
            <a:avLst/>
          </a:prstGeom>
          <a:noFill/>
        </p:spPr>
        <p:txBody>
          <a:bodyPr wrap="none" rtlCol="0">
            <a:spAutoFit/>
          </a:bodyPr>
          <a:lstStyle/>
          <a:p>
            <a:r>
              <a:rPr kumimoji="1" lang="en-US" altLang="ja-JP" sz="2800" dirty="0"/>
              <a:t>0.95</a:t>
            </a:r>
            <a:endParaRPr kumimoji="1" lang="ja-JP" altLang="en-US" sz="2800" dirty="0"/>
          </a:p>
        </p:txBody>
      </p:sp>
      <p:sp>
        <p:nvSpPr>
          <p:cNvPr id="25" name="テキスト ボックス 24"/>
          <p:cNvSpPr txBox="1"/>
          <p:nvPr/>
        </p:nvSpPr>
        <p:spPr>
          <a:xfrm>
            <a:off x="2928926" y="3071810"/>
            <a:ext cx="824265" cy="523220"/>
          </a:xfrm>
          <a:prstGeom prst="rect">
            <a:avLst/>
          </a:prstGeom>
          <a:noFill/>
        </p:spPr>
        <p:txBody>
          <a:bodyPr wrap="none" rtlCol="0">
            <a:spAutoFit/>
          </a:bodyPr>
          <a:lstStyle/>
          <a:p>
            <a:r>
              <a:rPr kumimoji="1" lang="en-US" altLang="ja-JP" sz="2800" dirty="0"/>
              <a:t>0.05</a:t>
            </a:r>
            <a:endParaRPr kumimoji="1" lang="ja-JP" altLang="en-US" sz="2800" dirty="0"/>
          </a:p>
        </p:txBody>
      </p:sp>
      <p:sp>
        <p:nvSpPr>
          <p:cNvPr id="26" name="テキスト ボックス 25"/>
          <p:cNvSpPr txBox="1"/>
          <p:nvPr/>
        </p:nvSpPr>
        <p:spPr>
          <a:xfrm>
            <a:off x="3143240" y="4000504"/>
            <a:ext cx="824265" cy="523220"/>
          </a:xfrm>
          <a:prstGeom prst="rect">
            <a:avLst/>
          </a:prstGeom>
          <a:noFill/>
        </p:spPr>
        <p:txBody>
          <a:bodyPr wrap="none" rtlCol="0">
            <a:spAutoFit/>
          </a:bodyPr>
          <a:lstStyle/>
          <a:p>
            <a:r>
              <a:rPr kumimoji="1" lang="en-US" altLang="ja-JP" sz="2800" dirty="0"/>
              <a:t>0.10</a:t>
            </a:r>
            <a:endParaRPr kumimoji="1" lang="ja-JP" altLang="en-US" sz="2800" dirty="0"/>
          </a:p>
        </p:txBody>
      </p:sp>
      <p:sp>
        <p:nvSpPr>
          <p:cNvPr id="27" name="テキスト ボックス 26"/>
          <p:cNvSpPr txBox="1"/>
          <p:nvPr/>
        </p:nvSpPr>
        <p:spPr>
          <a:xfrm>
            <a:off x="3071802" y="5214950"/>
            <a:ext cx="824265" cy="523220"/>
          </a:xfrm>
          <a:prstGeom prst="rect">
            <a:avLst/>
          </a:prstGeom>
          <a:noFill/>
        </p:spPr>
        <p:txBody>
          <a:bodyPr wrap="none" rtlCol="0">
            <a:spAutoFit/>
          </a:bodyPr>
          <a:lstStyle/>
          <a:p>
            <a:r>
              <a:rPr kumimoji="1" lang="en-US" altLang="ja-JP" sz="2800" dirty="0"/>
              <a:t>0.90</a:t>
            </a:r>
            <a:endParaRPr kumimoji="1" lang="ja-JP" altLang="en-US" sz="2800" dirty="0"/>
          </a:p>
        </p:txBody>
      </p:sp>
      <p:sp>
        <p:nvSpPr>
          <p:cNvPr id="28" name="テキスト ボックス 27"/>
          <p:cNvSpPr txBox="1"/>
          <p:nvPr/>
        </p:nvSpPr>
        <p:spPr>
          <a:xfrm>
            <a:off x="5786446" y="1785926"/>
            <a:ext cx="1822935" cy="523220"/>
          </a:xfrm>
          <a:prstGeom prst="rect">
            <a:avLst/>
          </a:prstGeom>
          <a:noFill/>
        </p:spPr>
        <p:txBody>
          <a:bodyPr wrap="none" rtlCol="0">
            <a:spAutoFit/>
          </a:bodyPr>
          <a:lstStyle/>
          <a:p>
            <a:r>
              <a:rPr kumimoji="1" lang="en-US" altLang="ja-JP" sz="2800" dirty="0"/>
              <a:t>0.02×0.95</a:t>
            </a:r>
            <a:endParaRPr kumimoji="1" lang="ja-JP" altLang="en-US" sz="2800" dirty="0"/>
          </a:p>
        </p:txBody>
      </p:sp>
      <p:sp>
        <p:nvSpPr>
          <p:cNvPr id="29" name="テキスト ボックス 28"/>
          <p:cNvSpPr txBox="1"/>
          <p:nvPr/>
        </p:nvSpPr>
        <p:spPr>
          <a:xfrm>
            <a:off x="5786446" y="3143248"/>
            <a:ext cx="1822935" cy="523220"/>
          </a:xfrm>
          <a:prstGeom prst="rect">
            <a:avLst/>
          </a:prstGeom>
          <a:noFill/>
        </p:spPr>
        <p:txBody>
          <a:bodyPr wrap="none" rtlCol="0">
            <a:spAutoFit/>
          </a:bodyPr>
          <a:lstStyle/>
          <a:p>
            <a:r>
              <a:rPr kumimoji="1" lang="en-US" altLang="ja-JP" sz="2800" dirty="0"/>
              <a:t>0.02×0.05</a:t>
            </a:r>
            <a:endParaRPr kumimoji="1" lang="ja-JP" altLang="en-US" sz="2800" dirty="0"/>
          </a:p>
        </p:txBody>
      </p:sp>
      <p:sp>
        <p:nvSpPr>
          <p:cNvPr id="30" name="テキスト ボックス 29"/>
          <p:cNvSpPr txBox="1"/>
          <p:nvPr/>
        </p:nvSpPr>
        <p:spPr>
          <a:xfrm>
            <a:off x="5786446" y="4071942"/>
            <a:ext cx="1822935" cy="523220"/>
          </a:xfrm>
          <a:prstGeom prst="rect">
            <a:avLst/>
          </a:prstGeom>
          <a:noFill/>
        </p:spPr>
        <p:txBody>
          <a:bodyPr wrap="none" rtlCol="0">
            <a:spAutoFit/>
          </a:bodyPr>
          <a:lstStyle/>
          <a:p>
            <a:r>
              <a:rPr kumimoji="1" lang="en-US" altLang="ja-JP" sz="2800" dirty="0"/>
              <a:t>0.98×0.10</a:t>
            </a:r>
            <a:endParaRPr kumimoji="1" lang="ja-JP" altLang="en-US" sz="2800" dirty="0"/>
          </a:p>
        </p:txBody>
      </p:sp>
      <p:sp>
        <p:nvSpPr>
          <p:cNvPr id="31" name="テキスト ボックス 30"/>
          <p:cNvSpPr txBox="1"/>
          <p:nvPr/>
        </p:nvSpPr>
        <p:spPr>
          <a:xfrm>
            <a:off x="5786446" y="5143512"/>
            <a:ext cx="1822935" cy="523220"/>
          </a:xfrm>
          <a:prstGeom prst="rect">
            <a:avLst/>
          </a:prstGeom>
          <a:noFill/>
        </p:spPr>
        <p:txBody>
          <a:bodyPr wrap="none" rtlCol="0">
            <a:spAutoFit/>
          </a:bodyPr>
          <a:lstStyle/>
          <a:p>
            <a:r>
              <a:rPr kumimoji="1" lang="en-US" altLang="ja-JP" sz="2800" dirty="0"/>
              <a:t>0.98×0.90</a:t>
            </a:r>
            <a:endParaRPr kumimoji="1" lang="ja-JP" altLang="en-US" sz="2800" dirty="0"/>
          </a:p>
        </p:txBody>
      </p:sp>
      <p:sp>
        <p:nvSpPr>
          <p:cNvPr id="32" name="星 5 31"/>
          <p:cNvSpPr/>
          <p:nvPr/>
        </p:nvSpPr>
        <p:spPr>
          <a:xfrm>
            <a:off x="1214414" y="5357826"/>
            <a:ext cx="500066" cy="50006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星 5 32"/>
          <p:cNvSpPr/>
          <p:nvPr/>
        </p:nvSpPr>
        <p:spPr>
          <a:xfrm>
            <a:off x="8429652" y="1785926"/>
            <a:ext cx="500066" cy="50006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星 5 33"/>
          <p:cNvSpPr/>
          <p:nvPr/>
        </p:nvSpPr>
        <p:spPr>
          <a:xfrm>
            <a:off x="7715272" y="4000504"/>
            <a:ext cx="500066" cy="50006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6" name="直線コネクタ 35"/>
          <p:cNvCxnSpPr/>
          <p:nvPr/>
        </p:nvCxnSpPr>
        <p:spPr>
          <a:xfrm>
            <a:off x="428596" y="6000768"/>
            <a:ext cx="285752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星 5 37"/>
          <p:cNvSpPr/>
          <p:nvPr/>
        </p:nvSpPr>
        <p:spPr>
          <a:xfrm>
            <a:off x="500034" y="6072206"/>
            <a:ext cx="500066" cy="50006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星 5 38"/>
          <p:cNvSpPr/>
          <p:nvPr/>
        </p:nvSpPr>
        <p:spPr>
          <a:xfrm>
            <a:off x="1142976" y="6072206"/>
            <a:ext cx="500066" cy="50006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星 5 39"/>
          <p:cNvSpPr/>
          <p:nvPr/>
        </p:nvSpPr>
        <p:spPr>
          <a:xfrm>
            <a:off x="2214546" y="6072206"/>
            <a:ext cx="500066" cy="50006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星 5 40"/>
          <p:cNvSpPr/>
          <p:nvPr/>
        </p:nvSpPr>
        <p:spPr>
          <a:xfrm>
            <a:off x="1785918" y="5357826"/>
            <a:ext cx="500066" cy="50006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1785918" y="6072206"/>
            <a:ext cx="389850" cy="584775"/>
          </a:xfrm>
          <a:prstGeom prst="rect">
            <a:avLst/>
          </a:prstGeom>
          <a:noFill/>
        </p:spPr>
        <p:txBody>
          <a:bodyPr wrap="none" rtlCol="0">
            <a:spAutoFit/>
          </a:bodyPr>
          <a:lstStyle/>
          <a:p>
            <a:r>
              <a:rPr kumimoji="1" lang="en-US" altLang="ja-JP" sz="3200" dirty="0"/>
              <a:t>+</a:t>
            </a:r>
            <a:endParaRPr kumimoji="1" lang="ja-JP" altLang="en-US" sz="3200" dirty="0"/>
          </a:p>
        </p:txBody>
      </p:sp>
      <p:sp>
        <p:nvSpPr>
          <p:cNvPr id="43" name="星 5 42"/>
          <p:cNvSpPr/>
          <p:nvPr/>
        </p:nvSpPr>
        <p:spPr>
          <a:xfrm>
            <a:off x="7786710" y="1785926"/>
            <a:ext cx="500066" cy="50006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樹形図の描き方</a:t>
            </a:r>
          </a:p>
        </p:txBody>
      </p:sp>
      <p:sp>
        <p:nvSpPr>
          <p:cNvPr id="3" name="コンテンツ プレースホルダ 2"/>
          <p:cNvSpPr>
            <a:spLocks noGrp="1"/>
          </p:cNvSpPr>
          <p:nvPr>
            <p:ph idx="1"/>
          </p:nvPr>
        </p:nvSpPr>
        <p:spPr/>
        <p:txBody>
          <a:bodyPr>
            <a:normAutofit fontScale="92500" lnSpcReduction="20000"/>
          </a:bodyPr>
          <a:lstStyle/>
          <a:p>
            <a:r>
              <a:rPr lang="ja-JP" altLang="en-US" dirty="0"/>
              <a:t>「仮説」の</a:t>
            </a:r>
            <a:r>
              <a:rPr kumimoji="1" lang="ja-JP" altLang="en-US" dirty="0"/>
              <a:t>事象（注目する仮説およびその他の仮説）ごとに枝を分岐させ</a:t>
            </a:r>
            <a:r>
              <a:rPr lang="ja-JP" altLang="en-US" dirty="0"/>
              <a:t>，枝の末端に事象のラベルをはる．</a:t>
            </a:r>
            <a:endParaRPr kumimoji="1" lang="en-US" altLang="ja-JP" dirty="0"/>
          </a:p>
          <a:p>
            <a:r>
              <a:rPr kumimoji="1" lang="ja-JP" altLang="en-US" dirty="0"/>
              <a:t>「仮説」の確率を枝にそって書き込む．</a:t>
            </a:r>
            <a:endParaRPr kumimoji="1" lang="en-US" altLang="ja-JP" dirty="0"/>
          </a:p>
          <a:p>
            <a:r>
              <a:rPr lang="ja-JP" altLang="en-US" dirty="0"/>
              <a:t>それぞれの事象の枝ごとに，「データ」の違いにより，さらに枝を分岐させる．枝の末端に「データ」のラベルをはる．</a:t>
            </a:r>
            <a:endParaRPr lang="en-US" altLang="ja-JP" dirty="0"/>
          </a:p>
          <a:p>
            <a:r>
              <a:rPr lang="ja-JP" altLang="en-US" dirty="0"/>
              <a:t>分岐させたそれぞれの枝にそって，その「データ」が与えられる条件つき確率を書き込む．</a:t>
            </a:r>
            <a:endParaRPr lang="en-US" altLang="ja-JP" dirty="0"/>
          </a:p>
          <a:p>
            <a:r>
              <a:rPr lang="ja-JP" altLang="en-US" dirty="0"/>
              <a:t>枝別れの末端にある積事象の確率を書き込む．</a:t>
            </a:r>
            <a:endParaRPr kumimoji="1" lang="ja-JP" altLang="en-US" dirty="0"/>
          </a:p>
        </p:txBody>
      </p:sp>
    </p:spTree>
    <p:extLst>
      <p:ext uri="{BB962C8B-B14F-4D97-AF65-F5344CB8AC3E}">
        <p14:creationId xmlns:p14="http://schemas.microsoft.com/office/powerpoint/2010/main" val="34946733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樹形図による解決（１）</a:t>
            </a:r>
          </a:p>
        </p:txBody>
      </p:sp>
      <p:grpSp>
        <p:nvGrpSpPr>
          <p:cNvPr id="5" name="グループ化 14"/>
          <p:cNvGrpSpPr/>
          <p:nvPr/>
        </p:nvGrpSpPr>
        <p:grpSpPr>
          <a:xfrm>
            <a:off x="642910" y="3000372"/>
            <a:ext cx="919170" cy="1276360"/>
            <a:chOff x="642910" y="3000372"/>
            <a:chExt cx="919170" cy="1276360"/>
          </a:xfrm>
        </p:grpSpPr>
        <p:cxnSp>
          <p:nvCxnSpPr>
            <p:cNvPr id="3" name="直線コネクタ 2"/>
            <p:cNvCxnSpPr/>
            <p:nvPr/>
          </p:nvCxnSpPr>
          <p:spPr>
            <a:xfrm rot="10800000" flipV="1">
              <a:off x="642910" y="3000372"/>
              <a:ext cx="857256" cy="6429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 name="直線コネクタ 3"/>
            <p:cNvCxnSpPr/>
            <p:nvPr/>
          </p:nvCxnSpPr>
          <p:spPr>
            <a:xfrm rot="10800000">
              <a:off x="642910" y="3643314"/>
              <a:ext cx="919170" cy="633418"/>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9" name="テキスト ボックス 8"/>
          <p:cNvSpPr txBox="1"/>
          <p:nvPr/>
        </p:nvSpPr>
        <p:spPr>
          <a:xfrm>
            <a:off x="1857356" y="2571744"/>
            <a:ext cx="902811" cy="523220"/>
          </a:xfrm>
          <a:prstGeom prst="rect">
            <a:avLst/>
          </a:prstGeom>
          <a:noFill/>
        </p:spPr>
        <p:txBody>
          <a:bodyPr wrap="none" rtlCol="0">
            <a:spAutoFit/>
          </a:bodyPr>
          <a:lstStyle/>
          <a:p>
            <a:r>
              <a:rPr kumimoji="1" lang="ja-JP" altLang="en-US" sz="2800" dirty="0"/>
              <a:t>病気</a:t>
            </a:r>
          </a:p>
        </p:txBody>
      </p:sp>
      <p:sp>
        <p:nvSpPr>
          <p:cNvPr id="10" name="テキスト ボックス 9"/>
          <p:cNvSpPr txBox="1"/>
          <p:nvPr/>
        </p:nvSpPr>
        <p:spPr>
          <a:xfrm>
            <a:off x="1857356" y="4214818"/>
            <a:ext cx="1172116" cy="954107"/>
          </a:xfrm>
          <a:prstGeom prst="rect">
            <a:avLst/>
          </a:prstGeom>
          <a:noFill/>
        </p:spPr>
        <p:txBody>
          <a:bodyPr wrap="none" rtlCol="0">
            <a:spAutoFit/>
          </a:bodyPr>
          <a:lstStyle/>
          <a:p>
            <a:r>
              <a:rPr kumimoji="1" lang="ja-JP" altLang="en-US" sz="2800" dirty="0"/>
              <a:t>病気</a:t>
            </a:r>
            <a:endParaRPr kumimoji="1" lang="en-US" altLang="ja-JP" sz="2800" dirty="0"/>
          </a:p>
          <a:p>
            <a:r>
              <a:rPr lang="ja-JP" altLang="en-US" sz="2800" dirty="0"/>
              <a:t>でない</a:t>
            </a:r>
            <a:endParaRPr kumimoji="1" lang="ja-JP" altLang="en-US" sz="2800" dirty="0"/>
          </a:p>
        </p:txBody>
      </p:sp>
      <p:sp>
        <p:nvSpPr>
          <p:cNvPr id="22" name="テキスト ボックス 21"/>
          <p:cNvSpPr txBox="1"/>
          <p:nvPr/>
        </p:nvSpPr>
        <p:spPr>
          <a:xfrm>
            <a:off x="500034" y="2643182"/>
            <a:ext cx="824265" cy="523220"/>
          </a:xfrm>
          <a:prstGeom prst="rect">
            <a:avLst/>
          </a:prstGeom>
          <a:noFill/>
        </p:spPr>
        <p:txBody>
          <a:bodyPr wrap="none" rtlCol="0">
            <a:spAutoFit/>
          </a:bodyPr>
          <a:lstStyle/>
          <a:p>
            <a:r>
              <a:rPr kumimoji="1" lang="en-US" altLang="ja-JP" sz="2800" dirty="0"/>
              <a:t>0.02</a:t>
            </a:r>
            <a:endParaRPr kumimoji="1" lang="ja-JP" altLang="en-US" sz="2800" dirty="0"/>
          </a:p>
        </p:txBody>
      </p:sp>
      <p:sp>
        <p:nvSpPr>
          <p:cNvPr id="23" name="テキスト ボックス 22"/>
          <p:cNvSpPr txBox="1"/>
          <p:nvPr/>
        </p:nvSpPr>
        <p:spPr>
          <a:xfrm>
            <a:off x="571472" y="4214818"/>
            <a:ext cx="824265" cy="523220"/>
          </a:xfrm>
          <a:prstGeom prst="rect">
            <a:avLst/>
          </a:prstGeom>
          <a:noFill/>
        </p:spPr>
        <p:txBody>
          <a:bodyPr wrap="none" rtlCol="0">
            <a:spAutoFit/>
          </a:bodyPr>
          <a:lstStyle/>
          <a:p>
            <a:r>
              <a:rPr kumimoji="1" lang="en-US" altLang="ja-JP" sz="2800" dirty="0"/>
              <a:t>0.98</a:t>
            </a:r>
            <a:endParaRPr kumimoji="1" lang="ja-JP" altLang="en-US" sz="2800" dirty="0"/>
          </a:p>
        </p:txBody>
      </p:sp>
    </p:spTree>
    <p:extLst>
      <p:ext uri="{BB962C8B-B14F-4D97-AF65-F5344CB8AC3E}">
        <p14:creationId xmlns:p14="http://schemas.microsoft.com/office/powerpoint/2010/main" val="1347921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7" name="テキスト ボックス 6"/>
              <p:cNvSpPr txBox="1"/>
              <p:nvPr/>
            </p:nvSpPr>
            <p:spPr>
              <a:xfrm>
                <a:off x="5700193" y="2276872"/>
                <a:ext cx="2986607" cy="255454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ja-JP" sz="3200" i="1" smtClean="0">
                          <a:latin typeface="Cambria Math" panose="02040503050406030204" pitchFamily="18" charset="0"/>
                        </a:rPr>
                        <m:t>𝑃</m:t>
                      </m:r>
                      <m:d>
                        <m:dPr>
                          <m:begChr m:val="{"/>
                          <m:endChr m:val="}"/>
                          <m:ctrlPr>
                            <a:rPr lang="en-US" altLang="ja-JP" sz="3200" i="1">
                              <a:latin typeface="Cambria Math" panose="02040503050406030204" pitchFamily="18" charset="0"/>
                            </a:rPr>
                          </m:ctrlPr>
                        </m:dPr>
                        <m:e>
                          <m:r>
                            <a:rPr lang="ja-JP" altLang="en-US" sz="3200" i="1">
                              <a:latin typeface="Cambria Math" panose="02040503050406030204" pitchFamily="18" charset="0"/>
                            </a:rPr>
                            <m:t>当たり</m:t>
                          </m:r>
                          <m:r>
                            <a:rPr lang="en-US" altLang="ja-JP" sz="3200" i="1">
                              <a:latin typeface="Cambria Math" panose="02040503050406030204" pitchFamily="18" charset="0"/>
                            </a:rPr>
                            <m:t>|</m:t>
                          </m:r>
                          <m:r>
                            <a:rPr lang="ja-JP" altLang="en-US" sz="3200" i="1">
                              <a:latin typeface="Cambria Math" panose="02040503050406030204" pitchFamily="18" charset="0"/>
                            </a:rPr>
                            <m:t>白箱</m:t>
                          </m:r>
                        </m:e>
                      </m:d>
                    </m:oMath>
                  </m:oMathPara>
                </a14:m>
                <a:endParaRPr lang="en-US" altLang="ja-JP" sz="3200" dirty="0"/>
              </a:p>
              <a:p>
                <a:r>
                  <a:rPr lang="ja-JP" altLang="en-US" sz="3200" dirty="0"/>
                  <a:t>は，図の上半分の領域の中での，「当たり」領域の割合</a:t>
                </a:r>
                <a:endParaRPr kumimoji="1" lang="ja-JP" altLang="en-US" sz="3200" dirty="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5700193" y="2276872"/>
                <a:ext cx="2986607" cy="2554545"/>
              </a:xfrm>
              <a:prstGeom prst="rect">
                <a:avLst/>
              </a:prstGeom>
              <a:blipFill>
                <a:blip r:embed="rId2"/>
                <a:stretch>
                  <a:fillRect l="-5102" r="-2449" b="-5728"/>
                </a:stretch>
              </a:blipFill>
            </p:spPr>
            <p:txBody>
              <a:bodyPr/>
              <a:lstStyle/>
              <a:p>
                <a:r>
                  <a:rPr lang="ja-JP" altLang="en-US">
                    <a:noFill/>
                  </a:rPr>
                  <a:t> </a:t>
                </a:r>
              </a:p>
            </p:txBody>
          </p:sp>
        </mc:Fallback>
      </mc:AlternateContent>
      <p:pic>
        <p:nvPicPr>
          <p:cNvPr id="9" name="コンテンツ プレースホルダー 8"/>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95536" y="1844824"/>
            <a:ext cx="5027511" cy="4104456"/>
          </a:xfrm>
        </p:spPr>
      </p:pic>
    </p:spTree>
    <p:extLst>
      <p:ext uri="{BB962C8B-B14F-4D97-AF65-F5344CB8AC3E}">
        <p14:creationId xmlns:p14="http://schemas.microsoft.com/office/powerpoint/2010/main" val="38904358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樹形図による解決（２）</a:t>
            </a:r>
            <a:endParaRPr kumimoji="1" lang="ja-JP" altLang="en-US" dirty="0"/>
          </a:p>
        </p:txBody>
      </p:sp>
      <p:grpSp>
        <p:nvGrpSpPr>
          <p:cNvPr id="5" name="グループ化 14"/>
          <p:cNvGrpSpPr/>
          <p:nvPr/>
        </p:nvGrpSpPr>
        <p:grpSpPr>
          <a:xfrm>
            <a:off x="642910" y="3000372"/>
            <a:ext cx="919170" cy="1276360"/>
            <a:chOff x="642910" y="3000372"/>
            <a:chExt cx="919170" cy="1276360"/>
          </a:xfrm>
        </p:grpSpPr>
        <p:cxnSp>
          <p:nvCxnSpPr>
            <p:cNvPr id="3" name="直線コネクタ 2"/>
            <p:cNvCxnSpPr/>
            <p:nvPr/>
          </p:nvCxnSpPr>
          <p:spPr>
            <a:xfrm rot="10800000" flipV="1">
              <a:off x="642910" y="3000372"/>
              <a:ext cx="857256" cy="6429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 name="直線コネクタ 3"/>
            <p:cNvCxnSpPr/>
            <p:nvPr/>
          </p:nvCxnSpPr>
          <p:spPr>
            <a:xfrm rot="10800000">
              <a:off x="642910" y="3643314"/>
              <a:ext cx="919170" cy="633418"/>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9" name="テキスト ボックス 8"/>
          <p:cNvSpPr txBox="1"/>
          <p:nvPr/>
        </p:nvSpPr>
        <p:spPr>
          <a:xfrm>
            <a:off x="1857356" y="2571744"/>
            <a:ext cx="902811" cy="523220"/>
          </a:xfrm>
          <a:prstGeom prst="rect">
            <a:avLst/>
          </a:prstGeom>
          <a:noFill/>
        </p:spPr>
        <p:txBody>
          <a:bodyPr wrap="none" rtlCol="0">
            <a:spAutoFit/>
          </a:bodyPr>
          <a:lstStyle/>
          <a:p>
            <a:r>
              <a:rPr kumimoji="1" lang="ja-JP" altLang="en-US" sz="2800" dirty="0"/>
              <a:t>病気</a:t>
            </a:r>
          </a:p>
        </p:txBody>
      </p:sp>
      <p:sp>
        <p:nvSpPr>
          <p:cNvPr id="10" name="テキスト ボックス 9"/>
          <p:cNvSpPr txBox="1"/>
          <p:nvPr/>
        </p:nvSpPr>
        <p:spPr>
          <a:xfrm>
            <a:off x="1857356" y="4214818"/>
            <a:ext cx="1172116" cy="954107"/>
          </a:xfrm>
          <a:prstGeom prst="rect">
            <a:avLst/>
          </a:prstGeom>
          <a:noFill/>
        </p:spPr>
        <p:txBody>
          <a:bodyPr wrap="none" rtlCol="0">
            <a:spAutoFit/>
          </a:bodyPr>
          <a:lstStyle/>
          <a:p>
            <a:r>
              <a:rPr kumimoji="1" lang="ja-JP" altLang="en-US" sz="2800" dirty="0"/>
              <a:t>病気</a:t>
            </a:r>
            <a:endParaRPr kumimoji="1" lang="en-US" altLang="ja-JP" sz="2800" dirty="0"/>
          </a:p>
          <a:p>
            <a:r>
              <a:rPr lang="ja-JP" altLang="en-US" sz="2800" dirty="0"/>
              <a:t>でない</a:t>
            </a:r>
            <a:endParaRPr kumimoji="1" lang="ja-JP" altLang="en-US" sz="2800" dirty="0"/>
          </a:p>
        </p:txBody>
      </p:sp>
      <p:sp>
        <p:nvSpPr>
          <p:cNvPr id="11" name="テキスト ボックス 10"/>
          <p:cNvSpPr txBox="1"/>
          <p:nvPr/>
        </p:nvSpPr>
        <p:spPr>
          <a:xfrm>
            <a:off x="4500562" y="1857364"/>
            <a:ext cx="902811" cy="523220"/>
          </a:xfrm>
          <a:prstGeom prst="rect">
            <a:avLst/>
          </a:prstGeom>
          <a:noFill/>
          <a:ln w="28575">
            <a:solidFill>
              <a:schemeClr val="tx1"/>
            </a:solidFill>
          </a:ln>
        </p:spPr>
        <p:txBody>
          <a:bodyPr wrap="none" rtlCol="0">
            <a:spAutoFit/>
          </a:bodyPr>
          <a:lstStyle/>
          <a:p>
            <a:r>
              <a:rPr lang="ja-JP" altLang="en-US" sz="2800" dirty="0"/>
              <a:t>陽性</a:t>
            </a:r>
            <a:endParaRPr kumimoji="1" lang="ja-JP" altLang="en-US" sz="2800" dirty="0"/>
          </a:p>
        </p:txBody>
      </p:sp>
      <p:sp>
        <p:nvSpPr>
          <p:cNvPr id="12" name="テキスト ボックス 11"/>
          <p:cNvSpPr txBox="1"/>
          <p:nvPr/>
        </p:nvSpPr>
        <p:spPr>
          <a:xfrm>
            <a:off x="4500562" y="3214686"/>
            <a:ext cx="902811" cy="523220"/>
          </a:xfrm>
          <a:prstGeom prst="rect">
            <a:avLst/>
          </a:prstGeom>
          <a:noFill/>
        </p:spPr>
        <p:txBody>
          <a:bodyPr wrap="none" rtlCol="0">
            <a:spAutoFit/>
          </a:bodyPr>
          <a:lstStyle/>
          <a:p>
            <a:r>
              <a:rPr lang="ja-JP" altLang="en-US" sz="2800" dirty="0"/>
              <a:t>陰性</a:t>
            </a:r>
            <a:endParaRPr kumimoji="1" lang="ja-JP" altLang="en-US" sz="2800" dirty="0"/>
          </a:p>
        </p:txBody>
      </p:sp>
      <p:sp>
        <p:nvSpPr>
          <p:cNvPr id="13" name="テキスト ボックス 12"/>
          <p:cNvSpPr txBox="1"/>
          <p:nvPr/>
        </p:nvSpPr>
        <p:spPr>
          <a:xfrm>
            <a:off x="4572000" y="4071942"/>
            <a:ext cx="902811" cy="523220"/>
          </a:xfrm>
          <a:prstGeom prst="rect">
            <a:avLst/>
          </a:prstGeom>
          <a:noFill/>
          <a:ln w="28575">
            <a:solidFill>
              <a:schemeClr val="tx1"/>
            </a:solidFill>
          </a:ln>
        </p:spPr>
        <p:txBody>
          <a:bodyPr wrap="none" rtlCol="0">
            <a:spAutoFit/>
          </a:bodyPr>
          <a:lstStyle/>
          <a:p>
            <a:r>
              <a:rPr lang="ja-JP" altLang="en-US" sz="2800" dirty="0"/>
              <a:t>陽性</a:t>
            </a:r>
            <a:endParaRPr kumimoji="1" lang="ja-JP" altLang="en-US" sz="2800" dirty="0"/>
          </a:p>
        </p:txBody>
      </p:sp>
      <p:sp>
        <p:nvSpPr>
          <p:cNvPr id="14" name="テキスト ボックス 13"/>
          <p:cNvSpPr txBox="1"/>
          <p:nvPr/>
        </p:nvSpPr>
        <p:spPr>
          <a:xfrm>
            <a:off x="4572000" y="5143512"/>
            <a:ext cx="902811" cy="523220"/>
          </a:xfrm>
          <a:prstGeom prst="rect">
            <a:avLst/>
          </a:prstGeom>
          <a:noFill/>
        </p:spPr>
        <p:txBody>
          <a:bodyPr wrap="none" rtlCol="0">
            <a:spAutoFit/>
          </a:bodyPr>
          <a:lstStyle/>
          <a:p>
            <a:r>
              <a:rPr lang="ja-JP" altLang="en-US" sz="2800" dirty="0"/>
              <a:t>陰性</a:t>
            </a:r>
            <a:endParaRPr kumimoji="1" lang="ja-JP" altLang="en-US" sz="2800" dirty="0"/>
          </a:p>
        </p:txBody>
      </p:sp>
      <p:grpSp>
        <p:nvGrpSpPr>
          <p:cNvPr id="6" name="グループ化 15"/>
          <p:cNvGrpSpPr/>
          <p:nvPr/>
        </p:nvGrpSpPr>
        <p:grpSpPr>
          <a:xfrm>
            <a:off x="3286116" y="2143116"/>
            <a:ext cx="919170" cy="1276360"/>
            <a:chOff x="642910" y="3000372"/>
            <a:chExt cx="919170" cy="1276360"/>
          </a:xfrm>
        </p:grpSpPr>
        <p:cxnSp>
          <p:nvCxnSpPr>
            <p:cNvPr id="17" name="直線コネクタ 16"/>
            <p:cNvCxnSpPr/>
            <p:nvPr/>
          </p:nvCxnSpPr>
          <p:spPr>
            <a:xfrm rot="10800000" flipV="1">
              <a:off x="642910" y="3000372"/>
              <a:ext cx="857256" cy="6429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rot="10800000">
              <a:off x="642910" y="3643314"/>
              <a:ext cx="919170" cy="633418"/>
            </a:xfrm>
            <a:prstGeom prst="line">
              <a:avLst/>
            </a:prstGeom>
            <a:ln w="38100"/>
          </p:spPr>
          <p:style>
            <a:lnRef idx="1">
              <a:schemeClr val="accent1"/>
            </a:lnRef>
            <a:fillRef idx="0">
              <a:schemeClr val="accent1"/>
            </a:fillRef>
            <a:effectRef idx="0">
              <a:schemeClr val="accent1"/>
            </a:effectRef>
            <a:fontRef idx="minor">
              <a:schemeClr val="tx1"/>
            </a:fontRef>
          </p:style>
        </p:cxnSp>
      </p:grpSp>
      <p:grpSp>
        <p:nvGrpSpPr>
          <p:cNvPr id="7" name="グループ化 18"/>
          <p:cNvGrpSpPr/>
          <p:nvPr/>
        </p:nvGrpSpPr>
        <p:grpSpPr>
          <a:xfrm>
            <a:off x="3286116" y="4214818"/>
            <a:ext cx="919170" cy="1276360"/>
            <a:chOff x="642910" y="3000372"/>
            <a:chExt cx="919170" cy="1276360"/>
          </a:xfrm>
        </p:grpSpPr>
        <p:cxnSp>
          <p:nvCxnSpPr>
            <p:cNvPr id="20" name="直線コネクタ 19"/>
            <p:cNvCxnSpPr/>
            <p:nvPr/>
          </p:nvCxnSpPr>
          <p:spPr>
            <a:xfrm rot="10800000" flipV="1">
              <a:off x="642910" y="3000372"/>
              <a:ext cx="857256" cy="6429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10800000">
              <a:off x="642910" y="3643314"/>
              <a:ext cx="919170" cy="633418"/>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22" name="テキスト ボックス 21"/>
          <p:cNvSpPr txBox="1"/>
          <p:nvPr/>
        </p:nvSpPr>
        <p:spPr>
          <a:xfrm>
            <a:off x="500034" y="2643182"/>
            <a:ext cx="824265" cy="523220"/>
          </a:xfrm>
          <a:prstGeom prst="rect">
            <a:avLst/>
          </a:prstGeom>
          <a:noFill/>
        </p:spPr>
        <p:txBody>
          <a:bodyPr wrap="none" rtlCol="0">
            <a:spAutoFit/>
          </a:bodyPr>
          <a:lstStyle/>
          <a:p>
            <a:r>
              <a:rPr kumimoji="1" lang="en-US" altLang="ja-JP" sz="2800" dirty="0"/>
              <a:t>0.02</a:t>
            </a:r>
            <a:endParaRPr kumimoji="1" lang="ja-JP" altLang="en-US" sz="2800" dirty="0"/>
          </a:p>
        </p:txBody>
      </p:sp>
      <p:sp>
        <p:nvSpPr>
          <p:cNvPr id="23" name="テキスト ボックス 22"/>
          <p:cNvSpPr txBox="1"/>
          <p:nvPr/>
        </p:nvSpPr>
        <p:spPr>
          <a:xfrm>
            <a:off x="571472" y="4214818"/>
            <a:ext cx="824265" cy="523220"/>
          </a:xfrm>
          <a:prstGeom prst="rect">
            <a:avLst/>
          </a:prstGeom>
          <a:noFill/>
        </p:spPr>
        <p:txBody>
          <a:bodyPr wrap="none" rtlCol="0">
            <a:spAutoFit/>
          </a:bodyPr>
          <a:lstStyle/>
          <a:p>
            <a:r>
              <a:rPr kumimoji="1" lang="en-US" altLang="ja-JP" sz="2800" dirty="0"/>
              <a:t>0.98</a:t>
            </a:r>
            <a:endParaRPr kumimoji="1" lang="ja-JP" altLang="en-US" sz="2800" dirty="0"/>
          </a:p>
        </p:txBody>
      </p:sp>
      <p:sp>
        <p:nvSpPr>
          <p:cNvPr id="24" name="テキスト ボックス 23"/>
          <p:cNvSpPr txBox="1"/>
          <p:nvPr/>
        </p:nvSpPr>
        <p:spPr>
          <a:xfrm>
            <a:off x="3000364" y="1857364"/>
            <a:ext cx="824265" cy="523220"/>
          </a:xfrm>
          <a:prstGeom prst="rect">
            <a:avLst/>
          </a:prstGeom>
          <a:noFill/>
        </p:spPr>
        <p:txBody>
          <a:bodyPr wrap="none" rtlCol="0">
            <a:spAutoFit/>
          </a:bodyPr>
          <a:lstStyle/>
          <a:p>
            <a:r>
              <a:rPr kumimoji="1" lang="en-US" altLang="ja-JP" sz="2800" dirty="0"/>
              <a:t>0.95</a:t>
            </a:r>
            <a:endParaRPr kumimoji="1" lang="ja-JP" altLang="en-US" sz="2800" dirty="0"/>
          </a:p>
        </p:txBody>
      </p:sp>
      <p:sp>
        <p:nvSpPr>
          <p:cNvPr id="25" name="テキスト ボックス 24"/>
          <p:cNvSpPr txBox="1"/>
          <p:nvPr/>
        </p:nvSpPr>
        <p:spPr>
          <a:xfrm>
            <a:off x="2928926" y="3071810"/>
            <a:ext cx="824265" cy="523220"/>
          </a:xfrm>
          <a:prstGeom prst="rect">
            <a:avLst/>
          </a:prstGeom>
          <a:noFill/>
        </p:spPr>
        <p:txBody>
          <a:bodyPr wrap="none" rtlCol="0">
            <a:spAutoFit/>
          </a:bodyPr>
          <a:lstStyle/>
          <a:p>
            <a:r>
              <a:rPr kumimoji="1" lang="en-US" altLang="ja-JP" sz="2800" dirty="0"/>
              <a:t>0.05</a:t>
            </a:r>
            <a:endParaRPr kumimoji="1" lang="ja-JP" altLang="en-US" sz="2800" dirty="0"/>
          </a:p>
        </p:txBody>
      </p:sp>
      <p:sp>
        <p:nvSpPr>
          <p:cNvPr id="26" name="テキスト ボックス 25"/>
          <p:cNvSpPr txBox="1"/>
          <p:nvPr/>
        </p:nvSpPr>
        <p:spPr>
          <a:xfrm>
            <a:off x="3143240" y="4000504"/>
            <a:ext cx="824265" cy="523220"/>
          </a:xfrm>
          <a:prstGeom prst="rect">
            <a:avLst/>
          </a:prstGeom>
          <a:noFill/>
        </p:spPr>
        <p:txBody>
          <a:bodyPr wrap="none" rtlCol="0">
            <a:spAutoFit/>
          </a:bodyPr>
          <a:lstStyle/>
          <a:p>
            <a:r>
              <a:rPr kumimoji="1" lang="en-US" altLang="ja-JP" sz="2800" dirty="0"/>
              <a:t>0.10</a:t>
            </a:r>
            <a:endParaRPr kumimoji="1" lang="ja-JP" altLang="en-US" sz="2800" dirty="0"/>
          </a:p>
        </p:txBody>
      </p:sp>
      <p:sp>
        <p:nvSpPr>
          <p:cNvPr id="27" name="テキスト ボックス 26"/>
          <p:cNvSpPr txBox="1"/>
          <p:nvPr/>
        </p:nvSpPr>
        <p:spPr>
          <a:xfrm>
            <a:off x="3071802" y="5214950"/>
            <a:ext cx="824265" cy="523220"/>
          </a:xfrm>
          <a:prstGeom prst="rect">
            <a:avLst/>
          </a:prstGeom>
          <a:noFill/>
        </p:spPr>
        <p:txBody>
          <a:bodyPr wrap="none" rtlCol="0">
            <a:spAutoFit/>
          </a:bodyPr>
          <a:lstStyle/>
          <a:p>
            <a:r>
              <a:rPr kumimoji="1" lang="en-US" altLang="ja-JP" sz="2800" dirty="0"/>
              <a:t>0.90</a:t>
            </a:r>
            <a:endParaRPr kumimoji="1" lang="ja-JP" altLang="en-US" sz="2800" dirty="0"/>
          </a:p>
        </p:txBody>
      </p:sp>
      <p:sp>
        <p:nvSpPr>
          <p:cNvPr id="28" name="テキスト ボックス 27"/>
          <p:cNvSpPr txBox="1"/>
          <p:nvPr/>
        </p:nvSpPr>
        <p:spPr>
          <a:xfrm>
            <a:off x="5786446" y="1785926"/>
            <a:ext cx="1822935" cy="523220"/>
          </a:xfrm>
          <a:prstGeom prst="rect">
            <a:avLst/>
          </a:prstGeom>
          <a:noFill/>
        </p:spPr>
        <p:txBody>
          <a:bodyPr wrap="none" rtlCol="0">
            <a:spAutoFit/>
          </a:bodyPr>
          <a:lstStyle/>
          <a:p>
            <a:r>
              <a:rPr kumimoji="1" lang="en-US" altLang="ja-JP" sz="2800" dirty="0"/>
              <a:t>0.02×0.95</a:t>
            </a:r>
            <a:endParaRPr kumimoji="1" lang="ja-JP" altLang="en-US" sz="2800" dirty="0"/>
          </a:p>
        </p:txBody>
      </p:sp>
      <p:sp>
        <p:nvSpPr>
          <p:cNvPr id="29" name="テキスト ボックス 28"/>
          <p:cNvSpPr txBox="1"/>
          <p:nvPr/>
        </p:nvSpPr>
        <p:spPr>
          <a:xfrm>
            <a:off x="5786446" y="3143248"/>
            <a:ext cx="1822935" cy="523220"/>
          </a:xfrm>
          <a:prstGeom prst="rect">
            <a:avLst/>
          </a:prstGeom>
          <a:noFill/>
        </p:spPr>
        <p:txBody>
          <a:bodyPr wrap="none" rtlCol="0">
            <a:spAutoFit/>
          </a:bodyPr>
          <a:lstStyle/>
          <a:p>
            <a:r>
              <a:rPr kumimoji="1" lang="en-US" altLang="ja-JP" sz="2800" dirty="0"/>
              <a:t>0.02×0.05</a:t>
            </a:r>
            <a:endParaRPr kumimoji="1" lang="ja-JP" altLang="en-US" sz="2800" dirty="0"/>
          </a:p>
        </p:txBody>
      </p:sp>
      <p:sp>
        <p:nvSpPr>
          <p:cNvPr id="30" name="テキスト ボックス 29"/>
          <p:cNvSpPr txBox="1"/>
          <p:nvPr/>
        </p:nvSpPr>
        <p:spPr>
          <a:xfrm>
            <a:off x="5786446" y="4071942"/>
            <a:ext cx="1822935" cy="523220"/>
          </a:xfrm>
          <a:prstGeom prst="rect">
            <a:avLst/>
          </a:prstGeom>
          <a:noFill/>
        </p:spPr>
        <p:txBody>
          <a:bodyPr wrap="none" rtlCol="0">
            <a:spAutoFit/>
          </a:bodyPr>
          <a:lstStyle/>
          <a:p>
            <a:r>
              <a:rPr kumimoji="1" lang="en-US" altLang="ja-JP" sz="2800" dirty="0"/>
              <a:t>0.98×0.10</a:t>
            </a:r>
            <a:endParaRPr kumimoji="1" lang="ja-JP" altLang="en-US" sz="2800" dirty="0"/>
          </a:p>
        </p:txBody>
      </p:sp>
      <p:sp>
        <p:nvSpPr>
          <p:cNvPr id="31" name="テキスト ボックス 30"/>
          <p:cNvSpPr txBox="1"/>
          <p:nvPr/>
        </p:nvSpPr>
        <p:spPr>
          <a:xfrm>
            <a:off x="5786446" y="5143512"/>
            <a:ext cx="1822935" cy="523220"/>
          </a:xfrm>
          <a:prstGeom prst="rect">
            <a:avLst/>
          </a:prstGeom>
          <a:noFill/>
        </p:spPr>
        <p:txBody>
          <a:bodyPr wrap="none" rtlCol="0">
            <a:spAutoFit/>
          </a:bodyPr>
          <a:lstStyle/>
          <a:p>
            <a:r>
              <a:rPr kumimoji="1" lang="en-US" altLang="ja-JP" sz="2800" dirty="0"/>
              <a:t>0.98×0.90</a:t>
            </a:r>
            <a:endParaRPr kumimoji="1" lang="ja-JP" altLang="en-US" sz="2800" dirty="0"/>
          </a:p>
        </p:txBody>
      </p:sp>
    </p:spTree>
    <p:extLst>
      <p:ext uri="{BB962C8B-B14F-4D97-AF65-F5344CB8AC3E}">
        <p14:creationId xmlns:p14="http://schemas.microsoft.com/office/powerpoint/2010/main" val="27914693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樹形図による解決（３）</a:t>
            </a:r>
            <a:endParaRPr kumimoji="1" lang="ja-JP" altLang="en-US" dirty="0"/>
          </a:p>
        </p:txBody>
      </p:sp>
      <p:grpSp>
        <p:nvGrpSpPr>
          <p:cNvPr id="5" name="グループ化 14"/>
          <p:cNvGrpSpPr/>
          <p:nvPr/>
        </p:nvGrpSpPr>
        <p:grpSpPr>
          <a:xfrm>
            <a:off x="642910" y="3000372"/>
            <a:ext cx="919170" cy="1276360"/>
            <a:chOff x="642910" y="3000372"/>
            <a:chExt cx="919170" cy="1276360"/>
          </a:xfrm>
        </p:grpSpPr>
        <p:cxnSp>
          <p:nvCxnSpPr>
            <p:cNvPr id="3" name="直線コネクタ 2"/>
            <p:cNvCxnSpPr/>
            <p:nvPr/>
          </p:nvCxnSpPr>
          <p:spPr>
            <a:xfrm rot="10800000" flipV="1">
              <a:off x="642910" y="3000372"/>
              <a:ext cx="857256" cy="6429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 name="直線コネクタ 3"/>
            <p:cNvCxnSpPr/>
            <p:nvPr/>
          </p:nvCxnSpPr>
          <p:spPr>
            <a:xfrm rot="10800000">
              <a:off x="642910" y="3643314"/>
              <a:ext cx="919170" cy="633418"/>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9" name="テキスト ボックス 8"/>
          <p:cNvSpPr txBox="1"/>
          <p:nvPr/>
        </p:nvSpPr>
        <p:spPr>
          <a:xfrm>
            <a:off x="1857356" y="2571744"/>
            <a:ext cx="902811" cy="523220"/>
          </a:xfrm>
          <a:prstGeom prst="rect">
            <a:avLst/>
          </a:prstGeom>
          <a:noFill/>
        </p:spPr>
        <p:txBody>
          <a:bodyPr wrap="none" rtlCol="0">
            <a:spAutoFit/>
          </a:bodyPr>
          <a:lstStyle/>
          <a:p>
            <a:r>
              <a:rPr kumimoji="1" lang="ja-JP" altLang="en-US" sz="2800" dirty="0"/>
              <a:t>病気</a:t>
            </a:r>
          </a:p>
        </p:txBody>
      </p:sp>
      <p:sp>
        <p:nvSpPr>
          <p:cNvPr id="10" name="テキスト ボックス 9"/>
          <p:cNvSpPr txBox="1"/>
          <p:nvPr/>
        </p:nvSpPr>
        <p:spPr>
          <a:xfrm>
            <a:off x="1857356" y="4214818"/>
            <a:ext cx="1172116" cy="954107"/>
          </a:xfrm>
          <a:prstGeom prst="rect">
            <a:avLst/>
          </a:prstGeom>
          <a:noFill/>
        </p:spPr>
        <p:txBody>
          <a:bodyPr wrap="none" rtlCol="0">
            <a:spAutoFit/>
          </a:bodyPr>
          <a:lstStyle/>
          <a:p>
            <a:r>
              <a:rPr kumimoji="1" lang="ja-JP" altLang="en-US" sz="2800" dirty="0"/>
              <a:t>病気</a:t>
            </a:r>
            <a:endParaRPr kumimoji="1" lang="en-US" altLang="ja-JP" sz="2800" dirty="0"/>
          </a:p>
          <a:p>
            <a:r>
              <a:rPr lang="ja-JP" altLang="en-US" sz="2800" dirty="0"/>
              <a:t>でない</a:t>
            </a:r>
            <a:endParaRPr kumimoji="1" lang="ja-JP" altLang="en-US" sz="2800" dirty="0"/>
          </a:p>
        </p:txBody>
      </p:sp>
      <p:sp>
        <p:nvSpPr>
          <p:cNvPr id="11" name="テキスト ボックス 10"/>
          <p:cNvSpPr txBox="1"/>
          <p:nvPr/>
        </p:nvSpPr>
        <p:spPr>
          <a:xfrm>
            <a:off x="4500562" y="1857364"/>
            <a:ext cx="902811" cy="523220"/>
          </a:xfrm>
          <a:prstGeom prst="rect">
            <a:avLst/>
          </a:prstGeom>
          <a:noFill/>
          <a:ln w="28575">
            <a:solidFill>
              <a:schemeClr val="tx1"/>
            </a:solidFill>
          </a:ln>
        </p:spPr>
        <p:txBody>
          <a:bodyPr wrap="none" rtlCol="0">
            <a:spAutoFit/>
          </a:bodyPr>
          <a:lstStyle/>
          <a:p>
            <a:r>
              <a:rPr lang="ja-JP" altLang="en-US" sz="2800" dirty="0"/>
              <a:t>陽性</a:t>
            </a:r>
            <a:endParaRPr kumimoji="1" lang="ja-JP" altLang="en-US" sz="2800" dirty="0"/>
          </a:p>
        </p:txBody>
      </p:sp>
      <p:sp>
        <p:nvSpPr>
          <p:cNvPr id="12" name="テキスト ボックス 11"/>
          <p:cNvSpPr txBox="1"/>
          <p:nvPr/>
        </p:nvSpPr>
        <p:spPr>
          <a:xfrm>
            <a:off x="4500562" y="3214686"/>
            <a:ext cx="902811" cy="523220"/>
          </a:xfrm>
          <a:prstGeom prst="rect">
            <a:avLst/>
          </a:prstGeom>
          <a:noFill/>
        </p:spPr>
        <p:txBody>
          <a:bodyPr wrap="none" rtlCol="0">
            <a:spAutoFit/>
          </a:bodyPr>
          <a:lstStyle/>
          <a:p>
            <a:r>
              <a:rPr lang="ja-JP" altLang="en-US" sz="2800" dirty="0"/>
              <a:t>陰性</a:t>
            </a:r>
            <a:endParaRPr kumimoji="1" lang="ja-JP" altLang="en-US" sz="2800" dirty="0"/>
          </a:p>
        </p:txBody>
      </p:sp>
      <p:sp>
        <p:nvSpPr>
          <p:cNvPr id="13" name="テキスト ボックス 12"/>
          <p:cNvSpPr txBox="1"/>
          <p:nvPr/>
        </p:nvSpPr>
        <p:spPr>
          <a:xfrm>
            <a:off x="4572000" y="4071942"/>
            <a:ext cx="902811" cy="523220"/>
          </a:xfrm>
          <a:prstGeom prst="rect">
            <a:avLst/>
          </a:prstGeom>
          <a:noFill/>
          <a:ln w="28575">
            <a:solidFill>
              <a:schemeClr val="tx1"/>
            </a:solidFill>
          </a:ln>
        </p:spPr>
        <p:txBody>
          <a:bodyPr wrap="none" rtlCol="0">
            <a:spAutoFit/>
          </a:bodyPr>
          <a:lstStyle/>
          <a:p>
            <a:r>
              <a:rPr lang="ja-JP" altLang="en-US" sz="2800" dirty="0"/>
              <a:t>陽性</a:t>
            </a:r>
            <a:endParaRPr kumimoji="1" lang="ja-JP" altLang="en-US" sz="2800" dirty="0"/>
          </a:p>
        </p:txBody>
      </p:sp>
      <p:sp>
        <p:nvSpPr>
          <p:cNvPr id="14" name="テキスト ボックス 13"/>
          <p:cNvSpPr txBox="1"/>
          <p:nvPr/>
        </p:nvSpPr>
        <p:spPr>
          <a:xfrm>
            <a:off x="4572000" y="5143512"/>
            <a:ext cx="902811" cy="523220"/>
          </a:xfrm>
          <a:prstGeom prst="rect">
            <a:avLst/>
          </a:prstGeom>
          <a:noFill/>
        </p:spPr>
        <p:txBody>
          <a:bodyPr wrap="none" rtlCol="0">
            <a:spAutoFit/>
          </a:bodyPr>
          <a:lstStyle/>
          <a:p>
            <a:r>
              <a:rPr lang="ja-JP" altLang="en-US" sz="2800" dirty="0"/>
              <a:t>陰性</a:t>
            </a:r>
            <a:endParaRPr kumimoji="1" lang="ja-JP" altLang="en-US" sz="2800" dirty="0"/>
          </a:p>
        </p:txBody>
      </p:sp>
      <p:grpSp>
        <p:nvGrpSpPr>
          <p:cNvPr id="6" name="グループ化 15"/>
          <p:cNvGrpSpPr/>
          <p:nvPr/>
        </p:nvGrpSpPr>
        <p:grpSpPr>
          <a:xfrm>
            <a:off x="3286116" y="2143116"/>
            <a:ext cx="919170" cy="1276360"/>
            <a:chOff x="642910" y="3000372"/>
            <a:chExt cx="919170" cy="1276360"/>
          </a:xfrm>
        </p:grpSpPr>
        <p:cxnSp>
          <p:nvCxnSpPr>
            <p:cNvPr id="17" name="直線コネクタ 16"/>
            <p:cNvCxnSpPr/>
            <p:nvPr/>
          </p:nvCxnSpPr>
          <p:spPr>
            <a:xfrm rot="10800000" flipV="1">
              <a:off x="642910" y="3000372"/>
              <a:ext cx="857256" cy="6429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rot="10800000">
              <a:off x="642910" y="3643314"/>
              <a:ext cx="919170" cy="633418"/>
            </a:xfrm>
            <a:prstGeom prst="line">
              <a:avLst/>
            </a:prstGeom>
            <a:ln w="38100"/>
          </p:spPr>
          <p:style>
            <a:lnRef idx="1">
              <a:schemeClr val="accent1"/>
            </a:lnRef>
            <a:fillRef idx="0">
              <a:schemeClr val="accent1"/>
            </a:fillRef>
            <a:effectRef idx="0">
              <a:schemeClr val="accent1"/>
            </a:effectRef>
            <a:fontRef idx="minor">
              <a:schemeClr val="tx1"/>
            </a:fontRef>
          </p:style>
        </p:cxnSp>
      </p:grpSp>
      <p:grpSp>
        <p:nvGrpSpPr>
          <p:cNvPr id="7" name="グループ化 18"/>
          <p:cNvGrpSpPr/>
          <p:nvPr/>
        </p:nvGrpSpPr>
        <p:grpSpPr>
          <a:xfrm>
            <a:off x="3286116" y="4214818"/>
            <a:ext cx="919170" cy="1276360"/>
            <a:chOff x="642910" y="3000372"/>
            <a:chExt cx="919170" cy="1276360"/>
          </a:xfrm>
        </p:grpSpPr>
        <p:cxnSp>
          <p:nvCxnSpPr>
            <p:cNvPr id="20" name="直線コネクタ 19"/>
            <p:cNvCxnSpPr/>
            <p:nvPr/>
          </p:nvCxnSpPr>
          <p:spPr>
            <a:xfrm rot="10800000" flipV="1">
              <a:off x="642910" y="3000372"/>
              <a:ext cx="857256" cy="6429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10800000">
              <a:off x="642910" y="3643314"/>
              <a:ext cx="919170" cy="633418"/>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22" name="テキスト ボックス 21"/>
          <p:cNvSpPr txBox="1"/>
          <p:nvPr/>
        </p:nvSpPr>
        <p:spPr>
          <a:xfrm>
            <a:off x="500034" y="2643182"/>
            <a:ext cx="824265" cy="523220"/>
          </a:xfrm>
          <a:prstGeom prst="rect">
            <a:avLst/>
          </a:prstGeom>
          <a:noFill/>
        </p:spPr>
        <p:txBody>
          <a:bodyPr wrap="none" rtlCol="0">
            <a:spAutoFit/>
          </a:bodyPr>
          <a:lstStyle/>
          <a:p>
            <a:r>
              <a:rPr kumimoji="1" lang="en-US" altLang="ja-JP" sz="2800" dirty="0"/>
              <a:t>0.02</a:t>
            </a:r>
            <a:endParaRPr kumimoji="1" lang="ja-JP" altLang="en-US" sz="2800" dirty="0"/>
          </a:p>
        </p:txBody>
      </p:sp>
      <p:sp>
        <p:nvSpPr>
          <p:cNvPr id="23" name="テキスト ボックス 22"/>
          <p:cNvSpPr txBox="1"/>
          <p:nvPr/>
        </p:nvSpPr>
        <p:spPr>
          <a:xfrm>
            <a:off x="571472" y="4214818"/>
            <a:ext cx="824265" cy="523220"/>
          </a:xfrm>
          <a:prstGeom prst="rect">
            <a:avLst/>
          </a:prstGeom>
          <a:noFill/>
        </p:spPr>
        <p:txBody>
          <a:bodyPr wrap="none" rtlCol="0">
            <a:spAutoFit/>
          </a:bodyPr>
          <a:lstStyle/>
          <a:p>
            <a:r>
              <a:rPr kumimoji="1" lang="en-US" altLang="ja-JP" sz="2800" dirty="0"/>
              <a:t>0.98</a:t>
            </a:r>
            <a:endParaRPr kumimoji="1" lang="ja-JP" altLang="en-US" sz="2800" dirty="0"/>
          </a:p>
        </p:txBody>
      </p:sp>
      <p:sp>
        <p:nvSpPr>
          <p:cNvPr id="24" name="テキスト ボックス 23"/>
          <p:cNvSpPr txBox="1"/>
          <p:nvPr/>
        </p:nvSpPr>
        <p:spPr>
          <a:xfrm>
            <a:off x="3000364" y="1857364"/>
            <a:ext cx="824265" cy="523220"/>
          </a:xfrm>
          <a:prstGeom prst="rect">
            <a:avLst/>
          </a:prstGeom>
          <a:noFill/>
        </p:spPr>
        <p:txBody>
          <a:bodyPr wrap="none" rtlCol="0">
            <a:spAutoFit/>
          </a:bodyPr>
          <a:lstStyle/>
          <a:p>
            <a:r>
              <a:rPr kumimoji="1" lang="en-US" altLang="ja-JP" sz="2800" dirty="0"/>
              <a:t>0.95</a:t>
            </a:r>
            <a:endParaRPr kumimoji="1" lang="ja-JP" altLang="en-US" sz="2800" dirty="0"/>
          </a:p>
        </p:txBody>
      </p:sp>
      <p:sp>
        <p:nvSpPr>
          <p:cNvPr id="25" name="テキスト ボックス 24"/>
          <p:cNvSpPr txBox="1"/>
          <p:nvPr/>
        </p:nvSpPr>
        <p:spPr>
          <a:xfrm>
            <a:off x="2928926" y="3071810"/>
            <a:ext cx="824265" cy="523220"/>
          </a:xfrm>
          <a:prstGeom prst="rect">
            <a:avLst/>
          </a:prstGeom>
          <a:noFill/>
        </p:spPr>
        <p:txBody>
          <a:bodyPr wrap="none" rtlCol="0">
            <a:spAutoFit/>
          </a:bodyPr>
          <a:lstStyle/>
          <a:p>
            <a:r>
              <a:rPr kumimoji="1" lang="en-US" altLang="ja-JP" sz="2800" dirty="0"/>
              <a:t>0.05</a:t>
            </a:r>
            <a:endParaRPr kumimoji="1" lang="ja-JP" altLang="en-US" sz="2800" dirty="0"/>
          </a:p>
        </p:txBody>
      </p:sp>
      <p:sp>
        <p:nvSpPr>
          <p:cNvPr id="26" name="テキスト ボックス 25"/>
          <p:cNvSpPr txBox="1"/>
          <p:nvPr/>
        </p:nvSpPr>
        <p:spPr>
          <a:xfrm>
            <a:off x="3143240" y="4000504"/>
            <a:ext cx="824265" cy="523220"/>
          </a:xfrm>
          <a:prstGeom prst="rect">
            <a:avLst/>
          </a:prstGeom>
          <a:noFill/>
        </p:spPr>
        <p:txBody>
          <a:bodyPr wrap="none" rtlCol="0">
            <a:spAutoFit/>
          </a:bodyPr>
          <a:lstStyle/>
          <a:p>
            <a:r>
              <a:rPr kumimoji="1" lang="en-US" altLang="ja-JP" sz="2800" dirty="0"/>
              <a:t>0.10</a:t>
            </a:r>
            <a:endParaRPr kumimoji="1" lang="ja-JP" altLang="en-US" sz="2800" dirty="0"/>
          </a:p>
        </p:txBody>
      </p:sp>
      <p:sp>
        <p:nvSpPr>
          <p:cNvPr id="27" name="テキスト ボックス 26"/>
          <p:cNvSpPr txBox="1"/>
          <p:nvPr/>
        </p:nvSpPr>
        <p:spPr>
          <a:xfrm>
            <a:off x="3071802" y="5214950"/>
            <a:ext cx="824265" cy="523220"/>
          </a:xfrm>
          <a:prstGeom prst="rect">
            <a:avLst/>
          </a:prstGeom>
          <a:noFill/>
        </p:spPr>
        <p:txBody>
          <a:bodyPr wrap="none" rtlCol="0">
            <a:spAutoFit/>
          </a:bodyPr>
          <a:lstStyle/>
          <a:p>
            <a:r>
              <a:rPr kumimoji="1" lang="en-US" altLang="ja-JP" sz="2800" dirty="0"/>
              <a:t>0.90</a:t>
            </a:r>
            <a:endParaRPr kumimoji="1" lang="ja-JP" altLang="en-US" sz="2800" dirty="0"/>
          </a:p>
        </p:txBody>
      </p:sp>
      <p:sp>
        <p:nvSpPr>
          <p:cNvPr id="28" name="テキスト ボックス 27"/>
          <p:cNvSpPr txBox="1"/>
          <p:nvPr/>
        </p:nvSpPr>
        <p:spPr>
          <a:xfrm>
            <a:off x="5786446" y="1785926"/>
            <a:ext cx="1822935" cy="523220"/>
          </a:xfrm>
          <a:prstGeom prst="rect">
            <a:avLst/>
          </a:prstGeom>
          <a:noFill/>
        </p:spPr>
        <p:txBody>
          <a:bodyPr wrap="none" rtlCol="0">
            <a:spAutoFit/>
          </a:bodyPr>
          <a:lstStyle/>
          <a:p>
            <a:r>
              <a:rPr kumimoji="1" lang="en-US" altLang="ja-JP" sz="2800" dirty="0"/>
              <a:t>0.02×0.95</a:t>
            </a:r>
            <a:endParaRPr kumimoji="1" lang="ja-JP" altLang="en-US" sz="2800" dirty="0"/>
          </a:p>
        </p:txBody>
      </p:sp>
      <p:sp>
        <p:nvSpPr>
          <p:cNvPr id="29" name="テキスト ボックス 28"/>
          <p:cNvSpPr txBox="1"/>
          <p:nvPr/>
        </p:nvSpPr>
        <p:spPr>
          <a:xfrm>
            <a:off x="5786446" y="3143248"/>
            <a:ext cx="1822935" cy="523220"/>
          </a:xfrm>
          <a:prstGeom prst="rect">
            <a:avLst/>
          </a:prstGeom>
          <a:noFill/>
        </p:spPr>
        <p:txBody>
          <a:bodyPr wrap="none" rtlCol="0">
            <a:spAutoFit/>
          </a:bodyPr>
          <a:lstStyle/>
          <a:p>
            <a:r>
              <a:rPr kumimoji="1" lang="en-US" altLang="ja-JP" sz="2800" dirty="0"/>
              <a:t>0.02×0.05</a:t>
            </a:r>
            <a:endParaRPr kumimoji="1" lang="ja-JP" altLang="en-US" sz="2800" dirty="0"/>
          </a:p>
        </p:txBody>
      </p:sp>
      <p:sp>
        <p:nvSpPr>
          <p:cNvPr id="30" name="テキスト ボックス 29"/>
          <p:cNvSpPr txBox="1"/>
          <p:nvPr/>
        </p:nvSpPr>
        <p:spPr>
          <a:xfrm>
            <a:off x="5786446" y="4071942"/>
            <a:ext cx="1822935" cy="523220"/>
          </a:xfrm>
          <a:prstGeom prst="rect">
            <a:avLst/>
          </a:prstGeom>
          <a:noFill/>
        </p:spPr>
        <p:txBody>
          <a:bodyPr wrap="none" rtlCol="0">
            <a:spAutoFit/>
          </a:bodyPr>
          <a:lstStyle/>
          <a:p>
            <a:r>
              <a:rPr kumimoji="1" lang="en-US" altLang="ja-JP" sz="2800" dirty="0"/>
              <a:t>0.98×0.10</a:t>
            </a:r>
            <a:endParaRPr kumimoji="1" lang="ja-JP" altLang="en-US" sz="2800" dirty="0"/>
          </a:p>
        </p:txBody>
      </p:sp>
      <p:sp>
        <p:nvSpPr>
          <p:cNvPr id="31" name="テキスト ボックス 30"/>
          <p:cNvSpPr txBox="1"/>
          <p:nvPr/>
        </p:nvSpPr>
        <p:spPr>
          <a:xfrm>
            <a:off x="5786446" y="5143512"/>
            <a:ext cx="1822935" cy="523220"/>
          </a:xfrm>
          <a:prstGeom prst="rect">
            <a:avLst/>
          </a:prstGeom>
          <a:noFill/>
        </p:spPr>
        <p:txBody>
          <a:bodyPr wrap="none" rtlCol="0">
            <a:spAutoFit/>
          </a:bodyPr>
          <a:lstStyle/>
          <a:p>
            <a:r>
              <a:rPr kumimoji="1" lang="en-US" altLang="ja-JP" sz="2800" dirty="0"/>
              <a:t>0.98×0.90</a:t>
            </a:r>
            <a:endParaRPr kumimoji="1" lang="ja-JP" altLang="en-US" sz="2800" dirty="0"/>
          </a:p>
        </p:txBody>
      </p:sp>
      <p:sp>
        <p:nvSpPr>
          <p:cNvPr id="32" name="星 5 31"/>
          <p:cNvSpPr/>
          <p:nvPr/>
        </p:nvSpPr>
        <p:spPr>
          <a:xfrm>
            <a:off x="1214414" y="5357826"/>
            <a:ext cx="500066" cy="50006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星 5 32"/>
          <p:cNvSpPr/>
          <p:nvPr/>
        </p:nvSpPr>
        <p:spPr>
          <a:xfrm>
            <a:off x="8429652" y="1785926"/>
            <a:ext cx="500066" cy="50006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星 5 33"/>
          <p:cNvSpPr/>
          <p:nvPr/>
        </p:nvSpPr>
        <p:spPr>
          <a:xfrm>
            <a:off x="7715272" y="4000504"/>
            <a:ext cx="500066" cy="50006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6" name="直線コネクタ 35"/>
          <p:cNvCxnSpPr/>
          <p:nvPr/>
        </p:nvCxnSpPr>
        <p:spPr>
          <a:xfrm>
            <a:off x="428596" y="6000768"/>
            <a:ext cx="285752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星 5 37"/>
          <p:cNvSpPr/>
          <p:nvPr/>
        </p:nvSpPr>
        <p:spPr>
          <a:xfrm>
            <a:off x="500034" y="6072206"/>
            <a:ext cx="500066" cy="50006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星 5 38"/>
          <p:cNvSpPr/>
          <p:nvPr/>
        </p:nvSpPr>
        <p:spPr>
          <a:xfrm>
            <a:off x="1142976" y="6072206"/>
            <a:ext cx="500066" cy="50006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星 5 39"/>
          <p:cNvSpPr/>
          <p:nvPr/>
        </p:nvSpPr>
        <p:spPr>
          <a:xfrm>
            <a:off x="2214546" y="6072206"/>
            <a:ext cx="500066" cy="50006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星 5 40"/>
          <p:cNvSpPr/>
          <p:nvPr/>
        </p:nvSpPr>
        <p:spPr>
          <a:xfrm>
            <a:off x="1785918" y="5357826"/>
            <a:ext cx="500066" cy="50006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1785918" y="6072206"/>
            <a:ext cx="389850" cy="584775"/>
          </a:xfrm>
          <a:prstGeom prst="rect">
            <a:avLst/>
          </a:prstGeom>
          <a:noFill/>
        </p:spPr>
        <p:txBody>
          <a:bodyPr wrap="none" rtlCol="0">
            <a:spAutoFit/>
          </a:bodyPr>
          <a:lstStyle/>
          <a:p>
            <a:r>
              <a:rPr kumimoji="1" lang="en-US" altLang="ja-JP" sz="3200" dirty="0"/>
              <a:t>+</a:t>
            </a:r>
            <a:endParaRPr kumimoji="1" lang="ja-JP" altLang="en-US" sz="3200" dirty="0"/>
          </a:p>
        </p:txBody>
      </p:sp>
      <p:sp>
        <p:nvSpPr>
          <p:cNvPr id="43" name="星 5 42"/>
          <p:cNvSpPr/>
          <p:nvPr/>
        </p:nvSpPr>
        <p:spPr>
          <a:xfrm>
            <a:off x="7786710" y="1785926"/>
            <a:ext cx="500066" cy="50006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988501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a:t>「</a:t>
            </a:r>
            <a:r>
              <a:rPr lang="ja-JP" altLang="en-US" dirty="0"/>
              <a:t>かかっている人の</a:t>
            </a:r>
            <a:r>
              <a:rPr lang="en-US" altLang="ja-JP" dirty="0"/>
              <a:t>95%</a:t>
            </a:r>
            <a:r>
              <a:rPr lang="ja-JP" altLang="en-US" dirty="0"/>
              <a:t>に反応があらわれる</a:t>
            </a:r>
            <a:r>
              <a:rPr kumimoji="1" lang="ja-JP" altLang="en-US" dirty="0"/>
              <a:t>」ならば，直観的にはかなり精度の高い検査であるように思われる．</a:t>
            </a:r>
            <a:endParaRPr kumimoji="1" lang="en-US" altLang="ja-JP" dirty="0"/>
          </a:p>
          <a:p>
            <a:r>
              <a:rPr lang="ja-JP" altLang="en-US" dirty="0"/>
              <a:t>しかしながら，検査結果が陽性でも，実際に病気にかかっている確率はそれほど高くない．</a:t>
            </a:r>
            <a:endParaRPr lang="en-US" altLang="ja-JP" dirty="0"/>
          </a:p>
          <a:p>
            <a:r>
              <a:rPr kumimoji="1" lang="ja-JP" altLang="en-US" dirty="0"/>
              <a:t>面積図を用いて，なぜこの確率</a:t>
            </a:r>
            <a:r>
              <a:rPr lang="ja-JP" altLang="en-US" dirty="0"/>
              <a:t>がそれほど高くならないのか考えてみよ．</a:t>
            </a:r>
            <a:endParaRPr kumimoji="1" lang="ja-JP" altLang="en-US" dirty="0"/>
          </a:p>
        </p:txBody>
      </p:sp>
    </p:spTree>
    <p:extLst>
      <p:ext uri="{BB962C8B-B14F-4D97-AF65-F5344CB8AC3E}">
        <p14:creationId xmlns:p14="http://schemas.microsoft.com/office/powerpoint/2010/main" val="12562866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確率の更新</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a:t>ベイズの定理は，情報を得て，確率を更新する手続きである．</a:t>
            </a:r>
            <a:endParaRPr lang="en-US" altLang="ja-JP" dirty="0"/>
          </a:p>
          <a:p>
            <a:pPr lvl="1"/>
            <a:r>
              <a:rPr kumimoji="1" lang="ja-JP" altLang="en-US" dirty="0"/>
              <a:t>情報が何もなければ，ある人が問題の病気にかかっている確率は</a:t>
            </a:r>
            <a:r>
              <a:rPr kumimoji="1" lang="en-US" altLang="ja-JP" dirty="0"/>
              <a:t>0.02</a:t>
            </a:r>
            <a:r>
              <a:rPr kumimoji="1" lang="ja-JP" altLang="en-US" dirty="0" err="1"/>
              <a:t>，</a:t>
            </a:r>
            <a:r>
              <a:rPr kumimoji="1" lang="ja-JP" altLang="en-US" dirty="0"/>
              <a:t>かかっていない確率は</a:t>
            </a:r>
            <a:r>
              <a:rPr kumimoji="1" lang="en-US" altLang="ja-JP" dirty="0"/>
              <a:t>0.98</a:t>
            </a:r>
          </a:p>
          <a:p>
            <a:pPr lvl="1"/>
            <a:r>
              <a:rPr lang="ja-JP" altLang="en-US" dirty="0"/>
              <a:t>そこに，検査結果の情報（陽性）がもたらされた．</a:t>
            </a:r>
            <a:endParaRPr lang="en-US" altLang="ja-JP" dirty="0"/>
          </a:p>
          <a:p>
            <a:pPr lvl="1"/>
            <a:r>
              <a:rPr kumimoji="1" lang="ja-JP" altLang="en-US" dirty="0"/>
              <a:t>この人が問題の病気に</a:t>
            </a:r>
            <a:r>
              <a:rPr lang="ja-JP" altLang="en-US" dirty="0"/>
              <a:t>かかっている確率は</a:t>
            </a:r>
            <a:r>
              <a:rPr lang="en-US" altLang="ja-JP" dirty="0"/>
              <a:t>0.16</a:t>
            </a:r>
            <a:r>
              <a:rPr lang="ja-JP" altLang="en-US" dirty="0" err="1"/>
              <a:t>，</a:t>
            </a:r>
            <a:r>
              <a:rPr lang="ja-JP" altLang="en-US" dirty="0"/>
              <a:t>かかっていない確率は</a:t>
            </a:r>
            <a:r>
              <a:rPr lang="en-US" altLang="ja-JP" dirty="0"/>
              <a:t>0.84</a:t>
            </a:r>
            <a:r>
              <a:rPr lang="ja-JP" altLang="en-US" dirty="0"/>
              <a:t>に更新された．</a:t>
            </a:r>
            <a:endParaRPr lang="en-US" altLang="ja-JP" dirty="0"/>
          </a:p>
          <a:p>
            <a:r>
              <a:rPr lang="ja-JP" altLang="en-US" dirty="0"/>
              <a:t>われわれが日常生活で行っている確率更新を洗練したものと考えられる．</a:t>
            </a:r>
            <a:endParaRPr kumimoji="1" lang="en-US" altLang="ja-JP"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2143108" y="1000108"/>
            <a:ext cx="3929090"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t>事前確率</a:t>
            </a:r>
            <a:endParaRPr lang="en-US" altLang="ja-JP" sz="2800" dirty="0"/>
          </a:p>
          <a:p>
            <a:pPr algn="ctr"/>
            <a:r>
              <a:rPr kumimoji="1" lang="ja-JP" altLang="en-US" sz="2800" dirty="0"/>
              <a:t>（</a:t>
            </a:r>
            <a:r>
              <a:rPr kumimoji="1" lang="en-US" altLang="ja-JP" sz="2800" dirty="0"/>
              <a:t>prior probability</a:t>
            </a:r>
            <a:r>
              <a:rPr kumimoji="1" lang="ja-JP" altLang="en-US" sz="2800" dirty="0"/>
              <a:t>）</a:t>
            </a:r>
          </a:p>
        </p:txBody>
      </p:sp>
      <p:sp>
        <p:nvSpPr>
          <p:cNvPr id="6" name="円/楕円 5"/>
          <p:cNvSpPr/>
          <p:nvPr/>
        </p:nvSpPr>
        <p:spPr>
          <a:xfrm>
            <a:off x="4357686" y="2857496"/>
            <a:ext cx="2714644" cy="135732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2800" dirty="0"/>
              <a:t>情報</a:t>
            </a:r>
            <a:endParaRPr kumimoji="1" lang="ja-JP" altLang="en-US" sz="2800" dirty="0"/>
          </a:p>
        </p:txBody>
      </p:sp>
      <p:sp>
        <p:nvSpPr>
          <p:cNvPr id="8" name="角丸四角形 7"/>
          <p:cNvSpPr/>
          <p:nvPr/>
        </p:nvSpPr>
        <p:spPr>
          <a:xfrm>
            <a:off x="2143108" y="4929198"/>
            <a:ext cx="3929090"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t>事後確率</a:t>
            </a:r>
            <a:endParaRPr lang="en-US" altLang="ja-JP" sz="2800" dirty="0"/>
          </a:p>
          <a:p>
            <a:pPr algn="ctr"/>
            <a:r>
              <a:rPr kumimoji="1" lang="ja-JP" altLang="en-US" sz="2800" dirty="0"/>
              <a:t>（</a:t>
            </a:r>
            <a:r>
              <a:rPr kumimoji="1" lang="en-US" altLang="ja-JP" sz="2800" dirty="0"/>
              <a:t>posterior probability</a:t>
            </a:r>
            <a:r>
              <a:rPr kumimoji="1" lang="ja-JP" altLang="en-US" sz="2800" dirty="0"/>
              <a:t>）</a:t>
            </a:r>
          </a:p>
        </p:txBody>
      </p:sp>
      <p:sp>
        <p:nvSpPr>
          <p:cNvPr id="9" name="下矢印 8"/>
          <p:cNvSpPr/>
          <p:nvPr/>
        </p:nvSpPr>
        <p:spPr>
          <a:xfrm>
            <a:off x="3214678" y="2643182"/>
            <a:ext cx="642942" cy="2071702"/>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0-#ppt_w/2"/>
                                          </p:val>
                                        </p:tav>
                                        <p:tav tm="100000">
                                          <p:val>
                                            <p:strVal val="#ppt_x"/>
                                          </p:val>
                                        </p:tav>
                                      </p:tavLst>
                                    </p:anim>
                                    <p:anim calcmode="lin" valueType="num">
                                      <p:cBhvr additive="base">
                                        <p:cTn id="14"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例題</a:t>
            </a:r>
            <a:endParaRPr kumimoji="1" lang="ja-JP" altLang="en-US" dirty="0"/>
          </a:p>
        </p:txBody>
      </p:sp>
      <p:sp>
        <p:nvSpPr>
          <p:cNvPr id="4" name="コンテンツ プレースホルダ 3"/>
          <p:cNvSpPr>
            <a:spLocks noGrp="1"/>
          </p:cNvSpPr>
          <p:nvPr>
            <p:ph idx="1"/>
          </p:nvPr>
        </p:nvSpPr>
        <p:spPr/>
        <p:txBody>
          <a:bodyPr>
            <a:normAutofit/>
          </a:bodyPr>
          <a:lstStyle/>
          <a:p>
            <a:r>
              <a:rPr kumimoji="1" lang="ja-JP" altLang="en-US" dirty="0"/>
              <a:t>ある大学では入学試験として２段階のテストを行う．１回目のテストで，</a:t>
            </a:r>
            <a:r>
              <a:rPr lang="ja-JP" altLang="en-US" dirty="0"/>
              <a:t>ある点数Ａを超える受験生は</a:t>
            </a:r>
            <a:r>
              <a:rPr lang="en-US" altLang="ja-JP" dirty="0"/>
              <a:t>30%</a:t>
            </a:r>
            <a:r>
              <a:rPr lang="ja-JP" altLang="en-US" dirty="0"/>
              <a:t>だった．この点数を超える学生の合格率は</a:t>
            </a:r>
            <a:r>
              <a:rPr lang="en-US" altLang="ja-JP" dirty="0"/>
              <a:t>80%</a:t>
            </a:r>
            <a:r>
              <a:rPr lang="ja-JP" altLang="en-US" dirty="0" err="1"/>
              <a:t>，</a:t>
            </a:r>
            <a:r>
              <a:rPr lang="ja-JP" altLang="en-US" dirty="0"/>
              <a:t>超えない学生の合格率は</a:t>
            </a:r>
            <a:r>
              <a:rPr lang="en-US" altLang="ja-JP" dirty="0"/>
              <a:t>15%</a:t>
            </a:r>
            <a:r>
              <a:rPr lang="ja-JP" altLang="en-US" dirty="0"/>
              <a:t>であった．</a:t>
            </a:r>
            <a:r>
              <a:rPr lang="ja-JP" altLang="en-US" u="sng" dirty="0"/>
              <a:t>ある合格者が，１回目のテストでＡ点以上であった確率はいくらか</a:t>
            </a:r>
            <a:r>
              <a:rPr lang="ja-JP" altLang="en-US" dirty="0"/>
              <a:t>．</a:t>
            </a:r>
            <a:endParaRPr lang="en-US" altLang="ja-JP" dirty="0"/>
          </a:p>
        </p:txBody>
      </p:sp>
      <p:sp>
        <p:nvSpPr>
          <p:cNvPr id="5" name="角丸四角形 4"/>
          <p:cNvSpPr/>
          <p:nvPr/>
        </p:nvSpPr>
        <p:spPr>
          <a:xfrm>
            <a:off x="827584" y="4725144"/>
            <a:ext cx="3456384"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注目する仮説とデータ</a:t>
            </a:r>
          </a:p>
        </p:txBody>
      </p:sp>
      <p:sp>
        <p:nvSpPr>
          <p:cNvPr id="2" name="テキスト ボックス 1"/>
          <p:cNvSpPr txBox="1"/>
          <p:nvPr/>
        </p:nvSpPr>
        <p:spPr>
          <a:xfrm>
            <a:off x="2915816" y="5836622"/>
            <a:ext cx="5569153" cy="369332"/>
          </a:xfrm>
          <a:prstGeom prst="rect">
            <a:avLst/>
          </a:prstGeom>
          <a:noFill/>
        </p:spPr>
        <p:txBody>
          <a:bodyPr wrap="none" rtlCol="0">
            <a:spAutoFit/>
          </a:bodyPr>
          <a:lstStyle/>
          <a:p>
            <a:pPr marL="0" lvl="1"/>
            <a:r>
              <a:rPr lang="ja-JP" altLang="en-US" dirty="0"/>
              <a:t>吉原ほか</a:t>
            </a:r>
            <a:r>
              <a:rPr lang="en-US" altLang="ja-JP" dirty="0"/>
              <a:t>『</a:t>
            </a:r>
            <a:r>
              <a:rPr lang="ja-JP" altLang="en-US" dirty="0"/>
              <a:t>演習確率統計</a:t>
            </a:r>
            <a:r>
              <a:rPr lang="en-US" altLang="ja-JP" dirty="0"/>
              <a:t>』</a:t>
            </a:r>
            <a:r>
              <a:rPr lang="ja-JP" altLang="en-US" dirty="0"/>
              <a:t>培風館，</a:t>
            </a:r>
            <a:r>
              <a:rPr lang="en-US" altLang="ja-JP" dirty="0"/>
              <a:t>p.43</a:t>
            </a:r>
            <a:r>
              <a:rPr lang="ja-JP" altLang="en-US" dirty="0"/>
              <a:t>の問題</a:t>
            </a:r>
            <a:r>
              <a:rPr lang="en-US" altLang="ja-JP" dirty="0"/>
              <a:t>17</a:t>
            </a:r>
            <a:r>
              <a:rPr lang="ja-JP" altLang="en-US" dirty="0"/>
              <a:t>を改変</a:t>
            </a:r>
            <a:endParaRPr lang="en-US" altLang="ja-JP"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実習課題</a:t>
            </a:r>
          </a:p>
        </p:txBody>
      </p:sp>
      <p:sp>
        <p:nvSpPr>
          <p:cNvPr id="3" name="コンテンツ プレースホルダー 2"/>
          <p:cNvSpPr>
            <a:spLocks noGrp="1"/>
          </p:cNvSpPr>
          <p:nvPr>
            <p:ph idx="1"/>
          </p:nvPr>
        </p:nvSpPr>
        <p:spPr/>
        <p:txBody>
          <a:bodyPr/>
          <a:lstStyle/>
          <a:p>
            <a:r>
              <a:rPr kumimoji="1" lang="ja-JP" altLang="en-US" dirty="0">
                <a:latin typeface="Times New Roman" panose="02020603050405020304" pitchFamily="18" charset="0"/>
                <a:cs typeface="Times New Roman" panose="02020603050405020304" pitchFamily="18" charset="0"/>
              </a:rPr>
              <a:t>ノートに，面積図と樹形図を描いて，この問題を解いてくださ</a:t>
            </a:r>
            <a:r>
              <a:rPr lang="ja-JP" altLang="en-US" dirty="0">
                <a:latin typeface="Times New Roman" panose="02020603050405020304" pitchFamily="18" charset="0"/>
                <a:cs typeface="Times New Roman" panose="02020603050405020304" pitchFamily="18" charset="0"/>
              </a:rPr>
              <a:t>い．</a:t>
            </a:r>
            <a:endParaRPr kumimoji="1" lang="en-US" altLang="ja-JP" dirty="0"/>
          </a:p>
          <a:p>
            <a:pPr lvl="1"/>
            <a:r>
              <a:rPr kumimoji="1" lang="ja-JP" altLang="en-US" dirty="0"/>
              <a:t>正解はすぐあとのスライドに示されています．必ず自力で問題に取り組んでから，正解を見ること！</a:t>
            </a:r>
          </a:p>
        </p:txBody>
      </p:sp>
    </p:spTree>
    <p:extLst>
      <p:ext uri="{BB962C8B-B14F-4D97-AF65-F5344CB8AC3E}">
        <p14:creationId xmlns:p14="http://schemas.microsoft.com/office/powerpoint/2010/main" val="24735962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p:cNvGraphicFramePr>
          <p:nvPr>
            <p:extLst>
              <p:ext uri="{D42A27DB-BD31-4B8C-83A1-F6EECF244321}">
                <p14:modId xmlns:p14="http://schemas.microsoft.com/office/powerpoint/2010/main" val="1110490343"/>
              </p:ext>
            </p:extLst>
          </p:nvPr>
        </p:nvGraphicFramePr>
        <p:xfrm>
          <a:off x="3059832" y="836712"/>
          <a:ext cx="5184580" cy="5184580"/>
        </p:xfrm>
        <a:graphic>
          <a:graphicData uri="http://schemas.openxmlformats.org/drawingml/2006/table">
            <a:tbl>
              <a:tblPr firstRow="1" bandRow="1">
                <a:tableStyleId>{5C22544A-7EE6-4342-B048-85BDC9FD1C3A}</a:tableStyleId>
              </a:tblPr>
              <a:tblGrid>
                <a:gridCol w="259229">
                  <a:extLst>
                    <a:ext uri="{9D8B030D-6E8A-4147-A177-3AD203B41FA5}">
                      <a16:colId xmlns:a16="http://schemas.microsoft.com/office/drawing/2014/main" val="2040473793"/>
                    </a:ext>
                  </a:extLst>
                </a:gridCol>
                <a:gridCol w="259229">
                  <a:extLst>
                    <a:ext uri="{9D8B030D-6E8A-4147-A177-3AD203B41FA5}">
                      <a16:colId xmlns:a16="http://schemas.microsoft.com/office/drawing/2014/main" val="1152630095"/>
                    </a:ext>
                  </a:extLst>
                </a:gridCol>
                <a:gridCol w="259229">
                  <a:extLst>
                    <a:ext uri="{9D8B030D-6E8A-4147-A177-3AD203B41FA5}">
                      <a16:colId xmlns:a16="http://schemas.microsoft.com/office/drawing/2014/main" val="2753974886"/>
                    </a:ext>
                  </a:extLst>
                </a:gridCol>
                <a:gridCol w="273578">
                  <a:extLst>
                    <a:ext uri="{9D8B030D-6E8A-4147-A177-3AD203B41FA5}">
                      <a16:colId xmlns:a16="http://schemas.microsoft.com/office/drawing/2014/main" val="1136027329"/>
                    </a:ext>
                  </a:extLst>
                </a:gridCol>
                <a:gridCol w="244880">
                  <a:extLst>
                    <a:ext uri="{9D8B030D-6E8A-4147-A177-3AD203B41FA5}">
                      <a16:colId xmlns:a16="http://schemas.microsoft.com/office/drawing/2014/main" val="4259624627"/>
                    </a:ext>
                  </a:extLst>
                </a:gridCol>
                <a:gridCol w="259229">
                  <a:extLst>
                    <a:ext uri="{9D8B030D-6E8A-4147-A177-3AD203B41FA5}">
                      <a16:colId xmlns:a16="http://schemas.microsoft.com/office/drawing/2014/main" val="4103043252"/>
                    </a:ext>
                  </a:extLst>
                </a:gridCol>
                <a:gridCol w="259229">
                  <a:extLst>
                    <a:ext uri="{9D8B030D-6E8A-4147-A177-3AD203B41FA5}">
                      <a16:colId xmlns:a16="http://schemas.microsoft.com/office/drawing/2014/main" val="3536449965"/>
                    </a:ext>
                  </a:extLst>
                </a:gridCol>
                <a:gridCol w="259229">
                  <a:extLst>
                    <a:ext uri="{9D8B030D-6E8A-4147-A177-3AD203B41FA5}">
                      <a16:colId xmlns:a16="http://schemas.microsoft.com/office/drawing/2014/main" val="1948892797"/>
                    </a:ext>
                  </a:extLst>
                </a:gridCol>
                <a:gridCol w="259229">
                  <a:extLst>
                    <a:ext uri="{9D8B030D-6E8A-4147-A177-3AD203B41FA5}">
                      <a16:colId xmlns:a16="http://schemas.microsoft.com/office/drawing/2014/main" val="2118348541"/>
                    </a:ext>
                  </a:extLst>
                </a:gridCol>
                <a:gridCol w="259229">
                  <a:extLst>
                    <a:ext uri="{9D8B030D-6E8A-4147-A177-3AD203B41FA5}">
                      <a16:colId xmlns:a16="http://schemas.microsoft.com/office/drawing/2014/main" val="2449648875"/>
                    </a:ext>
                  </a:extLst>
                </a:gridCol>
                <a:gridCol w="259229">
                  <a:extLst>
                    <a:ext uri="{9D8B030D-6E8A-4147-A177-3AD203B41FA5}">
                      <a16:colId xmlns:a16="http://schemas.microsoft.com/office/drawing/2014/main" val="35985861"/>
                    </a:ext>
                  </a:extLst>
                </a:gridCol>
                <a:gridCol w="259229">
                  <a:extLst>
                    <a:ext uri="{9D8B030D-6E8A-4147-A177-3AD203B41FA5}">
                      <a16:colId xmlns:a16="http://schemas.microsoft.com/office/drawing/2014/main" val="621345159"/>
                    </a:ext>
                  </a:extLst>
                </a:gridCol>
                <a:gridCol w="259229">
                  <a:extLst>
                    <a:ext uri="{9D8B030D-6E8A-4147-A177-3AD203B41FA5}">
                      <a16:colId xmlns:a16="http://schemas.microsoft.com/office/drawing/2014/main" val="508531821"/>
                    </a:ext>
                  </a:extLst>
                </a:gridCol>
                <a:gridCol w="259229">
                  <a:extLst>
                    <a:ext uri="{9D8B030D-6E8A-4147-A177-3AD203B41FA5}">
                      <a16:colId xmlns:a16="http://schemas.microsoft.com/office/drawing/2014/main" val="3901728038"/>
                    </a:ext>
                  </a:extLst>
                </a:gridCol>
                <a:gridCol w="259229">
                  <a:extLst>
                    <a:ext uri="{9D8B030D-6E8A-4147-A177-3AD203B41FA5}">
                      <a16:colId xmlns:a16="http://schemas.microsoft.com/office/drawing/2014/main" val="3726331397"/>
                    </a:ext>
                  </a:extLst>
                </a:gridCol>
                <a:gridCol w="259229">
                  <a:extLst>
                    <a:ext uri="{9D8B030D-6E8A-4147-A177-3AD203B41FA5}">
                      <a16:colId xmlns:a16="http://schemas.microsoft.com/office/drawing/2014/main" val="959298759"/>
                    </a:ext>
                  </a:extLst>
                </a:gridCol>
                <a:gridCol w="1036916">
                  <a:extLst>
                    <a:ext uri="{9D8B030D-6E8A-4147-A177-3AD203B41FA5}">
                      <a16:colId xmlns:a16="http://schemas.microsoft.com/office/drawing/2014/main" val="2114236551"/>
                    </a:ext>
                  </a:extLst>
                </a:gridCol>
              </a:tblGrid>
              <a:tr h="518458">
                <a:tc>
                  <a:txBody>
                    <a:bodyPr/>
                    <a:lstStyle/>
                    <a:p>
                      <a:endParaRPr kumimoji="1" lang="ja-JP" altLang="en-US" sz="2200" dirty="0"/>
                    </a:p>
                  </a:txBody>
                  <a:tcPr marL="109740" marR="109740" marT="54870" marB="54870">
                    <a:lnL w="12700"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rowSpan="3">
                  <a:txBody>
                    <a:bodyPr/>
                    <a:lstStyle/>
                    <a:p>
                      <a:pPr algn="ctr"/>
                      <a:r>
                        <a:rPr kumimoji="1" lang="ja-JP" altLang="en-US" sz="2000" baseline="0" dirty="0">
                          <a:solidFill>
                            <a:sysClr val="windowText" lastClr="000000"/>
                          </a:solidFill>
                        </a:rPr>
                        <a:t>不合格（２０）</a:t>
                      </a:r>
                      <a:endParaRPr kumimoji="1" lang="en-US" altLang="ja-JP" sz="2000" baseline="0" dirty="0">
                        <a:solidFill>
                          <a:sysClr val="windowText" lastClr="000000"/>
                        </a:solidFill>
                      </a:endParaRPr>
                    </a:p>
                  </a:txBody>
                  <a:tcPr marL="109740" marR="109740" marT="54870" marB="548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19500652"/>
                  </a:ext>
                </a:extLst>
              </a:tr>
              <a:tr h="518458">
                <a:tc>
                  <a:txBody>
                    <a:bodyPr/>
                    <a:lstStyle/>
                    <a:p>
                      <a:endParaRPr kumimoji="1" lang="ja-JP" altLang="en-US" sz="2200" dirty="0"/>
                    </a:p>
                  </a:txBody>
                  <a:tcPr marL="109740" marR="109740" marT="54870" marB="54870">
                    <a:lnL w="12700"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gridSpan="6">
                  <a:txBody>
                    <a:bodyPr/>
                    <a:lstStyle/>
                    <a:p>
                      <a:pPr algn="ctr"/>
                      <a:r>
                        <a:rPr kumimoji="1" lang="ja-JP" altLang="en-US" sz="2200" dirty="0"/>
                        <a:t>合格（</a:t>
                      </a:r>
                      <a:r>
                        <a:rPr kumimoji="1" lang="en-US" altLang="ja-JP" sz="2200" dirty="0"/>
                        <a:t>80</a:t>
                      </a:r>
                      <a:r>
                        <a:rPr kumimoji="1" lang="ja-JP" altLang="en-US" sz="2200" dirty="0"/>
                        <a:t>）</a:t>
                      </a:r>
                    </a:p>
                  </a:txBody>
                  <a:tcPr marL="109740" marR="109740" marT="54870" marB="54870"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hMerge="1">
                  <a:txBody>
                    <a:bodyPr/>
                    <a:lstStyle/>
                    <a:p>
                      <a:endParaRPr kumimoji="1" lang="ja-JP" altLang="en-US" sz="18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vMerge="1">
                  <a:txBody>
                    <a:bodyPr/>
                    <a:lstStyle/>
                    <a:p>
                      <a:endParaRPr kumimoji="1" lang="ja-JP" altLang="en-US" sz="2000" dirty="0"/>
                    </a:p>
                  </a:txBody>
                  <a:tcPr marL="109740" marR="109740" marT="54870" marB="548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92150025"/>
                  </a:ext>
                </a:extLst>
              </a:tr>
              <a:tr h="518458">
                <a:tc>
                  <a:txBody>
                    <a:bodyPr/>
                    <a:lstStyle/>
                    <a:p>
                      <a:endParaRPr kumimoji="1" lang="ja-JP" altLang="en-US" sz="2200" dirty="0"/>
                    </a:p>
                  </a:txBody>
                  <a:tcPr marL="109740" marR="109740" marT="54870" marB="54870">
                    <a:lnL w="12700"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vMerge="1">
                  <a:txBody>
                    <a:bodyPr/>
                    <a:lstStyle/>
                    <a:p>
                      <a:endParaRPr kumimoji="1" lang="ja-JP" altLang="en-US" sz="2200" dirty="0"/>
                    </a:p>
                  </a:txBody>
                  <a:tcPr marL="109740" marR="109740" marT="54870" marB="54870">
                    <a:lnL w="12700"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6542275"/>
                  </a:ext>
                </a:extLst>
              </a:tr>
              <a:tr h="518458">
                <a:tc>
                  <a:txBody>
                    <a:bodyPr/>
                    <a:lstStyle/>
                    <a:p>
                      <a:endParaRPr kumimoji="1" lang="ja-JP" altLang="en-US" sz="2200" dirty="0"/>
                    </a:p>
                  </a:txBody>
                  <a:tcPr marL="109740" marR="109740" marT="54870" marB="54870">
                    <a:lnL w="12700"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rowSpan="6" gridSpan="14">
                  <a:txBody>
                    <a:bodyPr/>
                    <a:lstStyle/>
                    <a:p>
                      <a:pPr algn="ctr"/>
                      <a:r>
                        <a:rPr kumimoji="1" lang="ja-JP" altLang="en-US" sz="2200" dirty="0"/>
                        <a:t>不合格（</a:t>
                      </a:r>
                      <a:r>
                        <a:rPr kumimoji="1" lang="en-US" altLang="ja-JP" sz="2200" dirty="0"/>
                        <a:t>75</a:t>
                      </a:r>
                      <a:r>
                        <a:rPr kumimoji="1" lang="ja-JP" altLang="en-US" sz="2200" dirty="0"/>
                        <a:t>）</a:t>
                      </a:r>
                    </a:p>
                  </a:txBody>
                  <a:tcPr marL="109740" marR="109740" marT="54870" marB="548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6" h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rowSpan="6" h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rowSpan="6" h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rowSpan="6" h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rowSpan="6" h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rowSpan="6" h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rowSpan="6" h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rowSpan="6" h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rowSpan="6" h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rowSpan="6" h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rowSpan="6" h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rowSpan="6" h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rowSpan="6" h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8465859"/>
                  </a:ext>
                </a:extLst>
              </a:tr>
              <a:tr h="518458">
                <a:tc>
                  <a:txBody>
                    <a:bodyPr/>
                    <a:lstStyle/>
                    <a:p>
                      <a:endParaRPr kumimoji="1" lang="ja-JP" altLang="en-US" sz="2200" dirty="0"/>
                    </a:p>
                  </a:txBody>
                  <a:tcPr marL="109740" marR="109740" marT="54870" marB="54870">
                    <a:lnL w="12700"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gridSpan="14" vMerge="1">
                  <a:txBody>
                    <a:bodyPr/>
                    <a:lstStyle/>
                    <a:p>
                      <a:endParaRPr kumimoji="1" lang="ja-JP" altLang="en-US" sz="2200" dirty="0"/>
                    </a:p>
                  </a:txBody>
                  <a:tcPr marL="109740" marR="109740" marT="54870" marB="54870">
                    <a:lnL w="12700"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58477963"/>
                  </a:ext>
                </a:extLst>
              </a:tr>
              <a:tr h="1036916">
                <a:tc gridSpan="3">
                  <a:txBody>
                    <a:bodyPr/>
                    <a:lstStyle/>
                    <a:p>
                      <a:r>
                        <a:rPr kumimoji="1" lang="ja-JP" altLang="en-US" sz="2000" dirty="0"/>
                        <a:t>合格（</a:t>
                      </a:r>
                      <a:r>
                        <a:rPr kumimoji="1" lang="en-US" altLang="ja-JP" sz="2000" dirty="0"/>
                        <a:t>15</a:t>
                      </a:r>
                      <a:r>
                        <a:rPr kumimoji="1" lang="ja-JP" altLang="en-US" sz="2000" dirty="0"/>
                        <a:t>）</a:t>
                      </a:r>
                    </a:p>
                  </a:txBody>
                  <a:tcPr marL="109740" marR="109740" marT="54870" marB="548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h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gridSpan="14" vMerge="1">
                  <a:txBody>
                    <a:bodyPr/>
                    <a:lstStyle/>
                    <a:p>
                      <a:endParaRPr kumimoji="1" lang="ja-JP" altLang="en-US" sz="2200" dirty="0"/>
                    </a:p>
                  </a:txBody>
                  <a:tcPr marL="109740" marR="109740" marT="54870" marB="54870">
                    <a:lnL w="12700"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8746414"/>
                  </a:ext>
                </a:extLst>
              </a:tr>
              <a:tr h="518458">
                <a:tc>
                  <a:txBody>
                    <a:bodyPr/>
                    <a:lstStyle/>
                    <a:p>
                      <a:endParaRPr kumimoji="1" lang="ja-JP" altLang="en-US" sz="2200" dirty="0"/>
                    </a:p>
                  </a:txBody>
                  <a:tcPr marL="109740" marR="109740" marT="54870" marB="54870">
                    <a:lnL w="12700"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gridSpan="14" vMerge="1">
                  <a:txBody>
                    <a:bodyPr/>
                    <a:lstStyle/>
                    <a:p>
                      <a:endParaRPr kumimoji="1" lang="ja-JP" altLang="en-US" sz="2200" dirty="0"/>
                    </a:p>
                  </a:txBody>
                  <a:tcPr marL="109740" marR="109740" marT="54870" marB="54870">
                    <a:lnL w="12700"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76471750"/>
                  </a:ext>
                </a:extLst>
              </a:tr>
              <a:tr h="518458">
                <a:tc>
                  <a:txBody>
                    <a:bodyPr/>
                    <a:lstStyle/>
                    <a:p>
                      <a:endParaRPr kumimoji="1" lang="ja-JP" altLang="en-US" sz="2200" dirty="0"/>
                    </a:p>
                  </a:txBody>
                  <a:tcPr marL="109740" marR="109740" marT="54870" marB="54870">
                    <a:lnL w="12700"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00B0F0"/>
                    </a:solidFill>
                  </a:tcPr>
                </a:tc>
                <a:tc gridSpan="14" vMerge="1">
                  <a:txBody>
                    <a:bodyPr/>
                    <a:lstStyle/>
                    <a:p>
                      <a:endParaRPr kumimoji="1" lang="ja-JP" altLang="en-US" sz="2200" dirty="0"/>
                    </a:p>
                  </a:txBody>
                  <a:tcPr marL="109740" marR="109740" marT="54870" marB="54870">
                    <a:lnL w="12700"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5353285"/>
                  </a:ext>
                </a:extLst>
              </a:tr>
              <a:tr h="518458">
                <a:tc>
                  <a:txBody>
                    <a:bodyPr/>
                    <a:lstStyle/>
                    <a:p>
                      <a:endParaRPr kumimoji="1" lang="ja-JP" altLang="en-US" sz="2200" dirty="0"/>
                    </a:p>
                  </a:txBody>
                  <a:tcPr marL="109740" marR="109740" marT="54870" marB="54870">
                    <a:lnL w="12700"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gridSpan="14" vMerge="1">
                  <a:txBody>
                    <a:bodyPr/>
                    <a:lstStyle/>
                    <a:p>
                      <a:endParaRPr kumimoji="1" lang="ja-JP" altLang="en-US" sz="2200" dirty="0"/>
                    </a:p>
                  </a:txBody>
                  <a:tcPr marL="109740" marR="109740" marT="54870" marB="54870">
                    <a:lnL w="12700"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vMerge="1">
                  <a:txBody>
                    <a:bodyPr/>
                    <a:lstStyle/>
                    <a:p>
                      <a:endParaRPr kumimoji="1" lang="ja-JP" altLang="en-US" sz="2200" dirty="0"/>
                    </a:p>
                  </a:txBody>
                  <a:tcPr marL="109740" marR="109740" marT="54870" marB="5487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9863218"/>
                  </a:ext>
                </a:extLst>
              </a:tr>
            </a:tbl>
          </a:graphicData>
        </a:graphic>
      </p:graphicFrame>
      <mc:AlternateContent xmlns:mc="http://schemas.openxmlformats.org/markup-compatibility/2006" xmlns:a14="http://schemas.microsoft.com/office/drawing/2010/main">
        <mc:Choice Requires="a14">
          <p:sp>
            <p:nvSpPr>
              <p:cNvPr id="5" name="テキスト ボックス 4"/>
              <p:cNvSpPr txBox="1"/>
              <p:nvPr/>
            </p:nvSpPr>
            <p:spPr>
              <a:xfrm>
                <a:off x="539552" y="1196752"/>
                <a:ext cx="2226635" cy="6938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𝐴</m:t>
                          </m:r>
                          <m:r>
                            <a:rPr lang="ja-JP" altLang="en-US" sz="2400" i="1">
                              <a:latin typeface="Cambria Math" panose="02040503050406030204" pitchFamily="18" charset="0"/>
                            </a:rPr>
                            <m:t>以上</m:t>
                          </m:r>
                        </m:e>
                      </m:d>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30</m:t>
                          </m:r>
                        </m:num>
                        <m:den>
                          <m:r>
                            <a:rPr kumimoji="1" lang="en-US" altLang="ja-JP" sz="2400" b="0" i="1" smtClean="0">
                              <a:latin typeface="Cambria Math" panose="02040503050406030204" pitchFamily="18" charset="0"/>
                            </a:rPr>
                            <m:t>100</m:t>
                          </m:r>
                        </m:den>
                      </m:f>
                    </m:oMath>
                  </m:oMathPara>
                </a14:m>
                <a:endParaRPr kumimoji="1" lang="ja-JP" altLang="en-US" sz="2400" dirty="0"/>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539552" y="1196752"/>
                <a:ext cx="2226635" cy="693844"/>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p:cNvSpPr txBox="1"/>
              <p:nvPr/>
            </p:nvSpPr>
            <p:spPr>
              <a:xfrm>
                <a:off x="539552" y="3437521"/>
                <a:ext cx="2226635" cy="70461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𝐴</m:t>
                          </m:r>
                          <m:r>
                            <a:rPr lang="ja-JP" altLang="en-US" sz="2400" i="1" smtClean="0">
                              <a:latin typeface="Cambria Math" panose="02040503050406030204" pitchFamily="18" charset="0"/>
                            </a:rPr>
                            <m:t>未満</m:t>
                          </m:r>
                        </m:e>
                      </m:d>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70</m:t>
                          </m:r>
                        </m:num>
                        <m:den>
                          <m:r>
                            <a:rPr kumimoji="1" lang="en-US" altLang="ja-JP" sz="2400" b="0" i="1" smtClean="0">
                              <a:latin typeface="Cambria Math" panose="02040503050406030204" pitchFamily="18" charset="0"/>
                            </a:rPr>
                            <m:t>100</m:t>
                          </m:r>
                        </m:den>
                      </m:f>
                    </m:oMath>
                  </m:oMathPara>
                </a14:m>
                <a:endParaRPr kumimoji="1" lang="ja-JP" altLang="en-US" sz="2400"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539552" y="3437521"/>
                <a:ext cx="2226635" cy="704616"/>
              </a:xfrm>
              <a:prstGeom prst="rect">
                <a:avLst/>
              </a:prstGeom>
              <a:blipFill>
                <a:blip r:embed="rId3"/>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93973014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3000364" y="857232"/>
            <a:ext cx="3701788" cy="2370725"/>
            <a:chOff x="3000364" y="857232"/>
            <a:chExt cx="3701788" cy="2370725"/>
          </a:xfrm>
        </p:grpSpPr>
        <p:grpSp>
          <p:nvGrpSpPr>
            <p:cNvPr id="9" name="グループ化 8"/>
            <p:cNvGrpSpPr/>
            <p:nvPr/>
          </p:nvGrpSpPr>
          <p:grpSpPr>
            <a:xfrm>
              <a:off x="3000364" y="1142984"/>
              <a:ext cx="2143140" cy="1857388"/>
              <a:chOff x="4357686" y="1428736"/>
              <a:chExt cx="2143140" cy="1857388"/>
            </a:xfrm>
          </p:grpSpPr>
          <p:cxnSp>
            <p:nvCxnSpPr>
              <p:cNvPr id="10" name="直線コネクタ 9"/>
              <p:cNvCxnSpPr/>
              <p:nvPr/>
            </p:nvCxnSpPr>
            <p:spPr>
              <a:xfrm rot="10800000" flipV="1">
                <a:off x="4357686" y="1428736"/>
                <a:ext cx="2071702" cy="11430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4357686" y="2571744"/>
                <a:ext cx="2143140" cy="71438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12" name="テキスト ボックス 11"/>
            <p:cNvSpPr txBox="1"/>
            <p:nvPr/>
          </p:nvSpPr>
          <p:spPr>
            <a:xfrm>
              <a:off x="5214942" y="857232"/>
              <a:ext cx="1005403" cy="584775"/>
            </a:xfrm>
            <a:prstGeom prst="rect">
              <a:avLst/>
            </a:prstGeom>
            <a:noFill/>
            <a:ln w="38100">
              <a:solidFill>
                <a:schemeClr val="tx1"/>
              </a:solidFill>
            </a:ln>
          </p:spPr>
          <p:txBody>
            <a:bodyPr wrap="none" rtlCol="0">
              <a:spAutoFit/>
            </a:bodyPr>
            <a:lstStyle/>
            <a:p>
              <a:r>
                <a:rPr kumimoji="1" lang="ja-JP" altLang="en-US" sz="3200" dirty="0">
                  <a:solidFill>
                    <a:srgbClr val="FF0000"/>
                  </a:solidFill>
                </a:rPr>
                <a:t>合格</a:t>
              </a:r>
            </a:p>
          </p:txBody>
        </p:sp>
        <p:sp>
          <p:nvSpPr>
            <p:cNvPr id="14" name="テキスト ボックス 13"/>
            <p:cNvSpPr txBox="1"/>
            <p:nvPr/>
          </p:nvSpPr>
          <p:spPr>
            <a:xfrm>
              <a:off x="5286380" y="2643182"/>
              <a:ext cx="1415772" cy="584775"/>
            </a:xfrm>
            <a:prstGeom prst="rect">
              <a:avLst/>
            </a:prstGeom>
            <a:noFill/>
            <a:ln w="38100">
              <a:solidFill>
                <a:schemeClr val="tx1"/>
              </a:solidFill>
            </a:ln>
          </p:spPr>
          <p:txBody>
            <a:bodyPr wrap="none" rtlCol="0">
              <a:spAutoFit/>
            </a:bodyPr>
            <a:lstStyle/>
            <a:p>
              <a:r>
                <a:rPr kumimoji="1" lang="ja-JP" altLang="en-US" sz="3200" dirty="0"/>
                <a:t>不合格</a:t>
              </a:r>
            </a:p>
          </p:txBody>
        </p:sp>
      </p:grpSp>
      <p:grpSp>
        <p:nvGrpSpPr>
          <p:cNvPr id="37" name="グループ化 36"/>
          <p:cNvGrpSpPr/>
          <p:nvPr/>
        </p:nvGrpSpPr>
        <p:grpSpPr>
          <a:xfrm>
            <a:off x="3071802" y="3571876"/>
            <a:ext cx="3558912" cy="2442163"/>
            <a:chOff x="3071802" y="3571876"/>
            <a:chExt cx="3558912" cy="2442163"/>
          </a:xfrm>
        </p:grpSpPr>
        <p:grpSp>
          <p:nvGrpSpPr>
            <p:cNvPr id="8" name="グループ化 7"/>
            <p:cNvGrpSpPr/>
            <p:nvPr/>
          </p:nvGrpSpPr>
          <p:grpSpPr>
            <a:xfrm>
              <a:off x="3071802" y="3857628"/>
              <a:ext cx="2143140" cy="1857388"/>
              <a:chOff x="4357686" y="1428736"/>
              <a:chExt cx="2143140" cy="1857388"/>
            </a:xfrm>
          </p:grpSpPr>
          <p:cxnSp>
            <p:nvCxnSpPr>
              <p:cNvPr id="5" name="直線コネクタ 4"/>
              <p:cNvCxnSpPr/>
              <p:nvPr/>
            </p:nvCxnSpPr>
            <p:spPr>
              <a:xfrm rot="10800000" flipV="1">
                <a:off x="4357686" y="1428736"/>
                <a:ext cx="2071702" cy="11430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4357686" y="2571744"/>
                <a:ext cx="2143140" cy="71438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13" name="テキスト ボックス 12"/>
            <p:cNvSpPr txBox="1"/>
            <p:nvPr/>
          </p:nvSpPr>
          <p:spPr>
            <a:xfrm>
              <a:off x="5357818" y="3571876"/>
              <a:ext cx="1005403" cy="584775"/>
            </a:xfrm>
            <a:prstGeom prst="rect">
              <a:avLst/>
            </a:prstGeom>
            <a:noFill/>
            <a:ln w="38100">
              <a:solidFill>
                <a:schemeClr val="tx1"/>
              </a:solidFill>
            </a:ln>
          </p:spPr>
          <p:txBody>
            <a:bodyPr wrap="none" rtlCol="0">
              <a:spAutoFit/>
            </a:bodyPr>
            <a:lstStyle/>
            <a:p>
              <a:r>
                <a:rPr kumimoji="1" lang="ja-JP" altLang="en-US" sz="3200" dirty="0">
                  <a:solidFill>
                    <a:srgbClr val="FF0000"/>
                  </a:solidFill>
                </a:rPr>
                <a:t>合格</a:t>
              </a:r>
            </a:p>
          </p:txBody>
        </p:sp>
        <p:sp>
          <p:nvSpPr>
            <p:cNvPr id="15" name="テキスト ボックス 14"/>
            <p:cNvSpPr txBox="1"/>
            <p:nvPr/>
          </p:nvSpPr>
          <p:spPr>
            <a:xfrm>
              <a:off x="5214942" y="5429264"/>
              <a:ext cx="1415772" cy="584775"/>
            </a:xfrm>
            <a:prstGeom prst="rect">
              <a:avLst/>
            </a:prstGeom>
            <a:noFill/>
            <a:ln w="38100">
              <a:solidFill>
                <a:schemeClr val="tx1"/>
              </a:solidFill>
            </a:ln>
          </p:spPr>
          <p:txBody>
            <a:bodyPr wrap="none" rtlCol="0">
              <a:spAutoFit/>
            </a:bodyPr>
            <a:lstStyle/>
            <a:p>
              <a:r>
                <a:rPr kumimoji="1" lang="ja-JP" altLang="en-US" sz="3200" dirty="0"/>
                <a:t>不合格</a:t>
              </a:r>
            </a:p>
          </p:txBody>
        </p:sp>
      </p:grpSp>
      <p:grpSp>
        <p:nvGrpSpPr>
          <p:cNvPr id="40" name="グループ化 39"/>
          <p:cNvGrpSpPr/>
          <p:nvPr/>
        </p:nvGrpSpPr>
        <p:grpSpPr>
          <a:xfrm>
            <a:off x="6286512" y="857232"/>
            <a:ext cx="2608265" cy="5143531"/>
            <a:chOff x="6286512" y="857232"/>
            <a:chExt cx="2608265" cy="5143531"/>
          </a:xfrm>
        </p:grpSpPr>
        <p:graphicFrame>
          <p:nvGraphicFramePr>
            <p:cNvPr id="16" name="オブジェクト 15"/>
            <p:cNvGraphicFramePr>
              <a:graphicFrameLocks noChangeAspect="1"/>
            </p:cNvGraphicFramePr>
            <p:nvPr/>
          </p:nvGraphicFramePr>
          <p:xfrm>
            <a:off x="6286512" y="857232"/>
            <a:ext cx="1928826" cy="642942"/>
          </p:xfrm>
          <a:graphic>
            <a:graphicData uri="http://schemas.openxmlformats.org/presentationml/2006/ole">
              <mc:AlternateContent xmlns:mc="http://schemas.openxmlformats.org/markup-compatibility/2006">
                <mc:Choice xmlns:v="urn:schemas-microsoft-com:vml" Requires="v">
                  <p:oleObj name="数式" r:id="rId2" imgW="533160" imgH="177480" progId="Equation.3">
                    <p:embed/>
                  </p:oleObj>
                </mc:Choice>
                <mc:Fallback>
                  <p:oleObj name="数式" r:id="rId2" imgW="533160" imgH="17748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6512" y="857232"/>
                          <a:ext cx="1928826"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27" name="Object 3"/>
            <p:cNvGraphicFramePr>
              <a:graphicFrameLocks noChangeAspect="1"/>
            </p:cNvGraphicFramePr>
            <p:nvPr/>
          </p:nvGraphicFramePr>
          <p:xfrm>
            <a:off x="6665913" y="2643188"/>
            <a:ext cx="1928812" cy="642937"/>
          </p:xfrm>
          <a:graphic>
            <a:graphicData uri="http://schemas.openxmlformats.org/presentationml/2006/ole">
              <mc:AlternateContent xmlns:mc="http://schemas.openxmlformats.org/markup-compatibility/2006">
                <mc:Choice xmlns:v="urn:schemas-microsoft-com:vml" Requires="v">
                  <p:oleObj name="数式" r:id="rId4" imgW="533160" imgH="177480" progId="Equation.3">
                    <p:embed/>
                  </p:oleObj>
                </mc:Choice>
                <mc:Fallback>
                  <p:oleObj name="数式" r:id="rId4" imgW="533160" imgH="17748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5913" y="2643188"/>
                          <a:ext cx="1928812" cy="642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28" name="Object 4"/>
            <p:cNvGraphicFramePr>
              <a:graphicFrameLocks noChangeAspect="1"/>
            </p:cNvGraphicFramePr>
            <p:nvPr/>
          </p:nvGraphicFramePr>
          <p:xfrm>
            <a:off x="6572264" y="3571876"/>
            <a:ext cx="2251075" cy="642937"/>
          </p:xfrm>
          <a:graphic>
            <a:graphicData uri="http://schemas.openxmlformats.org/presentationml/2006/ole">
              <mc:AlternateContent xmlns:mc="http://schemas.openxmlformats.org/markup-compatibility/2006">
                <mc:Choice xmlns:v="urn:schemas-microsoft-com:vml" Requires="v">
                  <p:oleObj name="数式" r:id="rId6" imgW="622080" imgH="177480" progId="Equation.3">
                    <p:embed/>
                  </p:oleObj>
                </mc:Choice>
                <mc:Fallback>
                  <p:oleObj name="数式" r:id="rId6" imgW="622080" imgH="177480" progId="Equation.3">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72264" y="3571876"/>
                          <a:ext cx="2251075" cy="642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29" name="Object 5"/>
            <p:cNvGraphicFramePr>
              <a:graphicFrameLocks noChangeAspect="1"/>
            </p:cNvGraphicFramePr>
            <p:nvPr/>
          </p:nvGraphicFramePr>
          <p:xfrm>
            <a:off x="6643702" y="5357826"/>
            <a:ext cx="2251075" cy="642937"/>
          </p:xfrm>
          <a:graphic>
            <a:graphicData uri="http://schemas.openxmlformats.org/presentationml/2006/ole">
              <mc:AlternateContent xmlns:mc="http://schemas.openxmlformats.org/markup-compatibility/2006">
                <mc:Choice xmlns:v="urn:schemas-microsoft-com:vml" Requires="v">
                  <p:oleObj name="数式" r:id="rId8" imgW="622080" imgH="177480" progId="Equation.3">
                    <p:embed/>
                  </p:oleObj>
                </mc:Choice>
                <mc:Fallback>
                  <p:oleObj name="数式" r:id="rId8" imgW="622080" imgH="177480" progId="Equation.3">
                    <p:embed/>
                    <p:pic>
                      <p:nvPicPr>
                        <p:cNvPr id="0"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43702" y="5357826"/>
                          <a:ext cx="2251075" cy="642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38" name="グループ化 37"/>
          <p:cNvGrpSpPr/>
          <p:nvPr/>
        </p:nvGrpSpPr>
        <p:grpSpPr>
          <a:xfrm>
            <a:off x="3714744" y="1142984"/>
            <a:ext cx="848518" cy="1513469"/>
            <a:chOff x="3714744" y="1142984"/>
            <a:chExt cx="848518" cy="1513469"/>
          </a:xfrm>
        </p:grpSpPr>
        <p:sp>
          <p:nvSpPr>
            <p:cNvPr id="20" name="テキスト ボックス 19"/>
            <p:cNvSpPr txBox="1"/>
            <p:nvPr/>
          </p:nvSpPr>
          <p:spPr>
            <a:xfrm>
              <a:off x="3714744" y="1142984"/>
              <a:ext cx="705642" cy="584775"/>
            </a:xfrm>
            <a:prstGeom prst="rect">
              <a:avLst/>
            </a:prstGeom>
            <a:noFill/>
          </p:spPr>
          <p:txBody>
            <a:bodyPr wrap="none" rtlCol="0">
              <a:spAutoFit/>
            </a:bodyPr>
            <a:lstStyle/>
            <a:p>
              <a:r>
                <a:rPr kumimoji="1" lang="en-US" altLang="ja-JP" sz="3200" dirty="0"/>
                <a:t>0.8</a:t>
              </a:r>
              <a:endParaRPr kumimoji="1" lang="ja-JP" altLang="en-US" sz="3200" dirty="0"/>
            </a:p>
          </p:txBody>
        </p:sp>
        <p:sp>
          <p:nvSpPr>
            <p:cNvPr id="21" name="テキスト ボックス 20"/>
            <p:cNvSpPr txBox="1"/>
            <p:nvPr/>
          </p:nvSpPr>
          <p:spPr>
            <a:xfrm>
              <a:off x="3857620" y="2071678"/>
              <a:ext cx="705642" cy="584775"/>
            </a:xfrm>
            <a:prstGeom prst="rect">
              <a:avLst/>
            </a:prstGeom>
            <a:noFill/>
          </p:spPr>
          <p:txBody>
            <a:bodyPr wrap="none" rtlCol="0">
              <a:spAutoFit/>
            </a:bodyPr>
            <a:lstStyle/>
            <a:p>
              <a:r>
                <a:rPr kumimoji="1" lang="en-US" altLang="ja-JP" sz="3200" dirty="0"/>
                <a:t>0.2</a:t>
              </a:r>
              <a:endParaRPr kumimoji="1" lang="ja-JP" altLang="en-US" sz="3200" dirty="0"/>
            </a:p>
          </p:txBody>
        </p:sp>
      </p:grpSp>
      <p:grpSp>
        <p:nvGrpSpPr>
          <p:cNvPr id="39" name="グループ化 38"/>
          <p:cNvGrpSpPr/>
          <p:nvPr/>
        </p:nvGrpSpPr>
        <p:grpSpPr>
          <a:xfrm>
            <a:off x="3786182" y="3786190"/>
            <a:ext cx="1199785" cy="1799221"/>
            <a:chOff x="3786182" y="3786190"/>
            <a:chExt cx="1199785" cy="1799221"/>
          </a:xfrm>
        </p:grpSpPr>
        <p:sp>
          <p:nvSpPr>
            <p:cNvPr id="22" name="テキスト ボックス 21"/>
            <p:cNvSpPr txBox="1"/>
            <p:nvPr/>
          </p:nvSpPr>
          <p:spPr>
            <a:xfrm>
              <a:off x="3786182" y="3786190"/>
              <a:ext cx="914033" cy="584775"/>
            </a:xfrm>
            <a:prstGeom prst="rect">
              <a:avLst/>
            </a:prstGeom>
            <a:noFill/>
          </p:spPr>
          <p:txBody>
            <a:bodyPr wrap="none" rtlCol="0">
              <a:spAutoFit/>
            </a:bodyPr>
            <a:lstStyle/>
            <a:p>
              <a:r>
                <a:rPr kumimoji="1" lang="en-US" altLang="ja-JP" sz="3200" dirty="0"/>
                <a:t>0.15</a:t>
              </a:r>
              <a:endParaRPr kumimoji="1" lang="ja-JP" altLang="en-US" sz="3200" dirty="0"/>
            </a:p>
          </p:txBody>
        </p:sp>
        <p:sp>
          <p:nvSpPr>
            <p:cNvPr id="23" name="テキスト ボックス 22"/>
            <p:cNvSpPr txBox="1"/>
            <p:nvPr/>
          </p:nvSpPr>
          <p:spPr>
            <a:xfrm>
              <a:off x="4071934" y="5000636"/>
              <a:ext cx="914033" cy="584775"/>
            </a:xfrm>
            <a:prstGeom prst="rect">
              <a:avLst/>
            </a:prstGeom>
            <a:noFill/>
          </p:spPr>
          <p:txBody>
            <a:bodyPr wrap="none" rtlCol="0">
              <a:spAutoFit/>
            </a:bodyPr>
            <a:lstStyle/>
            <a:p>
              <a:r>
                <a:rPr kumimoji="1" lang="en-US" altLang="ja-JP" sz="3200" dirty="0"/>
                <a:t>0.75</a:t>
              </a:r>
              <a:endParaRPr kumimoji="1" lang="ja-JP" altLang="en-US" sz="3200" dirty="0"/>
            </a:p>
          </p:txBody>
        </p:sp>
      </p:grpSp>
      <p:grpSp>
        <p:nvGrpSpPr>
          <p:cNvPr id="28" name="グループ化 27"/>
          <p:cNvGrpSpPr/>
          <p:nvPr/>
        </p:nvGrpSpPr>
        <p:grpSpPr>
          <a:xfrm>
            <a:off x="357158" y="2571744"/>
            <a:ext cx="1571636" cy="2143140"/>
            <a:chOff x="1071538" y="2571744"/>
            <a:chExt cx="1571636" cy="2143140"/>
          </a:xfrm>
        </p:grpSpPr>
        <p:cxnSp>
          <p:nvCxnSpPr>
            <p:cNvPr id="25" name="直線コネクタ 24"/>
            <p:cNvCxnSpPr/>
            <p:nvPr/>
          </p:nvCxnSpPr>
          <p:spPr>
            <a:xfrm rot="10800000" flipV="1">
              <a:off x="1071538" y="2571744"/>
              <a:ext cx="1500198" cy="100013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1071538" y="3571876"/>
              <a:ext cx="1571636" cy="1143008"/>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31" name="テキスト ボックス 30"/>
          <p:cNvSpPr txBox="1"/>
          <p:nvPr/>
        </p:nvSpPr>
        <p:spPr>
          <a:xfrm>
            <a:off x="1857356" y="2071678"/>
            <a:ext cx="1242648" cy="584775"/>
          </a:xfrm>
          <a:prstGeom prst="rect">
            <a:avLst/>
          </a:prstGeom>
          <a:noFill/>
        </p:spPr>
        <p:txBody>
          <a:bodyPr wrap="none" rtlCol="0">
            <a:spAutoFit/>
          </a:bodyPr>
          <a:lstStyle/>
          <a:p>
            <a:r>
              <a:rPr kumimoji="1" lang="en-US" altLang="ja-JP" sz="3200" dirty="0"/>
              <a:t>A</a:t>
            </a:r>
            <a:r>
              <a:rPr kumimoji="1" lang="ja-JP" altLang="en-US" sz="3200" dirty="0"/>
              <a:t>以上</a:t>
            </a:r>
          </a:p>
        </p:txBody>
      </p:sp>
      <p:sp>
        <p:nvSpPr>
          <p:cNvPr id="32" name="テキスト ボックス 31"/>
          <p:cNvSpPr txBox="1"/>
          <p:nvPr/>
        </p:nvSpPr>
        <p:spPr>
          <a:xfrm>
            <a:off x="1928794" y="4572008"/>
            <a:ext cx="1242648" cy="584775"/>
          </a:xfrm>
          <a:prstGeom prst="rect">
            <a:avLst/>
          </a:prstGeom>
          <a:noFill/>
        </p:spPr>
        <p:txBody>
          <a:bodyPr wrap="none" rtlCol="0">
            <a:spAutoFit/>
          </a:bodyPr>
          <a:lstStyle/>
          <a:p>
            <a:r>
              <a:rPr kumimoji="1" lang="en-US" altLang="ja-JP" sz="3200" dirty="0"/>
              <a:t>A</a:t>
            </a:r>
            <a:r>
              <a:rPr kumimoji="1" lang="ja-JP" altLang="en-US" sz="3200" dirty="0"/>
              <a:t>未満</a:t>
            </a:r>
          </a:p>
        </p:txBody>
      </p:sp>
      <p:grpSp>
        <p:nvGrpSpPr>
          <p:cNvPr id="35" name="グループ化 34"/>
          <p:cNvGrpSpPr/>
          <p:nvPr/>
        </p:nvGrpSpPr>
        <p:grpSpPr>
          <a:xfrm>
            <a:off x="785786" y="2357430"/>
            <a:ext cx="919956" cy="1942097"/>
            <a:chOff x="785786" y="2357430"/>
            <a:chExt cx="919956" cy="1942097"/>
          </a:xfrm>
        </p:grpSpPr>
        <p:sp>
          <p:nvSpPr>
            <p:cNvPr id="33" name="テキスト ボックス 32"/>
            <p:cNvSpPr txBox="1"/>
            <p:nvPr/>
          </p:nvSpPr>
          <p:spPr>
            <a:xfrm>
              <a:off x="785786" y="2357430"/>
              <a:ext cx="705642" cy="584775"/>
            </a:xfrm>
            <a:prstGeom prst="rect">
              <a:avLst/>
            </a:prstGeom>
            <a:noFill/>
          </p:spPr>
          <p:txBody>
            <a:bodyPr wrap="none" rtlCol="0">
              <a:spAutoFit/>
            </a:bodyPr>
            <a:lstStyle/>
            <a:p>
              <a:r>
                <a:rPr kumimoji="1" lang="en-US" altLang="ja-JP" sz="3200" dirty="0"/>
                <a:t>0.3</a:t>
              </a:r>
              <a:endParaRPr kumimoji="1" lang="ja-JP" altLang="en-US" sz="3200" dirty="0"/>
            </a:p>
          </p:txBody>
        </p:sp>
        <p:sp>
          <p:nvSpPr>
            <p:cNvPr id="34" name="テキスト ボックス 33"/>
            <p:cNvSpPr txBox="1"/>
            <p:nvPr/>
          </p:nvSpPr>
          <p:spPr>
            <a:xfrm>
              <a:off x="1000100" y="3714752"/>
              <a:ext cx="705642" cy="584775"/>
            </a:xfrm>
            <a:prstGeom prst="rect">
              <a:avLst/>
            </a:prstGeom>
            <a:noFill/>
          </p:spPr>
          <p:txBody>
            <a:bodyPr wrap="none" rtlCol="0">
              <a:spAutoFit/>
            </a:bodyPr>
            <a:lstStyle/>
            <a:p>
              <a:r>
                <a:rPr kumimoji="1" lang="en-US" altLang="ja-JP" sz="3200" dirty="0"/>
                <a:t>0.7</a:t>
              </a:r>
              <a:endParaRPr kumimoji="1" lang="ja-JP" altLang="en-US" sz="32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ppt_x"/>
                                          </p:val>
                                        </p:tav>
                                        <p:tav tm="100000">
                                          <p:val>
                                            <p:strVal val="#ppt_x"/>
                                          </p:val>
                                        </p:tav>
                                      </p:tavLst>
                                    </p:anim>
                                    <p:anim calcmode="lin" valueType="num">
                                      <p:cBhvr additive="base">
                                        <p:cTn id="8" dur="500" fill="hold"/>
                                        <p:tgtEl>
                                          <p:spTgt spid="3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36"/>
                                        </p:tgtEl>
                                        <p:attrNameLst>
                                          <p:attrName>style.visibility</p:attrName>
                                        </p:attrNameLst>
                                      </p:cBhvr>
                                      <p:to>
                                        <p:strVal val="visible"/>
                                      </p:to>
                                    </p:set>
                                    <p:anim calcmode="lin" valueType="num">
                                      <p:cBhvr additive="base">
                                        <p:cTn id="13" dur="500" fill="hold"/>
                                        <p:tgtEl>
                                          <p:spTgt spid="36"/>
                                        </p:tgtEl>
                                        <p:attrNameLst>
                                          <p:attrName>ppt_x</p:attrName>
                                        </p:attrNameLst>
                                      </p:cBhvr>
                                      <p:tavLst>
                                        <p:tav tm="0">
                                          <p:val>
                                            <p:strVal val="#ppt_x"/>
                                          </p:val>
                                        </p:tav>
                                        <p:tav tm="100000">
                                          <p:val>
                                            <p:strVal val="#ppt_x"/>
                                          </p:val>
                                        </p:tav>
                                      </p:tavLst>
                                    </p:anim>
                                    <p:anim calcmode="lin" valueType="num">
                                      <p:cBhvr additive="base">
                                        <p:cTn id="14" dur="500" fill="hold"/>
                                        <p:tgtEl>
                                          <p:spTgt spid="36"/>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nodeType="click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ppt_x"/>
                                          </p:val>
                                        </p:tav>
                                        <p:tav tm="100000">
                                          <p:val>
                                            <p:strVal val="#ppt_x"/>
                                          </p:val>
                                        </p:tav>
                                      </p:tavLst>
                                    </p:anim>
                                    <p:anim calcmode="lin" valueType="num">
                                      <p:cBhvr additive="base">
                                        <p:cTn id="20" dur="500" fill="hold"/>
                                        <p:tgtEl>
                                          <p:spTgt spid="38"/>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nodeType="clickEffect">
                                  <p:stCondLst>
                                    <p:cond delay="0"/>
                                  </p:stCondLst>
                                  <p:childTnLst>
                                    <p:set>
                                      <p:cBhvr>
                                        <p:cTn id="24" dur="1" fill="hold">
                                          <p:stCondLst>
                                            <p:cond delay="0"/>
                                          </p:stCondLst>
                                        </p:cTn>
                                        <p:tgtEl>
                                          <p:spTgt spid="37"/>
                                        </p:tgtEl>
                                        <p:attrNameLst>
                                          <p:attrName>style.visibility</p:attrName>
                                        </p:attrNameLst>
                                      </p:cBhvr>
                                      <p:to>
                                        <p:strVal val="visible"/>
                                      </p:to>
                                    </p:set>
                                    <p:anim calcmode="lin" valueType="num">
                                      <p:cBhvr additive="base">
                                        <p:cTn id="25" dur="500" fill="hold"/>
                                        <p:tgtEl>
                                          <p:spTgt spid="37"/>
                                        </p:tgtEl>
                                        <p:attrNameLst>
                                          <p:attrName>ppt_x</p:attrName>
                                        </p:attrNameLst>
                                      </p:cBhvr>
                                      <p:tavLst>
                                        <p:tav tm="0">
                                          <p:val>
                                            <p:strVal val="#ppt_x"/>
                                          </p:val>
                                        </p:tav>
                                        <p:tav tm="100000">
                                          <p:val>
                                            <p:strVal val="#ppt_x"/>
                                          </p:val>
                                        </p:tav>
                                      </p:tavLst>
                                    </p:anim>
                                    <p:anim calcmode="lin" valueType="num">
                                      <p:cBhvr additive="base">
                                        <p:cTn id="26" dur="500" fill="hold"/>
                                        <p:tgtEl>
                                          <p:spTgt spid="37"/>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nodeType="clickEffect">
                                  <p:stCondLst>
                                    <p:cond delay="0"/>
                                  </p:stCondLst>
                                  <p:childTnLst>
                                    <p:set>
                                      <p:cBhvr>
                                        <p:cTn id="30" dur="1" fill="hold">
                                          <p:stCondLst>
                                            <p:cond delay="0"/>
                                          </p:stCondLst>
                                        </p:cTn>
                                        <p:tgtEl>
                                          <p:spTgt spid="39"/>
                                        </p:tgtEl>
                                        <p:attrNameLst>
                                          <p:attrName>style.visibility</p:attrName>
                                        </p:attrNameLst>
                                      </p:cBhvr>
                                      <p:to>
                                        <p:strVal val="visible"/>
                                      </p:to>
                                    </p:set>
                                    <p:anim calcmode="lin" valueType="num">
                                      <p:cBhvr additive="base">
                                        <p:cTn id="31" dur="500" fill="hold"/>
                                        <p:tgtEl>
                                          <p:spTgt spid="39"/>
                                        </p:tgtEl>
                                        <p:attrNameLst>
                                          <p:attrName>ppt_x</p:attrName>
                                        </p:attrNameLst>
                                      </p:cBhvr>
                                      <p:tavLst>
                                        <p:tav tm="0">
                                          <p:val>
                                            <p:strVal val="#ppt_x"/>
                                          </p:val>
                                        </p:tav>
                                        <p:tav tm="100000">
                                          <p:val>
                                            <p:strVal val="#ppt_x"/>
                                          </p:val>
                                        </p:tav>
                                      </p:tavLst>
                                    </p:anim>
                                    <p:anim calcmode="lin" valueType="num">
                                      <p:cBhvr additive="base">
                                        <p:cTn id="32" dur="500" fill="hold"/>
                                        <p:tgtEl>
                                          <p:spTgt spid="39"/>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additive="base">
                                        <p:cTn id="37" dur="500" fill="hold"/>
                                        <p:tgtEl>
                                          <p:spTgt spid="40"/>
                                        </p:tgtEl>
                                        <p:attrNameLst>
                                          <p:attrName>ppt_x</p:attrName>
                                        </p:attrNameLst>
                                      </p:cBhvr>
                                      <p:tavLst>
                                        <p:tav tm="0">
                                          <p:val>
                                            <p:strVal val="1+#ppt_w/2"/>
                                          </p:val>
                                        </p:tav>
                                        <p:tav tm="100000">
                                          <p:val>
                                            <p:strVal val="#ppt_x"/>
                                          </p:val>
                                        </p:tav>
                                      </p:tavLst>
                                    </p:anim>
                                    <p:anim calcmode="lin" valueType="num">
                                      <p:cBhvr additive="base">
                                        <p:cTn id="38" dur="500" fill="hold"/>
                                        <p:tgtEl>
                                          <p:spTgt spid="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843808" y="4581128"/>
            <a:ext cx="5472608" cy="1569660"/>
          </a:xfrm>
          <a:prstGeom prst="rect">
            <a:avLst/>
          </a:prstGeom>
          <a:noFill/>
        </p:spPr>
        <p:txBody>
          <a:bodyPr wrap="square" rtlCol="0">
            <a:spAutoFit/>
          </a:bodyPr>
          <a:lstStyle/>
          <a:p>
            <a:r>
              <a:rPr lang="ja-JP" altLang="en-US" sz="2400" dirty="0"/>
              <a:t>面積図での細かい升目を数えて比を求める方法でも答えは求められるが，確率を使って計算できるようにしておくこと．手書きでは細かい升目を描けない．</a:t>
            </a:r>
            <a:endParaRPr kumimoji="1" lang="ja-JP" altLang="en-US" sz="2400" dirty="0"/>
          </a:p>
        </p:txBody>
      </p:sp>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A5DBAF38-56D6-4A2C-B6AC-266723819960}"/>
                  </a:ext>
                </a:extLst>
              </p:cNvPr>
              <p:cNvSpPr txBox="1"/>
              <p:nvPr/>
            </p:nvSpPr>
            <p:spPr>
              <a:xfrm>
                <a:off x="971600" y="1124744"/>
                <a:ext cx="7545335" cy="41565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𝐴</m:t>
                          </m:r>
                          <m:r>
                            <a:rPr lang="ja-JP" altLang="en-US" sz="2400" i="1">
                              <a:latin typeface="Cambria Math" panose="02040503050406030204" pitchFamily="18" charset="0"/>
                            </a:rPr>
                            <m:t>以上</m:t>
                          </m:r>
                          <m:r>
                            <a:rPr lang="en-US" altLang="ja-JP" sz="2400" b="0" i="1" smtClean="0">
                              <a:latin typeface="Cambria Math" panose="02040503050406030204" pitchFamily="18" charset="0"/>
                            </a:rPr>
                            <m:t>|</m:t>
                          </m:r>
                          <m:r>
                            <a:rPr lang="ja-JP" altLang="en-US" sz="2400" i="1">
                              <a:latin typeface="Cambria Math" panose="02040503050406030204" pitchFamily="18" charset="0"/>
                            </a:rPr>
                            <m:t>合格</m:t>
                          </m:r>
                        </m:e>
                      </m:d>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lang="en-US" altLang="ja-JP" sz="2400" i="1">
                              <a:latin typeface="Cambria Math" panose="02040503050406030204" pitchFamily="18" charset="0"/>
                            </a:rPr>
                            <m:t>𝑃</m:t>
                          </m:r>
                          <m:d>
                            <m:dPr>
                              <m:begChr m:val="{"/>
                              <m:endChr m:val="}"/>
                              <m:ctrlPr>
                                <a:rPr lang="en-US" altLang="ja-JP" sz="2400" i="1">
                                  <a:latin typeface="Cambria Math" panose="02040503050406030204" pitchFamily="18" charset="0"/>
                                </a:rPr>
                              </m:ctrlPr>
                            </m:dPr>
                            <m:e>
                              <m:r>
                                <a:rPr lang="en-US" altLang="ja-JP" sz="2400" i="1">
                                  <a:latin typeface="Cambria Math" panose="02040503050406030204" pitchFamily="18" charset="0"/>
                                </a:rPr>
                                <m:t>𝐴</m:t>
                              </m:r>
                              <m:r>
                                <a:rPr lang="ja-JP" altLang="en-US" sz="2400" i="1">
                                  <a:latin typeface="Cambria Math" panose="02040503050406030204" pitchFamily="18" charset="0"/>
                                </a:rPr>
                                <m:t>以上</m:t>
                              </m:r>
                              <m:r>
                                <a:rPr lang="en-US" altLang="ja-JP" sz="2400" i="1">
                                  <a:latin typeface="Cambria Math" panose="02040503050406030204" pitchFamily="18" charset="0"/>
                                </a:rPr>
                                <m:t> </m:t>
                              </m:r>
                              <m:r>
                                <a:rPr lang="en-US" altLang="ja-JP" sz="2400" i="1">
                                  <a:latin typeface="Cambria Math" panose="02040503050406030204" pitchFamily="18" charset="0"/>
                                </a:rPr>
                                <m:t>𝑎𝑛𝑑</m:t>
                              </m:r>
                              <m:r>
                                <a:rPr lang="en-US" altLang="ja-JP" sz="2400" i="1">
                                  <a:latin typeface="Cambria Math" panose="02040503050406030204" pitchFamily="18" charset="0"/>
                                </a:rPr>
                                <m:t> </m:t>
                              </m:r>
                              <m:r>
                                <a:rPr lang="ja-JP" altLang="en-US" sz="2400" i="1">
                                  <a:latin typeface="Cambria Math" panose="02040503050406030204" pitchFamily="18" charset="0"/>
                                </a:rPr>
                                <m:t>合格</m:t>
                              </m:r>
                            </m:e>
                          </m:d>
                        </m:num>
                        <m:den>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r>
                                <a:rPr lang="ja-JP" altLang="en-US" sz="2400" i="1">
                                  <a:latin typeface="Cambria Math" panose="02040503050406030204" pitchFamily="18" charset="0"/>
                                </a:rPr>
                                <m:t>合格</m:t>
                              </m:r>
                            </m:e>
                          </m:d>
                        </m:den>
                      </m:f>
                      <m:r>
                        <m:rPr>
                          <m:brk/>
                        </m:rPr>
                        <a:rPr lang="en-US" altLang="ja-JP" sz="2400" b="0" i="1" smtClean="0">
                          <a:latin typeface="Cambria Math" panose="02040503050406030204" pitchFamily="18" charset="0"/>
                        </a:rPr>
                        <m:t>=</m:t>
                      </m:r>
                      <m:f>
                        <m:fPr>
                          <m:ctrlPr>
                            <a:rPr lang="en-US" altLang="ja-JP" sz="2400" b="0" i="1" smtClean="0">
                              <a:latin typeface="Cambria Math" panose="02040503050406030204" pitchFamily="18" charset="0"/>
                            </a:rPr>
                          </m:ctrlPr>
                        </m:fPr>
                        <m:num>
                          <m:r>
                            <a:rPr lang="en-US" altLang="ja-JP" sz="2400" i="1">
                              <a:latin typeface="Cambria Math" panose="02040503050406030204" pitchFamily="18" charset="0"/>
                            </a:rPr>
                            <m:t>𝑃</m:t>
                          </m:r>
                          <m:d>
                            <m:dPr>
                              <m:begChr m:val="{"/>
                              <m:endChr m:val="}"/>
                              <m:ctrlPr>
                                <a:rPr lang="en-US" altLang="ja-JP" sz="2400" i="1">
                                  <a:latin typeface="Cambria Math" panose="02040503050406030204" pitchFamily="18" charset="0"/>
                                </a:rPr>
                              </m:ctrlPr>
                            </m:dPr>
                            <m:e>
                              <m:r>
                                <a:rPr lang="en-US" altLang="ja-JP" sz="2400" i="1">
                                  <a:latin typeface="Cambria Math" panose="02040503050406030204" pitchFamily="18" charset="0"/>
                                </a:rPr>
                                <m:t>𝐴</m:t>
                              </m:r>
                              <m:r>
                                <a:rPr lang="ja-JP" altLang="en-US" sz="2400" i="1">
                                  <a:latin typeface="Cambria Math" panose="02040503050406030204" pitchFamily="18" charset="0"/>
                                </a:rPr>
                                <m:t>以上</m:t>
                              </m:r>
                              <m:r>
                                <a:rPr lang="en-US" altLang="ja-JP" sz="2400" i="1">
                                  <a:latin typeface="Cambria Math" panose="02040503050406030204" pitchFamily="18" charset="0"/>
                                </a:rPr>
                                <m:t> </m:t>
                              </m:r>
                              <m:r>
                                <a:rPr lang="en-US" altLang="ja-JP" sz="2400" i="1">
                                  <a:latin typeface="Cambria Math" panose="02040503050406030204" pitchFamily="18" charset="0"/>
                                </a:rPr>
                                <m:t>𝑎𝑛𝑑</m:t>
                              </m:r>
                              <m:r>
                                <a:rPr lang="en-US" altLang="ja-JP" sz="2400" i="1">
                                  <a:latin typeface="Cambria Math" panose="02040503050406030204" pitchFamily="18" charset="0"/>
                                </a:rPr>
                                <m:t> </m:t>
                              </m:r>
                              <m:r>
                                <a:rPr lang="ja-JP" altLang="en-US" sz="2400" i="1">
                                  <a:latin typeface="Cambria Math" panose="02040503050406030204" pitchFamily="18" charset="0"/>
                                </a:rPr>
                                <m:t>合格</m:t>
                              </m:r>
                            </m:e>
                          </m:d>
                        </m:num>
                        <m:den>
                          <m:r>
                            <a:rPr lang="en-US" altLang="ja-JP" sz="2400" i="1">
                              <a:latin typeface="Cambria Math" panose="02040503050406030204" pitchFamily="18" charset="0"/>
                            </a:rPr>
                            <m:t>𝑃</m:t>
                          </m:r>
                          <m:d>
                            <m:dPr>
                              <m:begChr m:val="{"/>
                              <m:endChr m:val="}"/>
                              <m:ctrlPr>
                                <a:rPr lang="en-US" altLang="ja-JP" sz="2400" i="1">
                                  <a:latin typeface="Cambria Math" panose="02040503050406030204" pitchFamily="18" charset="0"/>
                                </a:rPr>
                              </m:ctrlPr>
                            </m:dPr>
                            <m:e>
                              <m:r>
                                <a:rPr lang="en-US" altLang="ja-JP" sz="2400" i="1">
                                  <a:latin typeface="Cambria Math" panose="02040503050406030204" pitchFamily="18" charset="0"/>
                                </a:rPr>
                                <m:t>𝐴</m:t>
                              </m:r>
                              <m:r>
                                <a:rPr lang="ja-JP" altLang="en-US" sz="2400" i="1">
                                  <a:latin typeface="Cambria Math" panose="02040503050406030204" pitchFamily="18" charset="0"/>
                                </a:rPr>
                                <m:t>以上</m:t>
                              </m:r>
                              <m:r>
                                <a:rPr lang="en-US" altLang="ja-JP" sz="2400" i="1">
                                  <a:latin typeface="Cambria Math" panose="02040503050406030204" pitchFamily="18" charset="0"/>
                                </a:rPr>
                                <m:t> </m:t>
                              </m:r>
                              <m:r>
                                <a:rPr lang="en-US" altLang="ja-JP" sz="2400" i="1">
                                  <a:latin typeface="Cambria Math" panose="02040503050406030204" pitchFamily="18" charset="0"/>
                                </a:rPr>
                                <m:t>𝑎𝑛𝑑</m:t>
                              </m:r>
                              <m:r>
                                <a:rPr lang="en-US" altLang="ja-JP" sz="2400" i="1">
                                  <a:latin typeface="Cambria Math" panose="02040503050406030204" pitchFamily="18" charset="0"/>
                                </a:rPr>
                                <m:t> </m:t>
                              </m:r>
                              <m:r>
                                <a:rPr lang="ja-JP" altLang="en-US" sz="2400" i="1">
                                  <a:latin typeface="Cambria Math" panose="02040503050406030204" pitchFamily="18" charset="0"/>
                                </a:rPr>
                                <m:t>合格</m:t>
                              </m:r>
                            </m:e>
                          </m:d>
                          <m:r>
                            <a:rPr lang="en-US" altLang="ja-JP" sz="2400" b="0" i="1" smtClean="0">
                              <a:latin typeface="Cambria Math" panose="02040503050406030204" pitchFamily="18" charset="0"/>
                            </a:rPr>
                            <m:t>+</m:t>
                          </m:r>
                          <m:r>
                            <a:rPr lang="en-US" altLang="ja-JP" sz="2400" i="1">
                              <a:latin typeface="Cambria Math" panose="02040503050406030204" pitchFamily="18" charset="0"/>
                            </a:rPr>
                            <m:t>𝑃</m:t>
                          </m:r>
                          <m:d>
                            <m:dPr>
                              <m:begChr m:val="{"/>
                              <m:endChr m:val="}"/>
                              <m:ctrlPr>
                                <a:rPr lang="en-US" altLang="ja-JP" sz="2400" i="1">
                                  <a:latin typeface="Cambria Math" panose="02040503050406030204" pitchFamily="18" charset="0"/>
                                </a:rPr>
                              </m:ctrlPr>
                            </m:dPr>
                            <m:e>
                              <m:r>
                                <a:rPr lang="en-US" altLang="ja-JP" sz="2400" i="1">
                                  <a:latin typeface="Cambria Math" panose="02040503050406030204" pitchFamily="18" charset="0"/>
                                </a:rPr>
                                <m:t>𝐴</m:t>
                              </m:r>
                              <m:r>
                                <a:rPr lang="ja-JP" altLang="en-US" sz="2400" i="1">
                                  <a:latin typeface="Cambria Math" panose="02040503050406030204" pitchFamily="18" charset="0"/>
                                </a:rPr>
                                <m:t>未満</m:t>
                              </m:r>
                              <m:r>
                                <a:rPr lang="en-US" altLang="ja-JP" sz="2400" i="1">
                                  <a:latin typeface="Cambria Math" panose="02040503050406030204" pitchFamily="18" charset="0"/>
                                </a:rPr>
                                <m:t> </m:t>
                              </m:r>
                              <m:r>
                                <a:rPr lang="en-US" altLang="ja-JP" sz="2400" i="1">
                                  <a:latin typeface="Cambria Math" panose="02040503050406030204" pitchFamily="18" charset="0"/>
                                </a:rPr>
                                <m:t>𝑎𝑛𝑑</m:t>
                              </m:r>
                              <m:r>
                                <a:rPr lang="en-US" altLang="ja-JP" sz="2400" i="1">
                                  <a:latin typeface="Cambria Math" panose="02040503050406030204" pitchFamily="18" charset="0"/>
                                </a:rPr>
                                <m:t> </m:t>
                              </m:r>
                              <m:r>
                                <a:rPr lang="ja-JP" altLang="en-US" sz="2400" i="1">
                                  <a:latin typeface="Cambria Math" panose="02040503050406030204" pitchFamily="18" charset="0"/>
                                </a:rPr>
                                <m:t>合格</m:t>
                              </m:r>
                            </m:e>
                          </m:d>
                        </m:den>
                      </m:f>
                      <m:r>
                        <m:rPr>
                          <m:brk/>
                        </m:rP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𝐴</m:t>
                              </m:r>
                              <m:r>
                                <a:rPr lang="ja-JP" altLang="en-US" sz="2400" i="1">
                                  <a:latin typeface="Cambria Math" panose="02040503050406030204" pitchFamily="18" charset="0"/>
                                </a:rPr>
                                <m:t>以上</m:t>
                              </m:r>
                            </m:e>
                          </m:d>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𝑃</m:t>
                          </m:r>
                          <m:d>
                            <m:dPr>
                              <m:begChr m:val="{"/>
                              <m:endChr m:val="}"/>
                              <m:ctrlPr>
                                <a:rPr lang="en-US" altLang="ja-JP" sz="2400" i="1">
                                  <a:latin typeface="Cambria Math" panose="02040503050406030204" pitchFamily="18" charset="0"/>
                                </a:rPr>
                              </m:ctrlPr>
                            </m:dPr>
                            <m:e>
                              <m:r>
                                <a:rPr lang="ja-JP" altLang="en-US" sz="2400" i="1">
                                  <a:latin typeface="Cambria Math" panose="02040503050406030204" pitchFamily="18" charset="0"/>
                                </a:rPr>
                                <m:t>合格</m:t>
                              </m:r>
                              <m:r>
                                <a:rPr lang="en-US" altLang="ja-JP" sz="2400" b="0" i="1" smtClean="0">
                                  <a:latin typeface="Cambria Math" panose="02040503050406030204" pitchFamily="18" charset="0"/>
                                </a:rPr>
                                <m:t>|</m:t>
                              </m:r>
                              <m:r>
                                <a:rPr lang="en-US" altLang="ja-JP" sz="2400" b="0" i="1" smtClean="0">
                                  <a:latin typeface="Cambria Math" panose="02040503050406030204" pitchFamily="18" charset="0"/>
                                </a:rPr>
                                <m:t>𝐴</m:t>
                              </m:r>
                              <m:r>
                                <a:rPr lang="ja-JP" altLang="en-US" sz="2400" i="1">
                                  <a:latin typeface="Cambria Math" panose="02040503050406030204" pitchFamily="18" charset="0"/>
                                </a:rPr>
                                <m:t>以上</m:t>
                              </m:r>
                            </m:e>
                          </m:d>
                        </m:num>
                        <m:den>
                          <m:r>
                            <a:rPr lang="en-US" altLang="ja-JP" sz="2400" i="1">
                              <a:latin typeface="Cambria Math" panose="02040503050406030204" pitchFamily="18" charset="0"/>
                            </a:rPr>
                            <m:t>𝑃</m:t>
                          </m:r>
                          <m:d>
                            <m:dPr>
                              <m:begChr m:val="{"/>
                              <m:endChr m:val="}"/>
                              <m:ctrlPr>
                                <a:rPr lang="en-US" altLang="ja-JP" sz="2400" i="1">
                                  <a:latin typeface="Cambria Math" panose="02040503050406030204" pitchFamily="18" charset="0"/>
                                </a:rPr>
                              </m:ctrlPr>
                            </m:dPr>
                            <m:e>
                              <m:r>
                                <a:rPr lang="en-US" altLang="ja-JP" sz="2400" i="1">
                                  <a:latin typeface="Cambria Math" panose="02040503050406030204" pitchFamily="18" charset="0"/>
                                </a:rPr>
                                <m:t>𝐴</m:t>
                              </m:r>
                              <m:r>
                                <a:rPr lang="ja-JP" altLang="en-US" sz="2400" i="1">
                                  <a:latin typeface="Cambria Math" panose="02040503050406030204" pitchFamily="18" charset="0"/>
                                </a:rPr>
                                <m:t>以上</m:t>
                              </m:r>
                            </m:e>
                          </m:d>
                          <m:r>
                            <a:rPr lang="en-US" altLang="ja-JP" sz="2400" i="1">
                              <a:latin typeface="Cambria Math" panose="02040503050406030204" pitchFamily="18" charset="0"/>
                              <a:ea typeface="Cambria Math" panose="02040503050406030204" pitchFamily="18" charset="0"/>
                            </a:rPr>
                            <m:t>∙</m:t>
                          </m:r>
                          <m:r>
                            <a:rPr lang="en-US" altLang="ja-JP" sz="2400" i="1">
                              <a:latin typeface="Cambria Math" panose="02040503050406030204" pitchFamily="18" charset="0"/>
                              <a:ea typeface="Cambria Math" panose="02040503050406030204" pitchFamily="18" charset="0"/>
                            </a:rPr>
                            <m:t>𝑃</m:t>
                          </m:r>
                          <m:d>
                            <m:dPr>
                              <m:begChr m:val="{"/>
                              <m:endChr m:val="}"/>
                              <m:ctrlPr>
                                <a:rPr lang="en-US" altLang="ja-JP" sz="2400" i="1">
                                  <a:latin typeface="Cambria Math" panose="02040503050406030204" pitchFamily="18" charset="0"/>
                                </a:rPr>
                              </m:ctrlPr>
                            </m:dPr>
                            <m:e>
                              <m:r>
                                <a:rPr lang="ja-JP" altLang="en-US" sz="2400" i="1">
                                  <a:latin typeface="Cambria Math" panose="02040503050406030204" pitchFamily="18" charset="0"/>
                                </a:rPr>
                                <m:t>合格</m:t>
                              </m:r>
                              <m:r>
                                <a:rPr lang="en-US" altLang="ja-JP" sz="2400" i="1">
                                  <a:latin typeface="Cambria Math" panose="02040503050406030204" pitchFamily="18" charset="0"/>
                                </a:rPr>
                                <m:t>|</m:t>
                              </m:r>
                              <m:r>
                                <a:rPr lang="en-US" altLang="ja-JP" sz="2400" i="1">
                                  <a:latin typeface="Cambria Math" panose="02040503050406030204" pitchFamily="18" charset="0"/>
                                </a:rPr>
                                <m:t>𝐴</m:t>
                              </m:r>
                              <m:r>
                                <a:rPr lang="ja-JP" altLang="en-US" sz="2400" i="1">
                                  <a:latin typeface="Cambria Math" panose="02040503050406030204" pitchFamily="18" charset="0"/>
                                </a:rPr>
                                <m:t>以上</m:t>
                              </m:r>
                            </m:e>
                          </m:d>
                          <m:r>
                            <a:rPr lang="en-US" altLang="ja-JP" sz="2400" b="0" i="1" smtClean="0">
                              <a:latin typeface="Cambria Math" panose="02040503050406030204" pitchFamily="18" charset="0"/>
                            </a:rPr>
                            <m:t>+</m:t>
                          </m:r>
                          <m:r>
                            <a:rPr lang="en-US" altLang="ja-JP" sz="2400" i="1">
                              <a:latin typeface="Cambria Math" panose="02040503050406030204" pitchFamily="18" charset="0"/>
                            </a:rPr>
                            <m:t>𝑃</m:t>
                          </m:r>
                          <m:d>
                            <m:dPr>
                              <m:begChr m:val="{"/>
                              <m:endChr m:val="}"/>
                              <m:ctrlPr>
                                <a:rPr lang="en-US" altLang="ja-JP" sz="2400" i="1">
                                  <a:latin typeface="Cambria Math" panose="02040503050406030204" pitchFamily="18" charset="0"/>
                                </a:rPr>
                              </m:ctrlPr>
                            </m:dPr>
                            <m:e>
                              <m:r>
                                <a:rPr lang="en-US" altLang="ja-JP" sz="2400" i="1">
                                  <a:latin typeface="Cambria Math" panose="02040503050406030204" pitchFamily="18" charset="0"/>
                                </a:rPr>
                                <m:t>𝐴</m:t>
                              </m:r>
                              <m:r>
                                <a:rPr lang="ja-JP" altLang="en-US" sz="2400" i="1" smtClean="0">
                                  <a:latin typeface="Cambria Math" panose="02040503050406030204" pitchFamily="18" charset="0"/>
                                </a:rPr>
                                <m:t>未満</m:t>
                              </m:r>
                            </m:e>
                          </m:d>
                          <m:r>
                            <a:rPr lang="en-US" altLang="ja-JP" sz="2400" i="1">
                              <a:latin typeface="Cambria Math" panose="02040503050406030204" pitchFamily="18" charset="0"/>
                              <a:ea typeface="Cambria Math" panose="02040503050406030204" pitchFamily="18" charset="0"/>
                            </a:rPr>
                            <m:t>∙</m:t>
                          </m:r>
                          <m:r>
                            <a:rPr lang="en-US" altLang="ja-JP" sz="2400" i="1">
                              <a:latin typeface="Cambria Math" panose="02040503050406030204" pitchFamily="18" charset="0"/>
                              <a:ea typeface="Cambria Math" panose="02040503050406030204" pitchFamily="18" charset="0"/>
                            </a:rPr>
                            <m:t>𝑃</m:t>
                          </m:r>
                          <m:d>
                            <m:dPr>
                              <m:begChr m:val="{"/>
                              <m:endChr m:val="}"/>
                              <m:ctrlPr>
                                <a:rPr lang="en-US" altLang="ja-JP" sz="2400" i="1">
                                  <a:latin typeface="Cambria Math" panose="02040503050406030204" pitchFamily="18" charset="0"/>
                                </a:rPr>
                              </m:ctrlPr>
                            </m:dPr>
                            <m:e>
                              <m:r>
                                <a:rPr lang="ja-JP" altLang="en-US" sz="2400" i="1">
                                  <a:latin typeface="Cambria Math" panose="02040503050406030204" pitchFamily="18" charset="0"/>
                                </a:rPr>
                                <m:t>合格</m:t>
                              </m:r>
                              <m:r>
                                <a:rPr lang="en-US" altLang="ja-JP" sz="2400" i="1">
                                  <a:latin typeface="Cambria Math" panose="02040503050406030204" pitchFamily="18" charset="0"/>
                                </a:rPr>
                                <m:t>|</m:t>
                              </m:r>
                              <m:r>
                                <a:rPr lang="en-US" altLang="ja-JP" sz="2400" i="1">
                                  <a:latin typeface="Cambria Math" panose="02040503050406030204" pitchFamily="18" charset="0"/>
                                </a:rPr>
                                <m:t>𝐴</m:t>
                              </m:r>
                              <m:r>
                                <a:rPr lang="ja-JP" altLang="en-US" sz="2400" i="1">
                                  <a:latin typeface="Cambria Math" panose="02040503050406030204" pitchFamily="18" charset="0"/>
                                </a:rPr>
                                <m:t>未満</m:t>
                              </m:r>
                            </m:e>
                          </m:d>
                        </m:den>
                      </m:f>
                      <m:r>
                        <m:rPr>
                          <m:brk/>
                        </m:rP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0.30</m:t>
                          </m:r>
                          <m:r>
                            <a:rPr kumimoji="1" lang="en-US" altLang="ja-JP" sz="2400" b="0" i="1" smtClean="0">
                              <a:latin typeface="Cambria Math" panose="02040503050406030204" pitchFamily="18" charset="0"/>
                              <a:ea typeface="Cambria Math" panose="02040503050406030204" pitchFamily="18" charset="0"/>
                            </a:rPr>
                            <m:t>×0.80</m:t>
                          </m:r>
                        </m:num>
                        <m:den>
                          <m:r>
                            <a:rPr kumimoji="1" lang="en-US" altLang="ja-JP" sz="2400" b="0" i="1" smtClean="0">
                              <a:latin typeface="Cambria Math" panose="02040503050406030204" pitchFamily="18" charset="0"/>
                            </a:rPr>
                            <m:t>0.30</m:t>
                          </m:r>
                          <m:r>
                            <a:rPr kumimoji="1" lang="en-US" altLang="ja-JP" sz="2400" b="0" i="1" smtClean="0">
                              <a:latin typeface="Cambria Math" panose="02040503050406030204" pitchFamily="18" charset="0"/>
                              <a:ea typeface="Cambria Math" panose="02040503050406030204" pitchFamily="18" charset="0"/>
                            </a:rPr>
                            <m:t>×0.80+0.70×0.15</m:t>
                          </m:r>
                        </m:den>
                      </m:f>
                      <m:r>
                        <m:rPr>
                          <m:brk/>
                        </m:rP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0.240</m:t>
                          </m:r>
                        </m:num>
                        <m:den>
                          <m:r>
                            <a:rPr kumimoji="1" lang="en-US" altLang="ja-JP" sz="2400" b="0" i="1" smtClean="0">
                              <a:latin typeface="Cambria Math" panose="02040503050406030204" pitchFamily="18" charset="0"/>
                            </a:rPr>
                            <m:t>0.345</m:t>
                          </m:r>
                        </m:den>
                      </m:f>
                      <m:r>
                        <m:rPr>
                          <m:brk/>
                        </m:rPr>
                        <a:rPr lang="en-US" altLang="ja-JP" sz="2400" i="1">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rPr>
                        <m:t>0.696</m:t>
                      </m:r>
                    </m:oMath>
                  </m:oMathPara>
                </a14:m>
                <a:endParaRPr kumimoji="1" lang="ja-JP" altLang="en-US" sz="2400" dirty="0"/>
              </a:p>
            </p:txBody>
          </p:sp>
        </mc:Choice>
        <mc:Fallback xmlns="">
          <p:sp>
            <p:nvSpPr>
              <p:cNvPr id="5" name="テキスト ボックス 4">
                <a:extLst>
                  <a:ext uri="{FF2B5EF4-FFF2-40B4-BE49-F238E27FC236}">
                    <a16:creationId xmlns:a16="http://schemas.microsoft.com/office/drawing/2014/main" id="{A5DBAF38-56D6-4A2C-B6AC-266723819960}"/>
                  </a:ext>
                </a:extLst>
              </p:cNvPr>
              <p:cNvSpPr txBox="1">
                <a:spLocks noRot="1" noChangeAspect="1" noMove="1" noResize="1" noEditPoints="1" noAdjustHandles="1" noChangeArrowheads="1" noChangeShapeType="1" noTextEdit="1"/>
              </p:cNvSpPr>
              <p:nvPr/>
            </p:nvSpPr>
            <p:spPr>
              <a:xfrm>
                <a:off x="971600" y="1124744"/>
                <a:ext cx="7545335" cy="4156587"/>
              </a:xfrm>
              <a:prstGeom prst="rect">
                <a:avLst/>
              </a:prstGeom>
              <a:blipFill>
                <a:blip r:embed="rId2"/>
                <a:stretch>
                  <a:fillRect l="-646"/>
                </a:stretch>
              </a:blipFill>
            </p:spPr>
            <p:txBody>
              <a:bodyPr/>
              <a:lstStyle/>
              <a:p>
                <a:r>
                  <a:rPr lang="ja-JP" altLang="en-US">
                    <a:noFill/>
                  </a:rPr>
                  <a:t> </a:t>
                </a:r>
              </a:p>
            </p:txBody>
          </p:sp>
        </mc:Fallback>
      </mc:AlternateContent>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lnSpcReduction="10000"/>
          </a:bodyPr>
          <a:lstStyle/>
          <a:p>
            <a:r>
              <a:rPr lang="ja-JP" altLang="en-US" dirty="0"/>
              <a:t>「白箱」に該当する球は全部で３個（赤玉１，赤玉２，青玉）ある．この問題の標本空間は，起こる確率が等しい，以下の３つの標本点（単一事象）から構成される．</a:t>
            </a:r>
            <a:endParaRPr lang="en-US" altLang="ja-JP" dirty="0"/>
          </a:p>
          <a:p>
            <a:pPr lvl="1"/>
            <a:r>
              <a:rPr lang="ja-JP" altLang="en-US" dirty="0"/>
              <a:t>赤玉１</a:t>
            </a:r>
            <a:endParaRPr lang="en-US" altLang="ja-JP" dirty="0"/>
          </a:p>
          <a:p>
            <a:pPr lvl="1"/>
            <a:r>
              <a:rPr lang="ja-JP" altLang="en-US" dirty="0"/>
              <a:t>赤玉２</a:t>
            </a:r>
            <a:endParaRPr lang="en-US" altLang="ja-JP" dirty="0"/>
          </a:p>
          <a:p>
            <a:pPr lvl="1"/>
            <a:r>
              <a:rPr lang="ja-JP" altLang="en-US" dirty="0"/>
              <a:t>青玉</a:t>
            </a:r>
            <a:endParaRPr lang="en-US" altLang="ja-JP" dirty="0"/>
          </a:p>
          <a:p>
            <a:r>
              <a:rPr lang="ja-JP" altLang="en-US" dirty="0"/>
              <a:t>この中での「当たり」，つまり，「白箱＆当たり」に該当する標本点は２つである．</a:t>
            </a:r>
            <a:endParaRPr lang="en-US" altLang="ja-JP" dirty="0"/>
          </a:p>
        </p:txBody>
      </p:sp>
      <mc:AlternateContent xmlns:mc="http://schemas.openxmlformats.org/markup-compatibility/2006" xmlns:a14="http://schemas.microsoft.com/office/drawing/2010/main">
        <mc:Choice Requires="a14">
          <p:sp>
            <p:nvSpPr>
              <p:cNvPr id="5" name="テキスト ボックス 4"/>
              <p:cNvSpPr txBox="1"/>
              <p:nvPr/>
            </p:nvSpPr>
            <p:spPr>
              <a:xfrm>
                <a:off x="3059832" y="3717032"/>
                <a:ext cx="2258760"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panose="02040503050406030204" pitchFamily="18" charset="0"/>
                        </a:rPr>
                        <m:t>𝑛</m:t>
                      </m:r>
                      <m:d>
                        <m:dPr>
                          <m:ctrlPr>
                            <a:rPr kumimoji="1" lang="en-US" altLang="ja-JP" sz="3200" b="0" i="1" smtClean="0">
                              <a:latin typeface="Cambria Math" panose="02040503050406030204" pitchFamily="18" charset="0"/>
                            </a:rPr>
                          </m:ctrlPr>
                        </m:dPr>
                        <m:e>
                          <m:r>
                            <a:rPr lang="ja-JP" altLang="en-US" sz="3200" i="1">
                              <a:latin typeface="Cambria Math" panose="02040503050406030204" pitchFamily="18" charset="0"/>
                            </a:rPr>
                            <m:t>白箱</m:t>
                          </m:r>
                        </m:e>
                      </m:d>
                      <m:r>
                        <a:rPr kumimoji="1" lang="en-US" altLang="ja-JP" sz="3200" b="0" i="1" smtClean="0">
                          <a:latin typeface="Cambria Math" panose="02040503050406030204" pitchFamily="18" charset="0"/>
                        </a:rPr>
                        <m:t>=3</m:t>
                      </m:r>
                    </m:oMath>
                  </m:oMathPara>
                </a14:m>
                <a:endParaRPr kumimoji="1" lang="ja-JP" altLang="en-US" sz="3200" dirty="0"/>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3059832" y="3717032"/>
                <a:ext cx="2258760" cy="492443"/>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p:cNvSpPr txBox="1"/>
              <p:nvPr/>
            </p:nvSpPr>
            <p:spPr>
              <a:xfrm>
                <a:off x="2051720" y="5840662"/>
                <a:ext cx="3635739"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panose="02040503050406030204" pitchFamily="18" charset="0"/>
                        </a:rPr>
                        <m:t>𝑛</m:t>
                      </m:r>
                      <m:d>
                        <m:dPr>
                          <m:ctrlPr>
                            <a:rPr kumimoji="1" lang="en-US" altLang="ja-JP" sz="3200" b="0" i="1" smtClean="0">
                              <a:latin typeface="Cambria Math" panose="02040503050406030204" pitchFamily="18" charset="0"/>
                            </a:rPr>
                          </m:ctrlPr>
                        </m:dPr>
                        <m:e>
                          <m:r>
                            <a:rPr lang="ja-JP" altLang="en-US" sz="3200" i="1">
                              <a:latin typeface="Cambria Math" panose="02040503050406030204" pitchFamily="18" charset="0"/>
                            </a:rPr>
                            <m:t>白箱</m:t>
                          </m:r>
                          <m:r>
                            <a:rPr lang="en-US" altLang="ja-JP" sz="3200" b="0" i="1" smtClean="0">
                              <a:latin typeface="Cambria Math" panose="02040503050406030204" pitchFamily="18" charset="0"/>
                            </a:rPr>
                            <m:t>&amp;</m:t>
                          </m:r>
                          <m:r>
                            <a:rPr lang="ja-JP" altLang="en-US" sz="3200" i="1">
                              <a:latin typeface="Cambria Math" panose="02040503050406030204" pitchFamily="18" charset="0"/>
                            </a:rPr>
                            <m:t>当たり</m:t>
                          </m:r>
                        </m:e>
                      </m:d>
                      <m:r>
                        <a:rPr kumimoji="1" lang="en-US" altLang="ja-JP" sz="3200" b="0" i="1" smtClean="0">
                          <a:latin typeface="Cambria Math" panose="02040503050406030204" pitchFamily="18" charset="0"/>
                        </a:rPr>
                        <m:t>=2</m:t>
                      </m:r>
                    </m:oMath>
                  </m:oMathPara>
                </a14:m>
                <a:endParaRPr kumimoji="1" lang="ja-JP" altLang="en-US" sz="3200"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2051720" y="5840662"/>
                <a:ext cx="3635739" cy="492443"/>
              </a:xfrm>
              <a:prstGeom prst="rect">
                <a:avLst/>
              </a:prstGeom>
              <a:blipFill>
                <a:blip r:embed="rId3"/>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704408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lang="ja-JP" altLang="en-US" dirty="0"/>
                  <a:t>したがって，</a:t>
                </a:r>
                <a:r>
                  <a:rPr kumimoji="1" lang="ja-JP" altLang="en-US" dirty="0"/>
                  <a:t>求める条件つき確率は，</a:t>
                </a:r>
                <a:br>
                  <a:rPr kumimoji="1" lang="en-US" altLang="ja-JP" dirty="0"/>
                </a:br>
                <a14:m>
                  <m:oMath xmlns:m="http://schemas.openxmlformats.org/officeDocument/2006/math">
                    <m:r>
                      <a:rPr lang="en-US" altLang="ja-JP" i="1" smtClean="0">
                        <a:latin typeface="Cambria Math" panose="02040503050406030204" pitchFamily="18" charset="0"/>
                      </a:rPr>
                      <m:t>𝑃</m:t>
                    </m:r>
                    <m:d>
                      <m:dPr>
                        <m:begChr m:val="{"/>
                        <m:endChr m:val="}"/>
                        <m:ctrlPr>
                          <a:rPr lang="en-US" altLang="ja-JP" i="1">
                            <a:latin typeface="Cambria Math" panose="02040503050406030204" pitchFamily="18" charset="0"/>
                          </a:rPr>
                        </m:ctrlPr>
                      </m:dPr>
                      <m:e>
                        <m:r>
                          <a:rPr lang="ja-JP" altLang="en-US" i="1">
                            <a:latin typeface="Cambria Math" panose="02040503050406030204" pitchFamily="18" charset="0"/>
                          </a:rPr>
                          <m:t>当たり</m:t>
                        </m:r>
                        <m:r>
                          <a:rPr lang="en-US" altLang="ja-JP" i="1">
                            <a:latin typeface="Cambria Math" panose="02040503050406030204" pitchFamily="18" charset="0"/>
                          </a:rPr>
                          <m:t>|</m:t>
                        </m:r>
                        <m:r>
                          <a:rPr lang="ja-JP" altLang="en-US" i="1">
                            <a:latin typeface="Cambria Math" panose="02040503050406030204" pitchFamily="18" charset="0"/>
                          </a:rPr>
                          <m:t>白箱</m:t>
                        </m:r>
                      </m:e>
                    </m:d>
                    <m:r>
                      <a:rPr lang="en-US" altLang="ja-JP" b="0" i="1" smtClean="0">
                        <a:latin typeface="Cambria Math" panose="02040503050406030204" pitchFamily="18" charset="0"/>
                      </a:rPr>
                      <m:t>=</m:t>
                    </m:r>
                    <m:f>
                      <m:fPr>
                        <m:ctrlPr>
                          <a:rPr lang="en-US" altLang="ja-JP" b="0" i="1" smtClean="0">
                            <a:latin typeface="Cambria Math" panose="02040503050406030204" pitchFamily="18" charset="0"/>
                          </a:rPr>
                        </m:ctrlPr>
                      </m:fPr>
                      <m:num>
                        <m:r>
                          <a:rPr lang="en-US" altLang="ja-JP" b="0" i="1" smtClean="0">
                            <a:latin typeface="Cambria Math" panose="02040503050406030204" pitchFamily="18" charset="0"/>
                          </a:rPr>
                          <m:t>𝑛</m:t>
                        </m:r>
                        <m:d>
                          <m:dPr>
                            <m:ctrlPr>
                              <a:rPr lang="en-US" altLang="ja-JP" b="0" i="1" smtClean="0">
                                <a:latin typeface="Cambria Math" panose="02040503050406030204" pitchFamily="18" charset="0"/>
                              </a:rPr>
                            </m:ctrlPr>
                          </m:dPr>
                          <m:e>
                            <m:r>
                              <a:rPr lang="ja-JP" altLang="en-US" i="1">
                                <a:latin typeface="Cambria Math" panose="02040503050406030204" pitchFamily="18" charset="0"/>
                              </a:rPr>
                              <m:t>白箱</m:t>
                            </m:r>
                            <m:r>
                              <a:rPr lang="ja-JP" altLang="en-US" i="1" smtClean="0">
                                <a:latin typeface="Cambria Math" panose="02040503050406030204" pitchFamily="18" charset="0"/>
                              </a:rPr>
                              <m:t>＆</m:t>
                            </m:r>
                            <m:r>
                              <a:rPr lang="ja-JP" altLang="en-US" i="1">
                                <a:latin typeface="Cambria Math" panose="02040503050406030204" pitchFamily="18" charset="0"/>
                              </a:rPr>
                              <m:t>当たり</m:t>
                            </m:r>
                          </m:e>
                        </m:d>
                      </m:num>
                      <m:den>
                        <m:r>
                          <a:rPr lang="en-US" altLang="ja-JP" b="0" i="1" smtClean="0">
                            <a:latin typeface="Cambria Math" panose="02040503050406030204" pitchFamily="18" charset="0"/>
                          </a:rPr>
                          <m:t>𝑛</m:t>
                        </m:r>
                        <m:d>
                          <m:dPr>
                            <m:ctrlPr>
                              <a:rPr lang="en-US" altLang="ja-JP" b="0" i="1" smtClean="0">
                                <a:latin typeface="Cambria Math" panose="02040503050406030204" pitchFamily="18" charset="0"/>
                              </a:rPr>
                            </m:ctrlPr>
                          </m:dPr>
                          <m:e>
                            <m:r>
                              <a:rPr lang="ja-JP" altLang="en-US" i="1">
                                <a:latin typeface="Cambria Math" panose="02040503050406030204" pitchFamily="18" charset="0"/>
                              </a:rPr>
                              <m:t>白箱</m:t>
                            </m:r>
                          </m:e>
                        </m:d>
                      </m:den>
                    </m:f>
                    <m:r>
                      <a:rPr lang="en-US" altLang="ja-JP" b="0" i="1" smtClean="0">
                        <a:latin typeface="Cambria Math" panose="02040503050406030204" pitchFamily="18" charset="0"/>
                      </a:rPr>
                      <m:t>=</m:t>
                    </m:r>
                    <m:f>
                      <m:fPr>
                        <m:ctrlPr>
                          <a:rPr lang="en-US" altLang="ja-JP" b="0" i="1" smtClean="0">
                            <a:latin typeface="Cambria Math" panose="02040503050406030204" pitchFamily="18" charset="0"/>
                          </a:rPr>
                        </m:ctrlPr>
                      </m:fPr>
                      <m:num>
                        <m:r>
                          <a:rPr lang="en-US" altLang="ja-JP" b="0" i="1" smtClean="0">
                            <a:latin typeface="Cambria Math" panose="02040503050406030204" pitchFamily="18" charset="0"/>
                          </a:rPr>
                          <m:t>2</m:t>
                        </m:r>
                      </m:num>
                      <m:den>
                        <m:r>
                          <a:rPr lang="en-US" altLang="ja-JP" b="0" i="1" smtClean="0">
                            <a:latin typeface="Cambria Math" panose="02040503050406030204" pitchFamily="18" charset="0"/>
                          </a:rPr>
                          <m:t>3</m:t>
                        </m:r>
                      </m:den>
                    </m:f>
                  </m:oMath>
                </a14:m>
                <a:r>
                  <a:rPr kumimoji="1" lang="ja-JP" altLang="en-US" dirty="0"/>
                  <a:t> </a:t>
                </a:r>
                <a:br>
                  <a:rPr kumimoji="1" lang="en-US" altLang="ja-JP" dirty="0"/>
                </a:br>
                <a:r>
                  <a:rPr kumimoji="1" lang="ja-JP" altLang="en-US" dirty="0"/>
                  <a:t>となる．</a:t>
                </a:r>
                <a:endParaRPr kumimoji="1" lang="en-US" altLang="ja-JP" dirty="0"/>
              </a:p>
              <a:p>
                <a:r>
                  <a:rPr lang="ja-JP" altLang="en-US" dirty="0"/>
                  <a:t>条件つき確率は問題で直接に与えられることも多い．</a:t>
                </a: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1704" t="-2426" r="-1111"/>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137660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a:t>条件つき確率のまとめ</a:t>
            </a:r>
          </a:p>
        </p:txBody>
      </p:sp>
      <p:sp>
        <p:nvSpPr>
          <p:cNvPr id="5" name="コンテンツ プレースホルダ 4"/>
          <p:cNvSpPr>
            <a:spLocks noGrp="1"/>
          </p:cNvSpPr>
          <p:nvPr>
            <p:ph idx="1"/>
          </p:nvPr>
        </p:nvSpPr>
        <p:spPr/>
        <p:txBody>
          <a:bodyPr/>
          <a:lstStyle/>
          <a:p>
            <a:r>
              <a:rPr kumimoji="1" lang="ja-JP" altLang="en-US" dirty="0"/>
              <a:t>ある特定の事象 </a:t>
            </a:r>
            <a:r>
              <a:rPr kumimoji="1" lang="en-US" altLang="ja-JP" i="1" dirty="0">
                <a:latin typeface="Times New Roman" panose="02020603050405020304" pitchFamily="18" charset="0"/>
                <a:cs typeface="Times New Roman" panose="02020603050405020304" pitchFamily="18" charset="0"/>
              </a:rPr>
              <a:t>A</a:t>
            </a:r>
            <a:r>
              <a:rPr kumimoji="1" lang="en-US" altLang="ja-JP" baseline="-25000" dirty="0"/>
              <a:t>1 </a:t>
            </a:r>
            <a:r>
              <a:rPr kumimoji="1" lang="ja-JP" altLang="en-US" dirty="0"/>
              <a:t>が起きた時に，事象 </a:t>
            </a:r>
            <a:r>
              <a:rPr kumimoji="1" lang="en-US" altLang="ja-JP" i="1" dirty="0">
                <a:latin typeface="Times New Roman" panose="02020603050405020304" pitchFamily="18" charset="0"/>
                <a:cs typeface="Times New Roman" panose="02020603050405020304" pitchFamily="18" charset="0"/>
              </a:rPr>
              <a:t>A</a:t>
            </a:r>
            <a:r>
              <a:rPr kumimoji="1" lang="en-US" altLang="ja-JP" baseline="-25000" dirty="0"/>
              <a:t>2 </a:t>
            </a:r>
            <a:r>
              <a:rPr kumimoji="1" lang="ja-JP" altLang="en-US" dirty="0"/>
              <a:t>が起こる</a:t>
            </a:r>
            <a:r>
              <a:rPr kumimoji="1" lang="ja-JP" altLang="en-US" u="sng" dirty="0">
                <a:solidFill>
                  <a:srgbClr val="FF0000"/>
                </a:solidFill>
              </a:rPr>
              <a:t>条件つき確率</a:t>
            </a:r>
            <a:r>
              <a:rPr lang="ja-JP" altLang="en-US" dirty="0"/>
              <a:t>（</a:t>
            </a:r>
            <a:r>
              <a:rPr lang="en-US" altLang="ja-JP" dirty="0"/>
              <a:t>conditional probability </a:t>
            </a:r>
            <a:r>
              <a:rPr lang="ja-JP" altLang="en-US" dirty="0"/>
              <a:t>）</a:t>
            </a:r>
            <a:r>
              <a:rPr kumimoji="1" lang="ja-JP" altLang="en-US" dirty="0"/>
              <a:t>を </a:t>
            </a:r>
            <a:r>
              <a:rPr kumimoji="1" lang="en-US" altLang="ja-JP" i="1" dirty="0">
                <a:latin typeface="Times New Roman" pitchFamily="18" charset="0"/>
                <a:cs typeface="Times New Roman" pitchFamily="18" charset="0"/>
              </a:rPr>
              <a:t>P</a:t>
            </a:r>
            <a:r>
              <a:rPr kumimoji="1" lang="en-US" altLang="ja-JP" dirty="0"/>
              <a:t>{</a:t>
            </a:r>
            <a:r>
              <a:rPr kumimoji="1" lang="en-US" altLang="ja-JP" i="1" dirty="0">
                <a:latin typeface="Times New Roman" pitchFamily="18" charset="0"/>
                <a:cs typeface="Times New Roman" pitchFamily="18" charset="0"/>
              </a:rPr>
              <a:t>A</a:t>
            </a:r>
            <a:r>
              <a:rPr kumimoji="1" lang="en-US" altLang="ja-JP" baseline="-25000" dirty="0"/>
              <a:t>2</a:t>
            </a:r>
            <a:r>
              <a:rPr kumimoji="1" lang="en-US" altLang="ja-JP" dirty="0"/>
              <a:t>|</a:t>
            </a:r>
            <a:r>
              <a:rPr kumimoji="1" lang="en-US" altLang="ja-JP" i="1" dirty="0">
                <a:latin typeface="Times New Roman" pitchFamily="18" charset="0"/>
                <a:cs typeface="Times New Roman" pitchFamily="18" charset="0"/>
              </a:rPr>
              <a:t>A</a:t>
            </a:r>
            <a:r>
              <a:rPr kumimoji="1" lang="en-US" altLang="ja-JP" baseline="-25000" dirty="0"/>
              <a:t>1</a:t>
            </a:r>
            <a:r>
              <a:rPr kumimoji="1" lang="en-US" altLang="ja-JP" dirty="0"/>
              <a:t>} </a:t>
            </a:r>
            <a:r>
              <a:rPr kumimoji="1" lang="ja-JP" altLang="en-US" dirty="0"/>
              <a:t>と表わす．</a:t>
            </a:r>
            <a:endParaRPr kumimoji="1" lang="en-US" altLang="ja-JP" dirty="0"/>
          </a:p>
          <a:p>
            <a:r>
              <a:rPr kumimoji="1" lang="ja-JP" altLang="en-US" dirty="0"/>
              <a:t>条件つき確率を考える標本空間</a:t>
            </a:r>
            <a:r>
              <a:rPr lang="ja-JP" altLang="en-US" dirty="0"/>
              <a:t>は，事象 </a:t>
            </a:r>
            <a:r>
              <a:rPr lang="en-US" altLang="ja-JP" i="1" dirty="0">
                <a:latin typeface="Times New Roman" panose="02020603050405020304" pitchFamily="18" charset="0"/>
                <a:cs typeface="Times New Roman" panose="02020603050405020304" pitchFamily="18" charset="0"/>
              </a:rPr>
              <a:t>A</a:t>
            </a:r>
            <a:r>
              <a:rPr lang="en-US" altLang="ja-JP" baseline="-25000" dirty="0"/>
              <a:t>1 </a:t>
            </a:r>
            <a:r>
              <a:rPr lang="ja-JP" altLang="en-US" dirty="0"/>
              <a:t>を構成している単一事象の集まりに縮小される．</a:t>
            </a:r>
            <a:endParaRPr kumimoji="1" lang="en-US" altLang="ja-JP" dirty="0"/>
          </a:p>
        </p:txBody>
      </p:sp>
    </p:spTree>
    <p:extLst>
      <p:ext uri="{BB962C8B-B14F-4D97-AF65-F5344CB8AC3E}">
        <p14:creationId xmlns:p14="http://schemas.microsoft.com/office/powerpoint/2010/main" val="3500051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標本空間を構成する単一事象の確率がすべて等しいとき，事象 </a:t>
            </a:r>
            <a:r>
              <a:rPr lang="en-US" altLang="ja-JP" i="1" dirty="0">
                <a:latin typeface="Times New Roman" pitchFamily="18" charset="0"/>
                <a:cs typeface="Times New Roman" pitchFamily="18" charset="0"/>
              </a:rPr>
              <a:t>A</a:t>
            </a:r>
            <a:r>
              <a:rPr lang="en-US" altLang="ja-JP" baseline="-25000" dirty="0"/>
              <a:t>1 </a:t>
            </a:r>
            <a:r>
              <a:rPr lang="ja-JP" altLang="en-US" dirty="0"/>
              <a:t>に該当する単一事象の数を </a:t>
            </a:r>
            <a:r>
              <a:rPr lang="en-US" altLang="ja-JP" i="1" dirty="0">
                <a:latin typeface="Times New Roman" pitchFamily="18" charset="0"/>
                <a:cs typeface="Times New Roman" pitchFamily="18" charset="0"/>
              </a:rPr>
              <a:t>n</a:t>
            </a:r>
            <a:r>
              <a:rPr lang="en-US" altLang="ja-JP" dirty="0"/>
              <a:t>(</a:t>
            </a:r>
            <a:r>
              <a:rPr lang="en-US" altLang="ja-JP" i="1" dirty="0">
                <a:latin typeface="Times New Roman" pitchFamily="18" charset="0"/>
                <a:cs typeface="Times New Roman" pitchFamily="18" charset="0"/>
              </a:rPr>
              <a:t>A</a:t>
            </a:r>
            <a:r>
              <a:rPr lang="en-US" altLang="ja-JP" baseline="-25000" dirty="0">
                <a:latin typeface="Times New Roman" pitchFamily="18" charset="0"/>
                <a:cs typeface="Times New Roman" pitchFamily="18" charset="0"/>
              </a:rPr>
              <a:t>1</a:t>
            </a:r>
            <a:r>
              <a:rPr lang="en-US" altLang="ja-JP" dirty="0"/>
              <a:t>) </a:t>
            </a:r>
            <a:r>
              <a:rPr lang="ja-JP" altLang="en-US" dirty="0" err="1"/>
              <a:t>，</a:t>
            </a:r>
            <a:r>
              <a:rPr lang="ja-JP" altLang="en-US" dirty="0"/>
              <a:t>事象 </a:t>
            </a:r>
            <a:r>
              <a:rPr lang="en-US" altLang="ja-JP" i="1" dirty="0">
                <a:latin typeface="Times New Roman" pitchFamily="18" charset="0"/>
                <a:cs typeface="Times New Roman" pitchFamily="18" charset="0"/>
              </a:rPr>
              <a:t>A</a:t>
            </a:r>
            <a:r>
              <a:rPr lang="en-US" altLang="ja-JP" baseline="-25000" dirty="0"/>
              <a:t>1 </a:t>
            </a:r>
            <a:r>
              <a:rPr lang="ja-JP" altLang="en-US" dirty="0"/>
              <a:t>と </a:t>
            </a:r>
            <a:r>
              <a:rPr lang="en-US" altLang="ja-JP" i="1" dirty="0">
                <a:latin typeface="Times New Roman" pitchFamily="18" charset="0"/>
                <a:cs typeface="Times New Roman" pitchFamily="18" charset="0"/>
              </a:rPr>
              <a:t>A</a:t>
            </a:r>
            <a:r>
              <a:rPr lang="en-US" altLang="ja-JP" baseline="-25000" dirty="0"/>
              <a:t>2 </a:t>
            </a:r>
            <a:r>
              <a:rPr lang="ja-JP" altLang="en-US" dirty="0"/>
              <a:t>の両方に該当する単一事象の数を </a:t>
            </a:r>
            <a:r>
              <a:rPr lang="en-US" altLang="ja-JP" i="1" dirty="0">
                <a:latin typeface="Times New Roman" pitchFamily="18" charset="0"/>
                <a:cs typeface="Times New Roman" pitchFamily="18" charset="0"/>
              </a:rPr>
              <a:t>n</a:t>
            </a:r>
            <a:r>
              <a:rPr lang="en-US" altLang="ja-JP" dirty="0"/>
              <a:t>(</a:t>
            </a:r>
            <a:r>
              <a:rPr lang="en-US" altLang="ja-JP" i="1" dirty="0">
                <a:latin typeface="Times New Roman" pitchFamily="18" charset="0"/>
                <a:cs typeface="Times New Roman" pitchFamily="18" charset="0"/>
              </a:rPr>
              <a:t>A</a:t>
            </a:r>
            <a:r>
              <a:rPr lang="en-US" altLang="ja-JP" baseline="-25000" dirty="0">
                <a:latin typeface="Times New Roman" pitchFamily="18" charset="0"/>
                <a:cs typeface="Times New Roman" pitchFamily="18" charset="0"/>
              </a:rPr>
              <a:t>1</a:t>
            </a:r>
            <a:r>
              <a:rPr lang="en-US" altLang="ja-JP" i="1" dirty="0">
                <a:latin typeface="Times New Roman" pitchFamily="18" charset="0"/>
                <a:cs typeface="Times New Roman" pitchFamily="18" charset="0"/>
              </a:rPr>
              <a:t> </a:t>
            </a:r>
            <a:r>
              <a:rPr lang="en-US" altLang="ja-JP" dirty="0">
                <a:cs typeface="Times New Roman" pitchFamily="18" charset="0"/>
              </a:rPr>
              <a:t>and</a:t>
            </a:r>
            <a:r>
              <a:rPr lang="en-US" altLang="ja-JP" i="1" dirty="0">
                <a:latin typeface="Times New Roman" pitchFamily="18" charset="0"/>
                <a:cs typeface="Times New Roman" pitchFamily="18" charset="0"/>
              </a:rPr>
              <a:t> A</a:t>
            </a:r>
            <a:r>
              <a:rPr lang="en-US" altLang="ja-JP" baseline="-25000" dirty="0">
                <a:latin typeface="Times New Roman" pitchFamily="18" charset="0"/>
                <a:cs typeface="Times New Roman" pitchFamily="18" charset="0"/>
              </a:rPr>
              <a:t>2</a:t>
            </a:r>
            <a:r>
              <a:rPr lang="en-US" altLang="ja-JP" dirty="0"/>
              <a:t>) </a:t>
            </a:r>
            <a:r>
              <a:rPr lang="ja-JP" altLang="en-US" dirty="0"/>
              <a:t>とすると，</a:t>
            </a:r>
          </a:p>
          <a:p>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3184675855"/>
              </p:ext>
            </p:extLst>
          </p:nvPr>
        </p:nvGraphicFramePr>
        <p:xfrm>
          <a:off x="2123728" y="3863181"/>
          <a:ext cx="4434940" cy="1216032"/>
        </p:xfrm>
        <a:graphic>
          <a:graphicData uri="http://schemas.openxmlformats.org/presentationml/2006/ole">
            <mc:AlternateContent xmlns:mc="http://schemas.openxmlformats.org/markup-compatibility/2006">
              <mc:Choice xmlns:v="urn:schemas-microsoft-com:vml" Requires="v">
                <p:oleObj name="数式" r:id="rId2" imgW="1574640" imgH="431640" progId="Equation.3">
                  <p:embed/>
                </p:oleObj>
              </mc:Choice>
              <mc:Fallback>
                <p:oleObj name="数式" r:id="rId2" imgW="1574640" imgH="431640" progId="Equation.3">
                  <p:embed/>
                  <p:pic>
                    <p:nvPicPr>
                      <p:cNvPr id="6" name="オブジェクト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3728" y="3863181"/>
                        <a:ext cx="4434940" cy="12160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893896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1936</TotalTime>
  <Words>3157</Words>
  <Application>Microsoft Office PowerPoint</Application>
  <PresentationFormat>画面に合わせる (4:3)</PresentationFormat>
  <Paragraphs>357</Paragraphs>
  <Slides>59</Slides>
  <Notes>1</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59</vt:i4>
      </vt:variant>
    </vt:vector>
  </HeadingPairs>
  <TitlesOfParts>
    <vt:vector size="68" baseType="lpstr">
      <vt:lpstr>游ゴシック</vt:lpstr>
      <vt:lpstr>Arial</vt:lpstr>
      <vt:lpstr>Calibri</vt:lpstr>
      <vt:lpstr>Cambria Math</vt:lpstr>
      <vt:lpstr>Century</vt:lpstr>
      <vt:lpstr>Times New Roman</vt:lpstr>
      <vt:lpstr>Wingdings</vt:lpstr>
      <vt:lpstr>Office テーマ</vt:lpstr>
      <vt:lpstr>数式</vt:lpstr>
      <vt:lpstr>ホーエル『初等統計学』 第３章　確率：ベイズの定理</vt:lpstr>
      <vt:lpstr>例題（前回の小テスト）</vt:lpstr>
      <vt:lpstr>PowerPoint プレゼンテーション</vt:lpstr>
      <vt:lpstr>条件つき確率</vt:lpstr>
      <vt:lpstr>PowerPoint プレゼンテーション</vt:lpstr>
      <vt:lpstr>PowerPoint プレゼンテーション</vt:lpstr>
      <vt:lpstr>PowerPoint プレゼンテーション</vt:lpstr>
      <vt:lpstr>条件つき確率のまとめ</vt:lpstr>
      <vt:lpstr>PowerPoint プレゼンテーション</vt:lpstr>
      <vt:lpstr>積事象の確率</vt:lpstr>
      <vt:lpstr>PowerPoint プレゼンテーション</vt:lpstr>
      <vt:lpstr>PowerPoint プレゼンテーション</vt:lpstr>
      <vt:lpstr>乗法定理</vt:lpstr>
      <vt:lpstr>和事象の確率</vt:lpstr>
      <vt:lpstr>PowerPoint プレゼンテーション</vt:lpstr>
      <vt:lpstr>PowerPoint プレゼンテーション</vt:lpstr>
      <vt:lpstr>和事象と加法定理</vt:lpstr>
      <vt:lpstr>章末問題21</vt:lpstr>
      <vt:lpstr>PowerPoint プレゼンテーション</vt:lpstr>
      <vt:lpstr>PowerPoint プレゼンテーション</vt:lpstr>
      <vt:lpstr>章末問題24</vt:lpstr>
      <vt:lpstr>PowerPoint プレゼンテーション</vt:lpstr>
      <vt:lpstr>PowerPoint プレゼンテーション</vt:lpstr>
      <vt:lpstr>章末問題21 + 本日の問題</vt:lpstr>
      <vt:lpstr>章末問題24 + 本日の問題</vt:lpstr>
      <vt:lpstr>「原因の確率」</vt:lpstr>
      <vt:lpstr>PowerPoint プレゼンテーション</vt:lpstr>
      <vt:lpstr>PowerPoint プレゼンテーション</vt:lpstr>
      <vt:lpstr>PowerPoint プレゼンテーション</vt:lpstr>
      <vt:lpstr>章末問題21 + 本日の問題</vt:lpstr>
      <vt:lpstr>PowerPoint プレゼンテーション</vt:lpstr>
      <vt:lpstr>章末問題24 + 本日の問題</vt:lpstr>
      <vt:lpstr>PowerPoint プレゼンテーション</vt:lpstr>
      <vt:lpstr>面積図の描き方</vt:lpstr>
      <vt:lpstr>面積図による解法</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例題（テキストp.57改変）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樹形図</vt:lpstr>
      <vt:lpstr>樹形図の描き方</vt:lpstr>
      <vt:lpstr>樹形図による解決（１）</vt:lpstr>
      <vt:lpstr>樹形図による解決（２）</vt:lpstr>
      <vt:lpstr>樹形図による解決（３）</vt:lpstr>
      <vt:lpstr>PowerPoint プレゼンテーション</vt:lpstr>
      <vt:lpstr>確率の更新</vt:lpstr>
      <vt:lpstr>PowerPoint プレゼンテーション</vt:lpstr>
      <vt:lpstr>例題</vt:lpstr>
      <vt:lpstr>実習課題</vt:lpstr>
      <vt:lpstr>PowerPoint プレゼンテーション</vt:lpstr>
      <vt:lpstr>PowerPoint プレゼンテーション</vt:lpstr>
      <vt:lpstr>PowerPoint プレゼンテーション</vt:lpstr>
    </vt:vector>
  </TitlesOfParts>
  <Company>Aoyama Gakuin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ホーエル『初等統計学』 第３章　確率：ベイズの定理</dc:title>
  <dc:creator>Atsushi TERAO</dc:creator>
  <cp:lastModifiedBy>敦 寺尾</cp:lastModifiedBy>
  <cp:revision>130</cp:revision>
  <dcterms:created xsi:type="dcterms:W3CDTF">2008-10-27T14:37:44Z</dcterms:created>
  <dcterms:modified xsi:type="dcterms:W3CDTF">2023-10-17T05:55:48Z</dcterms:modified>
</cp:coreProperties>
</file>