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4" r:id="rId8"/>
    <p:sldId id="262" r:id="rId9"/>
    <p:sldId id="275" r:id="rId10"/>
    <p:sldId id="263" r:id="rId11"/>
    <p:sldId id="264" r:id="rId12"/>
    <p:sldId id="265" r:id="rId13"/>
    <p:sldId id="266" r:id="rId14"/>
    <p:sldId id="267" r:id="rId15"/>
    <p:sldId id="268" r:id="rId16"/>
    <p:sldId id="269" r:id="rId17"/>
    <p:sldId id="270" r:id="rId18"/>
    <p:sldId id="276" r:id="rId19"/>
    <p:sldId id="271" r:id="rId20"/>
    <p:sldId id="272" r:id="rId21"/>
    <p:sldId id="273" r:id="rId22"/>
    <p:sldId id="277" r:id="rId23"/>
    <p:sldId id="278" r:id="rId24"/>
    <p:sldId id="279" r:id="rId25"/>
    <p:sldId id="296" r:id="rId26"/>
    <p:sldId id="280" r:id="rId27"/>
    <p:sldId id="282" r:id="rId28"/>
    <p:sldId id="283" r:id="rId29"/>
    <p:sldId id="284" r:id="rId30"/>
    <p:sldId id="285" r:id="rId31"/>
    <p:sldId id="287" r:id="rId32"/>
    <p:sldId id="297" r:id="rId33"/>
    <p:sldId id="298" r:id="rId34"/>
    <p:sldId id="299" r:id="rId35"/>
    <p:sldId id="300" r:id="rId36"/>
    <p:sldId id="288" r:id="rId37"/>
    <p:sldId id="289" r:id="rId38"/>
    <p:sldId id="290" r:id="rId39"/>
    <p:sldId id="291" r:id="rId40"/>
    <p:sldId id="292" r:id="rId41"/>
    <p:sldId id="293" r:id="rId42"/>
    <p:sldId id="294" r:id="rId43"/>
    <p:sldId id="295" r:id="rId4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F9B29AF-0727-4457-B50A-C48A7D3D6212}" type="datetimeFigureOut">
              <a:rPr kumimoji="1" lang="ja-JP" altLang="en-US" smtClean="0"/>
              <a:pPr/>
              <a:t>2024/10/1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522A78A-E0DA-4F1A-8DA5-EEEDAD25F5C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B29AF-0727-4457-B50A-C48A7D3D6212}" type="datetimeFigureOut">
              <a:rPr kumimoji="1" lang="ja-JP" altLang="en-US" smtClean="0"/>
              <a:pPr/>
              <a:t>2024/10/1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2A78A-E0DA-4F1A-8DA5-EEEDAD25F5C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sz="3600" dirty="0"/>
              <a:t>Excel for Microsoft 365 </a:t>
            </a:r>
            <a:r>
              <a:rPr kumimoji="1" lang="ja-JP" altLang="en-US" sz="3600" dirty="0"/>
              <a:t>のピボットテーブルを用いた度数分布表とヒストグラムの作成</a:t>
            </a:r>
          </a:p>
        </p:txBody>
      </p:sp>
      <p:sp>
        <p:nvSpPr>
          <p:cNvPr id="3" name="サブタイトル 2"/>
          <p:cNvSpPr>
            <a:spLocks noGrp="1"/>
          </p:cNvSpPr>
          <p:nvPr>
            <p:ph type="subTitle" idx="1"/>
          </p:nvPr>
        </p:nvSpPr>
        <p:spPr/>
        <p:txBody>
          <a:bodyPr/>
          <a:lstStyle/>
          <a:p>
            <a:r>
              <a:rPr kumimoji="1" lang="ja-JP" altLang="en-US" dirty="0"/>
              <a:t>寺尾　敦</a:t>
            </a:r>
            <a:endParaRPr kumimoji="1" lang="en-US" altLang="ja-JP" dirty="0"/>
          </a:p>
          <a:p>
            <a:r>
              <a:rPr lang="ja-JP" altLang="en-US" dirty="0"/>
              <a:t>青山学院大学社会情報学部</a:t>
            </a:r>
            <a:endParaRPr lang="en-US" altLang="ja-JP" dirty="0"/>
          </a:p>
          <a:p>
            <a:r>
              <a:rPr kumimoji="1" lang="en-US" altLang="ja-JP" dirty="0"/>
              <a:t>atsushi@si.aoyama.ac.jp</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 アプリケーション&#10;&#10;自動的に生成された説明">
            <a:extLst>
              <a:ext uri="{FF2B5EF4-FFF2-40B4-BE49-F238E27FC236}">
                <a16:creationId xmlns:a16="http://schemas.microsoft.com/office/drawing/2014/main" id="{DD1E5352-5E5B-627F-0D25-27F2D22104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6" y="548680"/>
            <a:ext cx="3429479" cy="4553585"/>
          </a:xfrm>
          <a:prstGeom prst="rect">
            <a:avLst/>
          </a:prstGeom>
        </p:spPr>
      </p:pic>
      <p:sp>
        <p:nvSpPr>
          <p:cNvPr id="3" name="テキスト ボックス 2"/>
          <p:cNvSpPr txBox="1"/>
          <p:nvPr/>
        </p:nvSpPr>
        <p:spPr>
          <a:xfrm>
            <a:off x="3995936" y="3789040"/>
            <a:ext cx="4842938"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a:t>
            </a:r>
            <a:r>
              <a:rPr lang="ja-JP" altLang="ja-JP" sz="2400" dirty="0"/>
              <a:t>値</a:t>
            </a:r>
            <a:r>
              <a:rPr lang="ja-JP" altLang="en-US" sz="2400" dirty="0"/>
              <a:t>」</a:t>
            </a:r>
            <a:r>
              <a:rPr lang="ja-JP" altLang="ja-JP" sz="2400" dirty="0"/>
              <a:t>ボックス「合計</a:t>
            </a:r>
            <a:r>
              <a:rPr lang="en-US" altLang="ja-JP" sz="2400" dirty="0"/>
              <a:t> / </a:t>
            </a:r>
            <a:r>
              <a:rPr lang="ja-JP" altLang="ja-JP" sz="2400" dirty="0"/>
              <a:t>番号」という表示</a:t>
            </a:r>
            <a:r>
              <a:rPr lang="ja-JP" altLang="en-US" sz="2400" dirty="0"/>
              <a:t>の▼</a:t>
            </a:r>
            <a:r>
              <a:rPr lang="ja-JP" altLang="ja-JP" sz="2400" dirty="0"/>
              <a:t>をマウスでクリックし，</a:t>
            </a:r>
            <a:endParaRPr lang="en-US" altLang="ja-JP" sz="2400" dirty="0"/>
          </a:p>
          <a:p>
            <a:r>
              <a:rPr lang="ja-JP" altLang="ja-JP" sz="2400" dirty="0"/>
              <a:t>表示されるメニューから</a:t>
            </a:r>
            <a:endParaRPr lang="en-US" altLang="ja-JP" sz="2400" dirty="0"/>
          </a:p>
          <a:p>
            <a:r>
              <a:rPr lang="ja-JP" altLang="ja-JP" sz="2400" dirty="0"/>
              <a:t>「値フィールドの設定」を選択する．</a:t>
            </a:r>
            <a:endParaRPr kumimoji="1" lang="ja-JP" altLang="en-US" sz="2400" dirty="0"/>
          </a:p>
        </p:txBody>
      </p:sp>
      <p:sp>
        <p:nvSpPr>
          <p:cNvPr id="5" name="テキスト ボックス 4"/>
          <p:cNvSpPr txBox="1"/>
          <p:nvPr/>
        </p:nvSpPr>
        <p:spPr>
          <a:xfrm>
            <a:off x="4158354" y="448724"/>
            <a:ext cx="4680520" cy="193899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400" dirty="0"/>
              <a:t>特定の賃金である「番号」の数値を合計するのではなく，単にカウントすれば，特定の賃金の人が何人いたかを示す表ができる．このように表を作りかえる．</a:t>
            </a:r>
            <a:endParaRPr lang="en-US" altLang="ja-JP" sz="2400" dirty="0"/>
          </a:p>
        </p:txBody>
      </p:sp>
      <p:sp>
        <p:nvSpPr>
          <p:cNvPr id="6" name="角丸四角形 5"/>
          <p:cNvSpPr/>
          <p:nvPr/>
        </p:nvSpPr>
        <p:spPr>
          <a:xfrm>
            <a:off x="1691680" y="3200400"/>
            <a:ext cx="2177756" cy="6101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10;&#10;自動的に生成された説明">
            <a:extLst>
              <a:ext uri="{FF2B5EF4-FFF2-40B4-BE49-F238E27FC236}">
                <a16:creationId xmlns:a16="http://schemas.microsoft.com/office/drawing/2014/main" id="{BC51E215-8430-1499-6F35-01D84F4207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548680"/>
            <a:ext cx="3862689" cy="3852019"/>
          </a:xfrm>
          <a:prstGeom prst="rect">
            <a:avLst/>
          </a:prstGeom>
        </p:spPr>
      </p:pic>
      <p:sp>
        <p:nvSpPr>
          <p:cNvPr id="4" name="テキスト ボックス 3"/>
          <p:cNvSpPr txBox="1"/>
          <p:nvPr/>
        </p:nvSpPr>
        <p:spPr>
          <a:xfrm>
            <a:off x="323528" y="4653136"/>
            <a:ext cx="7013458" cy="830997"/>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altLang="ja-JP" sz="2400" dirty="0"/>
              <a:t>[</a:t>
            </a:r>
            <a:r>
              <a:rPr lang="ja-JP" altLang="ja-JP" sz="2400" dirty="0"/>
              <a:t>集計方法</a:t>
            </a:r>
            <a:r>
              <a:rPr lang="en-US" altLang="ja-JP" sz="2400" dirty="0"/>
              <a:t>] </a:t>
            </a:r>
            <a:r>
              <a:rPr lang="ja-JP" altLang="ja-JP" sz="2400" dirty="0"/>
              <a:t>タブで，計算の種類を「個数」に変更して，</a:t>
            </a:r>
            <a:endParaRPr lang="en-US" altLang="ja-JP" sz="2400" dirty="0"/>
          </a:p>
          <a:p>
            <a:r>
              <a:rPr lang="en-US" altLang="ja-JP" sz="2400" dirty="0"/>
              <a:t>[OK] </a:t>
            </a:r>
            <a:r>
              <a:rPr lang="ja-JP" altLang="ja-JP" sz="2400" dirty="0"/>
              <a:t>ボタンを押す．</a:t>
            </a:r>
          </a:p>
        </p:txBody>
      </p:sp>
      <p:sp>
        <p:nvSpPr>
          <p:cNvPr id="7" name="テキスト ボックス 6"/>
          <p:cNvSpPr txBox="1"/>
          <p:nvPr/>
        </p:nvSpPr>
        <p:spPr>
          <a:xfrm>
            <a:off x="323528" y="5589240"/>
            <a:ext cx="6854762" cy="830997"/>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ja-JP" sz="2400" dirty="0"/>
              <a:t>これにより，行ラベルに指定された</a:t>
            </a:r>
            <a:r>
              <a:rPr lang="ja-JP" altLang="en-US" sz="2400" dirty="0"/>
              <a:t>賃金</a:t>
            </a:r>
            <a:r>
              <a:rPr lang="ja-JP" altLang="ja-JP" sz="2400" dirty="0"/>
              <a:t>の値ごとに，</a:t>
            </a:r>
            <a:endParaRPr lang="en-US" altLang="ja-JP" sz="2400" dirty="0"/>
          </a:p>
          <a:p>
            <a:r>
              <a:rPr lang="ja-JP" altLang="ja-JP" sz="2400" dirty="0"/>
              <a:t>その値を持つ</a:t>
            </a:r>
            <a:r>
              <a:rPr lang="ja-JP" altLang="en-US" sz="2400" dirty="0"/>
              <a:t>人</a:t>
            </a:r>
            <a:r>
              <a:rPr lang="ja-JP" altLang="ja-JP" sz="2400" dirty="0"/>
              <a:t>の数がカウントされることになる．</a:t>
            </a:r>
            <a:endParaRPr kumimoji="1" lang="ja-JP" altLang="en-US" sz="2400" dirty="0"/>
          </a:p>
        </p:txBody>
      </p:sp>
      <p:sp>
        <p:nvSpPr>
          <p:cNvPr id="8" name="角丸四角形 7"/>
          <p:cNvSpPr/>
          <p:nvPr/>
        </p:nvSpPr>
        <p:spPr>
          <a:xfrm>
            <a:off x="1137415" y="2691416"/>
            <a:ext cx="2498481" cy="37754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085192" y="1448780"/>
            <a:ext cx="822512" cy="46805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211960" y="1556792"/>
            <a:ext cx="4471096" cy="34163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en-US" sz="2400" dirty="0"/>
              <a:t>左</a:t>
            </a:r>
            <a:r>
              <a:rPr lang="ja-JP" altLang="ja-JP" sz="2400" dirty="0"/>
              <a:t>のようなピボットテーブルが</a:t>
            </a:r>
            <a:endParaRPr lang="en-US" altLang="ja-JP" sz="2400" dirty="0"/>
          </a:p>
          <a:p>
            <a:r>
              <a:rPr lang="ja-JP" altLang="ja-JP" sz="2400" dirty="0"/>
              <a:t>できる．上の行から順に，</a:t>
            </a:r>
            <a:endParaRPr lang="en-US" altLang="ja-JP" sz="2400" dirty="0"/>
          </a:p>
          <a:p>
            <a:r>
              <a:rPr lang="ja-JP" altLang="en-US" sz="2400" dirty="0"/>
              <a:t>賃金</a:t>
            </a:r>
            <a:r>
              <a:rPr lang="ja-JP" altLang="ja-JP" sz="2400" dirty="0"/>
              <a:t>が</a:t>
            </a:r>
            <a:r>
              <a:rPr lang="en-US" altLang="ja-JP" sz="2400" dirty="0"/>
              <a:t>39</a:t>
            </a:r>
            <a:r>
              <a:rPr lang="ja-JP" altLang="ja-JP" sz="2400" dirty="0"/>
              <a:t>というデータポイントが</a:t>
            </a:r>
            <a:endParaRPr lang="en-US" altLang="ja-JP" sz="2400" dirty="0"/>
          </a:p>
          <a:p>
            <a:r>
              <a:rPr lang="ja-JP" altLang="ja-JP" sz="2400" dirty="0"/>
              <a:t>ひとつ，</a:t>
            </a:r>
            <a:endParaRPr lang="en-US" altLang="ja-JP" sz="2400" dirty="0"/>
          </a:p>
          <a:p>
            <a:r>
              <a:rPr lang="en-US" altLang="ja-JP" sz="2400" dirty="0"/>
              <a:t>40</a:t>
            </a:r>
            <a:r>
              <a:rPr lang="ja-JP" altLang="ja-JP" sz="2400" dirty="0"/>
              <a:t>というデータポイントが</a:t>
            </a:r>
            <a:r>
              <a:rPr lang="ja-JP" altLang="en-US" sz="2400" dirty="0"/>
              <a:t>１つ</a:t>
            </a:r>
            <a:r>
              <a:rPr lang="ja-JP" altLang="ja-JP" sz="2400" dirty="0"/>
              <a:t>，</a:t>
            </a:r>
            <a:endParaRPr lang="en-US" altLang="ja-JP" sz="2400" dirty="0"/>
          </a:p>
          <a:p>
            <a:r>
              <a:rPr lang="en-US" altLang="ja-JP" sz="2400" dirty="0"/>
              <a:t>43</a:t>
            </a:r>
            <a:r>
              <a:rPr lang="ja-JP" altLang="ja-JP" sz="2400" dirty="0"/>
              <a:t>というデータポイントが</a:t>
            </a:r>
            <a:r>
              <a:rPr lang="ja-JP" altLang="en-US" sz="2400" dirty="0"/>
              <a:t>１つ</a:t>
            </a:r>
            <a:r>
              <a:rPr lang="ja-JP" altLang="ja-JP" sz="2400" dirty="0"/>
              <a:t>，</a:t>
            </a:r>
            <a:endParaRPr lang="en-US" altLang="ja-JP" sz="2400" dirty="0"/>
          </a:p>
          <a:p>
            <a:r>
              <a:rPr lang="en-US" altLang="ja-JP" sz="2400" dirty="0"/>
              <a:t>44</a:t>
            </a:r>
            <a:r>
              <a:rPr lang="ja-JP" altLang="ja-JP" sz="2400" dirty="0"/>
              <a:t>というデータポイントが</a:t>
            </a:r>
            <a:r>
              <a:rPr lang="ja-JP" altLang="en-US" sz="2400" dirty="0"/>
              <a:t>２つ</a:t>
            </a:r>
            <a:endParaRPr lang="en-US" altLang="ja-JP" sz="2400" dirty="0"/>
          </a:p>
          <a:p>
            <a:r>
              <a:rPr lang="ja-JP" altLang="ja-JP" sz="2400" dirty="0"/>
              <a:t>（以下同じ），</a:t>
            </a:r>
            <a:endParaRPr lang="en-US" altLang="ja-JP" sz="2400" dirty="0"/>
          </a:p>
          <a:p>
            <a:r>
              <a:rPr lang="ja-JP" altLang="ja-JP" sz="2400" dirty="0"/>
              <a:t>という集計の結果がわかる</a:t>
            </a:r>
            <a:r>
              <a:rPr lang="ja-JP" altLang="en-US" sz="2400" dirty="0"/>
              <a:t>．</a:t>
            </a:r>
            <a:endParaRPr kumimoji="1" lang="ja-JP" altLang="en-US" sz="2400" dirty="0"/>
          </a:p>
        </p:txBody>
      </p:sp>
      <p:pic>
        <p:nvPicPr>
          <p:cNvPr id="7" name="図 6" descr="グラフ, テーブル&#10;&#10;自動的に生成された説明">
            <a:extLst>
              <a:ext uri="{FF2B5EF4-FFF2-40B4-BE49-F238E27FC236}">
                <a16:creationId xmlns:a16="http://schemas.microsoft.com/office/drawing/2014/main" id="{054ADFED-92B8-0AEE-269D-B25FBEC70F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83153"/>
            <a:ext cx="3240360" cy="549169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グラフィカル ユーザー インターフェイス, アプリケーション, テーブル, Excel&#10;&#10;自動的に生成された説明">
            <a:extLst>
              <a:ext uri="{FF2B5EF4-FFF2-40B4-BE49-F238E27FC236}">
                <a16:creationId xmlns:a16="http://schemas.microsoft.com/office/drawing/2014/main" id="{D3EF7E53-9DD7-977C-6522-583102E4F1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437" y="1012312"/>
            <a:ext cx="5840488" cy="4861868"/>
          </a:xfrm>
          <a:prstGeom prst="rect">
            <a:avLst/>
          </a:prstGeom>
        </p:spPr>
      </p:pic>
      <p:sp>
        <p:nvSpPr>
          <p:cNvPr id="3" name="テキスト ボックス 2"/>
          <p:cNvSpPr txBox="1"/>
          <p:nvPr/>
        </p:nvSpPr>
        <p:spPr>
          <a:xfrm>
            <a:off x="4917341" y="3979172"/>
            <a:ext cx="4080813"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２．</a:t>
            </a:r>
            <a:r>
              <a:rPr lang="en-US" altLang="ja-JP" sz="2400" dirty="0"/>
              <a:t>[</a:t>
            </a:r>
            <a:r>
              <a:rPr lang="ja-JP" altLang="en-US" sz="2400" dirty="0"/>
              <a:t>ピボットテーブル分析</a:t>
            </a:r>
            <a:r>
              <a:rPr lang="en-US" altLang="ja-JP" sz="2400" dirty="0"/>
              <a:t>] </a:t>
            </a:r>
            <a:r>
              <a:rPr lang="ja-JP" altLang="en-US" sz="2400" dirty="0"/>
              <a:t>タブから，</a:t>
            </a:r>
            <a:endParaRPr lang="en-US" altLang="ja-JP" sz="2400" dirty="0"/>
          </a:p>
          <a:p>
            <a:r>
              <a:rPr lang="ja-JP" altLang="en-US" sz="2400" dirty="0"/>
              <a:t>「グループ」の</a:t>
            </a:r>
            <a:endParaRPr lang="en-US" altLang="ja-JP" sz="2400" dirty="0"/>
          </a:p>
          <a:p>
            <a:r>
              <a:rPr lang="ja-JP" altLang="en-US" sz="2400" dirty="0"/>
              <a:t>「フィールドのグループ化」をマウスで左クリックする．</a:t>
            </a:r>
            <a:endParaRPr kumimoji="1" lang="ja-JP" altLang="en-US" dirty="0"/>
          </a:p>
        </p:txBody>
      </p:sp>
      <p:sp>
        <p:nvSpPr>
          <p:cNvPr id="4" name="テキスト ボックス 3"/>
          <p:cNvSpPr txBox="1"/>
          <p:nvPr/>
        </p:nvSpPr>
        <p:spPr>
          <a:xfrm>
            <a:off x="1331640" y="450616"/>
            <a:ext cx="4761240"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ja-JP" sz="2400" dirty="0"/>
              <a:t>階級を作成して測定値を分類する．</a:t>
            </a:r>
            <a:endParaRPr lang="en-US" altLang="ja-JP" sz="2400" dirty="0"/>
          </a:p>
        </p:txBody>
      </p:sp>
      <p:sp>
        <p:nvSpPr>
          <p:cNvPr id="5" name="テキスト ボックス 4"/>
          <p:cNvSpPr txBox="1"/>
          <p:nvPr/>
        </p:nvSpPr>
        <p:spPr>
          <a:xfrm>
            <a:off x="1979712" y="5513570"/>
            <a:ext cx="282061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１．</a:t>
            </a:r>
            <a:r>
              <a:rPr lang="ja-JP" altLang="ja-JP" sz="2400" dirty="0"/>
              <a:t>「行ラベル」という列にあるセルをひとつ選択</a:t>
            </a:r>
            <a:r>
              <a:rPr lang="ja-JP" altLang="en-US" sz="2400" dirty="0"/>
              <a:t>する．</a:t>
            </a:r>
            <a:endParaRPr kumimoji="1" lang="ja-JP" altLang="en-US" dirty="0"/>
          </a:p>
        </p:txBody>
      </p:sp>
      <p:cxnSp>
        <p:nvCxnSpPr>
          <p:cNvPr id="6" name="直線矢印コネクタ 5"/>
          <p:cNvCxnSpPr>
            <a:cxnSpLocks/>
          </p:cNvCxnSpPr>
          <p:nvPr/>
        </p:nvCxnSpPr>
        <p:spPr>
          <a:xfrm flipH="1" flipV="1">
            <a:off x="5220072" y="2892508"/>
            <a:ext cx="764286" cy="107298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cxnSpLocks/>
          </p:cNvCxnSpPr>
          <p:nvPr/>
        </p:nvCxnSpPr>
        <p:spPr>
          <a:xfrm flipH="1" flipV="1">
            <a:off x="1185089" y="5650625"/>
            <a:ext cx="639870" cy="490557"/>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5076056" y="1262651"/>
            <a:ext cx="1296144" cy="78852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270401" y="2348880"/>
            <a:ext cx="1646940" cy="7200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484137" y="4893509"/>
            <a:ext cx="1437068" cy="62006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03648" y="2868079"/>
            <a:ext cx="5688632"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ja-JP" sz="2400" dirty="0"/>
              <a:t>「先頭の値」を</a:t>
            </a:r>
            <a:r>
              <a:rPr lang="en-US" altLang="ja-JP" sz="2400" dirty="0"/>
              <a:t>38.5</a:t>
            </a:r>
            <a:r>
              <a:rPr lang="ja-JP" altLang="ja-JP" sz="2400" dirty="0" err="1"/>
              <a:t>，</a:t>
            </a:r>
            <a:r>
              <a:rPr lang="ja-JP" altLang="ja-JP" sz="2400" dirty="0"/>
              <a:t>「末尾の値」を</a:t>
            </a:r>
            <a:r>
              <a:rPr lang="en-US" altLang="ja-JP" sz="2400" dirty="0"/>
              <a:t>62.5</a:t>
            </a:r>
            <a:r>
              <a:rPr lang="ja-JP" altLang="ja-JP" sz="2400" dirty="0" err="1"/>
              <a:t>，</a:t>
            </a:r>
            <a:r>
              <a:rPr lang="ja-JP" altLang="ja-JP" sz="2400" dirty="0"/>
              <a:t>「単位」を</a:t>
            </a:r>
            <a:r>
              <a:rPr lang="en-US" altLang="ja-JP" sz="2400" dirty="0"/>
              <a:t>2</a:t>
            </a:r>
            <a:r>
              <a:rPr lang="ja-JP" altLang="ja-JP" sz="2400" dirty="0"/>
              <a:t>にして</a:t>
            </a:r>
            <a:r>
              <a:rPr lang="en-US" altLang="ja-JP" sz="2400" dirty="0"/>
              <a:t> [OK] </a:t>
            </a:r>
            <a:r>
              <a:rPr lang="ja-JP" altLang="ja-JP" sz="2400" dirty="0"/>
              <a:t>ボタンを押す．</a:t>
            </a:r>
            <a:endParaRPr lang="en-US" altLang="ja-JP" sz="2400" dirty="0"/>
          </a:p>
          <a:p>
            <a:r>
              <a:rPr lang="ja-JP" altLang="ja-JP" sz="2400" dirty="0"/>
              <a:t>「先頭の値」は最初の階級の左境界値，</a:t>
            </a:r>
            <a:endParaRPr lang="en-US" altLang="ja-JP" sz="2400" dirty="0"/>
          </a:p>
          <a:p>
            <a:r>
              <a:rPr lang="ja-JP" altLang="ja-JP" sz="2400" dirty="0"/>
              <a:t>「末尾の値」は最後の階級の右境界値，</a:t>
            </a:r>
            <a:endParaRPr lang="en-US" altLang="ja-JP" sz="2400" dirty="0"/>
          </a:p>
          <a:p>
            <a:r>
              <a:rPr lang="ja-JP" altLang="ja-JP" sz="2400" dirty="0"/>
              <a:t>「単位」は階級の幅である．</a:t>
            </a:r>
            <a:endParaRPr kumimoji="1" lang="ja-JP" altLang="en-US" sz="2400" dirty="0"/>
          </a:p>
        </p:txBody>
      </p:sp>
      <p:sp>
        <p:nvSpPr>
          <p:cNvPr id="5" name="テキスト ボックス 4"/>
          <p:cNvSpPr txBox="1"/>
          <p:nvPr/>
        </p:nvSpPr>
        <p:spPr>
          <a:xfrm>
            <a:off x="719572" y="476672"/>
            <a:ext cx="2268252"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ja-JP" altLang="en-US" sz="2400" dirty="0"/>
              <a:t>「グループ化」という小さなウィンドウが現れる．</a:t>
            </a:r>
          </a:p>
        </p:txBody>
      </p:sp>
      <p:sp>
        <p:nvSpPr>
          <p:cNvPr id="6" name="テキスト ボックス 5"/>
          <p:cNvSpPr txBox="1"/>
          <p:nvPr/>
        </p:nvSpPr>
        <p:spPr>
          <a:xfrm>
            <a:off x="476672" y="4869160"/>
            <a:ext cx="8057594"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400" dirty="0"/>
              <a:t>測定単位よりもひとつ下の桁で境界値を設定するのは，ちょうど境界値をとったデータをどちらの階級に入れるか迷わないようにするための工夫である．「測定値の真の境界」という考え方とも整合性がある．</a:t>
            </a:r>
            <a:endParaRPr lang="en-US" altLang="ja-JP" sz="2400" dirty="0"/>
          </a:p>
        </p:txBody>
      </p:sp>
      <p:pic>
        <p:nvPicPr>
          <p:cNvPr id="4" name="図 3" descr="グラフィカル ユーザー インターフェイス, テキスト, アプリケーション&#10;&#10;自動的に生成された説明">
            <a:extLst>
              <a:ext uri="{FF2B5EF4-FFF2-40B4-BE49-F238E27FC236}">
                <a16:creationId xmlns:a16="http://schemas.microsoft.com/office/drawing/2014/main" id="{6F71DE51-E38C-C5AA-5E3F-98D7305FB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385926"/>
            <a:ext cx="2861866" cy="241196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75656" y="620688"/>
            <a:ext cx="6244017"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ja-JP" sz="2400" dirty="0"/>
              <a:t>次のようなピボットテーブルが</a:t>
            </a:r>
            <a:r>
              <a:rPr lang="ja-JP" altLang="en-US" sz="2400" dirty="0"/>
              <a:t>できる</a:t>
            </a:r>
            <a:r>
              <a:rPr lang="ja-JP" altLang="ja-JP" sz="2400" dirty="0"/>
              <a:t>．</a:t>
            </a:r>
            <a:r>
              <a:rPr lang="ja-JP" altLang="en-US" sz="2400" dirty="0"/>
              <a:t>（未完成）</a:t>
            </a:r>
            <a:endParaRPr kumimoji="1" lang="ja-JP" altLang="en-US" sz="2400" dirty="0"/>
          </a:p>
        </p:txBody>
      </p:sp>
      <p:pic>
        <p:nvPicPr>
          <p:cNvPr id="4" name="図 3" descr="テーブル&#10;&#10;自動的に生成された説明">
            <a:extLst>
              <a:ext uri="{FF2B5EF4-FFF2-40B4-BE49-F238E27FC236}">
                <a16:creationId xmlns:a16="http://schemas.microsoft.com/office/drawing/2014/main" id="{C42FF17E-4233-05EB-62EE-00B62FC504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1484784"/>
            <a:ext cx="4000302" cy="439248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descr="グラフィカル ユーザー インターフェイス, アプリケーション, テーブル, Excel&#10;&#10;自動的に生成された説明">
            <a:extLst>
              <a:ext uri="{FF2B5EF4-FFF2-40B4-BE49-F238E27FC236}">
                <a16:creationId xmlns:a16="http://schemas.microsoft.com/office/drawing/2014/main" id="{6F944596-0274-4D6C-E837-721E76626E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579" y="1561746"/>
            <a:ext cx="6367276" cy="3941205"/>
          </a:xfrm>
          <a:prstGeom prst="rect">
            <a:avLst/>
          </a:prstGeom>
        </p:spPr>
      </p:pic>
      <p:sp>
        <p:nvSpPr>
          <p:cNvPr id="3" name="テキスト ボックス 2"/>
          <p:cNvSpPr txBox="1"/>
          <p:nvPr/>
        </p:nvSpPr>
        <p:spPr>
          <a:xfrm>
            <a:off x="971600" y="260648"/>
            <a:ext cx="6896440" cy="120032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en-US" altLang="ja-JP" sz="2400" dirty="0"/>
              <a:t>40.5</a:t>
            </a:r>
            <a:r>
              <a:rPr lang="ja-JP" altLang="ja-JP" sz="2400" dirty="0"/>
              <a:t>以上</a:t>
            </a:r>
            <a:r>
              <a:rPr lang="en-US" altLang="ja-JP" sz="2400" dirty="0"/>
              <a:t>42.5</a:t>
            </a:r>
            <a:r>
              <a:rPr lang="ja-JP" altLang="ja-JP" sz="2400" dirty="0"/>
              <a:t>未満という測定値が存在しないため，</a:t>
            </a:r>
            <a:endParaRPr lang="en-US" altLang="ja-JP" sz="2400" dirty="0"/>
          </a:p>
          <a:p>
            <a:r>
              <a:rPr lang="ja-JP" altLang="ja-JP" sz="2400" dirty="0"/>
              <a:t>ピボットテーブルにはこの階級が表示されていない．</a:t>
            </a:r>
            <a:endParaRPr lang="en-US" altLang="ja-JP" sz="2400" dirty="0"/>
          </a:p>
          <a:p>
            <a:r>
              <a:rPr lang="ja-JP" altLang="ja-JP" sz="2400" dirty="0"/>
              <a:t>この階級を表示する．</a:t>
            </a:r>
            <a:endParaRPr kumimoji="1" lang="ja-JP" altLang="en-US" dirty="0"/>
          </a:p>
        </p:txBody>
      </p:sp>
      <p:sp>
        <p:nvSpPr>
          <p:cNvPr id="4" name="テキスト ボックス 3"/>
          <p:cNvSpPr txBox="1"/>
          <p:nvPr/>
        </p:nvSpPr>
        <p:spPr>
          <a:xfrm>
            <a:off x="787254" y="5642131"/>
            <a:ext cx="7817193"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2400" dirty="0"/>
              <a:t>[</a:t>
            </a:r>
            <a:r>
              <a:rPr lang="ja-JP" altLang="ja-JP" sz="2400" dirty="0"/>
              <a:t>ピボットテーブル</a:t>
            </a:r>
            <a:r>
              <a:rPr lang="ja-JP" altLang="en-US" sz="2400" dirty="0"/>
              <a:t>分析</a:t>
            </a:r>
            <a:r>
              <a:rPr lang="en-US" altLang="ja-JP" sz="2400" dirty="0"/>
              <a:t>] </a:t>
            </a:r>
            <a:r>
              <a:rPr lang="ja-JP" altLang="ja-JP" sz="2400" dirty="0"/>
              <a:t>タブから，</a:t>
            </a:r>
            <a:endParaRPr lang="en-US" altLang="ja-JP" sz="2400" dirty="0"/>
          </a:p>
          <a:p>
            <a:r>
              <a:rPr lang="ja-JP" altLang="ja-JP" sz="2400" dirty="0"/>
              <a:t>「アクティブなフィールド」</a:t>
            </a:r>
            <a:r>
              <a:rPr lang="ja-JP" altLang="en-US" sz="2400" dirty="0"/>
              <a:t>の</a:t>
            </a:r>
            <a:r>
              <a:rPr lang="ja-JP" altLang="ja-JP" sz="2400" dirty="0"/>
              <a:t>「フィールドの設定」を選択</a:t>
            </a:r>
            <a:r>
              <a:rPr lang="ja-JP" altLang="en-US" sz="2400" dirty="0"/>
              <a:t>する</a:t>
            </a:r>
            <a:r>
              <a:rPr lang="ja-JP" altLang="ja-JP" sz="2400" dirty="0"/>
              <a:t>．</a:t>
            </a:r>
            <a:endParaRPr kumimoji="1" lang="ja-JP" altLang="en-US" sz="2400" dirty="0"/>
          </a:p>
        </p:txBody>
      </p:sp>
      <p:cxnSp>
        <p:nvCxnSpPr>
          <p:cNvPr id="5" name="直線矢印コネクタ 4"/>
          <p:cNvCxnSpPr>
            <a:cxnSpLocks/>
          </p:cNvCxnSpPr>
          <p:nvPr/>
        </p:nvCxnSpPr>
        <p:spPr>
          <a:xfrm flipV="1">
            <a:off x="5724128" y="2427487"/>
            <a:ext cx="792091" cy="3017737"/>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H="1" flipV="1">
            <a:off x="2089153" y="3255066"/>
            <a:ext cx="1546743" cy="226847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5940152" y="1691927"/>
            <a:ext cx="1307006" cy="63479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971599" y="2223089"/>
            <a:ext cx="1368153" cy="89426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 テキスト, アプリケーション&#10;&#10;自動的に生成された説明">
            <a:extLst>
              <a:ext uri="{FF2B5EF4-FFF2-40B4-BE49-F238E27FC236}">
                <a16:creationId xmlns:a16="http://schemas.microsoft.com/office/drawing/2014/main" id="{F5FA257E-9BFC-3863-A159-C67044B698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781" y="1015816"/>
            <a:ext cx="3818776" cy="4826368"/>
          </a:xfrm>
          <a:prstGeom prst="rect">
            <a:avLst/>
          </a:prstGeom>
        </p:spPr>
      </p:pic>
      <p:sp>
        <p:nvSpPr>
          <p:cNvPr id="3" name="テキスト ボックス 2"/>
          <p:cNvSpPr txBox="1"/>
          <p:nvPr/>
        </p:nvSpPr>
        <p:spPr>
          <a:xfrm>
            <a:off x="4932040" y="1196752"/>
            <a:ext cx="3960440"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ja-JP" sz="2400" dirty="0"/>
              <a:t>「フィールドの設定」というウィンドウが現れる．</a:t>
            </a:r>
            <a:endParaRPr lang="en-US" altLang="ja-JP" sz="2400" dirty="0"/>
          </a:p>
          <a:p>
            <a:r>
              <a:rPr lang="en-US" altLang="ja-JP" sz="2400" dirty="0"/>
              <a:t>[</a:t>
            </a:r>
            <a:r>
              <a:rPr lang="ja-JP" altLang="ja-JP" sz="2400" dirty="0"/>
              <a:t>レイアウトと印刷</a:t>
            </a:r>
            <a:r>
              <a:rPr lang="en-US" altLang="ja-JP" sz="2400" dirty="0"/>
              <a:t>] </a:t>
            </a:r>
            <a:r>
              <a:rPr lang="ja-JP" altLang="ja-JP" sz="2400" dirty="0"/>
              <a:t>タブで，</a:t>
            </a:r>
            <a:endParaRPr lang="en-US" altLang="ja-JP" sz="2400" dirty="0"/>
          </a:p>
          <a:p>
            <a:r>
              <a:rPr lang="ja-JP" altLang="ja-JP" sz="2400" dirty="0"/>
              <a:t>「データのないアイテムを表示する」</a:t>
            </a:r>
            <a:endParaRPr lang="en-US" altLang="ja-JP" sz="2400" dirty="0"/>
          </a:p>
          <a:p>
            <a:r>
              <a:rPr lang="ja-JP" altLang="ja-JP" sz="2400" dirty="0"/>
              <a:t>にチェックを入れて</a:t>
            </a:r>
            <a:r>
              <a:rPr lang="en-US" altLang="ja-JP" sz="2400" dirty="0"/>
              <a:t> [OK] </a:t>
            </a:r>
            <a:r>
              <a:rPr lang="ja-JP" altLang="ja-JP" sz="2400" dirty="0"/>
              <a:t>ボタンを押す．</a:t>
            </a:r>
            <a:endParaRPr kumimoji="1" lang="ja-JP" altLang="en-US" dirty="0"/>
          </a:p>
        </p:txBody>
      </p:sp>
      <p:sp>
        <p:nvSpPr>
          <p:cNvPr id="5" name="角丸四角形 4"/>
          <p:cNvSpPr/>
          <p:nvPr/>
        </p:nvSpPr>
        <p:spPr>
          <a:xfrm>
            <a:off x="1619672" y="1772816"/>
            <a:ext cx="1368152"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11560" y="3900514"/>
            <a:ext cx="2574718" cy="45301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テーブル&#10;&#10;自動的に生成された説明">
            <a:extLst>
              <a:ext uri="{FF2B5EF4-FFF2-40B4-BE49-F238E27FC236}">
                <a16:creationId xmlns:a16="http://schemas.microsoft.com/office/drawing/2014/main" id="{3E13F9D1-82C8-6265-787E-4F1B5BA9E7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836712"/>
            <a:ext cx="3744416" cy="4958822"/>
          </a:xfrm>
          <a:prstGeom prst="rect">
            <a:avLst/>
          </a:prstGeom>
        </p:spPr>
      </p:pic>
      <p:sp>
        <p:nvSpPr>
          <p:cNvPr id="3" name="テキスト ボックス 2"/>
          <p:cNvSpPr txBox="1"/>
          <p:nvPr/>
        </p:nvSpPr>
        <p:spPr>
          <a:xfrm>
            <a:off x="5148064" y="1268760"/>
            <a:ext cx="3024336" cy="378565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ja-JP" altLang="en-US" sz="2400" dirty="0"/>
              <a:t>構成した階級の上下に，それぞれ階級が追加される（左図での </a:t>
            </a:r>
            <a:r>
              <a:rPr kumimoji="1" lang="en-US" altLang="ja-JP" sz="2400" dirty="0"/>
              <a:t>&lt;38.5 </a:t>
            </a:r>
            <a:r>
              <a:rPr kumimoji="1" lang="ja-JP" altLang="en-US" sz="2400" dirty="0"/>
              <a:t>および </a:t>
            </a:r>
            <a:r>
              <a:rPr kumimoji="1" lang="en-US" altLang="ja-JP" sz="2400" dirty="0"/>
              <a:t>&gt;62.5</a:t>
            </a:r>
            <a:r>
              <a:rPr kumimoji="1" lang="ja-JP" altLang="en-US" sz="2400" dirty="0"/>
              <a:t>）．</a:t>
            </a:r>
            <a:endParaRPr kumimoji="1" lang="en-US" altLang="ja-JP" sz="2400" dirty="0"/>
          </a:p>
          <a:p>
            <a:endParaRPr kumimoji="1" lang="en-US" altLang="ja-JP" sz="2400" dirty="0"/>
          </a:p>
          <a:p>
            <a:r>
              <a:rPr kumimoji="1" lang="ja-JP" altLang="en-US" sz="2400" dirty="0"/>
              <a:t>途中に度数が </a:t>
            </a:r>
            <a:r>
              <a:rPr kumimoji="1" lang="en-US" altLang="ja-JP" sz="2400" dirty="0"/>
              <a:t>0 </a:t>
            </a:r>
            <a:r>
              <a:rPr kumimoji="1" lang="ja-JP" altLang="en-US" sz="2400" dirty="0"/>
              <a:t>の階級があれば，表示される．このデータでは，</a:t>
            </a:r>
            <a:r>
              <a:rPr kumimoji="1" lang="en-US" altLang="ja-JP" sz="2400" dirty="0"/>
              <a:t>40.5—42.5</a:t>
            </a:r>
            <a:r>
              <a:rPr kumimoji="1" lang="ja-JP" altLang="en-US" sz="2400" dirty="0"/>
              <a:t>という階級が新たに表示された．</a:t>
            </a:r>
            <a:endParaRPr kumimoji="1" lang="en-US" altLang="ja-JP" sz="2400" dirty="0"/>
          </a:p>
        </p:txBody>
      </p:sp>
    </p:spTree>
    <p:extLst>
      <p:ext uri="{BB962C8B-B14F-4D97-AF65-F5344CB8AC3E}">
        <p14:creationId xmlns:p14="http://schemas.microsoft.com/office/powerpoint/2010/main" val="3823617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 テーブル, Excel&#10;&#10;自動的に生成された説明">
            <a:extLst>
              <a:ext uri="{FF2B5EF4-FFF2-40B4-BE49-F238E27FC236}">
                <a16:creationId xmlns:a16="http://schemas.microsoft.com/office/drawing/2014/main" id="{5AC21316-BD17-35F4-C227-FC3929F4B3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644" y="387120"/>
            <a:ext cx="7306695" cy="4039164"/>
          </a:xfrm>
          <a:prstGeom prst="rect">
            <a:avLst/>
          </a:prstGeom>
        </p:spPr>
      </p:pic>
      <p:sp>
        <p:nvSpPr>
          <p:cNvPr id="5" name="テキスト ボックス 4"/>
          <p:cNvSpPr txBox="1"/>
          <p:nvPr/>
        </p:nvSpPr>
        <p:spPr>
          <a:xfrm>
            <a:off x="727584" y="4703758"/>
            <a:ext cx="7344816"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度数が </a:t>
            </a:r>
            <a:r>
              <a:rPr lang="en-US" altLang="ja-JP" sz="2400" dirty="0"/>
              <a:t>0 </a:t>
            </a:r>
            <a:r>
              <a:rPr lang="ja-JP" altLang="en-US" sz="2400" dirty="0"/>
              <a:t>の階級では，度数の欄が空白になっている．ここに「</a:t>
            </a:r>
            <a:r>
              <a:rPr lang="en-US" altLang="ja-JP" sz="2400" dirty="0"/>
              <a:t>0</a:t>
            </a:r>
            <a:r>
              <a:rPr lang="ja-JP" altLang="en-US" sz="2400" dirty="0"/>
              <a:t>」を表示させる．</a:t>
            </a:r>
            <a:endParaRPr lang="en-US" altLang="ja-JP" sz="2400" dirty="0"/>
          </a:p>
          <a:p>
            <a:r>
              <a:rPr lang="en-US" altLang="ja-JP" sz="2400" dirty="0"/>
              <a:t>[</a:t>
            </a:r>
            <a:r>
              <a:rPr lang="ja-JP" altLang="en-US" sz="2400" dirty="0"/>
              <a:t>ピボットテーブル分析</a:t>
            </a:r>
            <a:r>
              <a:rPr lang="en-US" altLang="ja-JP" sz="2400" dirty="0"/>
              <a:t>] </a:t>
            </a:r>
            <a:r>
              <a:rPr lang="ja-JP" altLang="en-US" sz="2400" dirty="0"/>
              <a:t>タブから，「ピボットテーブル」の「オプション」をマウスで左クリックする．</a:t>
            </a:r>
            <a:endParaRPr kumimoji="1" lang="ja-JP" altLang="en-US" sz="2400" dirty="0"/>
          </a:p>
        </p:txBody>
      </p:sp>
      <p:sp>
        <p:nvSpPr>
          <p:cNvPr id="6" name="角丸四角形 5"/>
          <p:cNvSpPr/>
          <p:nvPr/>
        </p:nvSpPr>
        <p:spPr>
          <a:xfrm>
            <a:off x="827584" y="1545735"/>
            <a:ext cx="1114788" cy="57606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6712745" y="538842"/>
            <a:ext cx="1712778" cy="91431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flipH="1" flipV="1">
            <a:off x="1727684" y="2255189"/>
            <a:ext cx="1044116" cy="2317628"/>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cxnSpLocks/>
          </p:cNvCxnSpPr>
          <p:nvPr/>
        </p:nvCxnSpPr>
        <p:spPr>
          <a:xfrm flipV="1">
            <a:off x="5148064" y="1628800"/>
            <a:ext cx="1728192" cy="2813076"/>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１．準備</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a:t>「ドキュメント」内に授業用のフォルダを作成する．フォルダ名は自由（「統計入門」など）．</a:t>
            </a:r>
            <a:endParaRPr lang="en-US" altLang="ja-JP" dirty="0"/>
          </a:p>
          <a:p>
            <a:r>
              <a:rPr lang="en-US" altLang="ja-JP" dirty="0"/>
              <a:t>Course Power</a:t>
            </a:r>
            <a:r>
              <a:rPr lang="ja-JP" altLang="en-US" dirty="0" err="1"/>
              <a:t>，</a:t>
            </a:r>
            <a:r>
              <a:rPr lang="ja-JP" altLang="en-US" dirty="0"/>
              <a:t>あるいは，</a:t>
            </a:r>
            <a:r>
              <a:rPr lang="ja-JP" altLang="ja-JP" dirty="0"/>
              <a:t>授業ウェブページから「第２章例題２データ」（</a:t>
            </a:r>
            <a:r>
              <a:rPr lang="en-US" altLang="ja-JP" dirty="0"/>
              <a:t>example2_2.xlsx</a:t>
            </a:r>
            <a:r>
              <a:rPr lang="ja-JP" altLang="ja-JP" dirty="0"/>
              <a:t>）をダウンロードし，授業用フォルダの中に保存する．</a:t>
            </a:r>
            <a:endParaRPr lang="en-US" altLang="ja-JP" dirty="0"/>
          </a:p>
          <a:p>
            <a:pPr lvl="1"/>
            <a:r>
              <a:rPr lang="ja-JP" altLang="en-US" dirty="0"/>
              <a:t>外国人労働者</a:t>
            </a:r>
            <a:r>
              <a:rPr lang="en-US" altLang="ja-JP" dirty="0"/>
              <a:t>100</a:t>
            </a:r>
            <a:r>
              <a:rPr lang="ja-JP" altLang="en-US" dirty="0"/>
              <a:t>人の，週あたり賃金のデータ</a:t>
            </a:r>
            <a:endParaRPr lang="ja-JP" altLang="ja-JP" dirty="0"/>
          </a:p>
          <a:p>
            <a:r>
              <a:rPr lang="ja-JP" altLang="ja-JP" dirty="0"/>
              <a:t>保存したデータファイルを開く．</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グラフィカル ユーザー インターフェイス, テキスト, アプリケーション&#10;&#10;自動的に生成された説明">
            <a:extLst>
              <a:ext uri="{FF2B5EF4-FFF2-40B4-BE49-F238E27FC236}">
                <a16:creationId xmlns:a16="http://schemas.microsoft.com/office/drawing/2014/main" id="{C7AF1E7E-C328-DFC5-1C6F-3D049144E9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340768"/>
            <a:ext cx="5229955" cy="5068007"/>
          </a:xfrm>
          <a:prstGeom prst="rect">
            <a:avLst/>
          </a:prstGeom>
        </p:spPr>
      </p:pic>
      <p:sp>
        <p:nvSpPr>
          <p:cNvPr id="3" name="テキスト ボックス 2"/>
          <p:cNvSpPr txBox="1"/>
          <p:nvPr/>
        </p:nvSpPr>
        <p:spPr>
          <a:xfrm>
            <a:off x="1547664" y="5301208"/>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3797744" y="4848493"/>
            <a:ext cx="5088252" cy="830997"/>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ja-JP" sz="2400" dirty="0"/>
              <a:t>「空白セルに表示する値」を</a:t>
            </a:r>
            <a:r>
              <a:rPr lang="ja-JP" altLang="en-US" sz="2400" dirty="0"/>
              <a:t> </a:t>
            </a:r>
            <a:r>
              <a:rPr lang="en-US" altLang="ja-JP" sz="2400" dirty="0"/>
              <a:t>0</a:t>
            </a:r>
            <a:r>
              <a:rPr lang="ja-JP" altLang="en-US" sz="2400" dirty="0"/>
              <a:t> </a:t>
            </a:r>
            <a:r>
              <a:rPr lang="ja-JP" altLang="ja-JP" sz="2400" dirty="0"/>
              <a:t>にする．</a:t>
            </a:r>
          </a:p>
          <a:p>
            <a:r>
              <a:rPr kumimoji="1" lang="en-US" altLang="ja-JP" sz="2400" dirty="0"/>
              <a:t>[OK] </a:t>
            </a:r>
            <a:r>
              <a:rPr kumimoji="1" lang="ja-JP" altLang="en-US" sz="2400" dirty="0"/>
              <a:t>ボタンを押す．</a:t>
            </a:r>
          </a:p>
        </p:txBody>
      </p:sp>
      <p:sp>
        <p:nvSpPr>
          <p:cNvPr id="7" name="テキスト ボックス 6"/>
          <p:cNvSpPr txBox="1"/>
          <p:nvPr/>
        </p:nvSpPr>
        <p:spPr>
          <a:xfrm>
            <a:off x="942667" y="620688"/>
            <a:ext cx="7329251"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2400" dirty="0"/>
              <a:t>「ピボットテーブルオプションという」ウィンドウが現れる．</a:t>
            </a:r>
            <a:endParaRPr kumimoji="1" lang="en-US" altLang="ja-JP" sz="2400" dirty="0"/>
          </a:p>
        </p:txBody>
      </p:sp>
      <p:sp>
        <p:nvSpPr>
          <p:cNvPr id="8" name="角丸四角形 7"/>
          <p:cNvSpPr/>
          <p:nvPr/>
        </p:nvSpPr>
        <p:spPr>
          <a:xfrm>
            <a:off x="755576" y="4149080"/>
            <a:ext cx="2808312" cy="3912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105556" y="404664"/>
            <a:ext cx="5033750" cy="830997"/>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en-US" sz="2400" dirty="0"/>
              <a:t>度数が </a:t>
            </a:r>
            <a:r>
              <a:rPr lang="en-US" altLang="ja-JP" sz="2400" dirty="0"/>
              <a:t>0 </a:t>
            </a:r>
            <a:r>
              <a:rPr lang="ja-JP" altLang="en-US" sz="2400" dirty="0"/>
              <a:t>の階級に「</a:t>
            </a:r>
            <a:r>
              <a:rPr lang="en-US" altLang="ja-JP" sz="2400" dirty="0"/>
              <a:t>0</a:t>
            </a:r>
            <a:r>
              <a:rPr lang="ja-JP" altLang="en-US" sz="2400" dirty="0"/>
              <a:t>」が表示された．</a:t>
            </a:r>
            <a:endParaRPr lang="en-US" altLang="ja-JP" sz="2400" dirty="0"/>
          </a:p>
          <a:p>
            <a:r>
              <a:rPr kumimoji="1" lang="ja-JP" altLang="en-US" sz="2400" dirty="0"/>
              <a:t>これで度数分布表が完成した．</a:t>
            </a:r>
          </a:p>
        </p:txBody>
      </p:sp>
      <p:pic>
        <p:nvPicPr>
          <p:cNvPr id="4" name="図 3" descr="テーブル&#10;&#10;自動的に生成された説明">
            <a:extLst>
              <a:ext uri="{FF2B5EF4-FFF2-40B4-BE49-F238E27FC236}">
                <a16:creationId xmlns:a16="http://schemas.microsoft.com/office/drawing/2014/main" id="{4EC72C3E-5AA5-823F-9EFD-C483C4749C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1556792"/>
            <a:ext cx="3528392" cy="459926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descr="グラフィカル ユーザー インターフェイス, アプリケーション, テーブル, Excel&#10;&#10;自動的に生成された説明">
            <a:extLst>
              <a:ext uri="{FF2B5EF4-FFF2-40B4-BE49-F238E27FC236}">
                <a16:creationId xmlns:a16="http://schemas.microsoft.com/office/drawing/2014/main" id="{74FE3BB6-78EE-1AB2-0554-2180EFB369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8961" y="1317817"/>
            <a:ext cx="6868322" cy="2334553"/>
          </a:xfrm>
          <a:prstGeom prst="rect">
            <a:avLst/>
          </a:prstGeom>
        </p:spPr>
      </p:pic>
      <p:pic>
        <p:nvPicPr>
          <p:cNvPr id="4" name="図 3" descr="テーブル&#10;&#10;自動的に生成された説明">
            <a:extLst>
              <a:ext uri="{FF2B5EF4-FFF2-40B4-BE49-F238E27FC236}">
                <a16:creationId xmlns:a16="http://schemas.microsoft.com/office/drawing/2014/main" id="{8B30FA38-7589-6E06-3FFF-A13DB4D337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006" y="3095042"/>
            <a:ext cx="2448267" cy="3191320"/>
          </a:xfrm>
          <a:prstGeom prst="rect">
            <a:avLst/>
          </a:prstGeom>
        </p:spPr>
      </p:pic>
      <p:sp>
        <p:nvSpPr>
          <p:cNvPr id="2" name="タイトル 1"/>
          <p:cNvSpPr>
            <a:spLocks noGrp="1"/>
          </p:cNvSpPr>
          <p:nvPr>
            <p:ph type="title"/>
          </p:nvPr>
        </p:nvSpPr>
        <p:spPr/>
        <p:txBody>
          <a:bodyPr/>
          <a:lstStyle/>
          <a:p>
            <a:r>
              <a:rPr kumimoji="1" lang="ja-JP" altLang="en-US" dirty="0"/>
              <a:t>３．ヒストグラムの作成</a:t>
            </a:r>
          </a:p>
        </p:txBody>
      </p:sp>
      <p:sp>
        <p:nvSpPr>
          <p:cNvPr id="5" name="テキスト ボックス 4"/>
          <p:cNvSpPr txBox="1"/>
          <p:nvPr/>
        </p:nvSpPr>
        <p:spPr>
          <a:xfrm>
            <a:off x="764016" y="5483410"/>
            <a:ext cx="3212825"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2400" dirty="0"/>
              <a:t>１．ピボットテーブル内のセルを選択する．</a:t>
            </a:r>
          </a:p>
        </p:txBody>
      </p:sp>
      <p:cxnSp>
        <p:nvCxnSpPr>
          <p:cNvPr id="6" name="直線矢印コネクタ 5"/>
          <p:cNvCxnSpPr>
            <a:cxnSpLocks/>
          </p:cNvCxnSpPr>
          <p:nvPr/>
        </p:nvCxnSpPr>
        <p:spPr>
          <a:xfrm flipH="1" flipV="1">
            <a:off x="2000880" y="4629273"/>
            <a:ext cx="415078" cy="763162"/>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7406529" y="1592496"/>
            <a:ext cx="1188133" cy="122413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4089430" y="3783060"/>
            <a:ext cx="4133492"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2400" dirty="0"/>
              <a:t>２．</a:t>
            </a:r>
            <a:r>
              <a:rPr kumimoji="1" lang="en-US" altLang="ja-JP" sz="2400" dirty="0"/>
              <a:t>[</a:t>
            </a:r>
            <a:r>
              <a:rPr kumimoji="1" lang="ja-JP" altLang="en-US" sz="2400" dirty="0"/>
              <a:t>ピボットテーブル</a:t>
            </a:r>
            <a:r>
              <a:rPr lang="ja-JP" altLang="en-US" sz="2400" dirty="0"/>
              <a:t>分析</a:t>
            </a:r>
            <a:r>
              <a:rPr lang="en-US" altLang="ja-JP" sz="2400" dirty="0"/>
              <a:t>] </a:t>
            </a:r>
            <a:r>
              <a:rPr lang="ja-JP" altLang="en-US" sz="2400" dirty="0"/>
              <a:t>タブから，</a:t>
            </a:r>
            <a:endParaRPr lang="en-US" altLang="ja-JP" sz="2400" dirty="0"/>
          </a:p>
          <a:p>
            <a:r>
              <a:rPr lang="ja-JP" altLang="en-US" sz="2400" dirty="0"/>
              <a:t>「ツール」の「ピボットグラフ」を左クリックする．</a:t>
            </a:r>
            <a:endParaRPr kumimoji="1" lang="en-US" altLang="ja-JP" dirty="0"/>
          </a:p>
        </p:txBody>
      </p:sp>
      <p:sp>
        <p:nvSpPr>
          <p:cNvPr id="11" name="角丸四角形 10"/>
          <p:cNvSpPr/>
          <p:nvPr/>
        </p:nvSpPr>
        <p:spPr>
          <a:xfrm>
            <a:off x="1124560" y="1478267"/>
            <a:ext cx="1511158" cy="6814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764016" y="4037198"/>
            <a:ext cx="1251164"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flipV="1">
            <a:off x="6497241" y="2653734"/>
            <a:ext cx="792088" cy="875021"/>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cxnSpLocks/>
          </p:cNvCxnSpPr>
          <p:nvPr/>
        </p:nvCxnSpPr>
        <p:spPr>
          <a:xfrm flipH="1" flipV="1">
            <a:off x="2804167" y="2195525"/>
            <a:ext cx="1513060" cy="1456845"/>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071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10;&#10;自動的に生成された説明">
            <a:extLst>
              <a:ext uri="{FF2B5EF4-FFF2-40B4-BE49-F238E27FC236}">
                <a16:creationId xmlns:a16="http://schemas.microsoft.com/office/drawing/2014/main" id="{9F582044-56C0-6ED0-B31B-56F6B083A4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620688"/>
            <a:ext cx="6039693" cy="5715798"/>
          </a:xfrm>
          <a:prstGeom prst="rect">
            <a:avLst/>
          </a:prstGeom>
        </p:spPr>
      </p:pic>
      <p:sp>
        <p:nvSpPr>
          <p:cNvPr id="6" name="テキスト ボックス 5"/>
          <p:cNvSpPr txBox="1"/>
          <p:nvPr/>
        </p:nvSpPr>
        <p:spPr>
          <a:xfrm>
            <a:off x="4998401" y="2060848"/>
            <a:ext cx="3672408"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2400" dirty="0"/>
              <a:t>「グラフの挿入」というウィンドウが現れる．縦棒グラフのカテゴリにある集合縦棒グラフを選択し，</a:t>
            </a:r>
            <a:r>
              <a:rPr kumimoji="1" lang="en-US" altLang="ja-JP" sz="2400" dirty="0"/>
              <a:t>[OK] </a:t>
            </a:r>
            <a:r>
              <a:rPr kumimoji="1" lang="ja-JP" altLang="en-US" sz="2400" dirty="0"/>
              <a:t>ボタンを押す．</a:t>
            </a:r>
          </a:p>
        </p:txBody>
      </p:sp>
      <p:sp>
        <p:nvSpPr>
          <p:cNvPr id="7" name="角丸四角形 6"/>
          <p:cNvSpPr/>
          <p:nvPr/>
        </p:nvSpPr>
        <p:spPr>
          <a:xfrm>
            <a:off x="1659509" y="1700808"/>
            <a:ext cx="1656184"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315693" y="1268760"/>
            <a:ext cx="887288" cy="10801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33547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98408" y="764703"/>
            <a:ext cx="6295313" cy="1200329"/>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2400" dirty="0"/>
              <a:t>下のようなグラフが現れる．</a:t>
            </a:r>
            <a:endParaRPr kumimoji="1" lang="en-US" altLang="ja-JP" sz="2400" dirty="0"/>
          </a:p>
          <a:p>
            <a:r>
              <a:rPr lang="ja-JP" altLang="en-US" sz="2400" dirty="0"/>
              <a:t>このままでは不完全なので，グラフを調整する．</a:t>
            </a:r>
            <a:endParaRPr lang="en-US" altLang="ja-JP" sz="2400" dirty="0"/>
          </a:p>
          <a:p>
            <a:r>
              <a:rPr kumimoji="1" lang="ja-JP" altLang="en-US" sz="2400" dirty="0"/>
              <a:t>まずは不要な要素を消去する．</a:t>
            </a:r>
          </a:p>
        </p:txBody>
      </p:sp>
      <p:pic>
        <p:nvPicPr>
          <p:cNvPr id="4" name="図 3" descr="グラフ, ウォーターフォール図&#10;&#10;自動的に生成された説明">
            <a:extLst>
              <a:ext uri="{FF2B5EF4-FFF2-40B4-BE49-F238E27FC236}">
                <a16:creationId xmlns:a16="http://schemas.microsoft.com/office/drawing/2014/main" id="{653F2F44-A27E-E1DA-D505-724680AAF0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348879"/>
            <a:ext cx="6406878" cy="3744417"/>
          </a:xfrm>
          <a:prstGeom prst="rect">
            <a:avLst/>
          </a:prstGeom>
        </p:spPr>
      </p:pic>
    </p:spTree>
    <p:extLst>
      <p:ext uri="{BB962C8B-B14F-4D97-AF65-F5344CB8AC3E}">
        <p14:creationId xmlns:p14="http://schemas.microsoft.com/office/powerpoint/2010/main" val="1616967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ーブル が含まれている画像&#10;&#10;自動的に生成された説明">
            <a:extLst>
              <a:ext uri="{FF2B5EF4-FFF2-40B4-BE49-F238E27FC236}">
                <a16:creationId xmlns:a16="http://schemas.microsoft.com/office/drawing/2014/main" id="{1814C400-5AA9-6A82-6F9B-1C58B5D63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393165"/>
            <a:ext cx="5472608" cy="3718955"/>
          </a:xfrm>
          <a:prstGeom prst="rect">
            <a:avLst/>
          </a:prstGeom>
        </p:spPr>
      </p:pic>
      <p:sp>
        <p:nvSpPr>
          <p:cNvPr id="3" name="テキスト ボックス 2"/>
          <p:cNvSpPr txBox="1"/>
          <p:nvPr/>
        </p:nvSpPr>
        <p:spPr>
          <a:xfrm>
            <a:off x="3707904" y="3861048"/>
            <a:ext cx="4038901"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2400" dirty="0"/>
              <a:t>グラフが選択されている状態で右上に現れる，</a:t>
            </a:r>
            <a:endParaRPr kumimoji="1" lang="en-US" altLang="ja-JP" sz="2400" dirty="0"/>
          </a:p>
          <a:p>
            <a:r>
              <a:rPr kumimoji="1" lang="ja-JP" altLang="en-US" sz="2400" dirty="0"/>
              <a:t>「グラフ要素」のアイコン（緑色の十字）をマウスで左クリックする．</a:t>
            </a:r>
          </a:p>
        </p:txBody>
      </p:sp>
      <p:sp>
        <p:nvSpPr>
          <p:cNvPr id="4" name="角丸四角形 3"/>
          <p:cNvSpPr/>
          <p:nvPr/>
        </p:nvSpPr>
        <p:spPr>
          <a:xfrm>
            <a:off x="2991424" y="1844824"/>
            <a:ext cx="932504" cy="7200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91458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グラフ&#10;&#10;低い精度で自動的に生成された説明">
            <a:extLst>
              <a:ext uri="{FF2B5EF4-FFF2-40B4-BE49-F238E27FC236}">
                <a16:creationId xmlns:a16="http://schemas.microsoft.com/office/drawing/2014/main" id="{4A4A6B3B-6466-94B5-70C0-CB26E64D08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816" y="783209"/>
            <a:ext cx="3921279" cy="4236924"/>
          </a:xfrm>
          <a:prstGeom prst="rect">
            <a:avLst/>
          </a:prstGeom>
        </p:spPr>
      </p:pic>
      <p:sp>
        <p:nvSpPr>
          <p:cNvPr id="3" name="テキスト ボックス 2"/>
          <p:cNvSpPr txBox="1"/>
          <p:nvPr/>
        </p:nvSpPr>
        <p:spPr>
          <a:xfrm>
            <a:off x="727362" y="5157192"/>
            <a:ext cx="750099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 「グラフタイトル」のチェックマークを外す．</a:t>
            </a:r>
            <a:endParaRPr kumimoji="1" lang="ja-JP" altLang="en-US" sz="2400" dirty="0"/>
          </a:p>
          <a:p>
            <a:r>
              <a:rPr lang="ja-JP" altLang="en-US" sz="2400" dirty="0"/>
              <a:t>データは１種類なので，凡例も不要である．「凡例」のチェックマークを外す．</a:t>
            </a:r>
            <a:endParaRPr lang="en-US" altLang="ja-JP" sz="2400" dirty="0"/>
          </a:p>
        </p:txBody>
      </p:sp>
      <p:sp>
        <p:nvSpPr>
          <p:cNvPr id="5" name="角丸四角形 4"/>
          <p:cNvSpPr/>
          <p:nvPr/>
        </p:nvSpPr>
        <p:spPr>
          <a:xfrm>
            <a:off x="2969351" y="1988840"/>
            <a:ext cx="2160240" cy="46490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987824" y="3219654"/>
            <a:ext cx="2160240" cy="41869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799177" y="836712"/>
            <a:ext cx="2921653" cy="304698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ja-JP" altLang="en-US" sz="2400" dirty="0"/>
              <a:t>論文やレポートでは，図（グラフ）の番号とタイトル</a:t>
            </a:r>
            <a:r>
              <a:rPr lang="ja-JP" altLang="en-US" sz="2400" dirty="0"/>
              <a:t>を</a:t>
            </a:r>
            <a:r>
              <a:rPr kumimoji="1" lang="ja-JP" altLang="en-US" sz="2400" dirty="0"/>
              <a:t>図の下に入れる</a:t>
            </a:r>
            <a:r>
              <a:rPr lang="ja-JP" altLang="en-US" sz="2400" dirty="0"/>
              <a:t>（近年は上に入れることもある）．これらは文書作成ソフトで入力すればよい．</a:t>
            </a:r>
            <a:endParaRPr kumimoji="1" lang="ja-JP" altLang="en-US" sz="2400" dirty="0"/>
          </a:p>
        </p:txBody>
      </p:sp>
    </p:spTree>
    <p:extLst>
      <p:ext uri="{BB962C8B-B14F-4D97-AF65-F5344CB8AC3E}">
        <p14:creationId xmlns:p14="http://schemas.microsoft.com/office/powerpoint/2010/main" val="2820389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グラフィカル ユーザー インターフェイス, アプリケーション, テーブル, Excel&#10;&#10;自動的に生成された説明">
            <a:extLst>
              <a:ext uri="{FF2B5EF4-FFF2-40B4-BE49-F238E27FC236}">
                <a16:creationId xmlns:a16="http://schemas.microsoft.com/office/drawing/2014/main" id="{DEB9254D-EBA9-5723-23DF-5BE5BC780C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980728"/>
            <a:ext cx="7925906" cy="3419952"/>
          </a:xfrm>
          <a:prstGeom prst="rect">
            <a:avLst/>
          </a:prstGeom>
        </p:spPr>
      </p:pic>
      <p:sp>
        <p:nvSpPr>
          <p:cNvPr id="3" name="テキスト ボックス 2"/>
          <p:cNvSpPr txBox="1"/>
          <p:nvPr/>
        </p:nvSpPr>
        <p:spPr>
          <a:xfrm>
            <a:off x="863588" y="4581128"/>
            <a:ext cx="741682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en-US" altLang="ja-JP" sz="2400" dirty="0"/>
              <a:t>[</a:t>
            </a:r>
            <a:r>
              <a:rPr kumimoji="1" lang="ja-JP" altLang="en-US" sz="2400" dirty="0"/>
              <a:t>個数／番号</a:t>
            </a:r>
            <a:r>
              <a:rPr kumimoji="1" lang="en-US" altLang="ja-JP" sz="2400" dirty="0"/>
              <a:t>] </a:t>
            </a:r>
            <a:r>
              <a:rPr kumimoji="1" lang="ja-JP" altLang="en-US" sz="2400" dirty="0"/>
              <a:t>といったボタンは不要な</a:t>
            </a:r>
            <a:r>
              <a:rPr lang="ja-JP" altLang="en-US" sz="2400" dirty="0"/>
              <a:t>ので非表示にする．</a:t>
            </a:r>
            <a:endParaRPr lang="en-US" altLang="ja-JP" sz="2400" dirty="0"/>
          </a:p>
          <a:p>
            <a:r>
              <a:rPr lang="en-US" altLang="ja-JP" sz="2400" dirty="0"/>
              <a:t>[</a:t>
            </a:r>
            <a:r>
              <a:rPr lang="ja-JP" altLang="en-US" sz="2400" dirty="0"/>
              <a:t>ピボットグラフ分析</a:t>
            </a:r>
            <a:r>
              <a:rPr lang="en-US" altLang="ja-JP" sz="2400" dirty="0"/>
              <a:t>] </a:t>
            </a:r>
            <a:r>
              <a:rPr lang="ja-JP" altLang="en-US" sz="2400" dirty="0"/>
              <a:t>タブの </a:t>
            </a:r>
            <a:r>
              <a:rPr lang="en-US" altLang="ja-JP" sz="2400" dirty="0"/>
              <a:t>[</a:t>
            </a:r>
            <a:r>
              <a:rPr lang="ja-JP" altLang="en-US" sz="2400" dirty="0"/>
              <a:t>フィールドボタン</a:t>
            </a:r>
            <a:r>
              <a:rPr lang="en-US" altLang="ja-JP" sz="2400" dirty="0"/>
              <a:t>] </a:t>
            </a:r>
            <a:r>
              <a:rPr lang="ja-JP" altLang="en-US" sz="2400" dirty="0"/>
              <a:t>から、ボタンを「すべて非表示」にする．</a:t>
            </a:r>
            <a:endParaRPr kumimoji="1" lang="ja-JP" altLang="en-US" sz="2400" dirty="0"/>
          </a:p>
        </p:txBody>
      </p:sp>
      <p:sp>
        <p:nvSpPr>
          <p:cNvPr id="4" name="角丸四角形 3"/>
          <p:cNvSpPr/>
          <p:nvPr/>
        </p:nvSpPr>
        <p:spPr>
          <a:xfrm>
            <a:off x="5220072" y="3754482"/>
            <a:ext cx="3573979"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40657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47663" y="980728"/>
            <a:ext cx="6048672"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400" dirty="0"/>
              <a:t>不要な要素が消え，グラフは下のようになる．</a:t>
            </a:r>
            <a:endParaRPr lang="en-US" altLang="ja-JP" sz="2400" dirty="0"/>
          </a:p>
          <a:p>
            <a:r>
              <a:rPr kumimoji="1" lang="ja-JP" altLang="en-US" sz="2400" dirty="0"/>
              <a:t>次に，必要な要素を加える．</a:t>
            </a:r>
          </a:p>
        </p:txBody>
      </p:sp>
      <p:pic>
        <p:nvPicPr>
          <p:cNvPr id="4" name="図 3" descr="グラフ, ウォーターフォール図&#10;&#10;自動的に生成された説明">
            <a:extLst>
              <a:ext uri="{FF2B5EF4-FFF2-40B4-BE49-F238E27FC236}">
                <a16:creationId xmlns:a16="http://schemas.microsoft.com/office/drawing/2014/main" id="{E18AC020-C54A-BD16-BAE5-CA9C5003C8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2110251"/>
            <a:ext cx="6177432" cy="3816424"/>
          </a:xfrm>
          <a:prstGeom prst="rect">
            <a:avLst/>
          </a:prstGeom>
        </p:spPr>
      </p:pic>
    </p:spTree>
    <p:extLst>
      <p:ext uri="{BB962C8B-B14F-4D97-AF65-F5344CB8AC3E}">
        <p14:creationId xmlns:p14="http://schemas.microsoft.com/office/powerpoint/2010/main" val="504432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ダイアグラム&#10;&#10;自動的に生成された説明">
            <a:extLst>
              <a:ext uri="{FF2B5EF4-FFF2-40B4-BE49-F238E27FC236}">
                <a16:creationId xmlns:a16="http://schemas.microsoft.com/office/drawing/2014/main" id="{75EC280D-C94B-A47F-B5B1-E1FFD2E9A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4930" y="977389"/>
            <a:ext cx="4575358" cy="3459723"/>
          </a:xfrm>
          <a:prstGeom prst="rect">
            <a:avLst/>
          </a:prstGeom>
        </p:spPr>
      </p:pic>
      <p:sp>
        <p:nvSpPr>
          <p:cNvPr id="3" name="テキスト ボックス 2"/>
          <p:cNvSpPr txBox="1"/>
          <p:nvPr/>
        </p:nvSpPr>
        <p:spPr>
          <a:xfrm>
            <a:off x="971600" y="5085184"/>
            <a:ext cx="750099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横軸および縦軸のラベルを入れる．グラフ要素の「軸ラベル」にチェックマークを入れる．</a:t>
            </a:r>
            <a:endParaRPr lang="en-US" altLang="ja-JP" sz="2400" dirty="0"/>
          </a:p>
        </p:txBody>
      </p:sp>
      <p:sp>
        <p:nvSpPr>
          <p:cNvPr id="4" name="角丸四角形 3"/>
          <p:cNvSpPr/>
          <p:nvPr/>
        </p:nvSpPr>
        <p:spPr>
          <a:xfrm>
            <a:off x="3419872" y="1916832"/>
            <a:ext cx="1944216" cy="43204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483768" y="1124744"/>
            <a:ext cx="864097" cy="7200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5043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 アプリケーション, テーブル, Excel&#10;&#10;自動的に生成された説明">
            <a:extLst>
              <a:ext uri="{FF2B5EF4-FFF2-40B4-BE49-F238E27FC236}">
                <a16:creationId xmlns:a16="http://schemas.microsoft.com/office/drawing/2014/main" id="{69191144-F07A-58A8-DF19-5D85416EC0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200479"/>
            <a:ext cx="3378320" cy="5013427"/>
          </a:xfrm>
          <a:prstGeom prst="rect">
            <a:avLst/>
          </a:prstGeom>
        </p:spPr>
      </p:pic>
      <p:sp>
        <p:nvSpPr>
          <p:cNvPr id="2" name="タイトル 1"/>
          <p:cNvSpPr>
            <a:spLocks noGrp="1"/>
          </p:cNvSpPr>
          <p:nvPr>
            <p:ph type="title"/>
          </p:nvPr>
        </p:nvSpPr>
        <p:spPr/>
        <p:txBody>
          <a:bodyPr/>
          <a:lstStyle/>
          <a:p>
            <a:r>
              <a:rPr kumimoji="1" lang="ja-JP" altLang="en-US" dirty="0"/>
              <a:t>２．度数分布表の作成</a:t>
            </a:r>
          </a:p>
        </p:txBody>
      </p:sp>
      <p:sp>
        <p:nvSpPr>
          <p:cNvPr id="5" name="テキスト ボックス 4"/>
          <p:cNvSpPr txBox="1"/>
          <p:nvPr/>
        </p:nvSpPr>
        <p:spPr>
          <a:xfrm>
            <a:off x="448320" y="5689062"/>
            <a:ext cx="4035079" cy="830997"/>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en-US" sz="2400" dirty="0"/>
              <a:t>１．</a:t>
            </a:r>
            <a:r>
              <a:rPr lang="ja-JP" altLang="ja-JP" sz="2400" dirty="0"/>
              <a:t>Ａ列あるいはＢ列のセルが</a:t>
            </a:r>
            <a:endParaRPr lang="en-US" altLang="ja-JP" sz="2400" dirty="0"/>
          </a:p>
          <a:p>
            <a:r>
              <a:rPr lang="ja-JP" altLang="ja-JP" sz="2400" dirty="0"/>
              <a:t>選択されていることを確認</a:t>
            </a:r>
          </a:p>
        </p:txBody>
      </p:sp>
      <p:cxnSp>
        <p:nvCxnSpPr>
          <p:cNvPr id="7" name="直線矢印コネクタ 6"/>
          <p:cNvCxnSpPr>
            <a:cxnSpLocks/>
          </p:cNvCxnSpPr>
          <p:nvPr/>
        </p:nvCxnSpPr>
        <p:spPr>
          <a:xfrm flipV="1">
            <a:off x="1178109" y="4941168"/>
            <a:ext cx="369555" cy="754222"/>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148064" y="5373216"/>
            <a:ext cx="3456395" cy="830997"/>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en-US" sz="2400" dirty="0"/>
              <a:t>２．</a:t>
            </a:r>
            <a:r>
              <a:rPr lang="en-US" altLang="ja-JP" sz="2400" dirty="0"/>
              <a:t>[</a:t>
            </a:r>
            <a:r>
              <a:rPr lang="ja-JP" altLang="ja-JP" sz="2400" dirty="0"/>
              <a:t>挿入</a:t>
            </a:r>
            <a:r>
              <a:rPr lang="en-US" altLang="ja-JP" sz="2400" dirty="0"/>
              <a:t>] </a:t>
            </a:r>
            <a:r>
              <a:rPr lang="ja-JP" altLang="ja-JP" sz="2400" dirty="0"/>
              <a:t>タブから</a:t>
            </a:r>
            <a:r>
              <a:rPr lang="en-US" altLang="ja-JP" sz="2400" dirty="0"/>
              <a:t> </a:t>
            </a:r>
          </a:p>
          <a:p>
            <a:r>
              <a:rPr lang="en-US" altLang="ja-JP" sz="2400" dirty="0"/>
              <a:t>[</a:t>
            </a:r>
            <a:r>
              <a:rPr lang="ja-JP" altLang="ja-JP" sz="2400" dirty="0"/>
              <a:t>ピボットテーブル</a:t>
            </a:r>
            <a:r>
              <a:rPr lang="en-US" altLang="ja-JP" sz="2400" dirty="0"/>
              <a:t>] </a:t>
            </a:r>
            <a:r>
              <a:rPr lang="ja-JP" altLang="ja-JP" sz="2400" dirty="0"/>
              <a:t>を選択</a:t>
            </a:r>
          </a:p>
        </p:txBody>
      </p:sp>
      <p:cxnSp>
        <p:nvCxnSpPr>
          <p:cNvPr id="10" name="直線矢印コネクタ 9"/>
          <p:cNvCxnSpPr>
            <a:cxnSpLocks/>
          </p:cNvCxnSpPr>
          <p:nvPr/>
        </p:nvCxnSpPr>
        <p:spPr>
          <a:xfrm flipH="1" flipV="1">
            <a:off x="3115247" y="2282068"/>
            <a:ext cx="2896913" cy="296420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1735750" y="2984880"/>
            <a:ext cx="2520280" cy="495204"/>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2189680" y="1860802"/>
            <a:ext cx="720080" cy="3940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847584" y="2199778"/>
            <a:ext cx="844096" cy="101319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11879" y="4334540"/>
            <a:ext cx="1071570" cy="50006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504796"/>
            <a:ext cx="8352928" cy="20162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「軸ラベル」というラベルが縦軸と横軸に挿入される．これを書きかえる．</a:t>
            </a:r>
            <a:endParaRPr lang="en-US" altLang="ja-JP" sz="2400" dirty="0"/>
          </a:p>
          <a:p>
            <a:r>
              <a:rPr lang="ja-JP" altLang="en-US" sz="2400" dirty="0"/>
              <a:t>横軸は， 「賃金」「週あたり賃金」など，適切なラベルをつける．「賃金（ドル）」のように，測定単位を括弧の中に示すとよいが，このデータでは単位が不明なので省略する．</a:t>
            </a:r>
            <a:endParaRPr kumimoji="1" lang="ja-JP" altLang="en-US" sz="2400" dirty="0"/>
          </a:p>
        </p:txBody>
      </p:sp>
      <p:pic>
        <p:nvPicPr>
          <p:cNvPr id="4" name="図 3" descr="グラフ, ウォーターフォール図&#10;&#10;自動的に生成された説明">
            <a:extLst>
              <a:ext uri="{FF2B5EF4-FFF2-40B4-BE49-F238E27FC236}">
                <a16:creationId xmlns:a16="http://schemas.microsoft.com/office/drawing/2014/main" id="{D6A695E7-61B1-271A-A83C-5F7EE57BD3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9652" y="559116"/>
            <a:ext cx="6264696" cy="3911044"/>
          </a:xfrm>
          <a:prstGeom prst="rect">
            <a:avLst/>
          </a:prstGeom>
        </p:spPr>
      </p:pic>
    </p:spTree>
    <p:extLst>
      <p:ext uri="{BB962C8B-B14F-4D97-AF65-F5344CB8AC3E}">
        <p14:creationId xmlns:p14="http://schemas.microsoft.com/office/powerpoint/2010/main" val="824148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99592" y="4869160"/>
            <a:ext cx="741682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2400" dirty="0"/>
              <a:t>縦軸ラベルも，「度数」など，適切なラベルに書き換える．測定単位（人）を示してもよい．「度数」の場合は測定単位はなくてもよいが，原則として測定単位は明示する．</a:t>
            </a:r>
          </a:p>
        </p:txBody>
      </p:sp>
      <p:pic>
        <p:nvPicPr>
          <p:cNvPr id="7" name="図 6" descr="グラフ, ウォーターフォール図&#10;&#10;自動的に生成された説明">
            <a:extLst>
              <a:ext uri="{FF2B5EF4-FFF2-40B4-BE49-F238E27FC236}">
                <a16:creationId xmlns:a16="http://schemas.microsoft.com/office/drawing/2014/main" id="{0B26B357-1A5B-D6B9-D42C-6C1CBD8CFF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836712"/>
            <a:ext cx="6192688" cy="3877664"/>
          </a:xfrm>
          <a:prstGeom prst="rect">
            <a:avLst/>
          </a:prstGeom>
        </p:spPr>
      </p:pic>
    </p:spTree>
    <p:extLst>
      <p:ext uri="{BB962C8B-B14F-4D97-AF65-F5344CB8AC3E}">
        <p14:creationId xmlns:p14="http://schemas.microsoft.com/office/powerpoint/2010/main" val="903149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ダイアグラム&#10;&#10;自動的に生成された説明">
            <a:extLst>
              <a:ext uri="{FF2B5EF4-FFF2-40B4-BE49-F238E27FC236}">
                <a16:creationId xmlns:a16="http://schemas.microsoft.com/office/drawing/2014/main" id="{96DDC7D1-F2D5-9732-9C9C-5A841902E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0144" y="873043"/>
            <a:ext cx="5438822" cy="3060013"/>
          </a:xfrm>
          <a:prstGeom prst="rect">
            <a:avLst/>
          </a:prstGeom>
        </p:spPr>
      </p:pic>
      <p:sp>
        <p:nvSpPr>
          <p:cNvPr id="2" name="テキスト ボックス 1"/>
          <p:cNvSpPr txBox="1"/>
          <p:nvPr/>
        </p:nvSpPr>
        <p:spPr>
          <a:xfrm>
            <a:off x="1007604" y="4429068"/>
            <a:ext cx="7416824"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縦軸での文字の向きは縦向きに変えてもよい．グラフ要素の「軸ラベル」の上にマウスを合わせると現れる小さな矢印をクリックする．続いて，「その他のオプション」をクリックする．</a:t>
            </a:r>
          </a:p>
        </p:txBody>
      </p:sp>
      <p:sp>
        <p:nvSpPr>
          <p:cNvPr id="4" name="角丸四角形 3"/>
          <p:cNvSpPr/>
          <p:nvPr/>
        </p:nvSpPr>
        <p:spPr>
          <a:xfrm>
            <a:off x="5364088" y="2116932"/>
            <a:ext cx="2232248" cy="36004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716016" y="1420653"/>
            <a:ext cx="864096" cy="56030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0976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 グラフ, アプリケーション&#10;&#10;中程度の精度で自動的に生成された説明">
            <a:extLst>
              <a:ext uri="{FF2B5EF4-FFF2-40B4-BE49-F238E27FC236}">
                <a16:creationId xmlns:a16="http://schemas.microsoft.com/office/drawing/2014/main" id="{8C439FD8-E29A-34E0-A1DF-931744500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591" y="764704"/>
            <a:ext cx="8106906" cy="3667637"/>
          </a:xfrm>
          <a:prstGeom prst="rect">
            <a:avLst/>
          </a:prstGeom>
        </p:spPr>
      </p:pic>
      <p:sp>
        <p:nvSpPr>
          <p:cNvPr id="3" name="テキスト ボックス 2"/>
          <p:cNvSpPr txBox="1"/>
          <p:nvPr/>
        </p:nvSpPr>
        <p:spPr>
          <a:xfrm>
            <a:off x="539552" y="4653136"/>
            <a:ext cx="5272229"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「軸ラベルの書式設定」が表示される．</a:t>
            </a:r>
            <a:endParaRPr lang="en-US" altLang="ja-JP" sz="2400" dirty="0"/>
          </a:p>
          <a:p>
            <a:r>
              <a:rPr lang="ja-JP" altLang="en-US" sz="2400" dirty="0"/>
              <a:t>縦軸ラベルを選択する．</a:t>
            </a:r>
          </a:p>
        </p:txBody>
      </p:sp>
      <p:sp>
        <p:nvSpPr>
          <p:cNvPr id="5" name="角丸四角形 4"/>
          <p:cNvSpPr/>
          <p:nvPr/>
        </p:nvSpPr>
        <p:spPr>
          <a:xfrm>
            <a:off x="665310" y="1916832"/>
            <a:ext cx="648072"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588053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グラフィカル ユーザー インターフェイス, テキスト, アプリケーション&#10;&#10;自動的に生成された説明">
            <a:extLst>
              <a:ext uri="{FF2B5EF4-FFF2-40B4-BE49-F238E27FC236}">
                <a16:creationId xmlns:a16="http://schemas.microsoft.com/office/drawing/2014/main" id="{1B1EE12F-6FD9-B94D-F415-E577ADC9DA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764704"/>
            <a:ext cx="3888432" cy="3756621"/>
          </a:xfrm>
          <a:prstGeom prst="rect">
            <a:avLst/>
          </a:prstGeom>
        </p:spPr>
      </p:pic>
      <p:sp>
        <p:nvSpPr>
          <p:cNvPr id="3" name="角丸四角形 2"/>
          <p:cNvSpPr/>
          <p:nvPr/>
        </p:nvSpPr>
        <p:spPr>
          <a:xfrm>
            <a:off x="3491880" y="1628800"/>
            <a:ext cx="648072" cy="7200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71600" y="4597677"/>
            <a:ext cx="7632848"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「軸ラベルの書式設定」で，</a:t>
            </a:r>
            <a:endParaRPr lang="en-US" altLang="ja-JP" sz="2400" dirty="0"/>
          </a:p>
          <a:p>
            <a:r>
              <a:rPr lang="ja-JP" altLang="en-US" sz="2400" dirty="0"/>
              <a:t>「サイズとプロパティ」のアイコンをマウスで左クリックする．</a:t>
            </a:r>
          </a:p>
        </p:txBody>
      </p:sp>
    </p:spTree>
    <p:extLst>
      <p:ext uri="{BB962C8B-B14F-4D97-AF65-F5344CB8AC3E}">
        <p14:creationId xmlns:p14="http://schemas.microsoft.com/office/powerpoint/2010/main" val="2586070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グラフィカル ユーザー インターフェイス, アプリケーション&#10;&#10;自動的に生成された説明">
            <a:extLst>
              <a:ext uri="{FF2B5EF4-FFF2-40B4-BE49-F238E27FC236}">
                <a16:creationId xmlns:a16="http://schemas.microsoft.com/office/drawing/2014/main" id="{0F627DD3-D73C-413E-BDAC-2056E2041C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613409"/>
            <a:ext cx="3315163" cy="5487166"/>
          </a:xfrm>
          <a:prstGeom prst="rect">
            <a:avLst/>
          </a:prstGeom>
        </p:spPr>
      </p:pic>
      <p:sp>
        <p:nvSpPr>
          <p:cNvPr id="3" name="テキスト ボックス 2"/>
          <p:cNvSpPr txBox="1"/>
          <p:nvPr/>
        </p:nvSpPr>
        <p:spPr>
          <a:xfrm>
            <a:off x="4860032" y="1196752"/>
            <a:ext cx="3168352"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「文字列の方向」を</a:t>
            </a:r>
            <a:endParaRPr lang="en-US" altLang="ja-JP" sz="2400" dirty="0"/>
          </a:p>
          <a:p>
            <a:r>
              <a:rPr lang="ja-JP" altLang="en-US" sz="2400" dirty="0"/>
              <a:t>「縦書き」にする．</a:t>
            </a:r>
          </a:p>
        </p:txBody>
      </p:sp>
      <p:sp>
        <p:nvSpPr>
          <p:cNvPr id="4" name="角丸四角形 3"/>
          <p:cNvSpPr/>
          <p:nvPr/>
        </p:nvSpPr>
        <p:spPr>
          <a:xfrm>
            <a:off x="1508249" y="2564904"/>
            <a:ext cx="1440160" cy="36004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3">
            <a:extLst>
              <a:ext uri="{FF2B5EF4-FFF2-40B4-BE49-F238E27FC236}">
                <a16:creationId xmlns:a16="http://schemas.microsoft.com/office/drawing/2014/main" id="{412870E6-A19A-273C-4192-91035AB7DC0E}"/>
              </a:ext>
            </a:extLst>
          </p:cNvPr>
          <p:cNvSpPr/>
          <p:nvPr/>
        </p:nvSpPr>
        <p:spPr>
          <a:xfrm>
            <a:off x="2699792" y="3429000"/>
            <a:ext cx="2088232" cy="64807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583617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25150" y="4581128"/>
            <a:ext cx="7751306" cy="158417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2400" dirty="0"/>
              <a:t>連続変量の</a:t>
            </a:r>
            <a:r>
              <a:rPr lang="ja-JP" altLang="en-US" sz="2400" dirty="0"/>
              <a:t>ヒストグラムでは，離散変量の棒グラフと異なり，柱（度数を表す縦棒）の間隔をあけないようにする．</a:t>
            </a:r>
            <a:endParaRPr lang="en-US" altLang="ja-JP" sz="2400" dirty="0"/>
          </a:p>
          <a:p>
            <a:r>
              <a:rPr kumimoji="1" lang="ja-JP" altLang="en-US" sz="2400" dirty="0"/>
              <a:t>いずれかの柱の上でマウスを左クリックする．</a:t>
            </a:r>
            <a:endParaRPr kumimoji="1" lang="en-US" altLang="ja-JP" sz="2400" dirty="0"/>
          </a:p>
          <a:p>
            <a:r>
              <a:rPr kumimoji="1" lang="ja-JP" altLang="en-US" sz="2400" dirty="0"/>
              <a:t>すると，すべての柱が選択された状態になる．</a:t>
            </a:r>
          </a:p>
        </p:txBody>
      </p:sp>
      <p:pic>
        <p:nvPicPr>
          <p:cNvPr id="4" name="図 3" descr="グラフ&#10;&#10;自動的に生成された説明">
            <a:extLst>
              <a:ext uri="{FF2B5EF4-FFF2-40B4-BE49-F238E27FC236}">
                <a16:creationId xmlns:a16="http://schemas.microsoft.com/office/drawing/2014/main" id="{439E94BC-F556-44E6-F020-FD63106E71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2025" y="476672"/>
            <a:ext cx="6539949" cy="3909753"/>
          </a:xfrm>
          <a:prstGeom prst="rect">
            <a:avLst/>
          </a:prstGeom>
        </p:spPr>
      </p:pic>
    </p:spTree>
    <p:extLst>
      <p:ext uri="{BB962C8B-B14F-4D97-AF65-F5344CB8AC3E}">
        <p14:creationId xmlns:p14="http://schemas.microsoft.com/office/powerpoint/2010/main" val="968067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ィカル ユーザー インターフェイス, アプリケーション, テーブル, Excel&#10;&#10;自動的に生成された説明">
            <a:extLst>
              <a:ext uri="{FF2B5EF4-FFF2-40B4-BE49-F238E27FC236}">
                <a16:creationId xmlns:a16="http://schemas.microsoft.com/office/drawing/2014/main" id="{C5B200FD-FD86-CA12-0FAE-F019D48F07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538" y="1626041"/>
            <a:ext cx="8421275" cy="2162477"/>
          </a:xfrm>
          <a:prstGeom prst="rect">
            <a:avLst/>
          </a:prstGeom>
        </p:spPr>
      </p:pic>
      <p:sp>
        <p:nvSpPr>
          <p:cNvPr id="4" name="角丸四角形 3"/>
          <p:cNvSpPr/>
          <p:nvPr/>
        </p:nvSpPr>
        <p:spPr>
          <a:xfrm>
            <a:off x="8100392" y="1485314"/>
            <a:ext cx="712172" cy="7195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05254" y="2204864"/>
            <a:ext cx="2106506" cy="28803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40522" y="4816460"/>
            <a:ext cx="7751306"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2400" dirty="0"/>
              <a:t>[</a:t>
            </a:r>
            <a:r>
              <a:rPr lang="ja-JP" altLang="en-US" sz="2400" dirty="0"/>
              <a:t>書式</a:t>
            </a:r>
            <a:r>
              <a:rPr lang="en-US" altLang="ja-JP" sz="2400" dirty="0"/>
              <a:t>] </a:t>
            </a:r>
            <a:r>
              <a:rPr lang="ja-JP" altLang="en-US" sz="2400" dirty="0"/>
              <a:t>タブで，「選択対象の書式設定」（左端にある）をマウスで左クリックする．</a:t>
            </a:r>
            <a:endParaRPr lang="en-US" altLang="ja-JP" sz="2400" dirty="0"/>
          </a:p>
        </p:txBody>
      </p:sp>
    </p:spTree>
    <p:extLst>
      <p:ext uri="{BB962C8B-B14F-4D97-AF65-F5344CB8AC3E}">
        <p14:creationId xmlns:p14="http://schemas.microsoft.com/office/powerpoint/2010/main" val="19933642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836712"/>
            <a:ext cx="6624736"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400" dirty="0"/>
              <a:t>ワークシートの右端に「データ系列の書式設定」が表示される．</a:t>
            </a:r>
          </a:p>
        </p:txBody>
      </p:sp>
      <p:pic>
        <p:nvPicPr>
          <p:cNvPr id="4" name="図 3" descr="グラフィカル ユーザー インターフェイス, テキスト, アプリケーション&#10;&#10;自動的に生成された説明">
            <a:extLst>
              <a:ext uri="{FF2B5EF4-FFF2-40B4-BE49-F238E27FC236}">
                <a16:creationId xmlns:a16="http://schemas.microsoft.com/office/drawing/2014/main" id="{A442237E-5700-51B1-7A58-49CE57F85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1844824"/>
            <a:ext cx="4032448" cy="4302846"/>
          </a:xfrm>
          <a:prstGeom prst="rect">
            <a:avLst/>
          </a:prstGeom>
        </p:spPr>
      </p:pic>
    </p:spTree>
    <p:extLst>
      <p:ext uri="{BB962C8B-B14F-4D97-AF65-F5344CB8AC3E}">
        <p14:creationId xmlns:p14="http://schemas.microsoft.com/office/powerpoint/2010/main" val="1938756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グラフィカル ユーザー インターフェイス, アプリケーション&#10;&#10;自動的に生成された説明">
            <a:extLst>
              <a:ext uri="{FF2B5EF4-FFF2-40B4-BE49-F238E27FC236}">
                <a16:creationId xmlns:a16="http://schemas.microsoft.com/office/drawing/2014/main" id="{C992CF1B-BA12-358F-28D3-568F6D2457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1124744"/>
            <a:ext cx="4095802" cy="4095802"/>
          </a:xfrm>
          <a:prstGeom prst="rect">
            <a:avLst/>
          </a:prstGeom>
        </p:spPr>
      </p:pic>
      <p:sp>
        <p:nvSpPr>
          <p:cNvPr id="3" name="テキスト ボックス 2"/>
          <p:cNvSpPr txBox="1"/>
          <p:nvPr/>
        </p:nvSpPr>
        <p:spPr>
          <a:xfrm>
            <a:off x="5940152" y="791073"/>
            <a:ext cx="2520280" cy="304698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「要素の間隔」のスライダーをマウスで左端まで動かし，</a:t>
            </a:r>
            <a:r>
              <a:rPr lang="en-US" altLang="ja-JP" sz="2400" dirty="0"/>
              <a:t>0% </a:t>
            </a:r>
            <a:r>
              <a:rPr lang="ja-JP" altLang="en-US" sz="2400" dirty="0"/>
              <a:t>にする．</a:t>
            </a:r>
            <a:endParaRPr lang="en-US" altLang="ja-JP" sz="2400" dirty="0"/>
          </a:p>
          <a:p>
            <a:r>
              <a:rPr lang="ja-JP" altLang="en-US" sz="2400" dirty="0"/>
              <a:t>これにより，ヒストグラムの柱が隙間なく並ぶようになる．</a:t>
            </a:r>
          </a:p>
        </p:txBody>
      </p:sp>
      <p:sp>
        <p:nvSpPr>
          <p:cNvPr id="4" name="角丸四角形 3"/>
          <p:cNvSpPr/>
          <p:nvPr/>
        </p:nvSpPr>
        <p:spPr>
          <a:xfrm>
            <a:off x="2195736" y="4358519"/>
            <a:ext cx="1529157" cy="64807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742474" y="4358519"/>
            <a:ext cx="829525" cy="43204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4517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グラフィカル ユーザー インターフェイス, テキスト, アプリケーション&#10;&#10;自動的に生成された説明">
            <a:extLst>
              <a:ext uri="{FF2B5EF4-FFF2-40B4-BE49-F238E27FC236}">
                <a16:creationId xmlns:a16="http://schemas.microsoft.com/office/drawing/2014/main" id="{77561E7B-B4BF-0DE9-B590-7879EB4D1B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076" y="479303"/>
            <a:ext cx="5320936" cy="3867348"/>
          </a:xfrm>
          <a:prstGeom prst="rect">
            <a:avLst/>
          </a:prstGeom>
        </p:spPr>
      </p:pic>
      <p:sp>
        <p:nvSpPr>
          <p:cNvPr id="5" name="テキスト ボックス 4"/>
          <p:cNvSpPr txBox="1"/>
          <p:nvPr/>
        </p:nvSpPr>
        <p:spPr>
          <a:xfrm>
            <a:off x="3718487" y="2864908"/>
            <a:ext cx="5205271" cy="830997"/>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ja-JP" sz="2400" dirty="0"/>
              <a:t>ピボットテーブルを作成するデータ範囲</a:t>
            </a:r>
            <a:endParaRPr lang="en-US" altLang="ja-JP" sz="2400" dirty="0"/>
          </a:p>
          <a:p>
            <a:r>
              <a:rPr lang="ja-JP" altLang="ja-JP" sz="2400" dirty="0"/>
              <a:t>（</a:t>
            </a:r>
            <a:r>
              <a:rPr lang="en-US" altLang="ja-JP" sz="2400" dirty="0"/>
              <a:t>$A$1:$B$101</a:t>
            </a:r>
            <a:r>
              <a:rPr lang="ja-JP" altLang="ja-JP" sz="2400" dirty="0"/>
              <a:t>）が正しいことを確認</a:t>
            </a:r>
            <a:endParaRPr kumimoji="1" lang="ja-JP" altLang="en-US" sz="2400" dirty="0"/>
          </a:p>
        </p:txBody>
      </p:sp>
      <p:cxnSp>
        <p:nvCxnSpPr>
          <p:cNvPr id="7" name="直線矢印コネクタ 6"/>
          <p:cNvCxnSpPr/>
          <p:nvPr/>
        </p:nvCxnSpPr>
        <p:spPr>
          <a:xfrm flipH="1" flipV="1">
            <a:off x="4506895" y="1627101"/>
            <a:ext cx="658418" cy="1212124"/>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83566" y="4804411"/>
            <a:ext cx="8229607"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a:t>
            </a:r>
            <a:r>
              <a:rPr lang="ja-JP" altLang="ja-JP" sz="2400" dirty="0"/>
              <a:t>既存のワークシート</a:t>
            </a:r>
            <a:r>
              <a:rPr lang="ja-JP" altLang="en-US" sz="2400" dirty="0"/>
              <a:t>」にチェックを入れ直してから，ピボットテーブルを配置する場所を決める．</a:t>
            </a:r>
            <a:endParaRPr lang="en-US" altLang="ja-JP" sz="2400" dirty="0"/>
          </a:p>
          <a:p>
            <a:r>
              <a:rPr lang="ja-JP" altLang="ja-JP" sz="2400" dirty="0"/>
              <a:t>データが記載されているシートでどこかのセル（</a:t>
            </a:r>
            <a:r>
              <a:rPr lang="ja-JP" altLang="en-US" sz="2400" dirty="0"/>
              <a:t>上</a:t>
            </a:r>
            <a:r>
              <a:rPr lang="ja-JP" altLang="ja-JP" sz="2400" dirty="0"/>
              <a:t>図では</a:t>
            </a:r>
            <a:r>
              <a:rPr lang="en-US" altLang="ja-JP" sz="2400" dirty="0"/>
              <a:t>D5</a:t>
            </a:r>
            <a:r>
              <a:rPr lang="ja-JP" altLang="ja-JP" sz="2400" dirty="0"/>
              <a:t>）を</a:t>
            </a:r>
            <a:endParaRPr lang="en-US" altLang="ja-JP" sz="2400" dirty="0"/>
          </a:p>
          <a:p>
            <a:r>
              <a:rPr lang="ja-JP" altLang="en-US" sz="2400" dirty="0"/>
              <a:t>マウスで</a:t>
            </a:r>
            <a:r>
              <a:rPr lang="ja-JP" altLang="ja-JP" sz="2400" dirty="0"/>
              <a:t>選択すると，そこがピボットテーブルの左上になる．</a:t>
            </a:r>
            <a:endParaRPr kumimoji="1" lang="ja-JP" altLang="en-US" sz="2400" dirty="0"/>
          </a:p>
        </p:txBody>
      </p:sp>
      <p:cxnSp>
        <p:nvCxnSpPr>
          <p:cNvPr id="16" name="直線矢印コネクタ 15"/>
          <p:cNvCxnSpPr>
            <a:cxnSpLocks/>
          </p:cNvCxnSpPr>
          <p:nvPr/>
        </p:nvCxnSpPr>
        <p:spPr>
          <a:xfrm flipH="1" flipV="1">
            <a:off x="2227306" y="3153323"/>
            <a:ext cx="558757" cy="149981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2396536" y="1268759"/>
            <a:ext cx="1938655" cy="43204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922684" y="2412977"/>
            <a:ext cx="2544512" cy="66000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991481" y="3735738"/>
            <a:ext cx="1008113" cy="57107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グラフィカル ユーザー インターフェイス, テキスト, アプリケーション&#10;&#10;自動的に生成された説明">
            <a:extLst>
              <a:ext uri="{FF2B5EF4-FFF2-40B4-BE49-F238E27FC236}">
                <a16:creationId xmlns:a16="http://schemas.microsoft.com/office/drawing/2014/main" id="{5C03A643-A674-2E77-3075-BFFCA140D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599" y="1412776"/>
            <a:ext cx="4274553" cy="4020259"/>
          </a:xfrm>
          <a:prstGeom prst="rect">
            <a:avLst/>
          </a:prstGeom>
        </p:spPr>
      </p:pic>
      <p:sp>
        <p:nvSpPr>
          <p:cNvPr id="3" name="テキスト ボックス 2"/>
          <p:cNvSpPr txBox="1"/>
          <p:nvPr/>
        </p:nvSpPr>
        <p:spPr>
          <a:xfrm>
            <a:off x="6012160" y="908720"/>
            <a:ext cx="2520280" cy="452431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ヒストグラムの柱が隙間なく並ぶと，柱の境界が不明確になる．そこで，柱に枠線をつける．</a:t>
            </a:r>
            <a:endParaRPr lang="en-US" altLang="ja-JP" sz="2400" dirty="0"/>
          </a:p>
          <a:p>
            <a:endParaRPr lang="en-US" altLang="ja-JP" sz="2400" dirty="0"/>
          </a:p>
          <a:p>
            <a:r>
              <a:rPr lang="ja-JP" altLang="en-US" sz="2400" dirty="0"/>
              <a:t>バケツとペンキアイコンを左クリックする．</a:t>
            </a:r>
            <a:endParaRPr lang="en-US" altLang="ja-JP" sz="2400" dirty="0"/>
          </a:p>
          <a:p>
            <a:endParaRPr lang="en-US" altLang="ja-JP" sz="2400" dirty="0"/>
          </a:p>
          <a:p>
            <a:r>
              <a:rPr lang="ja-JP" altLang="en-US" sz="2400" dirty="0"/>
              <a:t>続いて，「枠線」をクリックする．</a:t>
            </a:r>
          </a:p>
        </p:txBody>
      </p:sp>
      <p:sp>
        <p:nvSpPr>
          <p:cNvPr id="4" name="角丸四角形 3"/>
          <p:cNvSpPr/>
          <p:nvPr/>
        </p:nvSpPr>
        <p:spPr>
          <a:xfrm>
            <a:off x="1216580" y="2571281"/>
            <a:ext cx="864096" cy="59959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187624" y="3549485"/>
            <a:ext cx="3816424"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183870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 アプリケーション&#10;&#10;自動的に生成された説明">
            <a:extLst>
              <a:ext uri="{FF2B5EF4-FFF2-40B4-BE49-F238E27FC236}">
                <a16:creationId xmlns:a16="http://schemas.microsoft.com/office/drawing/2014/main" id="{A56B4D49-77F1-4DC2-C9D0-D5C174F96E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479" y="575864"/>
            <a:ext cx="3267531" cy="5706271"/>
          </a:xfrm>
          <a:prstGeom prst="rect">
            <a:avLst/>
          </a:prstGeom>
        </p:spPr>
      </p:pic>
      <p:sp>
        <p:nvSpPr>
          <p:cNvPr id="3" name="テキスト ボックス 2"/>
          <p:cNvSpPr txBox="1"/>
          <p:nvPr/>
        </p:nvSpPr>
        <p:spPr>
          <a:xfrm>
            <a:off x="3491880" y="431864"/>
            <a:ext cx="252028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１．「線（単色）」のボタンを選択する．</a:t>
            </a:r>
            <a:endParaRPr lang="en-US" altLang="ja-JP" sz="2400" dirty="0"/>
          </a:p>
        </p:txBody>
      </p:sp>
      <p:sp>
        <p:nvSpPr>
          <p:cNvPr id="5" name="角丸四角形 4"/>
          <p:cNvSpPr/>
          <p:nvPr/>
        </p:nvSpPr>
        <p:spPr>
          <a:xfrm>
            <a:off x="1363992" y="2709081"/>
            <a:ext cx="1227788" cy="32437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矢印コネクタ 5"/>
          <p:cNvCxnSpPr/>
          <p:nvPr/>
        </p:nvCxnSpPr>
        <p:spPr>
          <a:xfrm flipH="1">
            <a:off x="2699792" y="1531052"/>
            <a:ext cx="996251" cy="1249876"/>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364088" y="1552392"/>
            <a:ext cx="2448272"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２．色のアイコン右側の下向き矢印（ ▼ ）をマウスで左クリックする．</a:t>
            </a:r>
            <a:endParaRPr kumimoji="1" lang="ja-JP" altLang="en-US" sz="2400" dirty="0"/>
          </a:p>
        </p:txBody>
      </p:sp>
      <p:sp>
        <p:nvSpPr>
          <p:cNvPr id="10" name="角丸四角形 9"/>
          <p:cNvSpPr/>
          <p:nvPr/>
        </p:nvSpPr>
        <p:spPr>
          <a:xfrm>
            <a:off x="2698480" y="4437112"/>
            <a:ext cx="354625" cy="37215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p:cNvCxnSpPr>
            <a:cxnSpLocks/>
          </p:cNvCxnSpPr>
          <p:nvPr/>
        </p:nvCxnSpPr>
        <p:spPr>
          <a:xfrm flipH="1">
            <a:off x="4103948" y="2708920"/>
            <a:ext cx="1044116" cy="79209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5652121" y="3461194"/>
            <a:ext cx="2448272"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en-US" sz="2400" dirty="0"/>
              <a:t>３．青い柱の枠線として適切な色（たとえば，黒）を選択する．</a:t>
            </a:r>
            <a:endParaRPr kumimoji="1" lang="ja-JP" altLang="en-US" sz="2400" dirty="0"/>
          </a:p>
        </p:txBody>
      </p:sp>
      <p:cxnSp>
        <p:nvCxnSpPr>
          <p:cNvPr id="15" name="直線矢印コネクタ 14"/>
          <p:cNvCxnSpPr>
            <a:cxnSpLocks/>
          </p:cNvCxnSpPr>
          <p:nvPr/>
        </p:nvCxnSpPr>
        <p:spPr>
          <a:xfrm flipH="1">
            <a:off x="3197917" y="3880976"/>
            <a:ext cx="2310187" cy="43230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3161913" y="3461194"/>
            <a:ext cx="659933" cy="43272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605644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47664" y="692696"/>
            <a:ext cx="3385863"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2400" dirty="0"/>
              <a:t>ヒストグラムが完成した．</a:t>
            </a:r>
          </a:p>
        </p:txBody>
      </p:sp>
      <p:pic>
        <p:nvPicPr>
          <p:cNvPr id="4" name="図 3" descr="グラフ, ヒストグラム&#10;&#10;自動的に生成された説明">
            <a:extLst>
              <a:ext uri="{FF2B5EF4-FFF2-40B4-BE49-F238E27FC236}">
                <a16:creationId xmlns:a16="http://schemas.microsoft.com/office/drawing/2014/main" id="{01DDB8D7-906E-6134-94BA-19829F2013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5" y="1628800"/>
            <a:ext cx="6500601" cy="3888432"/>
          </a:xfrm>
          <a:prstGeom prst="rect">
            <a:avLst/>
          </a:prstGeom>
        </p:spPr>
      </p:pic>
    </p:spTree>
    <p:extLst>
      <p:ext uri="{BB962C8B-B14F-4D97-AF65-F5344CB8AC3E}">
        <p14:creationId xmlns:p14="http://schemas.microsoft.com/office/powerpoint/2010/main" val="9518749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ヒストグラム観察のポイント</a:t>
            </a:r>
          </a:p>
        </p:txBody>
      </p:sp>
      <p:sp>
        <p:nvSpPr>
          <p:cNvPr id="3" name="コンテンツ プレースホルダ 2"/>
          <p:cNvSpPr>
            <a:spLocks noGrp="1"/>
          </p:cNvSpPr>
          <p:nvPr>
            <p:ph idx="1"/>
          </p:nvPr>
        </p:nvSpPr>
        <p:spPr/>
        <p:txBody>
          <a:bodyPr>
            <a:normAutofit/>
          </a:bodyPr>
          <a:lstStyle/>
          <a:p>
            <a:r>
              <a:rPr kumimoji="1" lang="ja-JP" altLang="en-US" dirty="0"/>
              <a:t>分布の概形は一つの山のある形（単峰型）だとうか？　あるいは，別の形だろうか？</a:t>
            </a:r>
            <a:endParaRPr kumimoji="1" lang="en-US" altLang="ja-JP" dirty="0"/>
          </a:p>
          <a:p>
            <a:r>
              <a:rPr lang="ja-JP" altLang="en-US" dirty="0"/>
              <a:t>左右対称だろうか？</a:t>
            </a:r>
            <a:endParaRPr kumimoji="1" lang="en-US" altLang="ja-JP" dirty="0"/>
          </a:p>
          <a:p>
            <a:r>
              <a:rPr lang="ja-JP" altLang="en-US" dirty="0"/>
              <a:t>他と極端に異なる値（はずれ値）はないだろうか？</a:t>
            </a:r>
            <a:endParaRPr lang="en-US" altLang="ja-JP" dirty="0"/>
          </a:p>
          <a:p>
            <a:r>
              <a:rPr lang="ja-JP" altLang="en-US" dirty="0"/>
              <a:t>平均（変動の中心）はどこだろうか？</a:t>
            </a:r>
            <a:endParaRPr lang="en-US" altLang="ja-JP" dirty="0"/>
          </a:p>
          <a:p>
            <a:r>
              <a:rPr lang="ja-JP" altLang="en-US" dirty="0"/>
              <a:t>平均からの変動（分布の横幅）はどれぐらいだろうか？</a:t>
            </a:r>
            <a:endParaRPr lang="en-US" altLang="ja-JP" dirty="0"/>
          </a:p>
        </p:txBody>
      </p:sp>
    </p:spTree>
    <p:extLst>
      <p:ext uri="{BB962C8B-B14F-4D97-AF65-F5344CB8AC3E}">
        <p14:creationId xmlns:p14="http://schemas.microsoft.com/office/powerpoint/2010/main" val="84627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71600" y="692696"/>
            <a:ext cx="7071167"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en-US" sz="2400"/>
              <a:t>下のような，</a:t>
            </a:r>
            <a:r>
              <a:rPr lang="ja-JP" altLang="ja-JP" sz="2400"/>
              <a:t>未完成のピボットテーブルが表示される．</a:t>
            </a:r>
            <a:endParaRPr kumimoji="1" lang="ja-JP" altLang="en-US" sz="2400" dirty="0"/>
          </a:p>
        </p:txBody>
      </p:sp>
      <p:pic>
        <p:nvPicPr>
          <p:cNvPr id="4" name="図 3" descr="グラフィカル ユーザー インターフェイス, アプリケーション, テーブル, Excel&#10;&#10;自動的に生成された説明">
            <a:extLst>
              <a:ext uri="{FF2B5EF4-FFF2-40B4-BE49-F238E27FC236}">
                <a16:creationId xmlns:a16="http://schemas.microsoft.com/office/drawing/2014/main" id="{D1E3C10F-94BC-A3E1-46FC-D1C1EE934B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616" y="1412776"/>
            <a:ext cx="8042767" cy="432298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ィカル ユーザー インターフェイス, テキスト&#10;&#10;自動的に生成された説明">
            <a:extLst>
              <a:ext uri="{FF2B5EF4-FFF2-40B4-BE49-F238E27FC236}">
                <a16:creationId xmlns:a16="http://schemas.microsoft.com/office/drawing/2014/main" id="{8D3DF54A-6941-97A5-62C4-CDA4E10FC1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5254" y="634379"/>
            <a:ext cx="2830683" cy="6093296"/>
          </a:xfrm>
          <a:prstGeom prst="rect">
            <a:avLst/>
          </a:prstGeom>
        </p:spPr>
      </p:pic>
      <p:cxnSp>
        <p:nvCxnSpPr>
          <p:cNvPr id="1026" name="AutoShape 2"/>
          <p:cNvCxnSpPr>
            <a:cxnSpLocks noChangeShapeType="1"/>
          </p:cNvCxnSpPr>
          <p:nvPr/>
        </p:nvCxnSpPr>
        <p:spPr bwMode="auto">
          <a:xfrm flipH="1">
            <a:off x="1763688" y="2060847"/>
            <a:ext cx="860779" cy="3744417"/>
          </a:xfrm>
          <a:prstGeom prst="straightConnector1">
            <a:avLst/>
          </a:prstGeom>
          <a:noFill/>
          <a:ln w="38100">
            <a:solidFill>
              <a:srgbClr val="000000"/>
            </a:solidFill>
            <a:round/>
            <a:headEnd/>
            <a:tailEnd type="triangle" w="med" len="med"/>
          </a:ln>
        </p:spPr>
      </p:cxnSp>
      <p:sp>
        <p:nvSpPr>
          <p:cNvPr id="2" name="テキスト ボックス 1"/>
          <p:cNvSpPr txBox="1"/>
          <p:nvPr/>
        </p:nvSpPr>
        <p:spPr>
          <a:xfrm>
            <a:off x="4283968" y="1720840"/>
            <a:ext cx="4464495"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2400" dirty="0"/>
              <a:t>[</a:t>
            </a:r>
            <a:r>
              <a:rPr lang="ja-JP" altLang="en-US" sz="2400" dirty="0"/>
              <a:t>ピボットテーブルのフィールドリスト</a:t>
            </a:r>
            <a:r>
              <a:rPr lang="en-US" altLang="ja-JP" sz="2400" dirty="0"/>
              <a:t>] </a:t>
            </a:r>
            <a:r>
              <a:rPr lang="ja-JP" altLang="en-US" sz="2400" dirty="0"/>
              <a:t>で，「賃金」をクリックする．マウスの左ボタンを押したまま， 「行」のボックスへとドラッグする．これで，賃金に関して集計を行った表（ピボットテーブル）を作成することになる．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63688" y="404664"/>
            <a:ext cx="5073825"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ja-JP" altLang="en-US" sz="2400" dirty="0"/>
              <a:t>ピボットテーブルが下図のようになる</a:t>
            </a:r>
            <a:r>
              <a:rPr lang="ja-JP" altLang="ja-JP" sz="2400" dirty="0"/>
              <a:t>．</a:t>
            </a:r>
            <a:endParaRPr kumimoji="1" lang="ja-JP" altLang="en-US" sz="2400" dirty="0"/>
          </a:p>
        </p:txBody>
      </p:sp>
      <p:pic>
        <p:nvPicPr>
          <p:cNvPr id="3" name="図 2" descr="グラフィカル ユーザー インターフェイス, アプリケーション, テーブル, Excel&#10;&#10;自動的に生成された説明">
            <a:extLst>
              <a:ext uri="{FF2B5EF4-FFF2-40B4-BE49-F238E27FC236}">
                <a16:creationId xmlns:a16="http://schemas.microsoft.com/office/drawing/2014/main" id="{72C16C26-39BE-5800-CEB8-BE6EFA306D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43" y="1340768"/>
            <a:ext cx="8323114" cy="4473674"/>
          </a:xfrm>
          <a:prstGeom prst="rect">
            <a:avLst/>
          </a:prstGeom>
        </p:spPr>
      </p:pic>
    </p:spTree>
    <p:extLst>
      <p:ext uri="{BB962C8B-B14F-4D97-AF65-F5344CB8AC3E}">
        <p14:creationId xmlns:p14="http://schemas.microsoft.com/office/powerpoint/2010/main" val="1168076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ィカル ユーザー インターフェイス, テキスト, アプリケーション&#10;&#10;自動的に生成された説明">
            <a:extLst>
              <a:ext uri="{FF2B5EF4-FFF2-40B4-BE49-F238E27FC236}">
                <a16:creationId xmlns:a16="http://schemas.microsoft.com/office/drawing/2014/main" id="{4A720198-9784-B6DA-7FB6-07785338FA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404664"/>
            <a:ext cx="2733189" cy="5805264"/>
          </a:xfrm>
          <a:prstGeom prst="rect">
            <a:avLst/>
          </a:prstGeom>
        </p:spPr>
      </p:pic>
      <p:sp>
        <p:nvSpPr>
          <p:cNvPr id="3" name="テキスト ボックス 2"/>
          <p:cNvSpPr txBox="1"/>
          <p:nvPr/>
        </p:nvSpPr>
        <p:spPr>
          <a:xfrm>
            <a:off x="3779912" y="1672852"/>
            <a:ext cx="468052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ja-JP" altLang="ja-JP" sz="2400" dirty="0"/>
              <a:t>同様に，「番号」をマウスで選択し，</a:t>
            </a:r>
            <a:endParaRPr lang="en-US" altLang="ja-JP" sz="2400" dirty="0"/>
          </a:p>
          <a:p>
            <a:r>
              <a:rPr lang="ja-JP" altLang="ja-JP" sz="2400" dirty="0"/>
              <a:t>そのまま</a:t>
            </a:r>
            <a:r>
              <a:rPr lang="en-US" altLang="ja-JP" sz="2400" dirty="0"/>
              <a:t> </a:t>
            </a:r>
            <a:r>
              <a:rPr lang="ja-JP" altLang="en-US" sz="2400" dirty="0"/>
              <a:t>「</a:t>
            </a:r>
            <a:r>
              <a:rPr lang="ja-JP" altLang="ja-JP" sz="2400" dirty="0"/>
              <a:t>値</a:t>
            </a:r>
            <a:r>
              <a:rPr lang="ja-JP" altLang="en-US" sz="2400" dirty="0"/>
              <a:t>」</a:t>
            </a:r>
            <a:r>
              <a:rPr lang="ja-JP" altLang="ja-JP" sz="2400" dirty="0"/>
              <a:t>のボックスへ</a:t>
            </a:r>
            <a:r>
              <a:rPr lang="ja-JP" altLang="en-US" sz="2400" dirty="0"/>
              <a:t>と</a:t>
            </a:r>
            <a:r>
              <a:rPr lang="ja-JP" altLang="ja-JP" sz="2400" dirty="0"/>
              <a:t>ドラッグする．</a:t>
            </a:r>
            <a:endParaRPr kumimoji="1" lang="ja-JP" altLang="en-US" dirty="0"/>
          </a:p>
        </p:txBody>
      </p:sp>
      <p:cxnSp>
        <p:nvCxnSpPr>
          <p:cNvPr id="4" name="AutoShape 2"/>
          <p:cNvCxnSpPr>
            <a:cxnSpLocks noChangeShapeType="1"/>
          </p:cNvCxnSpPr>
          <p:nvPr/>
        </p:nvCxnSpPr>
        <p:spPr bwMode="auto">
          <a:xfrm>
            <a:off x="2339752" y="1700808"/>
            <a:ext cx="648072" cy="3516684"/>
          </a:xfrm>
          <a:prstGeom prst="straightConnector1">
            <a:avLst/>
          </a:prstGeom>
          <a:noFill/>
          <a:ln w="38100">
            <a:solidFill>
              <a:srgbClr val="000000"/>
            </a:solidFill>
            <a:round/>
            <a:headEnd/>
            <a:tailEnd type="triangle" w="med" len="med"/>
          </a:ln>
        </p:spPr>
      </p:cxnSp>
      <p:sp>
        <p:nvSpPr>
          <p:cNvPr id="7" name="テキスト ボックス 6"/>
          <p:cNvSpPr txBox="1"/>
          <p:nvPr/>
        </p:nvSpPr>
        <p:spPr>
          <a:xfrm>
            <a:off x="3751109" y="4077072"/>
            <a:ext cx="4680520"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400" dirty="0"/>
              <a:t>ここは「番号」である必要はなく，「賃金」の列と同じ範囲（</a:t>
            </a:r>
            <a:r>
              <a:rPr lang="en-US" altLang="ja-JP" sz="2400" dirty="0"/>
              <a:t>1</a:t>
            </a:r>
            <a:r>
              <a:rPr lang="ja-JP" altLang="en-US" sz="2400" dirty="0"/>
              <a:t>行から</a:t>
            </a:r>
            <a:r>
              <a:rPr lang="en-US" altLang="ja-JP" sz="2400" dirty="0"/>
              <a:t>101</a:t>
            </a:r>
            <a:r>
              <a:rPr lang="ja-JP" altLang="en-US" sz="2400" dirty="0"/>
              <a:t>行）に，カウントできるものが入力されていればよい．</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04048" y="908720"/>
            <a:ext cx="3684984" cy="378565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ja-JP" altLang="en-US" sz="2400" dirty="0"/>
              <a:t>ピボットテーブルは左図のようになる．</a:t>
            </a:r>
            <a:endParaRPr lang="en-US" altLang="ja-JP" sz="2400" dirty="0"/>
          </a:p>
          <a:p>
            <a:endParaRPr lang="en-US" altLang="ja-JP" sz="2400" dirty="0"/>
          </a:p>
          <a:p>
            <a:r>
              <a:rPr lang="ja-JP" altLang="en-US" sz="2400" dirty="0"/>
              <a:t>「合計 </a:t>
            </a:r>
            <a:r>
              <a:rPr lang="en-US" altLang="ja-JP" sz="2400" dirty="0"/>
              <a:t>/ </a:t>
            </a:r>
            <a:r>
              <a:rPr lang="ja-JP" altLang="en-US" sz="2400" dirty="0"/>
              <a:t>番号」と表示された列の数値は，賃金</a:t>
            </a:r>
            <a:r>
              <a:rPr kumimoji="1" lang="ja-JP" altLang="en-US" sz="2400" dirty="0"/>
              <a:t>が特定の値である人の番号を合計した値である．たとえば，賃金が</a:t>
            </a:r>
            <a:r>
              <a:rPr kumimoji="1" lang="en-US" altLang="ja-JP" sz="2400" dirty="0"/>
              <a:t>44</a:t>
            </a:r>
            <a:r>
              <a:rPr kumimoji="1" lang="ja-JP" altLang="en-US" sz="2400" dirty="0"/>
              <a:t>であ</a:t>
            </a:r>
            <a:r>
              <a:rPr lang="ja-JP" altLang="en-US" sz="2400" dirty="0"/>
              <a:t>る人は</a:t>
            </a:r>
            <a:r>
              <a:rPr lang="en-US" altLang="ja-JP" sz="2400" dirty="0"/>
              <a:t>2</a:t>
            </a:r>
            <a:r>
              <a:rPr lang="ja-JP" altLang="en-US" sz="2400" dirty="0"/>
              <a:t>人おり，</a:t>
            </a:r>
            <a:r>
              <a:rPr kumimoji="1" lang="ja-JP" altLang="en-US" sz="2400" dirty="0"/>
              <a:t>その番号は</a:t>
            </a:r>
            <a:r>
              <a:rPr lang="en-US" altLang="ja-JP" sz="2400" dirty="0"/>
              <a:t>44</a:t>
            </a:r>
            <a:r>
              <a:rPr kumimoji="1" lang="ja-JP" altLang="en-US" sz="2400" dirty="0"/>
              <a:t>と</a:t>
            </a:r>
            <a:r>
              <a:rPr kumimoji="1" lang="en-US" altLang="ja-JP" sz="2400" dirty="0"/>
              <a:t>79</a:t>
            </a:r>
            <a:r>
              <a:rPr kumimoji="1" lang="ja-JP" altLang="en-US" sz="2400" dirty="0"/>
              <a:t>（合計すると</a:t>
            </a:r>
            <a:r>
              <a:rPr kumimoji="1" lang="en-US" altLang="ja-JP" sz="2400" dirty="0"/>
              <a:t>123</a:t>
            </a:r>
            <a:r>
              <a:rPr kumimoji="1" lang="ja-JP" altLang="en-US" sz="2400" dirty="0"/>
              <a:t>）であ</a:t>
            </a:r>
            <a:r>
              <a:rPr lang="ja-JP" altLang="en-US" sz="2400" dirty="0"/>
              <a:t>る</a:t>
            </a:r>
            <a:r>
              <a:rPr kumimoji="1" lang="ja-JP" altLang="en-US" sz="2400" dirty="0"/>
              <a:t>．</a:t>
            </a:r>
          </a:p>
        </p:txBody>
      </p:sp>
      <p:pic>
        <p:nvPicPr>
          <p:cNvPr id="4" name="図 3" descr="テーブル&#10;&#10;自動的に生成された説明">
            <a:extLst>
              <a:ext uri="{FF2B5EF4-FFF2-40B4-BE49-F238E27FC236}">
                <a16:creationId xmlns:a16="http://schemas.microsoft.com/office/drawing/2014/main" id="{CFE6240C-17F2-A328-64E6-8902D0340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608293"/>
            <a:ext cx="4131739" cy="5641413"/>
          </a:xfrm>
          <a:prstGeom prst="rect">
            <a:avLst/>
          </a:prstGeom>
        </p:spPr>
      </p:pic>
    </p:spTree>
    <p:extLst>
      <p:ext uri="{BB962C8B-B14F-4D97-AF65-F5344CB8AC3E}">
        <p14:creationId xmlns:p14="http://schemas.microsoft.com/office/powerpoint/2010/main" val="38517244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613</TotalTime>
  <Words>1825</Words>
  <Application>Microsoft Office PowerPoint</Application>
  <PresentationFormat>画面に合わせる (4:3)</PresentationFormat>
  <Paragraphs>126</Paragraphs>
  <Slides>43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43</vt:i4>
      </vt:variant>
    </vt:vector>
  </HeadingPairs>
  <TitlesOfParts>
    <vt:vector size="46" baseType="lpstr">
      <vt:lpstr>Arial</vt:lpstr>
      <vt:lpstr>Calibri</vt:lpstr>
      <vt:lpstr>Office テーマ</vt:lpstr>
      <vt:lpstr>Excel for Microsoft 365 のピボットテーブルを用いた度数分布表とヒストグラムの作成</vt:lpstr>
      <vt:lpstr>１．準備</vt:lpstr>
      <vt:lpstr>２．度数分布表の作成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３．ヒストグラムの作成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ヒストグラム観察のポイント</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2010 を用いた 度数分布表・ヒストグラム作成</dc:title>
  <dc:creator>Atsushi TERAO</dc:creator>
  <cp:lastModifiedBy>t41338TERAOAtsushi</cp:lastModifiedBy>
  <cp:revision>61</cp:revision>
  <dcterms:created xsi:type="dcterms:W3CDTF">2010-09-27T23:17:34Z</dcterms:created>
  <dcterms:modified xsi:type="dcterms:W3CDTF">2024-10-01T09:27:38Z</dcterms:modified>
</cp:coreProperties>
</file>