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sldIdLst>
    <p:sldId id="256" r:id="rId2"/>
    <p:sldId id="259" r:id="rId3"/>
    <p:sldId id="314" r:id="rId4"/>
    <p:sldId id="326" r:id="rId5"/>
    <p:sldId id="327" r:id="rId6"/>
    <p:sldId id="328" r:id="rId7"/>
    <p:sldId id="329" r:id="rId8"/>
    <p:sldId id="330" r:id="rId9"/>
    <p:sldId id="331" r:id="rId10"/>
    <p:sldId id="333" r:id="rId11"/>
    <p:sldId id="335" r:id="rId12"/>
    <p:sldId id="334" r:id="rId13"/>
    <p:sldId id="336" r:id="rId14"/>
    <p:sldId id="337" r:id="rId15"/>
    <p:sldId id="332" r:id="rId16"/>
    <p:sldId id="316" r:id="rId17"/>
    <p:sldId id="263" r:id="rId18"/>
    <p:sldId id="293" r:id="rId19"/>
    <p:sldId id="294" r:id="rId20"/>
    <p:sldId id="262" r:id="rId21"/>
    <p:sldId id="290" r:id="rId22"/>
    <p:sldId id="339" r:id="rId23"/>
    <p:sldId id="340" r:id="rId24"/>
    <p:sldId id="292" r:id="rId25"/>
    <p:sldId id="338" r:id="rId26"/>
    <p:sldId id="264" r:id="rId27"/>
    <p:sldId id="341" r:id="rId28"/>
    <p:sldId id="296" r:id="rId29"/>
    <p:sldId id="265" r:id="rId30"/>
    <p:sldId id="257" r:id="rId31"/>
    <p:sldId id="258" r:id="rId32"/>
    <p:sldId id="297" r:id="rId33"/>
    <p:sldId id="342" r:id="rId34"/>
    <p:sldId id="266" r:id="rId35"/>
    <p:sldId id="267" r:id="rId36"/>
    <p:sldId id="343" r:id="rId37"/>
    <p:sldId id="350" r:id="rId38"/>
    <p:sldId id="320" r:id="rId39"/>
    <p:sldId id="344" r:id="rId40"/>
    <p:sldId id="345" r:id="rId41"/>
    <p:sldId id="271" r:id="rId42"/>
    <p:sldId id="312" r:id="rId43"/>
    <p:sldId id="313" r:id="rId44"/>
    <p:sldId id="347" r:id="rId45"/>
    <p:sldId id="311" r:id="rId46"/>
    <p:sldId id="349" r:id="rId47"/>
    <p:sldId id="346" r:id="rId48"/>
    <p:sldId id="272" r:id="rId49"/>
    <p:sldId id="274" r:id="rId50"/>
    <p:sldId id="323" r:id="rId51"/>
    <p:sldId id="273" r:id="rId52"/>
    <p:sldId id="285" r:id="rId53"/>
    <p:sldId id="270" r:id="rId54"/>
    <p:sldId id="298" r:id="rId55"/>
    <p:sldId id="299" r:id="rId56"/>
    <p:sldId id="300" r:id="rId57"/>
    <p:sldId id="301" r:id="rId58"/>
    <p:sldId id="348" r:id="rId59"/>
    <p:sldId id="351" r:id="rId60"/>
    <p:sldId id="268" r:id="rId61"/>
    <p:sldId id="302" r:id="rId62"/>
    <p:sldId id="324" r:id="rId63"/>
    <p:sldId id="325" r:id="rId64"/>
    <p:sldId id="321" r:id="rId65"/>
    <p:sldId id="322" r:id="rId66"/>
    <p:sldId id="306" r:id="rId67"/>
    <p:sldId id="308" r:id="rId68"/>
    <p:sldId id="309" r:id="rId69"/>
    <p:sldId id="310" r:id="rId70"/>
    <p:sldId id="275" r:id="rId71"/>
    <p:sldId id="276" r:id="rId72"/>
    <p:sldId id="295" r:id="rId73"/>
    <p:sldId id="305" r:id="rId74"/>
    <p:sldId id="286" r:id="rId75"/>
    <p:sldId id="287" r:id="rId76"/>
    <p:sldId id="289" r:id="rId77"/>
    <p:sldId id="288" r:id="rId78"/>
    <p:sldId id="304" r:id="rId79"/>
    <p:sldId id="277" r:id="rId80"/>
    <p:sldId id="278" r:id="rId81"/>
    <p:sldId id="279" r:id="rId82"/>
    <p:sldId id="280" r:id="rId83"/>
    <p:sldId id="281" r:id="rId84"/>
    <p:sldId id="282" r:id="rId85"/>
    <p:sldId id="283" r:id="rId86"/>
    <p:sldId id="284" r:id="rId8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8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tsushi\Favorites\Documents\Nifty\lecture\aoyama\intro_stat\chap5\chap05_figu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分散!$C$2</c:f>
              <c:strCache>
                <c:ptCount val="1"/>
                <c:pt idx="0">
                  <c:v>Aグループ</c:v>
                </c:pt>
              </c:strCache>
            </c:strRef>
          </c:tx>
          <c:spPr>
            <a:pattFill prst="pct75">
              <a:fgClr>
                <a:schemeClr val="accent1"/>
              </a:fgClr>
              <a:bgClr>
                <a:schemeClr val="bg1"/>
              </a:bgClr>
            </a:pattFill>
            <a:ln>
              <a:noFill/>
            </a:ln>
            <a:effectLst/>
          </c:spPr>
          <c:invertIfNegative val="0"/>
          <c:cat>
            <c:numRef>
              <c:f>分散!$B$3:$B$7</c:f>
              <c:numCache>
                <c:formatCode>General</c:formatCode>
                <c:ptCount val="5"/>
                <c:pt idx="0">
                  <c:v>30</c:v>
                </c:pt>
                <c:pt idx="1">
                  <c:v>40</c:v>
                </c:pt>
                <c:pt idx="2">
                  <c:v>50</c:v>
                </c:pt>
                <c:pt idx="3">
                  <c:v>60</c:v>
                </c:pt>
                <c:pt idx="4">
                  <c:v>70</c:v>
                </c:pt>
              </c:numCache>
            </c:numRef>
          </c:cat>
          <c:val>
            <c:numRef>
              <c:f>分散!$C$3:$C$7</c:f>
              <c:numCache>
                <c:formatCode>General</c:formatCode>
                <c:ptCount val="5"/>
                <c:pt idx="0">
                  <c:v>0</c:v>
                </c:pt>
                <c:pt idx="1">
                  <c:v>2</c:v>
                </c:pt>
                <c:pt idx="2">
                  <c:v>6</c:v>
                </c:pt>
                <c:pt idx="3">
                  <c:v>2</c:v>
                </c:pt>
                <c:pt idx="4">
                  <c:v>0</c:v>
                </c:pt>
              </c:numCache>
            </c:numRef>
          </c:val>
          <c:extLst>
            <c:ext xmlns:c16="http://schemas.microsoft.com/office/drawing/2014/chart" uri="{C3380CC4-5D6E-409C-BE32-E72D297353CC}">
              <c16:uniqueId val="{00000000-0600-432E-9A34-2D3F9CEF9DA6}"/>
            </c:ext>
          </c:extLst>
        </c:ser>
        <c:ser>
          <c:idx val="1"/>
          <c:order val="1"/>
          <c:tx>
            <c:strRef>
              <c:f>分散!$D$2</c:f>
              <c:strCache>
                <c:ptCount val="1"/>
                <c:pt idx="0">
                  <c:v>Bグループ</c:v>
                </c:pt>
              </c:strCache>
            </c:strRef>
          </c:tx>
          <c:spPr>
            <a:solidFill>
              <a:schemeClr val="accent2"/>
            </a:solidFill>
            <a:ln>
              <a:noFill/>
            </a:ln>
            <a:effectLst/>
          </c:spPr>
          <c:invertIfNegative val="0"/>
          <c:cat>
            <c:numRef>
              <c:f>分散!$B$3:$B$7</c:f>
              <c:numCache>
                <c:formatCode>General</c:formatCode>
                <c:ptCount val="5"/>
                <c:pt idx="0">
                  <c:v>30</c:v>
                </c:pt>
                <c:pt idx="1">
                  <c:v>40</c:v>
                </c:pt>
                <c:pt idx="2">
                  <c:v>50</c:v>
                </c:pt>
                <c:pt idx="3">
                  <c:v>60</c:v>
                </c:pt>
                <c:pt idx="4">
                  <c:v>70</c:v>
                </c:pt>
              </c:numCache>
            </c:numRef>
          </c:cat>
          <c:val>
            <c:numRef>
              <c:f>分散!$D$3:$D$7</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1-0600-432E-9A34-2D3F9CEF9DA6}"/>
            </c:ext>
          </c:extLst>
        </c:ser>
        <c:dLbls>
          <c:showLegendKey val="0"/>
          <c:showVal val="0"/>
          <c:showCatName val="0"/>
          <c:showSerName val="0"/>
          <c:showPercent val="0"/>
          <c:showBubbleSize val="0"/>
        </c:dLbls>
        <c:gapWidth val="219"/>
        <c:overlap val="-27"/>
        <c:axId val="1833382096"/>
        <c:axId val="1833387920"/>
      </c:barChart>
      <c:catAx>
        <c:axId val="183338209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点数</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1833387920"/>
        <c:crosses val="autoZero"/>
        <c:auto val="1"/>
        <c:lblAlgn val="ctr"/>
        <c:lblOffset val="100"/>
        <c:noMultiLvlLbl val="0"/>
      </c:catAx>
      <c:valAx>
        <c:axId val="1833387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度数</a:t>
                </a:r>
              </a:p>
            </c:rich>
          </c:tx>
          <c:overlay val="0"/>
          <c:spPr>
            <a:noFill/>
            <a:ln>
              <a:noFill/>
            </a:ln>
            <a:effectLst/>
          </c:spPr>
          <c:txPr>
            <a:bodyPr rot="0" spcFirstLastPara="1" vertOverflow="ellipsis" vert="eaVert"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183338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A724DF6-23DD-42D1-BDCD-B17BD3E4F544}" type="datetimeFigureOut">
              <a:rPr kumimoji="1" lang="ja-JP" altLang="en-US" smtClean="0"/>
              <a:pPr/>
              <a:t>2023/10/3</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47F0C6B-F88F-421F-8FA9-F6F18866821B}" type="slidenum">
              <a:rPr kumimoji="1" lang="ja-JP" altLang="en-US" smtClean="0"/>
              <a:pPr/>
              <a:t>‹#›</a:t>
            </a:fld>
            <a:endParaRPr kumimoji="1" lang="ja-JP" altLang="en-US"/>
          </a:p>
        </p:txBody>
      </p:sp>
    </p:spTree>
    <p:extLst>
      <p:ext uri="{BB962C8B-B14F-4D97-AF65-F5344CB8AC3E}">
        <p14:creationId xmlns:p14="http://schemas.microsoft.com/office/powerpoint/2010/main" val="21109023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47F0C6B-F88F-421F-8FA9-F6F18866821B}"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もちろん，不偏性を重視するなら不偏推定量を使うということである．頻度主義での検定統計量の標本布理論において不偏推定量が必要とされているにすぎない（</a:t>
            </a:r>
            <a:r>
              <a:rPr kumimoji="1" lang="en-US" altLang="ja-JP" dirty="0"/>
              <a:t>2016</a:t>
            </a:r>
            <a:r>
              <a:rPr kumimoji="1" lang="ja-JP" altLang="en-US" dirty="0"/>
              <a:t>教育心理学会総会自主シンポで豊田先生による）．</a:t>
            </a:r>
          </a:p>
        </p:txBody>
      </p:sp>
      <p:sp>
        <p:nvSpPr>
          <p:cNvPr id="4" name="スライド番号プレースホルダー 3"/>
          <p:cNvSpPr>
            <a:spLocks noGrp="1"/>
          </p:cNvSpPr>
          <p:nvPr>
            <p:ph type="sldNum" sz="quarter" idx="10"/>
          </p:nvPr>
        </p:nvSpPr>
        <p:spPr/>
        <p:txBody>
          <a:bodyPr/>
          <a:lstStyle/>
          <a:p>
            <a:fld id="{B47F0C6B-F88F-421F-8FA9-F6F18866821B}" type="slidenum">
              <a:rPr kumimoji="1" lang="ja-JP" altLang="en-US" smtClean="0"/>
              <a:pPr/>
              <a:t>49</a:t>
            </a:fld>
            <a:endParaRPr kumimoji="1" lang="ja-JP" altLang="en-US"/>
          </a:p>
        </p:txBody>
      </p:sp>
    </p:spTree>
    <p:extLst>
      <p:ext uri="{BB962C8B-B14F-4D97-AF65-F5344CB8AC3E}">
        <p14:creationId xmlns:p14="http://schemas.microsoft.com/office/powerpoint/2010/main" val="237464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参考資料：血液型性格診断の登場（朝日新聞</a:t>
            </a:r>
            <a:r>
              <a:rPr kumimoji="1" lang="en-US" altLang="ja-JP" dirty="0"/>
              <a:t>2017</a:t>
            </a:r>
            <a:r>
              <a:rPr kumimoji="1" lang="ja-JP" altLang="en-US" dirty="0"/>
              <a:t>年</a:t>
            </a:r>
            <a:r>
              <a:rPr kumimoji="1" lang="en-US" altLang="ja-JP" dirty="0"/>
              <a:t>4</a:t>
            </a:r>
            <a:r>
              <a:rPr kumimoji="1" lang="ja-JP" altLang="en-US" dirty="0"/>
              <a:t>月</a:t>
            </a:r>
            <a:r>
              <a:rPr kumimoji="1" lang="en-US" altLang="ja-JP" dirty="0"/>
              <a:t>26</a:t>
            </a:r>
            <a:r>
              <a:rPr kumimoji="1" lang="ja-JP" altLang="en-US" dirty="0"/>
              <a:t>日）</a:t>
            </a:r>
            <a:endParaRPr kumimoji="1" lang="en-US" altLang="ja-JP" dirty="0"/>
          </a:p>
          <a:p>
            <a:r>
              <a:rPr kumimoji="1" lang="ja-JP" altLang="en-US" dirty="0"/>
              <a:t>参考：菊池誠（</a:t>
            </a:r>
            <a:r>
              <a:rPr kumimoji="1" lang="en-US" altLang="ja-JP" dirty="0"/>
              <a:t>2006</a:t>
            </a:r>
            <a:r>
              <a:rPr kumimoji="1" lang="ja-JP" altLang="en-US" dirty="0"/>
              <a:t>）疑似科学の現在　科学，</a:t>
            </a:r>
            <a:r>
              <a:rPr kumimoji="1" lang="en-US" altLang="ja-JP" dirty="0"/>
              <a:t>76</a:t>
            </a:r>
            <a:r>
              <a:rPr kumimoji="1" lang="ja-JP" altLang="en-US" dirty="0"/>
              <a:t>，</a:t>
            </a:r>
            <a:r>
              <a:rPr kumimoji="1" lang="en-US" altLang="ja-JP" dirty="0"/>
              <a:t>902-908</a:t>
            </a:r>
            <a:r>
              <a:rPr kumimoji="1" lang="ja-JP" altLang="en-US" dirty="0"/>
              <a:t>．</a:t>
            </a:r>
          </a:p>
        </p:txBody>
      </p:sp>
      <p:sp>
        <p:nvSpPr>
          <p:cNvPr id="4" name="スライド番号プレースホルダー 3"/>
          <p:cNvSpPr>
            <a:spLocks noGrp="1"/>
          </p:cNvSpPr>
          <p:nvPr>
            <p:ph type="sldNum" sz="quarter" idx="5"/>
          </p:nvPr>
        </p:nvSpPr>
        <p:spPr/>
        <p:txBody>
          <a:bodyPr/>
          <a:lstStyle/>
          <a:p>
            <a:fld id="{B47F0C6B-F88F-421F-8FA9-F6F18866821B}" type="slidenum">
              <a:rPr kumimoji="1" lang="ja-JP" altLang="en-US" smtClean="0"/>
              <a:pPr/>
              <a:t>55</a:t>
            </a:fld>
            <a:endParaRPr kumimoji="1" lang="ja-JP" altLang="en-US"/>
          </a:p>
        </p:txBody>
      </p:sp>
    </p:spTree>
    <p:extLst>
      <p:ext uri="{BB962C8B-B14F-4D97-AF65-F5344CB8AC3E}">
        <p14:creationId xmlns:p14="http://schemas.microsoft.com/office/powerpoint/2010/main" val="337491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村上・安田</a:t>
            </a:r>
            <a:r>
              <a:rPr kumimoji="1" lang="en-US" altLang="ja-JP" dirty="0"/>
              <a:t>『</a:t>
            </a:r>
            <a:r>
              <a:rPr kumimoji="1" lang="ja-JP" altLang="en-US" dirty="0"/>
              <a:t>統計学演習</a:t>
            </a:r>
            <a:r>
              <a:rPr kumimoji="1" lang="en-US" altLang="ja-JP" dirty="0"/>
              <a:t>』</a:t>
            </a:r>
            <a:r>
              <a:rPr kumimoji="1" lang="ja-JP" altLang="en-US" dirty="0"/>
              <a:t>（培風館）第１章例題７のデータ</a:t>
            </a:r>
          </a:p>
        </p:txBody>
      </p:sp>
      <p:sp>
        <p:nvSpPr>
          <p:cNvPr id="4" name="スライド番号プレースホルダー 3"/>
          <p:cNvSpPr>
            <a:spLocks noGrp="1"/>
          </p:cNvSpPr>
          <p:nvPr>
            <p:ph type="sldNum" sz="quarter" idx="10"/>
          </p:nvPr>
        </p:nvSpPr>
        <p:spPr/>
        <p:txBody>
          <a:bodyPr/>
          <a:lstStyle/>
          <a:p>
            <a:fld id="{B47F0C6B-F88F-421F-8FA9-F6F18866821B}" type="slidenum">
              <a:rPr kumimoji="1" lang="ja-JP" altLang="en-US" smtClean="0"/>
              <a:pPr/>
              <a:t>65</a:t>
            </a:fld>
            <a:endParaRPr kumimoji="1" lang="ja-JP" altLang="en-US"/>
          </a:p>
        </p:txBody>
      </p:sp>
    </p:spTree>
    <p:extLst>
      <p:ext uri="{BB962C8B-B14F-4D97-AF65-F5344CB8AC3E}">
        <p14:creationId xmlns:p14="http://schemas.microsoft.com/office/powerpoint/2010/main" val="253544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F0C6B-F88F-421F-8FA9-F6F18866821B}" type="slidenum">
              <a:rPr kumimoji="1" lang="ja-JP" altLang="en-US" smtClean="0"/>
              <a:pPr/>
              <a:t>67</a:t>
            </a:fld>
            <a:endParaRPr kumimoji="1" lang="ja-JP" altLang="en-US"/>
          </a:p>
        </p:txBody>
      </p:sp>
    </p:spTree>
    <p:extLst>
      <p:ext uri="{BB962C8B-B14F-4D97-AF65-F5344CB8AC3E}">
        <p14:creationId xmlns:p14="http://schemas.microsoft.com/office/powerpoint/2010/main" val="378509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6D963B39-C53E-4F8B-85EF-560E21C2CFF3}" type="datetime1">
              <a:rPr kumimoji="1" lang="ja-JP" altLang="en-US" smtClean="0"/>
              <a:t>2023/10/3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C36E00-9770-4A8C-9CED-2D8BDD6DDE5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800970C-D2B0-466A-A8F6-DD781C4088BF}" type="datetime1">
              <a:rPr kumimoji="1" lang="ja-JP" altLang="en-US" smtClean="0"/>
              <a:t>2023/10/3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C36E00-9770-4A8C-9CED-2D8BDD6DDE5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68F5A5B-BF2E-43E0-80D1-88C8EF46B97A}" type="datetime1">
              <a:rPr kumimoji="1" lang="ja-JP" altLang="en-US" smtClean="0"/>
              <a:t>2023/10/3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C36E00-9770-4A8C-9CED-2D8BDD6DDE5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1DF12EE-2D81-4C0C-8596-F52414E54313}" type="datetime1">
              <a:rPr kumimoji="1" lang="ja-JP" altLang="en-US" smtClean="0"/>
              <a:t>2023/10/3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C36E00-9770-4A8C-9CED-2D8BDD6DDE5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E6330F8-DCB1-4CA8-BCBC-6299013A02A7}" type="datetime1">
              <a:rPr kumimoji="1" lang="ja-JP" altLang="en-US" smtClean="0"/>
              <a:t>2023/10/3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C36E00-9770-4A8C-9CED-2D8BDD6DDE5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DA9F1F5-17E1-439E-A664-68154534542C}" type="datetime1">
              <a:rPr kumimoji="1" lang="ja-JP" altLang="en-US" smtClean="0"/>
              <a:t>2023/10/3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9C36E00-9770-4A8C-9CED-2D8BDD6DDE5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2E081965-7A1D-45EF-A713-E4D20996B1AD}" type="datetime1">
              <a:rPr kumimoji="1" lang="ja-JP" altLang="en-US" smtClean="0"/>
              <a:t>2023/10/3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9C36E00-9770-4A8C-9CED-2D8BDD6DDE5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1E4C5A6-9560-4686-AE80-ABBBF67CCF5E}" type="datetime1">
              <a:rPr kumimoji="1" lang="ja-JP" altLang="en-US" smtClean="0"/>
              <a:t>2023/10/3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9C36E00-9770-4A8C-9CED-2D8BDD6DDE5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5EC5DD2-3957-457A-82B1-19E0C9AEBD06}" type="datetime1">
              <a:rPr kumimoji="1" lang="ja-JP" altLang="en-US" smtClean="0"/>
              <a:t>2023/10/3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9C36E00-9770-4A8C-9CED-2D8BDD6DDE5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BD3FE6C-1DFF-4A28-9E52-1EF37C599AC1}" type="datetime1">
              <a:rPr kumimoji="1" lang="ja-JP" altLang="en-US" smtClean="0"/>
              <a:t>2023/10/3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9C36E00-9770-4A8C-9CED-2D8BDD6DDE5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4DC5667-FEC9-4713-94D6-C09CD6B2FDC6}" type="datetime1">
              <a:rPr kumimoji="1" lang="ja-JP" altLang="en-US" smtClean="0"/>
              <a:t>2023/10/3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9C36E00-9770-4A8C-9CED-2D8BDD6DDE5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F5EB1-7F0A-460E-9705-74D52E858E3C}" type="datetime1">
              <a:rPr kumimoji="1" lang="ja-JP" altLang="en-US" smtClean="0"/>
              <a:t>2023/10/3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36E00-9770-4A8C-9CED-2D8BDD6DDE5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1C60IoskVD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youtu.be/RIyRimzqN4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terao.akiba.coocan.jp/math/mathlecture/basics/sigma.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WJl-Evl6AR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6.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mhlw.go.jp/toukei_hakusho/toukei/index.html" TargetMode="External"/><Relationship Id="rId2" Type="http://schemas.openxmlformats.org/officeDocument/2006/relationships/hyperlink" Target="http://www.e-stat.go.jp/SG1/estat/eStatTopPortal.do" TargetMode="External"/><Relationship Id="rId1" Type="http://schemas.openxmlformats.org/officeDocument/2006/relationships/slideLayout" Target="../slideLayouts/slideLayout2.xml"/><Relationship Id="rId4" Type="http://schemas.openxmlformats.org/officeDocument/2006/relationships/hyperlink" Target="https://csrda.iss.u-tokyo.ac.j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0.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office.microsoft.com/ja-jp/excel-help/HA010355760.asp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ホーエル</a:t>
            </a:r>
            <a:r>
              <a:rPr lang="en-US" altLang="ja-JP" dirty="0"/>
              <a:t>『</a:t>
            </a:r>
            <a:r>
              <a:rPr lang="ja-JP" altLang="en-US" dirty="0"/>
              <a:t>初等統計学</a:t>
            </a:r>
            <a:r>
              <a:rPr lang="en-US" altLang="ja-JP" dirty="0"/>
              <a:t>』</a:t>
            </a:r>
            <a:br>
              <a:rPr lang="en-US" altLang="ja-JP" dirty="0"/>
            </a:br>
            <a:r>
              <a:rPr kumimoji="1" lang="ja-JP" altLang="en-US" dirty="0"/>
              <a:t>第</a:t>
            </a:r>
            <a:r>
              <a:rPr lang="ja-JP" altLang="en-US" dirty="0"/>
              <a:t>２</a:t>
            </a:r>
            <a:r>
              <a:rPr kumimoji="1" lang="ja-JP" altLang="en-US" dirty="0"/>
              <a:t>章　標本データの記述</a:t>
            </a:r>
          </a:p>
        </p:txBody>
      </p:sp>
      <p:sp>
        <p:nvSpPr>
          <p:cNvPr id="3" name="サブタイトル 2"/>
          <p:cNvSpPr>
            <a:spLocks noGrp="1"/>
          </p:cNvSpPr>
          <p:nvPr>
            <p:ph type="subTitle" idx="1"/>
          </p:nvPr>
        </p:nvSpPr>
        <p:spPr/>
        <p:txBody>
          <a:bodyPr>
            <a:normAutofit fontScale="85000" lnSpcReduction="20000"/>
          </a:bodyPr>
          <a:lstStyle/>
          <a:p>
            <a:r>
              <a:rPr lang="ja-JP" altLang="en-US" dirty="0"/>
              <a:t>寺尾　敦</a:t>
            </a:r>
            <a:endParaRPr lang="en-US" altLang="ja-JP" dirty="0"/>
          </a:p>
          <a:p>
            <a:r>
              <a:rPr lang="ja-JP" altLang="en-US" dirty="0"/>
              <a:t>青山学院大学社会情報学部</a:t>
            </a:r>
            <a:endParaRPr lang="en-US" altLang="ja-JP" dirty="0"/>
          </a:p>
          <a:p>
            <a:r>
              <a:rPr lang="en-US" altLang="ja-JP" dirty="0" err="1"/>
              <a:t>atsushi</a:t>
            </a:r>
            <a:r>
              <a:rPr lang="en-US" altLang="ja-JP" dirty="0"/>
              <a:t> [at] si.aoyama.ac.jp</a:t>
            </a:r>
          </a:p>
          <a:p>
            <a:r>
              <a:rPr lang="en-US" altLang="ja-JP" dirty="0"/>
              <a:t>Twitter: @</a:t>
            </a:r>
            <a:r>
              <a:rPr lang="en-US" altLang="ja-JP" dirty="0" err="1"/>
              <a:t>aterao</a:t>
            </a:r>
            <a:endParaRPr lang="ja-JP" altLang="en-US" dirty="0"/>
          </a:p>
        </p:txBody>
      </p:sp>
      <p:sp>
        <p:nvSpPr>
          <p:cNvPr id="4" name="テキスト ボックス 3"/>
          <p:cNvSpPr txBox="1"/>
          <p:nvPr/>
        </p:nvSpPr>
        <p:spPr>
          <a:xfrm>
            <a:off x="755576" y="836711"/>
            <a:ext cx="2954655" cy="646331"/>
          </a:xfrm>
          <a:prstGeom prst="rect">
            <a:avLst/>
          </a:prstGeom>
          <a:noFill/>
        </p:spPr>
        <p:txBody>
          <a:bodyPr wrap="none" rtlCol="0">
            <a:spAutoFit/>
          </a:bodyPr>
          <a:lstStyle/>
          <a:p>
            <a:r>
              <a:rPr kumimoji="1" lang="ja-JP" altLang="en-US" dirty="0"/>
              <a:t>青山学院大学社会情報学部</a:t>
            </a:r>
            <a:endParaRPr kumimoji="1" lang="en-US" altLang="ja-JP" dirty="0"/>
          </a:p>
          <a:p>
            <a:r>
              <a:rPr lang="ja-JP" altLang="en-US" dirty="0"/>
              <a:t>「統計入門」第２・３回</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9401FF-18EE-4BC8-ACFA-714178740AED}"/>
              </a:ext>
            </a:extLst>
          </p:cNvPr>
          <p:cNvSpPr>
            <a:spLocks noGrp="1"/>
          </p:cNvSpPr>
          <p:nvPr>
            <p:ph type="title"/>
          </p:nvPr>
        </p:nvSpPr>
        <p:spPr/>
        <p:txBody>
          <a:bodyPr/>
          <a:lstStyle/>
          <a:p>
            <a:endParaRPr lang="ja-JP" altLang="en-US"/>
          </a:p>
        </p:txBody>
      </p:sp>
      <mc:AlternateContent xmlns:mc="http://schemas.openxmlformats.org/markup-compatibility/2006" xmlns:a14="http://schemas.microsoft.com/office/drawing/2010/main">
        <mc:Choice Requires="a14">
          <p:sp>
            <p:nvSpPr>
              <p:cNvPr id="7" name="コンテンツ プレースホルダー 6">
                <a:extLst>
                  <a:ext uri="{FF2B5EF4-FFF2-40B4-BE49-F238E27FC236}">
                    <a16:creationId xmlns:a16="http://schemas.microsoft.com/office/drawing/2014/main" id="{3248C1A9-5AFE-436C-8D2E-6F87D554C163}"/>
                  </a:ext>
                </a:extLst>
              </p:cNvPr>
              <p:cNvSpPr>
                <a:spLocks noGrp="1"/>
              </p:cNvSpPr>
              <p:nvPr>
                <p:ph idx="1"/>
              </p:nvPr>
            </p:nvSpPr>
            <p:spPr/>
            <p:txBody>
              <a:bodyPr/>
              <a:lstStyle/>
              <a:p>
                <a:r>
                  <a:rPr lang="ja-JP" altLang="en-US" dirty="0"/>
                  <a:t>例：母集団の年齢分布を推定する．母集団では，</a:t>
                </a:r>
                <a:r>
                  <a:rPr lang="en-US" altLang="ja-JP" dirty="0"/>
                  <a:t>30</a:t>
                </a:r>
                <a:r>
                  <a:rPr lang="ja-JP" altLang="en-US" dirty="0"/>
                  <a:t>歳未満，</a:t>
                </a:r>
                <a:r>
                  <a:rPr lang="en-US" altLang="ja-JP" dirty="0"/>
                  <a:t>30</a:t>
                </a:r>
                <a:r>
                  <a:rPr lang="ja-JP" altLang="en-US" dirty="0"/>
                  <a:t>歳以上</a:t>
                </a:r>
                <a:r>
                  <a:rPr lang="en-US" altLang="ja-JP" dirty="0"/>
                  <a:t>50</a:t>
                </a:r>
                <a:r>
                  <a:rPr lang="ja-JP" altLang="en-US" dirty="0"/>
                  <a:t>歳未満，</a:t>
                </a:r>
                <a:r>
                  <a:rPr lang="en-US" altLang="ja-JP" dirty="0"/>
                  <a:t>50</a:t>
                </a:r>
                <a:r>
                  <a:rPr lang="ja-JP" altLang="en-US" dirty="0"/>
                  <a:t>歳以上の割合が，それぞれ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3</m:t>
                        </m:r>
                      </m:num>
                      <m:den>
                        <m:r>
                          <a:rPr lang="en-US" altLang="ja-JP" b="0" i="1" smtClean="0">
                            <a:latin typeface="Cambria Math" panose="02040503050406030204" pitchFamily="18" charset="0"/>
                          </a:rPr>
                          <m:t>6</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num>
                      <m:den>
                        <m:r>
                          <a:rPr lang="en-US" altLang="ja-JP" b="0" i="1" smtClean="0">
                            <a:latin typeface="Cambria Math" panose="02040503050406030204" pitchFamily="18" charset="0"/>
                          </a:rPr>
                          <m:t>6</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6</m:t>
                        </m:r>
                      </m:den>
                    </m:f>
                  </m:oMath>
                </a14:m>
                <a:r>
                  <a:rPr lang="ja-JP" altLang="en-US" dirty="0"/>
                  <a:t> であるとする．</a:t>
                </a:r>
                <a:endParaRPr lang="en-US" altLang="ja-JP" dirty="0"/>
              </a:p>
              <a:p>
                <a:r>
                  <a:rPr lang="ja-JP" altLang="en-US" dirty="0"/>
                  <a:t>この母集団からの無作為抽出のシミュレーションとして，エースが３枚，２が２枚，３が１枚の，合計６枚のトランプ札をよくシャッフルし，１枚を取り出すことを繰り返す．</a:t>
                </a:r>
              </a:p>
            </p:txBody>
          </p:sp>
        </mc:Choice>
        <mc:Fallback xmlns="">
          <p:sp>
            <p:nvSpPr>
              <p:cNvPr id="7" name="コンテンツ プレースホルダー 6">
                <a:extLst>
                  <a:ext uri="{FF2B5EF4-FFF2-40B4-BE49-F238E27FC236}">
                    <a16:creationId xmlns:a16="http://schemas.microsoft.com/office/drawing/2014/main" id="{3248C1A9-5AFE-436C-8D2E-6F87D554C163}"/>
                  </a:ext>
                </a:extLst>
              </p:cNvPr>
              <p:cNvSpPr>
                <a:spLocks noGrp="1" noRot="1" noChangeAspect="1" noMove="1" noResize="1" noEditPoints="1" noAdjustHandles="1" noChangeArrowheads="1" noChangeShapeType="1" noTextEdit="1"/>
              </p:cNvSpPr>
              <p:nvPr>
                <p:ph idx="1"/>
              </p:nvPr>
            </p:nvSpPr>
            <p:spPr>
              <a:blipFill>
                <a:blip r:embed="rId2"/>
                <a:stretch>
                  <a:fillRect l="-1704" t="-1752" r="-4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758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2C80FC-4FDB-48D8-A4A9-42BFD0E867C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FC1C5F0E-9542-4ECC-B4B1-C2D7244A95B4}"/>
              </a:ext>
            </a:extLst>
          </p:cNvPr>
          <p:cNvSpPr>
            <a:spLocks noGrp="1"/>
          </p:cNvSpPr>
          <p:nvPr>
            <p:ph idx="1"/>
          </p:nvPr>
        </p:nvSpPr>
        <p:spPr/>
        <p:txBody>
          <a:bodyPr/>
          <a:lstStyle/>
          <a:p>
            <a:r>
              <a:rPr kumimoji="1" lang="ja-JP" altLang="en-US" dirty="0"/>
              <a:t>札を取り出すことを</a:t>
            </a:r>
            <a:r>
              <a:rPr kumimoji="1" lang="en-US" altLang="ja-JP" dirty="0"/>
              <a:t>700</a:t>
            </a:r>
            <a:r>
              <a:rPr kumimoji="1" lang="ja-JP" altLang="en-US" dirty="0"/>
              <a:t>回繰り返し，</a:t>
            </a:r>
            <a:r>
              <a:rPr kumimoji="1" lang="en-US" altLang="ja-JP" dirty="0"/>
              <a:t>100</a:t>
            </a:r>
            <a:r>
              <a:rPr kumimoji="1" lang="ja-JP" altLang="en-US" dirty="0"/>
              <a:t>回ごとに標本割合を計算する．</a:t>
            </a:r>
            <a:endParaRPr kumimoji="1" lang="en-US" altLang="ja-JP" dirty="0"/>
          </a:p>
          <a:p>
            <a:r>
              <a:rPr lang="en-US" altLang="ja-JP" dirty="0"/>
              <a:t>R </a:t>
            </a:r>
            <a:r>
              <a:rPr lang="ja-JP" altLang="en-US" dirty="0"/>
              <a:t>でシミュレーションを行う．</a:t>
            </a:r>
            <a:endParaRPr kumimoji="1" lang="ja-JP" altLang="en-US" dirty="0"/>
          </a:p>
        </p:txBody>
      </p:sp>
      <p:sp>
        <p:nvSpPr>
          <p:cNvPr id="5" name="テキスト ボックス 4">
            <a:extLst>
              <a:ext uri="{FF2B5EF4-FFF2-40B4-BE49-F238E27FC236}">
                <a16:creationId xmlns:a16="http://schemas.microsoft.com/office/drawing/2014/main" id="{AF91147B-3CAF-4AE0-A9A9-3C162F1C70D6}"/>
              </a:ext>
            </a:extLst>
          </p:cNvPr>
          <p:cNvSpPr txBox="1"/>
          <p:nvPr/>
        </p:nvSpPr>
        <p:spPr>
          <a:xfrm>
            <a:off x="899592" y="3401101"/>
            <a:ext cx="5744458" cy="2246769"/>
          </a:xfrm>
          <a:prstGeom prst="rect">
            <a:avLst/>
          </a:prstGeom>
          <a:noFill/>
          <a:ln>
            <a:solidFill>
              <a:schemeClr val="tx1"/>
            </a:solidFill>
          </a:ln>
        </p:spPr>
        <p:txBody>
          <a:bodyPr wrap="none" rtlCol="0">
            <a:spAutoFit/>
          </a:bodyPr>
          <a:lstStyle/>
          <a:p>
            <a:r>
              <a:rPr kumimoji="1" lang="en-US" altLang="ja-JP" sz="2000" dirty="0"/>
              <a:t>population &lt;- c(1, 1, 1, 2, 2, 3) # </a:t>
            </a:r>
            <a:r>
              <a:rPr kumimoji="1" lang="ja-JP" altLang="en-US" sz="2000" dirty="0"/>
              <a:t>母集団</a:t>
            </a:r>
          </a:p>
          <a:p>
            <a:endParaRPr kumimoji="1" lang="ja-JP" altLang="en-US" sz="2000" dirty="0"/>
          </a:p>
          <a:p>
            <a:r>
              <a:rPr kumimoji="1" lang="en-US" altLang="ja-JP" sz="2000" dirty="0"/>
              <a:t>N &lt;- 700 # </a:t>
            </a:r>
            <a:r>
              <a:rPr kumimoji="1" lang="ja-JP" altLang="en-US" sz="2000" dirty="0"/>
              <a:t>最終的な標本の大きさ</a:t>
            </a:r>
          </a:p>
          <a:p>
            <a:r>
              <a:rPr kumimoji="1" lang="en-US" altLang="ja-JP" sz="2000" dirty="0"/>
              <a:t>every &lt;- 100 # </a:t>
            </a:r>
            <a:r>
              <a:rPr kumimoji="1" lang="ja-JP" altLang="en-US" sz="2000" dirty="0"/>
              <a:t>標本割合を計算する区切り</a:t>
            </a:r>
          </a:p>
          <a:p>
            <a:endParaRPr kumimoji="1" lang="ja-JP" altLang="en-US" sz="2000" dirty="0"/>
          </a:p>
          <a:p>
            <a:r>
              <a:rPr kumimoji="1" lang="en-US" altLang="ja-JP" sz="2000" dirty="0"/>
              <a:t># N</a:t>
            </a:r>
            <a:r>
              <a:rPr kumimoji="1" lang="ja-JP" altLang="en-US" sz="2000" dirty="0"/>
              <a:t>回の実験データ</a:t>
            </a:r>
          </a:p>
          <a:p>
            <a:r>
              <a:rPr kumimoji="1" lang="en-US" altLang="ja-JP" sz="2000" dirty="0" err="1"/>
              <a:t>edata</a:t>
            </a:r>
            <a:r>
              <a:rPr kumimoji="1" lang="en-US" altLang="ja-JP" sz="2000" dirty="0"/>
              <a:t> &lt;- sample(population, size = N, replace = TRUE)</a:t>
            </a:r>
          </a:p>
        </p:txBody>
      </p:sp>
    </p:spTree>
    <p:extLst>
      <p:ext uri="{BB962C8B-B14F-4D97-AF65-F5344CB8AC3E}">
        <p14:creationId xmlns:p14="http://schemas.microsoft.com/office/powerpoint/2010/main" val="212107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BAC695-8CA2-4692-814D-8E6FD77234BA}"/>
              </a:ext>
            </a:extLst>
          </p:cNvPr>
          <p:cNvSpPr txBox="1"/>
          <p:nvPr/>
        </p:nvSpPr>
        <p:spPr>
          <a:xfrm>
            <a:off x="827584" y="1628800"/>
            <a:ext cx="5755102" cy="4708981"/>
          </a:xfrm>
          <a:prstGeom prst="rect">
            <a:avLst/>
          </a:prstGeom>
          <a:noFill/>
          <a:ln>
            <a:solidFill>
              <a:schemeClr val="tx1"/>
            </a:solidFill>
          </a:ln>
        </p:spPr>
        <p:txBody>
          <a:bodyPr wrap="none" rtlCol="0">
            <a:spAutoFit/>
          </a:bodyPr>
          <a:lstStyle/>
          <a:p>
            <a:r>
              <a:rPr kumimoji="1" lang="en-US" altLang="ja-JP" sz="2000" dirty="0"/>
              <a:t># </a:t>
            </a:r>
            <a:r>
              <a:rPr kumimoji="1" lang="ja-JP" altLang="en-US" sz="2000" dirty="0"/>
              <a:t>区切りに到達するごとに標本割合を計算する</a:t>
            </a:r>
          </a:p>
          <a:p>
            <a:endParaRPr kumimoji="1" lang="ja-JP" altLang="en-US" sz="2000" dirty="0"/>
          </a:p>
          <a:p>
            <a:r>
              <a:rPr kumimoji="1" lang="en-US" altLang="ja-JP" sz="2000" dirty="0"/>
              <a:t>k &lt;- N / every</a:t>
            </a:r>
          </a:p>
          <a:p>
            <a:r>
              <a:rPr kumimoji="1" lang="en-US" altLang="ja-JP" sz="2000" dirty="0"/>
              <a:t>r1 &lt;- numeric(k) # </a:t>
            </a:r>
            <a:r>
              <a:rPr kumimoji="1" lang="ja-JP" altLang="en-US" sz="2000" dirty="0"/>
              <a:t>エースの割合を保存する変数</a:t>
            </a:r>
          </a:p>
          <a:p>
            <a:r>
              <a:rPr kumimoji="1" lang="en-US" altLang="ja-JP" sz="2000" dirty="0"/>
              <a:t>r2 &lt;- numeric(k) # 2</a:t>
            </a:r>
            <a:r>
              <a:rPr kumimoji="1" lang="ja-JP" altLang="en-US" sz="2000" dirty="0"/>
              <a:t>の割合</a:t>
            </a:r>
          </a:p>
          <a:p>
            <a:r>
              <a:rPr kumimoji="1" lang="en-US" altLang="ja-JP" sz="2000" dirty="0"/>
              <a:t>r3 &lt;- numeric(k) # 3</a:t>
            </a:r>
            <a:r>
              <a:rPr kumimoji="1" lang="ja-JP" altLang="en-US" sz="2000" dirty="0"/>
              <a:t>の割合</a:t>
            </a:r>
          </a:p>
          <a:p>
            <a:endParaRPr kumimoji="1" lang="ja-JP" altLang="en-US" sz="2000" dirty="0"/>
          </a:p>
          <a:p>
            <a:r>
              <a:rPr kumimoji="1" lang="en-US" altLang="ja-JP" sz="2000" dirty="0"/>
              <a:t>for (</a:t>
            </a:r>
            <a:r>
              <a:rPr kumimoji="1" lang="en-US" altLang="ja-JP" sz="2000" dirty="0" err="1"/>
              <a:t>i</a:t>
            </a:r>
            <a:r>
              <a:rPr kumimoji="1" lang="en-US" altLang="ja-JP" sz="2000" dirty="0"/>
              <a:t> in 1:k) {</a:t>
            </a:r>
          </a:p>
          <a:p>
            <a:r>
              <a:rPr kumimoji="1" lang="en-US" altLang="ja-JP" sz="2000" dirty="0"/>
              <a:t>    t1 &lt;- sum(</a:t>
            </a:r>
            <a:r>
              <a:rPr kumimoji="1" lang="en-US" altLang="ja-JP" sz="2000" dirty="0" err="1"/>
              <a:t>edata</a:t>
            </a:r>
            <a:r>
              <a:rPr kumimoji="1" lang="en-US" altLang="ja-JP" sz="2000" dirty="0"/>
              <a:t>[1:(every * </a:t>
            </a:r>
            <a:r>
              <a:rPr kumimoji="1" lang="en-US" altLang="ja-JP" sz="2000" dirty="0" err="1"/>
              <a:t>i</a:t>
            </a:r>
            <a:r>
              <a:rPr kumimoji="1" lang="en-US" altLang="ja-JP" sz="2000" dirty="0"/>
              <a:t>)] == 1) # </a:t>
            </a:r>
            <a:r>
              <a:rPr kumimoji="1" lang="ja-JP" altLang="en-US" sz="2000" dirty="0"/>
              <a:t>エースの回数</a:t>
            </a:r>
          </a:p>
          <a:p>
            <a:r>
              <a:rPr kumimoji="1" lang="ja-JP" altLang="en-US" sz="2000" dirty="0"/>
              <a:t>    </a:t>
            </a:r>
            <a:r>
              <a:rPr kumimoji="1" lang="en-US" altLang="ja-JP" sz="2000" dirty="0"/>
              <a:t>t2 &lt;- sum(</a:t>
            </a:r>
            <a:r>
              <a:rPr kumimoji="1" lang="en-US" altLang="ja-JP" sz="2000" dirty="0" err="1"/>
              <a:t>edata</a:t>
            </a:r>
            <a:r>
              <a:rPr kumimoji="1" lang="en-US" altLang="ja-JP" sz="2000" dirty="0"/>
              <a:t>[1:(every * </a:t>
            </a:r>
            <a:r>
              <a:rPr kumimoji="1" lang="en-US" altLang="ja-JP" sz="2000" dirty="0" err="1"/>
              <a:t>i</a:t>
            </a:r>
            <a:r>
              <a:rPr kumimoji="1" lang="en-US" altLang="ja-JP" sz="2000" dirty="0"/>
              <a:t>)] == 2) # 2</a:t>
            </a:r>
            <a:r>
              <a:rPr kumimoji="1" lang="ja-JP" altLang="en-US" sz="2000" dirty="0"/>
              <a:t>の回数</a:t>
            </a:r>
          </a:p>
          <a:p>
            <a:r>
              <a:rPr kumimoji="1" lang="ja-JP" altLang="en-US" sz="2000" dirty="0"/>
              <a:t>    </a:t>
            </a:r>
            <a:r>
              <a:rPr kumimoji="1" lang="en-US" altLang="ja-JP" sz="2000" dirty="0"/>
              <a:t>t3 &lt;- sum(</a:t>
            </a:r>
            <a:r>
              <a:rPr kumimoji="1" lang="en-US" altLang="ja-JP" sz="2000" dirty="0" err="1"/>
              <a:t>edata</a:t>
            </a:r>
            <a:r>
              <a:rPr kumimoji="1" lang="en-US" altLang="ja-JP" sz="2000" dirty="0"/>
              <a:t>[1:(every * </a:t>
            </a:r>
            <a:r>
              <a:rPr kumimoji="1" lang="en-US" altLang="ja-JP" sz="2000" dirty="0" err="1"/>
              <a:t>i</a:t>
            </a:r>
            <a:r>
              <a:rPr kumimoji="1" lang="en-US" altLang="ja-JP" sz="2000" dirty="0"/>
              <a:t>)] == 3) # 3</a:t>
            </a:r>
            <a:r>
              <a:rPr kumimoji="1" lang="ja-JP" altLang="en-US" sz="2000" dirty="0"/>
              <a:t>の回数</a:t>
            </a:r>
          </a:p>
          <a:p>
            <a:r>
              <a:rPr kumimoji="1" lang="ja-JP" altLang="en-US" sz="2000" dirty="0"/>
              <a:t>    </a:t>
            </a:r>
            <a:r>
              <a:rPr kumimoji="1" lang="en-US" altLang="ja-JP" sz="2000" dirty="0"/>
              <a:t>r1[</a:t>
            </a:r>
            <a:r>
              <a:rPr kumimoji="1" lang="en-US" altLang="ja-JP" sz="2000" dirty="0" err="1"/>
              <a:t>i</a:t>
            </a:r>
            <a:r>
              <a:rPr kumimoji="1" lang="en-US" altLang="ja-JP" sz="2000" dirty="0"/>
              <a:t>] &lt;- t1 / (every * </a:t>
            </a:r>
            <a:r>
              <a:rPr kumimoji="1" lang="en-US" altLang="ja-JP" sz="2000" dirty="0" err="1"/>
              <a:t>i</a:t>
            </a:r>
            <a:r>
              <a:rPr kumimoji="1" lang="en-US" altLang="ja-JP" sz="2000" dirty="0"/>
              <a:t>) * 100</a:t>
            </a:r>
          </a:p>
          <a:p>
            <a:r>
              <a:rPr kumimoji="1" lang="en-US" altLang="ja-JP" sz="2000" dirty="0"/>
              <a:t>    r2[</a:t>
            </a:r>
            <a:r>
              <a:rPr kumimoji="1" lang="en-US" altLang="ja-JP" sz="2000" dirty="0" err="1"/>
              <a:t>i</a:t>
            </a:r>
            <a:r>
              <a:rPr kumimoji="1" lang="en-US" altLang="ja-JP" sz="2000" dirty="0"/>
              <a:t>] &lt;- t2 / (every * </a:t>
            </a:r>
            <a:r>
              <a:rPr kumimoji="1" lang="en-US" altLang="ja-JP" sz="2000" dirty="0" err="1"/>
              <a:t>i</a:t>
            </a:r>
            <a:r>
              <a:rPr kumimoji="1" lang="en-US" altLang="ja-JP" sz="2000" dirty="0"/>
              <a:t>) * 100</a:t>
            </a:r>
          </a:p>
          <a:p>
            <a:r>
              <a:rPr kumimoji="1" lang="en-US" altLang="ja-JP" sz="2000" dirty="0"/>
              <a:t>    r3[</a:t>
            </a:r>
            <a:r>
              <a:rPr kumimoji="1" lang="en-US" altLang="ja-JP" sz="2000" dirty="0" err="1"/>
              <a:t>i</a:t>
            </a:r>
            <a:r>
              <a:rPr kumimoji="1" lang="en-US" altLang="ja-JP" sz="2000" dirty="0"/>
              <a:t>] &lt;- t3 / (every * </a:t>
            </a:r>
            <a:r>
              <a:rPr kumimoji="1" lang="en-US" altLang="ja-JP" sz="2000" dirty="0" err="1"/>
              <a:t>i</a:t>
            </a:r>
            <a:r>
              <a:rPr kumimoji="1" lang="en-US" altLang="ja-JP" sz="2000" dirty="0"/>
              <a:t>) * 100</a:t>
            </a:r>
          </a:p>
          <a:p>
            <a:r>
              <a:rPr kumimoji="1" lang="en-US" altLang="ja-JP" sz="2000" dirty="0"/>
              <a:t>}</a:t>
            </a:r>
          </a:p>
        </p:txBody>
      </p:sp>
      <p:sp>
        <p:nvSpPr>
          <p:cNvPr id="3" name="タイトル 2">
            <a:extLst>
              <a:ext uri="{FF2B5EF4-FFF2-40B4-BE49-F238E27FC236}">
                <a16:creationId xmlns:a16="http://schemas.microsoft.com/office/drawing/2014/main" id="{601A2659-A356-403F-A9C4-CF85C83EC0B7}"/>
              </a:ext>
            </a:extLst>
          </p:cNvPr>
          <p:cNvSpPr>
            <a:spLocks noGrp="1"/>
          </p:cNvSpPr>
          <p:nvPr>
            <p:ph type="title"/>
          </p:nvPr>
        </p:nvSpPr>
        <p:spPr/>
        <p:txBody>
          <a:bodyPr/>
          <a:lstStyle/>
          <a:p>
            <a:endParaRPr lang="ja-JP" altLang="en-US"/>
          </a:p>
        </p:txBody>
      </p:sp>
    </p:spTree>
    <p:extLst>
      <p:ext uri="{BB962C8B-B14F-4D97-AF65-F5344CB8AC3E}">
        <p14:creationId xmlns:p14="http://schemas.microsoft.com/office/powerpoint/2010/main" val="86891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4DBFA2F-9CC3-4DDB-806F-49A5B6746B5D}"/>
              </a:ext>
            </a:extLst>
          </p:cNvPr>
          <p:cNvSpPr txBox="1"/>
          <p:nvPr/>
        </p:nvSpPr>
        <p:spPr>
          <a:xfrm>
            <a:off x="1187624" y="836712"/>
            <a:ext cx="4410503" cy="5324535"/>
          </a:xfrm>
          <a:prstGeom prst="rect">
            <a:avLst/>
          </a:prstGeom>
          <a:noFill/>
          <a:ln>
            <a:solidFill>
              <a:schemeClr val="tx1"/>
            </a:solidFill>
          </a:ln>
        </p:spPr>
        <p:txBody>
          <a:bodyPr wrap="none" rtlCol="0">
            <a:spAutoFit/>
          </a:bodyPr>
          <a:lstStyle/>
          <a:p>
            <a:r>
              <a:rPr kumimoji="1" lang="en-US" altLang="ja-JP" sz="2000" dirty="0"/>
              <a:t># </a:t>
            </a:r>
            <a:r>
              <a:rPr kumimoji="1" lang="ja-JP" altLang="en-US" sz="2000" dirty="0"/>
              <a:t>折れ線グラフの描画</a:t>
            </a:r>
          </a:p>
          <a:p>
            <a:endParaRPr kumimoji="1" lang="ja-JP" altLang="en-US" sz="2000" dirty="0"/>
          </a:p>
          <a:p>
            <a:r>
              <a:rPr kumimoji="1" lang="en-US" altLang="ja-JP" sz="2000" dirty="0"/>
              <a:t>x &lt;- seq(from = every, to = N, by = every)</a:t>
            </a:r>
          </a:p>
          <a:p>
            <a:endParaRPr kumimoji="1" lang="en-US" altLang="ja-JP" sz="2000" dirty="0"/>
          </a:p>
          <a:p>
            <a:r>
              <a:rPr kumimoji="1" lang="en-US" altLang="ja-JP" sz="2000" dirty="0"/>
              <a:t>plot(x, r1,</a:t>
            </a:r>
          </a:p>
          <a:p>
            <a:r>
              <a:rPr kumimoji="1" lang="en-US" altLang="ja-JP" sz="2000" dirty="0"/>
              <a:t>     type = "l", </a:t>
            </a:r>
            <a:r>
              <a:rPr kumimoji="1" lang="en-US" altLang="ja-JP" sz="2000" dirty="0" err="1"/>
              <a:t>lty</a:t>
            </a:r>
            <a:r>
              <a:rPr kumimoji="1" lang="en-US" altLang="ja-JP" sz="2000" dirty="0"/>
              <a:t> = 1,</a:t>
            </a:r>
          </a:p>
          <a:p>
            <a:r>
              <a:rPr kumimoji="1" lang="en-US" altLang="ja-JP" sz="2000" dirty="0"/>
              <a:t>     </a:t>
            </a:r>
            <a:r>
              <a:rPr kumimoji="1" lang="en-US" altLang="ja-JP" sz="2000" dirty="0" err="1"/>
              <a:t>xlim</a:t>
            </a:r>
            <a:r>
              <a:rPr kumimoji="1" lang="en-US" altLang="ja-JP" sz="2000" dirty="0"/>
              <a:t> = c(0,N), </a:t>
            </a:r>
            <a:r>
              <a:rPr kumimoji="1" lang="en-US" altLang="ja-JP" sz="2000" dirty="0" err="1"/>
              <a:t>ylim</a:t>
            </a:r>
            <a:r>
              <a:rPr kumimoji="1" lang="en-US" altLang="ja-JP" sz="2000" dirty="0"/>
              <a:t> = c(0, 100),</a:t>
            </a:r>
          </a:p>
          <a:p>
            <a:r>
              <a:rPr kumimoji="1" lang="en-US" altLang="ja-JP" sz="2000" dirty="0"/>
              <a:t>     </a:t>
            </a:r>
            <a:r>
              <a:rPr kumimoji="1" lang="en-US" altLang="ja-JP" sz="2000" dirty="0" err="1"/>
              <a:t>xaxt</a:t>
            </a:r>
            <a:r>
              <a:rPr kumimoji="1" lang="en-US" altLang="ja-JP" sz="2000" dirty="0"/>
              <a:t> = "n", </a:t>
            </a:r>
            <a:r>
              <a:rPr kumimoji="1" lang="en-US" altLang="ja-JP" sz="2000" dirty="0" err="1"/>
              <a:t>yaxt</a:t>
            </a:r>
            <a:r>
              <a:rPr kumimoji="1" lang="en-US" altLang="ja-JP" sz="2000" dirty="0"/>
              <a:t> = "n", </a:t>
            </a:r>
            <a:r>
              <a:rPr kumimoji="1" lang="en-US" altLang="ja-JP" sz="2000" dirty="0" err="1"/>
              <a:t>ann</a:t>
            </a:r>
            <a:r>
              <a:rPr kumimoji="1" lang="en-US" altLang="ja-JP" sz="2000" dirty="0"/>
              <a:t> = F</a:t>
            </a:r>
          </a:p>
          <a:p>
            <a:r>
              <a:rPr kumimoji="1" lang="en-US" altLang="ja-JP" sz="2000" dirty="0"/>
              <a:t>)</a:t>
            </a:r>
          </a:p>
          <a:p>
            <a:endParaRPr kumimoji="1" lang="en-US" altLang="ja-JP" sz="2000" dirty="0"/>
          </a:p>
          <a:p>
            <a:r>
              <a:rPr kumimoji="1" lang="en-US" altLang="ja-JP" sz="2000" dirty="0"/>
              <a:t>par(new = TRUE) # </a:t>
            </a:r>
            <a:r>
              <a:rPr kumimoji="1" lang="ja-JP" altLang="en-US" sz="2000" dirty="0"/>
              <a:t>同じ座標軸内に描画</a:t>
            </a:r>
          </a:p>
          <a:p>
            <a:endParaRPr kumimoji="1" lang="ja-JP" altLang="en-US" sz="2000" dirty="0"/>
          </a:p>
          <a:p>
            <a:r>
              <a:rPr kumimoji="1" lang="en-US" altLang="ja-JP" sz="2000" dirty="0"/>
              <a:t>plot(x, r2,</a:t>
            </a:r>
          </a:p>
          <a:p>
            <a:r>
              <a:rPr kumimoji="1" lang="en-US" altLang="ja-JP" sz="2000" dirty="0"/>
              <a:t>     type = "l", </a:t>
            </a:r>
            <a:r>
              <a:rPr kumimoji="1" lang="en-US" altLang="ja-JP" sz="2000" dirty="0" err="1"/>
              <a:t>lty</a:t>
            </a:r>
            <a:r>
              <a:rPr kumimoji="1" lang="en-US" altLang="ja-JP" sz="2000" dirty="0"/>
              <a:t> = 2,</a:t>
            </a:r>
          </a:p>
          <a:p>
            <a:r>
              <a:rPr kumimoji="1" lang="en-US" altLang="ja-JP" sz="2000" dirty="0"/>
              <a:t>     </a:t>
            </a:r>
            <a:r>
              <a:rPr kumimoji="1" lang="en-US" altLang="ja-JP" sz="2000" dirty="0" err="1"/>
              <a:t>xlim</a:t>
            </a:r>
            <a:r>
              <a:rPr kumimoji="1" lang="en-US" altLang="ja-JP" sz="2000" dirty="0"/>
              <a:t> = c(0,N), </a:t>
            </a:r>
            <a:r>
              <a:rPr kumimoji="1" lang="en-US" altLang="ja-JP" sz="2000" dirty="0" err="1"/>
              <a:t>ylim</a:t>
            </a:r>
            <a:r>
              <a:rPr kumimoji="1" lang="en-US" altLang="ja-JP" sz="2000" dirty="0"/>
              <a:t> = c(0, 100),</a:t>
            </a:r>
          </a:p>
          <a:p>
            <a:r>
              <a:rPr kumimoji="1" lang="en-US" altLang="ja-JP" sz="2000" dirty="0"/>
              <a:t>     </a:t>
            </a:r>
            <a:r>
              <a:rPr kumimoji="1" lang="en-US" altLang="ja-JP" sz="2000" dirty="0" err="1"/>
              <a:t>xaxt</a:t>
            </a:r>
            <a:r>
              <a:rPr kumimoji="1" lang="en-US" altLang="ja-JP" sz="2000" dirty="0"/>
              <a:t> = "n", </a:t>
            </a:r>
            <a:r>
              <a:rPr kumimoji="1" lang="en-US" altLang="ja-JP" sz="2000" dirty="0" err="1"/>
              <a:t>yaxt</a:t>
            </a:r>
            <a:r>
              <a:rPr kumimoji="1" lang="en-US" altLang="ja-JP" sz="2000" dirty="0"/>
              <a:t> = "n", </a:t>
            </a:r>
            <a:r>
              <a:rPr kumimoji="1" lang="en-US" altLang="ja-JP" sz="2000" dirty="0" err="1"/>
              <a:t>ann</a:t>
            </a:r>
            <a:r>
              <a:rPr kumimoji="1" lang="en-US" altLang="ja-JP" sz="2000" dirty="0"/>
              <a:t> = F</a:t>
            </a:r>
          </a:p>
          <a:p>
            <a:r>
              <a:rPr kumimoji="1" lang="en-US" altLang="ja-JP" sz="2000" dirty="0"/>
              <a:t>)</a:t>
            </a:r>
          </a:p>
        </p:txBody>
      </p:sp>
    </p:spTree>
    <p:extLst>
      <p:ext uri="{BB962C8B-B14F-4D97-AF65-F5344CB8AC3E}">
        <p14:creationId xmlns:p14="http://schemas.microsoft.com/office/powerpoint/2010/main" val="205595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12716EB-E729-4B26-9852-367475F0A2BA}"/>
              </a:ext>
            </a:extLst>
          </p:cNvPr>
          <p:cNvSpPr txBox="1"/>
          <p:nvPr/>
        </p:nvSpPr>
        <p:spPr>
          <a:xfrm>
            <a:off x="899592" y="764704"/>
            <a:ext cx="6640600" cy="4093428"/>
          </a:xfrm>
          <a:prstGeom prst="rect">
            <a:avLst/>
          </a:prstGeom>
          <a:noFill/>
          <a:ln>
            <a:solidFill>
              <a:schemeClr val="tx1"/>
            </a:solidFill>
          </a:ln>
        </p:spPr>
        <p:txBody>
          <a:bodyPr wrap="none" rtlCol="0">
            <a:spAutoFit/>
          </a:bodyPr>
          <a:lstStyle/>
          <a:p>
            <a:r>
              <a:rPr kumimoji="1" lang="en-US" altLang="ja-JP" sz="2000" dirty="0"/>
              <a:t>par(new = TRUE) # </a:t>
            </a:r>
            <a:r>
              <a:rPr kumimoji="1" lang="ja-JP" altLang="en-US" sz="2000" dirty="0"/>
              <a:t>同じ座標軸内に描画</a:t>
            </a:r>
          </a:p>
          <a:p>
            <a:endParaRPr kumimoji="1" lang="ja-JP" altLang="en-US" sz="2000" dirty="0"/>
          </a:p>
          <a:p>
            <a:r>
              <a:rPr kumimoji="1" lang="en-US" altLang="ja-JP" sz="2000" dirty="0"/>
              <a:t>plot(x, r3,</a:t>
            </a:r>
          </a:p>
          <a:p>
            <a:r>
              <a:rPr kumimoji="1" lang="en-US" altLang="ja-JP" sz="2000" dirty="0"/>
              <a:t>     type = "l", </a:t>
            </a:r>
            <a:r>
              <a:rPr kumimoji="1" lang="en-US" altLang="ja-JP" sz="2000" dirty="0" err="1"/>
              <a:t>lty</a:t>
            </a:r>
            <a:r>
              <a:rPr kumimoji="1" lang="en-US" altLang="ja-JP" sz="2000" dirty="0"/>
              <a:t> = 3,</a:t>
            </a:r>
          </a:p>
          <a:p>
            <a:r>
              <a:rPr kumimoji="1" lang="en-US" altLang="ja-JP" sz="2000" dirty="0"/>
              <a:t>     </a:t>
            </a:r>
            <a:r>
              <a:rPr kumimoji="1" lang="en-US" altLang="ja-JP" sz="2000" dirty="0" err="1"/>
              <a:t>xlim</a:t>
            </a:r>
            <a:r>
              <a:rPr kumimoji="1" lang="en-US" altLang="ja-JP" sz="2000" dirty="0"/>
              <a:t> = c(0,N), </a:t>
            </a:r>
            <a:r>
              <a:rPr kumimoji="1" lang="en-US" altLang="ja-JP" sz="2000" dirty="0" err="1"/>
              <a:t>ylim</a:t>
            </a:r>
            <a:r>
              <a:rPr kumimoji="1" lang="en-US" altLang="ja-JP" sz="2000" dirty="0"/>
              <a:t> = c(0, 100),</a:t>
            </a:r>
          </a:p>
          <a:p>
            <a:r>
              <a:rPr kumimoji="1" lang="en-US" altLang="ja-JP" sz="2000" dirty="0"/>
              <a:t>     </a:t>
            </a:r>
            <a:r>
              <a:rPr kumimoji="1" lang="en-US" altLang="ja-JP" sz="2000" dirty="0" err="1"/>
              <a:t>xlab</a:t>
            </a:r>
            <a:r>
              <a:rPr kumimoji="1" lang="en-US" altLang="ja-JP" sz="2000" dirty="0"/>
              <a:t> = "</a:t>
            </a:r>
            <a:r>
              <a:rPr kumimoji="1" lang="ja-JP" altLang="en-US" sz="2000" dirty="0"/>
              <a:t>標本の大きさ</a:t>
            </a:r>
            <a:r>
              <a:rPr kumimoji="1" lang="en-US" altLang="ja-JP" sz="2000" dirty="0"/>
              <a:t>", </a:t>
            </a:r>
            <a:r>
              <a:rPr kumimoji="1" lang="en-US" altLang="ja-JP" sz="2000" dirty="0" err="1"/>
              <a:t>ylab</a:t>
            </a:r>
            <a:r>
              <a:rPr kumimoji="1" lang="en-US" altLang="ja-JP" sz="2000" dirty="0"/>
              <a:t> = "</a:t>
            </a:r>
            <a:r>
              <a:rPr kumimoji="1" lang="ja-JP" altLang="en-US" sz="2000" dirty="0"/>
              <a:t>標本割合（</a:t>
            </a:r>
            <a:r>
              <a:rPr kumimoji="1" lang="en-US" altLang="ja-JP" sz="2000" dirty="0"/>
              <a:t>%</a:t>
            </a:r>
            <a:r>
              <a:rPr kumimoji="1" lang="ja-JP" altLang="en-US" sz="2000" dirty="0"/>
              <a:t>）</a:t>
            </a:r>
            <a:r>
              <a:rPr kumimoji="1" lang="en-US" altLang="ja-JP" sz="2000" dirty="0"/>
              <a:t>", </a:t>
            </a:r>
            <a:r>
              <a:rPr kumimoji="1" lang="en-US" altLang="ja-JP" sz="2000" dirty="0" err="1"/>
              <a:t>xaxt</a:t>
            </a:r>
            <a:r>
              <a:rPr kumimoji="1" lang="en-US" altLang="ja-JP" sz="2000" dirty="0"/>
              <a:t> = "n",</a:t>
            </a:r>
          </a:p>
          <a:p>
            <a:r>
              <a:rPr kumimoji="1" lang="en-US" altLang="ja-JP" sz="2000" dirty="0"/>
              <a:t>)</a:t>
            </a:r>
          </a:p>
          <a:p>
            <a:endParaRPr kumimoji="1" lang="en-US" altLang="ja-JP" sz="2000" dirty="0"/>
          </a:p>
          <a:p>
            <a:r>
              <a:rPr kumimoji="1" lang="en-US" altLang="ja-JP" sz="2000" dirty="0"/>
              <a:t>axis(side = 1, at = x) # </a:t>
            </a:r>
            <a:r>
              <a:rPr kumimoji="1" lang="ja-JP" altLang="en-US" sz="2000" dirty="0"/>
              <a:t>横軸目盛りの描画</a:t>
            </a:r>
          </a:p>
          <a:p>
            <a:endParaRPr kumimoji="1" lang="ja-JP" altLang="en-US" sz="2000" dirty="0"/>
          </a:p>
          <a:p>
            <a:r>
              <a:rPr kumimoji="1" lang="en-US" altLang="ja-JP" sz="2000" dirty="0" err="1"/>
              <a:t>abline</a:t>
            </a:r>
            <a:r>
              <a:rPr kumimoji="1" lang="en-US" altLang="ja-JP" sz="2000" dirty="0"/>
              <a:t>(h = c(3/6 * 100, 2/6 * 100, 1/6 * 100))</a:t>
            </a:r>
          </a:p>
          <a:p>
            <a:endParaRPr kumimoji="1" lang="en-US" altLang="ja-JP" sz="2000" dirty="0"/>
          </a:p>
          <a:p>
            <a:r>
              <a:rPr kumimoji="1" lang="en-US" altLang="ja-JP" sz="2000" dirty="0"/>
              <a:t>legend("</a:t>
            </a:r>
            <a:r>
              <a:rPr kumimoji="1" lang="en-US" altLang="ja-JP" sz="2000" dirty="0" err="1"/>
              <a:t>topleft</a:t>
            </a:r>
            <a:r>
              <a:rPr kumimoji="1" lang="en-US" altLang="ja-JP" sz="2000" dirty="0"/>
              <a:t>", </a:t>
            </a:r>
            <a:r>
              <a:rPr kumimoji="1" lang="en-US" altLang="ja-JP" sz="2000" dirty="0" err="1"/>
              <a:t>lty</a:t>
            </a:r>
            <a:r>
              <a:rPr kumimoji="1" lang="en-US" altLang="ja-JP" sz="2000" dirty="0"/>
              <a:t> = c(1, 2, 3), legend = c("</a:t>
            </a:r>
            <a:r>
              <a:rPr kumimoji="1" lang="ja-JP" altLang="en-US" sz="2000" dirty="0"/>
              <a:t>エース</a:t>
            </a:r>
            <a:r>
              <a:rPr kumimoji="1" lang="en-US" altLang="ja-JP" sz="2000" dirty="0"/>
              <a:t>", "2", "3"))</a:t>
            </a:r>
            <a:endParaRPr kumimoji="1" lang="ja-JP" altLang="en-US" sz="2000" dirty="0"/>
          </a:p>
        </p:txBody>
      </p:sp>
      <p:sp>
        <p:nvSpPr>
          <p:cNvPr id="3" name="テキスト ボックス 2">
            <a:extLst>
              <a:ext uri="{FF2B5EF4-FFF2-40B4-BE49-F238E27FC236}">
                <a16:creationId xmlns:a16="http://schemas.microsoft.com/office/drawing/2014/main" id="{22EDD9C0-F7ED-4C91-8883-CC93D0A3E5A4}"/>
              </a:ext>
            </a:extLst>
          </p:cNvPr>
          <p:cNvSpPr txBox="1"/>
          <p:nvPr/>
        </p:nvSpPr>
        <p:spPr>
          <a:xfrm>
            <a:off x="1259632" y="5301208"/>
            <a:ext cx="3858749" cy="923330"/>
          </a:xfrm>
          <a:prstGeom prst="rect">
            <a:avLst/>
          </a:prstGeom>
          <a:noFill/>
          <a:ln>
            <a:solidFill>
              <a:schemeClr val="tx1"/>
            </a:solidFill>
          </a:ln>
        </p:spPr>
        <p:txBody>
          <a:bodyPr wrap="none" rtlCol="0">
            <a:spAutoFit/>
          </a:bodyPr>
          <a:lstStyle/>
          <a:p>
            <a:r>
              <a:rPr lang="en-US" altLang="ja-JP" b="0" i="0" dirty="0">
                <a:solidFill>
                  <a:srgbClr val="232323"/>
                </a:solidFill>
                <a:effectLst/>
                <a:latin typeface="�q���M�m�p�S Pro W3"/>
              </a:rPr>
              <a:t>Mac </a:t>
            </a:r>
            <a:r>
              <a:rPr lang="ja-JP" altLang="en-US" b="0" i="0" dirty="0">
                <a:solidFill>
                  <a:srgbClr val="232323"/>
                </a:solidFill>
                <a:effectLst/>
                <a:latin typeface="�q���M�m�p�S Pro W3"/>
              </a:rPr>
              <a:t>では， </a:t>
            </a:r>
            <a:r>
              <a:rPr lang="en-US" altLang="ja-JP" b="0" i="0" dirty="0">
                <a:solidFill>
                  <a:srgbClr val="232323"/>
                </a:solidFill>
                <a:effectLst/>
                <a:latin typeface="�q���M�m�p�S Pro W3"/>
              </a:rPr>
              <a:t>plot </a:t>
            </a:r>
            <a:r>
              <a:rPr lang="ja-JP" altLang="en-US" b="0" i="0" dirty="0">
                <a:solidFill>
                  <a:srgbClr val="232323"/>
                </a:solidFill>
                <a:effectLst/>
                <a:latin typeface="�q���M�m�p�S Pro W3"/>
              </a:rPr>
              <a:t>関数を実行する前に，</a:t>
            </a:r>
            <a:br>
              <a:rPr lang="ja-JP" altLang="en-US" dirty="0"/>
            </a:br>
            <a:r>
              <a:rPr lang="en-US" altLang="ja-JP" b="0" i="0" dirty="0">
                <a:solidFill>
                  <a:srgbClr val="232323"/>
                </a:solidFill>
                <a:effectLst/>
                <a:latin typeface="�q���M�m�p�S Pro W3"/>
              </a:rPr>
              <a:t>par(family = “HiraKakuProN-W3”)</a:t>
            </a:r>
            <a:br>
              <a:rPr lang="en-US" altLang="ja-JP" dirty="0"/>
            </a:br>
            <a:r>
              <a:rPr lang="ja-JP" altLang="en-US" b="0" i="0" dirty="0">
                <a:solidFill>
                  <a:srgbClr val="232323"/>
                </a:solidFill>
                <a:effectLst/>
                <a:latin typeface="�q���M�m�p�S Pro W3"/>
              </a:rPr>
              <a:t>とする．日本語表示のため．</a:t>
            </a:r>
            <a:endParaRPr kumimoji="1" lang="ja-JP" altLang="en-US" dirty="0"/>
          </a:p>
        </p:txBody>
      </p:sp>
    </p:spTree>
    <p:extLst>
      <p:ext uri="{BB962C8B-B14F-4D97-AF65-F5344CB8AC3E}">
        <p14:creationId xmlns:p14="http://schemas.microsoft.com/office/powerpoint/2010/main" val="165653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スクリーンショットの画面&#10;&#10;自動的に生成された説明">
            <a:extLst>
              <a:ext uri="{FF2B5EF4-FFF2-40B4-BE49-F238E27FC236}">
                <a16:creationId xmlns:a16="http://schemas.microsoft.com/office/drawing/2014/main" id="{48D70358-DA0D-4420-B342-3FC6A708B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88640"/>
            <a:ext cx="6048672" cy="5579223"/>
          </a:xfrm>
          <a:prstGeom prst="rect">
            <a:avLst/>
          </a:prstGeom>
        </p:spPr>
      </p:pic>
      <p:sp>
        <p:nvSpPr>
          <p:cNvPr id="8" name="テキスト ボックス 7">
            <a:extLst>
              <a:ext uri="{FF2B5EF4-FFF2-40B4-BE49-F238E27FC236}">
                <a16:creationId xmlns:a16="http://schemas.microsoft.com/office/drawing/2014/main" id="{D4DA6DF4-2955-47FC-8F67-C420134EA6FE}"/>
              </a:ext>
            </a:extLst>
          </p:cNvPr>
          <p:cNvSpPr txBox="1"/>
          <p:nvPr/>
        </p:nvSpPr>
        <p:spPr>
          <a:xfrm>
            <a:off x="2627784" y="5766935"/>
            <a:ext cx="4431021" cy="584775"/>
          </a:xfrm>
          <a:prstGeom prst="rect">
            <a:avLst/>
          </a:prstGeom>
          <a:noFill/>
        </p:spPr>
        <p:txBody>
          <a:bodyPr wrap="none" rtlCol="0">
            <a:spAutoFit/>
          </a:bodyPr>
          <a:lstStyle/>
          <a:p>
            <a:r>
              <a:rPr kumimoji="1" lang="ja-JP" altLang="en-US" sz="3200" dirty="0"/>
              <a:t>図１　無作為抽出の結果</a:t>
            </a:r>
          </a:p>
        </p:txBody>
      </p:sp>
    </p:spTree>
    <p:extLst>
      <p:ext uri="{BB962C8B-B14F-4D97-AF65-F5344CB8AC3E}">
        <p14:creationId xmlns:p14="http://schemas.microsoft.com/office/powerpoint/2010/main" val="1500836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母集団や標本を調べるとき，われわれの関心は，母集団の構成要素についての，特定の</a:t>
            </a:r>
            <a:r>
              <a:rPr lang="ja-JP" altLang="en-US" u="sng" dirty="0">
                <a:solidFill>
                  <a:srgbClr val="FF0000"/>
                </a:solidFill>
              </a:rPr>
              <a:t>属性</a:t>
            </a:r>
            <a:r>
              <a:rPr lang="ja-JP" altLang="en-US" dirty="0"/>
              <a:t>（</a:t>
            </a:r>
            <a:r>
              <a:rPr lang="en-US" altLang="ja-JP" dirty="0"/>
              <a:t>attribute, property</a:t>
            </a:r>
            <a:r>
              <a:rPr lang="ja-JP" altLang="en-US" dirty="0"/>
              <a:t>）にある．</a:t>
            </a:r>
            <a:endParaRPr lang="en-US" altLang="ja-JP" dirty="0"/>
          </a:p>
          <a:p>
            <a:pPr lvl="1"/>
            <a:r>
              <a:rPr lang="ja-JP" altLang="en-US" dirty="0"/>
              <a:t>ある大学の学生の母集団における体重</a:t>
            </a:r>
            <a:endParaRPr lang="en-US" altLang="ja-JP" dirty="0"/>
          </a:p>
          <a:p>
            <a:pPr lvl="1"/>
            <a:r>
              <a:rPr lang="ja-JP" altLang="en-US" dirty="0"/>
              <a:t>隕石の母集団における鉄の含有量</a:t>
            </a:r>
          </a:p>
          <a:p>
            <a:r>
              <a:rPr kumimoji="1" lang="ja-JP" altLang="en-US" dirty="0"/>
              <a:t>問題の属性は，選ばれた個体（＝標本）に対して測定または計数される．</a:t>
            </a:r>
            <a:endParaRPr kumimoji="1" lang="en-US" altLang="ja-JP" dirty="0"/>
          </a:p>
          <a:p>
            <a:pPr lvl="1"/>
            <a:r>
              <a:rPr lang="ja-JP" altLang="en-US" dirty="0"/>
              <a:t>測定または計数される属性を変数 </a:t>
            </a:r>
            <a:r>
              <a:rPr lang="en-US" altLang="ja-JP" i="1" dirty="0">
                <a:latin typeface="Times New Roman" panose="02020603050405020304" pitchFamily="18" charset="0"/>
                <a:cs typeface="Times New Roman" panose="02020603050405020304" pitchFamily="18" charset="0"/>
              </a:rPr>
              <a:t>X</a:t>
            </a:r>
            <a:r>
              <a:rPr lang="en-US" altLang="ja-JP" dirty="0"/>
              <a:t> </a:t>
            </a:r>
            <a:r>
              <a:rPr lang="ja-JP" altLang="en-US" dirty="0"/>
              <a:t>で表す．</a:t>
            </a:r>
            <a:endParaRPr kumimoji="1" lang="ja-JP" altLang="en-US" dirty="0"/>
          </a:p>
        </p:txBody>
      </p:sp>
    </p:spTree>
    <p:extLst>
      <p:ext uri="{BB962C8B-B14F-4D97-AF65-F5344CB8AC3E}">
        <p14:creationId xmlns:p14="http://schemas.microsoft.com/office/powerpoint/2010/main" val="2989408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連続型変数と離散型変数</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u="sng" dirty="0">
                <a:solidFill>
                  <a:srgbClr val="FF0000"/>
                </a:solidFill>
              </a:rPr>
              <a:t>連続型変数</a:t>
            </a:r>
            <a:r>
              <a:rPr kumimoji="1" lang="ja-JP" altLang="en-US" dirty="0"/>
              <a:t>（</a:t>
            </a:r>
            <a:r>
              <a:rPr kumimoji="1" lang="en-US" altLang="ja-JP" dirty="0"/>
              <a:t>continuous variable</a:t>
            </a:r>
            <a:r>
              <a:rPr kumimoji="1" lang="ja-JP" altLang="en-US" dirty="0"/>
              <a:t>）：潜在的に，ある範囲の実数すべてをとりうる．</a:t>
            </a:r>
            <a:endParaRPr kumimoji="1" lang="en-US" altLang="ja-JP" dirty="0"/>
          </a:p>
          <a:p>
            <a:pPr lvl="1"/>
            <a:r>
              <a:rPr kumimoji="1" lang="ja-JP" altLang="en-US" dirty="0"/>
              <a:t>例：長さ，重さ，温度，時間</a:t>
            </a:r>
            <a:endParaRPr kumimoji="1" lang="en-US" altLang="ja-JP" dirty="0"/>
          </a:p>
          <a:p>
            <a:pPr lvl="1"/>
            <a:r>
              <a:rPr kumimoji="1" lang="ja-JP" altLang="en-US" dirty="0"/>
              <a:t>測定限界のため，整数値しか現れないこともある（例：学力テストの得点）．</a:t>
            </a:r>
            <a:endParaRPr kumimoji="1" lang="en-US" altLang="ja-JP" dirty="0"/>
          </a:p>
          <a:p>
            <a:r>
              <a:rPr lang="ja-JP" altLang="en-US" u="sng" dirty="0">
                <a:solidFill>
                  <a:srgbClr val="FF0000"/>
                </a:solidFill>
              </a:rPr>
              <a:t>離散型変数</a:t>
            </a:r>
            <a:r>
              <a:rPr lang="ja-JP" altLang="en-US" dirty="0"/>
              <a:t>（</a:t>
            </a:r>
            <a:r>
              <a:rPr lang="en-US" altLang="ja-JP" dirty="0"/>
              <a:t>discrete variable</a:t>
            </a:r>
            <a:r>
              <a:rPr lang="ja-JP" altLang="en-US" dirty="0"/>
              <a:t>）：整数値のみをとる．</a:t>
            </a:r>
            <a:endParaRPr lang="en-US" altLang="ja-JP" dirty="0"/>
          </a:p>
          <a:p>
            <a:pPr lvl="1"/>
            <a:r>
              <a:rPr kumimoji="1" lang="ja-JP" altLang="en-US" dirty="0"/>
              <a:t>例：１日あたりの自動車事故の数，各世帯における子どもの数</a:t>
            </a:r>
            <a:endParaRPr lang="en-US" altLang="ja-JP"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量的変数と質的変数</a:t>
            </a:r>
          </a:p>
        </p:txBody>
      </p:sp>
      <p:sp>
        <p:nvSpPr>
          <p:cNvPr id="3" name="コンテンツ プレースホルダ 2"/>
          <p:cNvSpPr>
            <a:spLocks noGrp="1"/>
          </p:cNvSpPr>
          <p:nvPr>
            <p:ph idx="1"/>
          </p:nvPr>
        </p:nvSpPr>
        <p:spPr/>
        <p:txBody>
          <a:bodyPr>
            <a:normAutofit lnSpcReduction="10000"/>
          </a:bodyPr>
          <a:lstStyle/>
          <a:p>
            <a:r>
              <a:rPr lang="ja-JP" altLang="en-US" dirty="0"/>
              <a:t>測定対象を，それらが持つ特性（たとえば，性別）の種類（質）によって分類するとき，その特性（たとえば，性別）を</a:t>
            </a:r>
            <a:r>
              <a:rPr lang="ja-JP" altLang="en-US" u="sng" dirty="0">
                <a:solidFill>
                  <a:srgbClr val="FF0000"/>
                </a:solidFill>
              </a:rPr>
              <a:t>質的変数</a:t>
            </a:r>
            <a:r>
              <a:rPr lang="ja-JP" altLang="en-US" dirty="0"/>
              <a:t>（</a:t>
            </a:r>
            <a:r>
              <a:rPr lang="en-US" altLang="ja-JP" dirty="0"/>
              <a:t>qualitative variable</a:t>
            </a:r>
            <a:r>
              <a:rPr lang="ja-JP" altLang="en-US" dirty="0"/>
              <a:t>）と呼ぶ．</a:t>
            </a:r>
            <a:endParaRPr lang="en-US" altLang="ja-JP" dirty="0"/>
          </a:p>
          <a:p>
            <a:pPr lvl="1"/>
            <a:r>
              <a:rPr lang="ja-JP" altLang="en-US" dirty="0"/>
              <a:t>対象をカテゴリに分類する．カテゴリには数値を割り当てることもある（たとえば，男が</a:t>
            </a:r>
            <a:r>
              <a:rPr lang="en-US" altLang="ja-JP" dirty="0"/>
              <a:t>0</a:t>
            </a:r>
            <a:r>
              <a:rPr lang="ja-JP" altLang="en-US" dirty="0" err="1"/>
              <a:t>，</a:t>
            </a:r>
            <a:r>
              <a:rPr lang="ja-JP" altLang="en-US" dirty="0"/>
              <a:t>女が</a:t>
            </a:r>
            <a:r>
              <a:rPr lang="en-US" altLang="ja-JP" dirty="0"/>
              <a:t>1</a:t>
            </a:r>
            <a:r>
              <a:rPr lang="ja-JP" altLang="en-US" dirty="0"/>
              <a:t>）．</a:t>
            </a:r>
            <a:endParaRPr lang="en-US" altLang="ja-JP" dirty="0"/>
          </a:p>
          <a:p>
            <a:r>
              <a:rPr kumimoji="1" lang="ja-JP" altLang="en-US" dirty="0"/>
              <a:t>測定対象が持つ特性の大きさ（量）を測定した数値を</a:t>
            </a:r>
            <a:r>
              <a:rPr kumimoji="1" lang="ja-JP" altLang="en-US" u="sng" dirty="0">
                <a:solidFill>
                  <a:srgbClr val="FF0000"/>
                </a:solidFill>
              </a:rPr>
              <a:t>量的変数</a:t>
            </a:r>
            <a:r>
              <a:rPr kumimoji="1" lang="ja-JP" altLang="en-US" dirty="0"/>
              <a:t>（</a:t>
            </a:r>
            <a:r>
              <a:rPr kumimoji="1" lang="en-US" altLang="ja-JP" dirty="0"/>
              <a:t>quantitative variable</a:t>
            </a:r>
            <a:r>
              <a:rPr kumimoji="1" lang="ja-JP" altLang="en-US" dirty="0"/>
              <a:t>）と呼ぶ．</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lnSpcReduction="10000"/>
          </a:bodyPr>
          <a:lstStyle/>
          <a:p>
            <a:r>
              <a:rPr kumimoji="1" lang="ja-JP" altLang="en-US" dirty="0"/>
              <a:t>質的変数は離散的なので，概念的に離散変数と似ているところがある．</a:t>
            </a:r>
            <a:endParaRPr kumimoji="1" lang="en-US" altLang="ja-JP" dirty="0"/>
          </a:p>
          <a:p>
            <a:pPr lvl="1"/>
            <a:r>
              <a:rPr kumimoji="1" lang="ja-JP" altLang="en-US" dirty="0"/>
              <a:t>質的変数の「値」は質的なカテゴリ</a:t>
            </a:r>
            <a:r>
              <a:rPr lang="ja-JP" altLang="en-US" dirty="0"/>
              <a:t>である</a:t>
            </a:r>
            <a:r>
              <a:rPr kumimoji="1" lang="ja-JP" altLang="en-US" dirty="0"/>
              <a:t>．</a:t>
            </a:r>
            <a:endParaRPr kumimoji="1" lang="en-US" altLang="ja-JP" dirty="0"/>
          </a:p>
          <a:p>
            <a:pPr lvl="1"/>
            <a:r>
              <a:rPr lang="ja-JP" altLang="en-US" dirty="0"/>
              <a:t>離散変数は，特定の測定対象に対して，ひとつの整数値（たとえば，子どもの数）が与えられる．</a:t>
            </a:r>
            <a:endParaRPr kumimoji="1" lang="en-US" altLang="ja-JP" dirty="0"/>
          </a:p>
          <a:p>
            <a:r>
              <a:rPr kumimoji="1" lang="ja-JP" altLang="en-US" dirty="0"/>
              <a:t>離散変数と連続変数という分類は，基本的に量的変数についてなされる．</a:t>
            </a:r>
            <a:endParaRPr kumimoji="1" lang="en-US" altLang="ja-JP" dirty="0"/>
          </a:p>
          <a:p>
            <a:pPr lvl="1"/>
            <a:r>
              <a:rPr lang="ja-JP" altLang="en-US" dirty="0"/>
              <a:t>質的変数と離散変数，および，量的変数と連続変数を，同じ意味で用いていることも多い．</a:t>
            </a:r>
            <a:endParaRPr lang="en-US" altLang="ja-JP" dirty="0"/>
          </a:p>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１．序説</a:t>
            </a:r>
          </a:p>
        </p:txBody>
      </p:sp>
      <p:sp>
        <p:nvSpPr>
          <p:cNvPr id="3" name="コンテンツ プレースホルダ 2"/>
          <p:cNvSpPr>
            <a:spLocks noGrp="1"/>
          </p:cNvSpPr>
          <p:nvPr>
            <p:ph idx="1"/>
          </p:nvPr>
        </p:nvSpPr>
        <p:spPr/>
        <p:txBody>
          <a:bodyPr>
            <a:normAutofit/>
          </a:bodyPr>
          <a:lstStyle/>
          <a:p>
            <a:r>
              <a:rPr kumimoji="1" lang="ja-JP" altLang="en-US" dirty="0"/>
              <a:t>統計的方法は，</a:t>
            </a:r>
            <a:r>
              <a:rPr kumimoji="1" lang="ja-JP" altLang="en-US" u="sng" dirty="0"/>
              <a:t>観測値の源泉</a:t>
            </a:r>
            <a:r>
              <a:rPr kumimoji="1" lang="ja-JP" altLang="en-US" dirty="0"/>
              <a:t>から測定または計数の形でとられた観測データに関係がある（第１章，</a:t>
            </a:r>
            <a:r>
              <a:rPr kumimoji="1" lang="en-US" altLang="ja-JP" dirty="0"/>
              <a:t>p.3</a:t>
            </a:r>
            <a:r>
              <a:rPr kumimoji="1" lang="ja-JP" altLang="en-US" dirty="0"/>
              <a:t>）．</a:t>
            </a:r>
            <a:endParaRPr kumimoji="1" lang="en-US" altLang="ja-JP" dirty="0"/>
          </a:p>
          <a:p>
            <a:pPr lvl="1"/>
            <a:r>
              <a:rPr lang="ja-JP" altLang="en-US" dirty="0"/>
              <a:t>ある都市で医療費を調べたいときは，</a:t>
            </a:r>
            <a:r>
              <a:rPr lang="ja-JP" altLang="en-US" u="sng" dirty="0"/>
              <a:t>その都市のすべての住民</a:t>
            </a:r>
            <a:r>
              <a:rPr lang="ja-JP" altLang="en-US" dirty="0"/>
              <a:t>の中から何人かを選んで，それぞれの支出した医療費をたずねる．</a:t>
            </a:r>
            <a:endParaRPr lang="en-US" altLang="ja-JP" dirty="0"/>
          </a:p>
          <a:p>
            <a:pPr lvl="1"/>
            <a:r>
              <a:rPr kumimoji="1" lang="ja-JP" altLang="en-US" dirty="0"/>
              <a:t>市議会で論争中の問題について世論を知りたいならば，</a:t>
            </a:r>
            <a:r>
              <a:rPr kumimoji="1" lang="ja-JP" altLang="en-US" u="sng" dirty="0"/>
              <a:t>その市のすべての有権者</a:t>
            </a:r>
            <a:r>
              <a:rPr kumimoji="1" lang="ja-JP" altLang="en-US" dirty="0"/>
              <a:t>の中から何人か選んで，その問題に関する意見を求める．</a:t>
            </a:r>
          </a:p>
        </p:txBody>
      </p:sp>
      <p:cxnSp>
        <p:nvCxnSpPr>
          <p:cNvPr id="5" name="直線矢印コネクタ 4"/>
          <p:cNvCxnSpPr/>
          <p:nvPr/>
        </p:nvCxnSpPr>
        <p:spPr>
          <a:xfrm>
            <a:off x="6012160" y="2204864"/>
            <a:ext cx="936104" cy="10801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H="1">
            <a:off x="3851920" y="2204864"/>
            <a:ext cx="1584176" cy="2880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２．データの分類</a:t>
            </a:r>
          </a:p>
        </p:txBody>
      </p:sp>
      <p:sp>
        <p:nvSpPr>
          <p:cNvPr id="3" name="コンテンツ プレースホルダ 2"/>
          <p:cNvSpPr>
            <a:spLocks noGrp="1"/>
          </p:cNvSpPr>
          <p:nvPr>
            <p:ph idx="1"/>
          </p:nvPr>
        </p:nvSpPr>
        <p:spPr/>
        <p:txBody>
          <a:bodyPr/>
          <a:lstStyle/>
          <a:p>
            <a:r>
              <a:rPr kumimoji="1" lang="ja-JP" altLang="en-US" u="sng" dirty="0"/>
              <a:t>推測統計を行う前に，データをよく見ることが重要</a:t>
            </a:r>
            <a:r>
              <a:rPr kumimoji="1" lang="ja-JP" altLang="en-US" dirty="0"/>
              <a:t>．</a:t>
            </a:r>
            <a:endParaRPr kumimoji="1" lang="en-US" altLang="ja-JP" dirty="0"/>
          </a:p>
          <a:p>
            <a:pPr lvl="1"/>
            <a:r>
              <a:rPr lang="ja-JP" altLang="en-US" dirty="0"/>
              <a:t>不適切な測定の発見（例：満点続出のテストは，学生間の能力の違いをとらえていない）</a:t>
            </a:r>
            <a:endParaRPr lang="en-US" altLang="ja-JP" dirty="0"/>
          </a:p>
          <a:p>
            <a:pPr lvl="1"/>
            <a:r>
              <a:rPr lang="ja-JP" altLang="en-US" dirty="0"/>
              <a:t>異常値や入力ミスの発見</a:t>
            </a:r>
            <a:endParaRPr lang="en-US" altLang="ja-JP" dirty="0"/>
          </a:p>
          <a:p>
            <a:pPr lvl="1"/>
            <a:r>
              <a:rPr lang="ja-JP" altLang="en-US" dirty="0"/>
              <a:t>推測統計が要求している前提条件の，直観的なチェック（これは，この授業でいずれ学ぶ）</a:t>
            </a:r>
            <a:endParaRPr lang="en-US" altLang="ja-JP" dirty="0"/>
          </a:p>
          <a:p>
            <a:pPr lvl="1"/>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a:t>データは</a:t>
            </a:r>
            <a:r>
              <a:rPr kumimoji="1" lang="ja-JP" altLang="en-US" u="sng" dirty="0">
                <a:solidFill>
                  <a:srgbClr val="FF0000"/>
                </a:solidFill>
              </a:rPr>
              <a:t>度数分布表</a:t>
            </a:r>
            <a:r>
              <a:rPr kumimoji="1" lang="ja-JP" altLang="en-US" dirty="0"/>
              <a:t>に（</a:t>
            </a:r>
            <a:r>
              <a:rPr kumimoji="1" lang="en-US" altLang="ja-JP" dirty="0"/>
              <a:t>frequency table</a:t>
            </a:r>
            <a:r>
              <a:rPr kumimoji="1" lang="ja-JP" altLang="en-US" dirty="0"/>
              <a:t>）整理するとよい．</a:t>
            </a:r>
            <a:endParaRPr kumimoji="1" lang="en-US" altLang="ja-JP" dirty="0"/>
          </a:p>
          <a:p>
            <a:pPr lvl="1"/>
            <a:r>
              <a:rPr lang="ja-JP" altLang="en-US" dirty="0"/>
              <a:t>連続型のデータに対しては，階級を設定して，測定値を分類する．</a:t>
            </a:r>
            <a:r>
              <a:rPr lang="ja-JP" altLang="en-US" u="sng" dirty="0">
                <a:solidFill>
                  <a:srgbClr val="FF0000"/>
                </a:solidFill>
              </a:rPr>
              <a:t>階級</a:t>
            </a:r>
            <a:r>
              <a:rPr lang="ja-JP" altLang="en-US" dirty="0">
                <a:sym typeface="Wingdings" pitchFamily="2" charset="2"/>
              </a:rPr>
              <a:t>（</a:t>
            </a:r>
            <a:r>
              <a:rPr lang="en-US" altLang="ja-JP" dirty="0"/>
              <a:t>class</a:t>
            </a:r>
            <a:r>
              <a:rPr lang="ja-JP" altLang="en-US" dirty="0"/>
              <a:t>）：測定値の存在する実数範囲を，連続するいくつかの範囲に分割したもの．（表</a:t>
            </a:r>
            <a:r>
              <a:rPr lang="en-US" altLang="ja-JP" dirty="0"/>
              <a:t>2</a:t>
            </a:r>
            <a:r>
              <a:rPr lang="ja-JP" altLang="en-US" dirty="0"/>
              <a:t>参照）</a:t>
            </a:r>
            <a:endParaRPr lang="en-US" altLang="ja-JP" dirty="0"/>
          </a:p>
          <a:p>
            <a:pPr lvl="1"/>
            <a:r>
              <a:rPr lang="ja-JP" altLang="en-US" dirty="0"/>
              <a:t>質的変数あるいは離散型変数では，変数がとりうる値それぞれについて，その値をとった測定対象の数をカウントする．（図４参照）</a:t>
            </a:r>
            <a:endParaRPr lang="en-US" altLang="ja-JP"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C6876D-8BAB-4DBA-B6E7-1C56C164ABDD}"/>
              </a:ext>
            </a:extLst>
          </p:cNvPr>
          <p:cNvSpPr>
            <a:spLocks noGrp="1"/>
          </p:cNvSpPr>
          <p:nvPr>
            <p:ph type="title"/>
          </p:nvPr>
        </p:nvSpPr>
        <p:spPr/>
        <p:txBody>
          <a:bodyPr/>
          <a:lstStyle/>
          <a:p>
            <a:r>
              <a:rPr lang="ja-JP" altLang="en-US" dirty="0"/>
              <a:t>表２　体重の分布</a:t>
            </a:r>
            <a:endParaRPr kumimoji="1" lang="ja-JP" altLang="en-US" dirty="0"/>
          </a:p>
        </p:txBody>
      </p:sp>
      <p:graphicFrame>
        <p:nvGraphicFramePr>
          <p:cNvPr id="4" name="表 4">
            <a:extLst>
              <a:ext uri="{FF2B5EF4-FFF2-40B4-BE49-F238E27FC236}">
                <a16:creationId xmlns:a16="http://schemas.microsoft.com/office/drawing/2014/main" id="{03441A56-07EB-48BE-885D-99D7693EE8FF}"/>
              </a:ext>
            </a:extLst>
          </p:cNvPr>
          <p:cNvGraphicFramePr>
            <a:graphicFrameLocks noGrp="1"/>
          </p:cNvGraphicFramePr>
          <p:nvPr>
            <p:ph idx="1"/>
            <p:extLst>
              <p:ext uri="{D42A27DB-BD31-4B8C-83A1-F6EECF244321}">
                <p14:modId xmlns:p14="http://schemas.microsoft.com/office/powerpoint/2010/main" val="3248757695"/>
              </p:ext>
            </p:extLst>
          </p:nvPr>
        </p:nvGraphicFramePr>
        <p:xfrm>
          <a:off x="2619627" y="1340768"/>
          <a:ext cx="3888432" cy="445008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426819188"/>
                    </a:ext>
                  </a:extLst>
                </a:gridCol>
                <a:gridCol w="1944216">
                  <a:extLst>
                    <a:ext uri="{9D8B030D-6E8A-4147-A177-3AD203B41FA5}">
                      <a16:colId xmlns:a16="http://schemas.microsoft.com/office/drawing/2014/main" val="725488519"/>
                    </a:ext>
                  </a:extLst>
                </a:gridCol>
              </a:tblGrid>
              <a:tr h="370840">
                <a:tc>
                  <a:txBody>
                    <a:bodyPr/>
                    <a:lstStyle/>
                    <a:p>
                      <a:pPr algn="ctr"/>
                      <a:r>
                        <a:rPr kumimoji="1" lang="ja-JP" altLang="en-US" dirty="0"/>
                        <a:t>階級</a:t>
                      </a:r>
                    </a:p>
                  </a:txBody>
                  <a:tcPr/>
                </a:tc>
                <a:tc>
                  <a:txBody>
                    <a:bodyPr/>
                    <a:lstStyle/>
                    <a:p>
                      <a:pPr algn="ctr"/>
                      <a:r>
                        <a:rPr kumimoji="1" lang="ja-JP" altLang="en-US" dirty="0"/>
                        <a:t>度数</a:t>
                      </a:r>
                    </a:p>
                  </a:txBody>
                  <a:tcPr/>
                </a:tc>
                <a:extLst>
                  <a:ext uri="{0D108BD9-81ED-4DB2-BD59-A6C34878D82A}">
                    <a16:rowId xmlns:a16="http://schemas.microsoft.com/office/drawing/2014/main" val="1631733872"/>
                  </a:ext>
                </a:extLst>
              </a:tr>
              <a:tr h="370840">
                <a:tc>
                  <a:txBody>
                    <a:bodyPr/>
                    <a:lstStyle/>
                    <a:p>
                      <a:pPr algn="ctr"/>
                      <a:r>
                        <a:rPr kumimoji="1" lang="en-US" altLang="ja-JP" dirty="0"/>
                        <a:t>109.5 – 119.5</a:t>
                      </a:r>
                    </a:p>
                  </a:txBody>
                  <a:tcPr/>
                </a:tc>
                <a:tc>
                  <a:txBody>
                    <a:bodyPr/>
                    <a:lstStyle/>
                    <a:p>
                      <a:pPr algn="ctr"/>
                      <a:r>
                        <a:rPr kumimoji="1" lang="en-US" altLang="ja-JP" dirty="0"/>
                        <a:t> 1</a:t>
                      </a:r>
                      <a:endParaRPr kumimoji="1" lang="ja-JP" altLang="en-US" dirty="0"/>
                    </a:p>
                  </a:txBody>
                  <a:tcPr/>
                </a:tc>
                <a:extLst>
                  <a:ext uri="{0D108BD9-81ED-4DB2-BD59-A6C34878D82A}">
                    <a16:rowId xmlns:a16="http://schemas.microsoft.com/office/drawing/2014/main" val="581070519"/>
                  </a:ext>
                </a:extLst>
              </a:tr>
              <a:tr h="370840">
                <a:tc>
                  <a:txBody>
                    <a:bodyPr/>
                    <a:lstStyle/>
                    <a:p>
                      <a:pPr algn="ctr"/>
                      <a:r>
                        <a:rPr kumimoji="1" lang="en-US" altLang="ja-JP" dirty="0"/>
                        <a:t>119.5 – 129.5</a:t>
                      </a:r>
                      <a:endParaRPr kumimoji="1" lang="ja-JP" altLang="en-US" dirty="0"/>
                    </a:p>
                  </a:txBody>
                  <a:tcPr/>
                </a:tc>
                <a:tc>
                  <a:txBody>
                    <a:bodyPr/>
                    <a:lstStyle/>
                    <a:p>
                      <a:pPr algn="ctr"/>
                      <a:r>
                        <a:rPr kumimoji="1" lang="en-US" altLang="ja-JP" dirty="0"/>
                        <a:t> 4</a:t>
                      </a:r>
                      <a:endParaRPr kumimoji="1" lang="ja-JP" altLang="en-US" dirty="0"/>
                    </a:p>
                  </a:txBody>
                  <a:tcPr/>
                </a:tc>
                <a:extLst>
                  <a:ext uri="{0D108BD9-81ED-4DB2-BD59-A6C34878D82A}">
                    <a16:rowId xmlns:a16="http://schemas.microsoft.com/office/drawing/2014/main" val="4274800743"/>
                  </a:ext>
                </a:extLst>
              </a:tr>
              <a:tr h="370840">
                <a:tc>
                  <a:txBody>
                    <a:bodyPr/>
                    <a:lstStyle/>
                    <a:p>
                      <a:pPr algn="ctr"/>
                      <a:r>
                        <a:rPr kumimoji="1" lang="en-US" altLang="ja-JP" dirty="0"/>
                        <a:t>129.5 – 139.5</a:t>
                      </a:r>
                      <a:endParaRPr kumimoji="1" lang="ja-JP" altLang="en-US" dirty="0"/>
                    </a:p>
                  </a:txBody>
                  <a:tcPr/>
                </a:tc>
                <a:tc>
                  <a:txBody>
                    <a:bodyPr/>
                    <a:lstStyle/>
                    <a:p>
                      <a:pPr algn="ctr"/>
                      <a:r>
                        <a:rPr kumimoji="1" lang="en-US" altLang="ja-JP" dirty="0"/>
                        <a:t>17</a:t>
                      </a:r>
                      <a:endParaRPr kumimoji="1" lang="ja-JP" altLang="en-US" dirty="0"/>
                    </a:p>
                  </a:txBody>
                  <a:tcPr/>
                </a:tc>
                <a:extLst>
                  <a:ext uri="{0D108BD9-81ED-4DB2-BD59-A6C34878D82A}">
                    <a16:rowId xmlns:a16="http://schemas.microsoft.com/office/drawing/2014/main" val="3450018712"/>
                  </a:ext>
                </a:extLst>
              </a:tr>
              <a:tr h="370840">
                <a:tc>
                  <a:txBody>
                    <a:bodyPr/>
                    <a:lstStyle/>
                    <a:p>
                      <a:pPr algn="ctr"/>
                      <a:r>
                        <a:rPr kumimoji="1" lang="en-US" altLang="ja-JP" dirty="0"/>
                        <a:t>139.5 – 149.5</a:t>
                      </a:r>
                      <a:endParaRPr kumimoji="1" lang="ja-JP" altLang="en-US" dirty="0"/>
                    </a:p>
                  </a:txBody>
                  <a:tcPr/>
                </a:tc>
                <a:tc>
                  <a:txBody>
                    <a:bodyPr/>
                    <a:lstStyle/>
                    <a:p>
                      <a:pPr algn="ctr"/>
                      <a:r>
                        <a:rPr kumimoji="1" lang="en-US" altLang="ja-JP" dirty="0"/>
                        <a:t>28</a:t>
                      </a:r>
                      <a:endParaRPr kumimoji="1" lang="ja-JP" altLang="en-US" dirty="0"/>
                    </a:p>
                  </a:txBody>
                  <a:tcPr/>
                </a:tc>
                <a:extLst>
                  <a:ext uri="{0D108BD9-81ED-4DB2-BD59-A6C34878D82A}">
                    <a16:rowId xmlns:a16="http://schemas.microsoft.com/office/drawing/2014/main" val="3685408141"/>
                  </a:ext>
                </a:extLst>
              </a:tr>
              <a:tr h="370840">
                <a:tc>
                  <a:txBody>
                    <a:bodyPr/>
                    <a:lstStyle/>
                    <a:p>
                      <a:pPr algn="ctr"/>
                      <a:r>
                        <a:rPr kumimoji="1" lang="en-US" altLang="ja-JP" dirty="0"/>
                        <a:t>149.5 – 159.5</a:t>
                      </a:r>
                      <a:endParaRPr kumimoji="1" lang="ja-JP" altLang="en-US" dirty="0"/>
                    </a:p>
                  </a:txBody>
                  <a:tcPr/>
                </a:tc>
                <a:tc>
                  <a:txBody>
                    <a:bodyPr/>
                    <a:lstStyle/>
                    <a:p>
                      <a:pPr algn="ctr"/>
                      <a:r>
                        <a:rPr kumimoji="1" lang="en-US" altLang="ja-JP" dirty="0"/>
                        <a:t>25</a:t>
                      </a:r>
                      <a:endParaRPr kumimoji="1" lang="ja-JP" altLang="en-US" dirty="0"/>
                    </a:p>
                  </a:txBody>
                  <a:tcPr/>
                </a:tc>
                <a:extLst>
                  <a:ext uri="{0D108BD9-81ED-4DB2-BD59-A6C34878D82A}">
                    <a16:rowId xmlns:a16="http://schemas.microsoft.com/office/drawing/2014/main" val="3888032880"/>
                  </a:ext>
                </a:extLst>
              </a:tr>
              <a:tr h="370840">
                <a:tc>
                  <a:txBody>
                    <a:bodyPr/>
                    <a:lstStyle/>
                    <a:p>
                      <a:pPr algn="ctr"/>
                      <a:r>
                        <a:rPr kumimoji="1" lang="en-US" altLang="ja-JP" dirty="0"/>
                        <a:t>159.5 – 169.5</a:t>
                      </a:r>
                      <a:endParaRPr kumimoji="1" lang="ja-JP" altLang="en-US" dirty="0"/>
                    </a:p>
                  </a:txBody>
                  <a:tcPr/>
                </a:tc>
                <a:tc>
                  <a:txBody>
                    <a:bodyPr/>
                    <a:lstStyle/>
                    <a:p>
                      <a:pPr algn="ctr"/>
                      <a:r>
                        <a:rPr kumimoji="1" lang="en-US" altLang="ja-JP" dirty="0"/>
                        <a:t>18</a:t>
                      </a:r>
                      <a:endParaRPr kumimoji="1" lang="ja-JP" altLang="en-US" dirty="0"/>
                    </a:p>
                  </a:txBody>
                  <a:tcPr/>
                </a:tc>
                <a:extLst>
                  <a:ext uri="{0D108BD9-81ED-4DB2-BD59-A6C34878D82A}">
                    <a16:rowId xmlns:a16="http://schemas.microsoft.com/office/drawing/2014/main" val="920682508"/>
                  </a:ext>
                </a:extLst>
              </a:tr>
              <a:tr h="370840">
                <a:tc>
                  <a:txBody>
                    <a:bodyPr/>
                    <a:lstStyle/>
                    <a:p>
                      <a:pPr algn="ctr"/>
                      <a:r>
                        <a:rPr kumimoji="1" lang="en-US" altLang="ja-JP" dirty="0"/>
                        <a:t>169.5 – 179.5</a:t>
                      </a:r>
                      <a:endParaRPr kumimoji="1" lang="ja-JP" altLang="en-US" dirty="0"/>
                    </a:p>
                  </a:txBody>
                  <a:tcPr/>
                </a:tc>
                <a:tc>
                  <a:txBody>
                    <a:bodyPr/>
                    <a:lstStyle/>
                    <a:p>
                      <a:pPr algn="ctr"/>
                      <a:r>
                        <a:rPr kumimoji="1" lang="en-US" altLang="ja-JP" dirty="0"/>
                        <a:t>13</a:t>
                      </a:r>
                      <a:endParaRPr kumimoji="1" lang="ja-JP" altLang="en-US" dirty="0"/>
                    </a:p>
                  </a:txBody>
                  <a:tcPr/>
                </a:tc>
                <a:extLst>
                  <a:ext uri="{0D108BD9-81ED-4DB2-BD59-A6C34878D82A}">
                    <a16:rowId xmlns:a16="http://schemas.microsoft.com/office/drawing/2014/main" val="1909366464"/>
                  </a:ext>
                </a:extLst>
              </a:tr>
              <a:tr h="370840">
                <a:tc>
                  <a:txBody>
                    <a:bodyPr/>
                    <a:lstStyle/>
                    <a:p>
                      <a:pPr algn="ctr"/>
                      <a:r>
                        <a:rPr kumimoji="1" lang="en-US" altLang="ja-JP" dirty="0"/>
                        <a:t>179.5 – 189.5</a:t>
                      </a:r>
                      <a:endParaRPr kumimoji="1" lang="ja-JP" altLang="en-US" dirty="0"/>
                    </a:p>
                  </a:txBody>
                  <a:tcPr/>
                </a:tc>
                <a:tc>
                  <a:txBody>
                    <a:bodyPr/>
                    <a:lstStyle/>
                    <a:p>
                      <a:pPr algn="ctr"/>
                      <a:r>
                        <a:rPr kumimoji="1" lang="en-US" altLang="ja-JP" dirty="0"/>
                        <a:t> 6</a:t>
                      </a:r>
                      <a:endParaRPr kumimoji="1" lang="ja-JP" altLang="en-US" dirty="0"/>
                    </a:p>
                  </a:txBody>
                  <a:tcPr/>
                </a:tc>
                <a:extLst>
                  <a:ext uri="{0D108BD9-81ED-4DB2-BD59-A6C34878D82A}">
                    <a16:rowId xmlns:a16="http://schemas.microsoft.com/office/drawing/2014/main" val="2440519930"/>
                  </a:ext>
                </a:extLst>
              </a:tr>
              <a:tr h="370840">
                <a:tc>
                  <a:txBody>
                    <a:bodyPr/>
                    <a:lstStyle/>
                    <a:p>
                      <a:pPr algn="ctr"/>
                      <a:r>
                        <a:rPr kumimoji="1" lang="en-US" altLang="ja-JP" dirty="0"/>
                        <a:t>189.5 – 199.5</a:t>
                      </a:r>
                      <a:endParaRPr kumimoji="1" lang="ja-JP" altLang="en-US" dirty="0"/>
                    </a:p>
                  </a:txBody>
                  <a:tcPr/>
                </a:tc>
                <a:tc>
                  <a:txBody>
                    <a:bodyPr/>
                    <a:lstStyle/>
                    <a:p>
                      <a:pPr algn="ctr"/>
                      <a:r>
                        <a:rPr kumimoji="1" lang="en-US" altLang="ja-JP" dirty="0"/>
                        <a:t> 5</a:t>
                      </a:r>
                      <a:endParaRPr kumimoji="1" lang="ja-JP" altLang="en-US" dirty="0"/>
                    </a:p>
                  </a:txBody>
                  <a:tcPr/>
                </a:tc>
                <a:extLst>
                  <a:ext uri="{0D108BD9-81ED-4DB2-BD59-A6C34878D82A}">
                    <a16:rowId xmlns:a16="http://schemas.microsoft.com/office/drawing/2014/main" val="2846708764"/>
                  </a:ext>
                </a:extLst>
              </a:tr>
              <a:tr h="370840">
                <a:tc>
                  <a:txBody>
                    <a:bodyPr/>
                    <a:lstStyle/>
                    <a:p>
                      <a:pPr algn="ctr"/>
                      <a:r>
                        <a:rPr kumimoji="1" lang="en-US" altLang="ja-JP" dirty="0"/>
                        <a:t>199.5 – 209.5</a:t>
                      </a:r>
                      <a:endParaRPr kumimoji="1" lang="ja-JP" altLang="en-US" dirty="0"/>
                    </a:p>
                  </a:txBody>
                  <a:tcPr/>
                </a:tc>
                <a:tc>
                  <a:txBody>
                    <a:bodyPr/>
                    <a:lstStyle/>
                    <a:p>
                      <a:pPr algn="ctr"/>
                      <a:r>
                        <a:rPr kumimoji="1" lang="en-US" altLang="ja-JP" dirty="0"/>
                        <a:t> 2</a:t>
                      </a:r>
                      <a:endParaRPr kumimoji="1" lang="ja-JP" altLang="en-US" dirty="0"/>
                    </a:p>
                  </a:txBody>
                  <a:tcPr/>
                </a:tc>
                <a:extLst>
                  <a:ext uri="{0D108BD9-81ED-4DB2-BD59-A6C34878D82A}">
                    <a16:rowId xmlns:a16="http://schemas.microsoft.com/office/drawing/2014/main" val="1870803257"/>
                  </a:ext>
                </a:extLst>
              </a:tr>
              <a:tr h="370840">
                <a:tc>
                  <a:txBody>
                    <a:bodyPr/>
                    <a:lstStyle/>
                    <a:p>
                      <a:pPr algn="ctr"/>
                      <a:r>
                        <a:rPr kumimoji="1" lang="en-US" altLang="ja-JP" dirty="0"/>
                        <a:t>209.5 – 219.5</a:t>
                      </a:r>
                      <a:endParaRPr kumimoji="1" lang="ja-JP" altLang="en-US" dirty="0"/>
                    </a:p>
                  </a:txBody>
                  <a:tcPr/>
                </a:tc>
                <a:tc>
                  <a:txBody>
                    <a:bodyPr/>
                    <a:lstStyle/>
                    <a:p>
                      <a:pPr algn="ctr"/>
                      <a:r>
                        <a:rPr kumimoji="1" lang="en-US" altLang="ja-JP" dirty="0"/>
                        <a:t> 1</a:t>
                      </a:r>
                      <a:endParaRPr kumimoji="1" lang="ja-JP" altLang="en-US" dirty="0"/>
                    </a:p>
                  </a:txBody>
                  <a:tcPr/>
                </a:tc>
                <a:extLst>
                  <a:ext uri="{0D108BD9-81ED-4DB2-BD59-A6C34878D82A}">
                    <a16:rowId xmlns:a16="http://schemas.microsoft.com/office/drawing/2014/main" val="3145690981"/>
                  </a:ext>
                </a:extLst>
              </a:tr>
            </a:tbl>
          </a:graphicData>
        </a:graphic>
      </p:graphicFrame>
      <p:sp>
        <p:nvSpPr>
          <p:cNvPr id="3" name="テキスト ボックス 2">
            <a:extLst>
              <a:ext uri="{FF2B5EF4-FFF2-40B4-BE49-F238E27FC236}">
                <a16:creationId xmlns:a16="http://schemas.microsoft.com/office/drawing/2014/main" id="{67E21919-28B5-4E9E-A02E-938A567069E0}"/>
              </a:ext>
            </a:extLst>
          </p:cNvPr>
          <p:cNvSpPr txBox="1"/>
          <p:nvPr/>
        </p:nvSpPr>
        <p:spPr>
          <a:xfrm>
            <a:off x="2619627" y="5877272"/>
            <a:ext cx="3081293" cy="369332"/>
          </a:xfrm>
          <a:prstGeom prst="rect">
            <a:avLst/>
          </a:prstGeom>
          <a:noFill/>
        </p:spPr>
        <p:txBody>
          <a:bodyPr wrap="none" rtlCol="0">
            <a:spAutoFit/>
          </a:bodyPr>
          <a:lstStyle/>
          <a:p>
            <a:r>
              <a:rPr lang="ja-JP" altLang="en-US" dirty="0"/>
              <a:t>体重の</a:t>
            </a:r>
            <a:r>
              <a:rPr kumimoji="1" lang="ja-JP" altLang="en-US" dirty="0"/>
              <a:t>単位はポンド（</a:t>
            </a:r>
            <a:r>
              <a:rPr kumimoji="1" lang="en-US" altLang="ja-JP" dirty="0"/>
              <a:t>pound</a:t>
            </a:r>
            <a:r>
              <a:rPr kumimoji="1" lang="ja-JP" altLang="en-US" dirty="0"/>
              <a:t>）</a:t>
            </a:r>
          </a:p>
        </p:txBody>
      </p:sp>
    </p:spTree>
    <p:extLst>
      <p:ext uri="{BB962C8B-B14F-4D97-AF65-F5344CB8AC3E}">
        <p14:creationId xmlns:p14="http://schemas.microsoft.com/office/powerpoint/2010/main" val="1861153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B7762-B6C3-43B2-84A4-8CD035F2F1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FFC4731D-E672-4A89-83C5-AAB4DED7E486}"/>
              </a:ext>
            </a:extLst>
          </p:cNvPr>
          <p:cNvSpPr>
            <a:spLocks noGrp="1"/>
          </p:cNvSpPr>
          <p:nvPr>
            <p:ph idx="1"/>
          </p:nvPr>
        </p:nvSpPr>
        <p:spPr/>
        <p:txBody>
          <a:bodyPr/>
          <a:lstStyle/>
          <a:p>
            <a:r>
              <a:rPr kumimoji="1" lang="ja-JP" altLang="en-US" dirty="0"/>
              <a:t>階級境界値（</a:t>
            </a:r>
            <a:r>
              <a:rPr kumimoji="1" lang="en-US" altLang="ja-JP" dirty="0"/>
              <a:t>class boundaries</a:t>
            </a:r>
            <a:r>
              <a:rPr kumimoji="1" lang="ja-JP" altLang="en-US" dirty="0"/>
              <a:t>）は</a:t>
            </a:r>
            <a:r>
              <a:rPr lang="ja-JP" altLang="en-US" dirty="0"/>
              <a:t>測定値の最小桁よりひとつ下の桁にとるとよい．</a:t>
            </a:r>
            <a:endParaRPr lang="en-US" altLang="ja-JP" dirty="0"/>
          </a:p>
          <a:p>
            <a:pPr lvl="1"/>
            <a:r>
              <a:rPr kumimoji="1" lang="ja-JP" altLang="en-US" dirty="0"/>
              <a:t>ちょうど境界値をとった測定値をどちらの階級でカウントすればよいかのあいまいさがない．</a:t>
            </a:r>
            <a:endParaRPr kumimoji="1" lang="en-US" altLang="ja-JP" dirty="0"/>
          </a:p>
          <a:p>
            <a:pPr lvl="1"/>
            <a:r>
              <a:rPr lang="ja-JP" altLang="en-US" dirty="0"/>
              <a:t>「真の境界」で階級を構成できる．</a:t>
            </a:r>
            <a:endParaRPr kumimoji="1" lang="ja-JP" altLang="en-US" dirty="0"/>
          </a:p>
        </p:txBody>
      </p:sp>
      <p:graphicFrame>
        <p:nvGraphicFramePr>
          <p:cNvPr id="4" name="表 4">
            <a:extLst>
              <a:ext uri="{FF2B5EF4-FFF2-40B4-BE49-F238E27FC236}">
                <a16:creationId xmlns:a16="http://schemas.microsoft.com/office/drawing/2014/main" id="{FD7343A6-5D93-4FB6-8A5A-67752333FC7F}"/>
              </a:ext>
            </a:extLst>
          </p:cNvPr>
          <p:cNvGraphicFramePr>
            <a:graphicFrameLocks noGrp="1"/>
          </p:cNvGraphicFramePr>
          <p:nvPr>
            <p:extLst>
              <p:ext uri="{D42A27DB-BD31-4B8C-83A1-F6EECF244321}">
                <p14:modId xmlns:p14="http://schemas.microsoft.com/office/powerpoint/2010/main" val="574090038"/>
              </p:ext>
            </p:extLst>
          </p:nvPr>
        </p:nvGraphicFramePr>
        <p:xfrm>
          <a:off x="1547664" y="4516120"/>
          <a:ext cx="5418670" cy="741680"/>
        </p:xfrm>
        <a:graphic>
          <a:graphicData uri="http://schemas.openxmlformats.org/drawingml/2006/table">
            <a:tbl>
              <a:tblPr firstRow="1" bandRow="1">
                <a:tableStyleId>{5940675A-B579-460E-94D1-54222C63F5DA}</a:tableStyleId>
              </a:tblPr>
              <a:tblGrid>
                <a:gridCol w="541867">
                  <a:extLst>
                    <a:ext uri="{9D8B030D-6E8A-4147-A177-3AD203B41FA5}">
                      <a16:colId xmlns:a16="http://schemas.microsoft.com/office/drawing/2014/main" val="1433230167"/>
                    </a:ext>
                  </a:extLst>
                </a:gridCol>
                <a:gridCol w="541867">
                  <a:extLst>
                    <a:ext uri="{9D8B030D-6E8A-4147-A177-3AD203B41FA5}">
                      <a16:colId xmlns:a16="http://schemas.microsoft.com/office/drawing/2014/main" val="436504922"/>
                    </a:ext>
                  </a:extLst>
                </a:gridCol>
                <a:gridCol w="541867">
                  <a:extLst>
                    <a:ext uri="{9D8B030D-6E8A-4147-A177-3AD203B41FA5}">
                      <a16:colId xmlns:a16="http://schemas.microsoft.com/office/drawing/2014/main" val="1261465677"/>
                    </a:ext>
                  </a:extLst>
                </a:gridCol>
                <a:gridCol w="541867">
                  <a:extLst>
                    <a:ext uri="{9D8B030D-6E8A-4147-A177-3AD203B41FA5}">
                      <a16:colId xmlns:a16="http://schemas.microsoft.com/office/drawing/2014/main" val="1466067891"/>
                    </a:ext>
                  </a:extLst>
                </a:gridCol>
                <a:gridCol w="541867">
                  <a:extLst>
                    <a:ext uri="{9D8B030D-6E8A-4147-A177-3AD203B41FA5}">
                      <a16:colId xmlns:a16="http://schemas.microsoft.com/office/drawing/2014/main" val="2423614163"/>
                    </a:ext>
                  </a:extLst>
                </a:gridCol>
                <a:gridCol w="541867">
                  <a:extLst>
                    <a:ext uri="{9D8B030D-6E8A-4147-A177-3AD203B41FA5}">
                      <a16:colId xmlns:a16="http://schemas.microsoft.com/office/drawing/2014/main" val="1398721079"/>
                    </a:ext>
                  </a:extLst>
                </a:gridCol>
                <a:gridCol w="541867">
                  <a:extLst>
                    <a:ext uri="{9D8B030D-6E8A-4147-A177-3AD203B41FA5}">
                      <a16:colId xmlns:a16="http://schemas.microsoft.com/office/drawing/2014/main" val="46069224"/>
                    </a:ext>
                  </a:extLst>
                </a:gridCol>
                <a:gridCol w="541867">
                  <a:extLst>
                    <a:ext uri="{9D8B030D-6E8A-4147-A177-3AD203B41FA5}">
                      <a16:colId xmlns:a16="http://schemas.microsoft.com/office/drawing/2014/main" val="3892872433"/>
                    </a:ext>
                  </a:extLst>
                </a:gridCol>
                <a:gridCol w="541867">
                  <a:extLst>
                    <a:ext uri="{9D8B030D-6E8A-4147-A177-3AD203B41FA5}">
                      <a16:colId xmlns:a16="http://schemas.microsoft.com/office/drawing/2014/main" val="792191075"/>
                    </a:ext>
                  </a:extLst>
                </a:gridCol>
                <a:gridCol w="541867">
                  <a:extLst>
                    <a:ext uri="{9D8B030D-6E8A-4147-A177-3AD203B41FA5}">
                      <a16:colId xmlns:a16="http://schemas.microsoft.com/office/drawing/2014/main" val="292321917"/>
                    </a:ext>
                  </a:extLst>
                </a:gridCol>
              </a:tblGrid>
              <a:tr h="370840">
                <a:tc>
                  <a:txBody>
                    <a:bodyPr/>
                    <a:lstStyle/>
                    <a:p>
                      <a:endParaRPr kumimoji="1" lang="ja-JP" alt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kumimoji="1" lang="ja-JP" altLang="en-US" dirty="0"/>
                    </a:p>
                  </a:txBody>
                  <a:tcPr>
                    <a:lnL w="12700" cmpd="sng">
                      <a:noFill/>
                    </a:lnL>
                    <a:lnR w="12700" cap="flat" cmpd="sng" algn="ctr">
                      <a:noFill/>
                      <a:prstDash val="dash"/>
                      <a:round/>
                      <a:headEnd type="none" w="med" len="med"/>
                      <a:tailEnd type="none" w="med" len="med"/>
                    </a:lnR>
                    <a:lnT w="12700" cmpd="sng">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lnL w="12700" cap="flat" cmpd="sng" algn="ctr">
                      <a:solidFill>
                        <a:schemeClr val="tx1"/>
                      </a:solidFill>
                      <a:prstDash val="dash"/>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492750"/>
                  </a:ext>
                </a:extLst>
              </a:tr>
              <a:tr h="370840">
                <a:tc gridSpan="2">
                  <a:txBody>
                    <a:bodyPr/>
                    <a:lstStyle/>
                    <a:p>
                      <a:pPr algn="ctr"/>
                      <a:r>
                        <a:rPr kumimoji="1" lang="en-US" altLang="ja-JP" dirty="0"/>
                        <a:t>119</a:t>
                      </a:r>
                      <a:endParaRPr kumimoji="1" lang="ja-JP" altLang="en-US" dirty="0"/>
                    </a:p>
                  </a:txBody>
                  <a:tcPr>
                    <a:lnL w="12700" cmpd="sng">
                      <a:noFill/>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dirty="0"/>
                    </a:p>
                  </a:txBody>
                  <a:tcPr>
                    <a:lnL w="12700" cmpd="sng">
                      <a:noFill/>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a:r>
                        <a:rPr kumimoji="1" lang="en-US" altLang="ja-JP" dirty="0"/>
                        <a:t>120</a:t>
                      </a:r>
                      <a:endParaRPr kumimoji="1" lang="ja-JP" altLang="en-US" dirty="0"/>
                    </a:p>
                  </a:txBody>
                  <a:tcPr>
                    <a:lnL w="12700" cap="flat" cmpd="sng" algn="ctr">
                      <a:solidFill>
                        <a:schemeClr val="tx1"/>
                      </a:solidFill>
                      <a:prstDash val="dash"/>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dirty="0"/>
                    </a:p>
                  </a:txBody>
                  <a:tcPr>
                    <a:lnL w="12700" cmpd="sng">
                      <a:noFill/>
                    </a:lnL>
                    <a:lnR w="12700" cmpd="sng">
                      <a:noFill/>
                    </a:lnR>
                    <a:lnT w="12700" cap="flat" cmpd="sng" algn="ctr">
                      <a:solidFill>
                        <a:schemeClr val="tx1"/>
                      </a:solidFill>
                      <a:prstDash val="dash"/>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kumimoji="1" lang="ja-JP" altLang="en-US" dirty="0"/>
                    </a:p>
                  </a:txBody>
                  <a:tcPr>
                    <a:lnL w="12700" cmpd="sng">
                      <a:noFill/>
                    </a:lnL>
                    <a:lnR w="12700" cmpd="sng">
                      <a:noFill/>
                    </a:lnR>
                    <a:lnT w="12700" cap="flat" cmpd="sng" algn="ctr">
                      <a:solidFill>
                        <a:schemeClr val="tx1"/>
                      </a:solidFill>
                      <a:prstDash val="dash"/>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kumimoji="1" lang="ja-JP" altLang="en-US" dirty="0"/>
                    </a:p>
                  </a:txBody>
                  <a:tcPr>
                    <a:lnL w="12700" cmpd="sng">
                      <a:noFill/>
                    </a:lnL>
                    <a:lnR w="12700" cmpd="sng">
                      <a:noFill/>
                    </a:lnR>
                    <a:lnT w="12700" cap="flat" cmpd="sng" algn="ctr">
                      <a:solidFill>
                        <a:schemeClr val="tx1"/>
                      </a:solidFill>
                      <a:prstDash val="dash"/>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a:r>
                        <a:rPr kumimoji="1" lang="en-US" altLang="ja-JP" dirty="0"/>
                        <a:t>129</a:t>
                      </a:r>
                      <a:endParaRPr kumimoji="1" lang="ja-JP" altLang="en-US" dirty="0"/>
                    </a:p>
                  </a:txBody>
                  <a:tcPr>
                    <a:lnL w="12700" cmpd="sng">
                      <a:noFill/>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dirty="0"/>
                    </a:p>
                  </a:txBody>
                  <a:tcPr>
                    <a:lnL w="12700" cmpd="sng">
                      <a:noFill/>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a:r>
                        <a:rPr kumimoji="1" lang="en-US" altLang="ja-JP" dirty="0"/>
                        <a:t>130</a:t>
                      </a:r>
                      <a:endParaRPr kumimoji="1" lang="ja-JP" altLang="en-US" dirty="0"/>
                    </a:p>
                  </a:txBody>
                  <a:tcPr>
                    <a:lnL w="12700" cap="flat" cmpd="sng" algn="ctr">
                      <a:solidFill>
                        <a:schemeClr val="tx1"/>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dirty="0"/>
                    </a:p>
                  </a:txBody>
                  <a:tcPr>
                    <a:lnL w="12700" cap="flat" cmpd="sng" algn="ctr">
                      <a:solidFill>
                        <a:schemeClr val="tx1"/>
                      </a:solidFill>
                      <a:prstDash val="dash"/>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2103189"/>
                  </a:ext>
                </a:extLst>
              </a:tr>
            </a:tbl>
          </a:graphicData>
        </a:graphic>
      </p:graphicFrame>
    </p:spTree>
    <p:extLst>
      <p:ext uri="{BB962C8B-B14F-4D97-AF65-F5344CB8AC3E}">
        <p14:creationId xmlns:p14="http://schemas.microsoft.com/office/powerpoint/2010/main" val="206655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1"/>
            <a:r>
              <a:rPr lang="ja-JP" altLang="en-US" u="sng" dirty="0">
                <a:solidFill>
                  <a:srgbClr val="FF0000"/>
                </a:solidFill>
              </a:rPr>
              <a:t>階級値</a:t>
            </a:r>
            <a:r>
              <a:rPr lang="ja-JP" altLang="en-US" dirty="0">
                <a:sym typeface="Wingdings" pitchFamily="2" charset="2"/>
              </a:rPr>
              <a:t>（</a:t>
            </a:r>
            <a:r>
              <a:rPr lang="en-US" altLang="ja-JP" dirty="0"/>
              <a:t>class mark</a:t>
            </a:r>
            <a:r>
              <a:rPr lang="ja-JP" altLang="en-US" dirty="0"/>
              <a:t>）：階級の中央の値．データを分類した後では，特定の階級に属する測定値を，この階級値におきかえることがある．たとえば，身長のデータを度数分布表に整理したとき，</a:t>
            </a:r>
            <a:r>
              <a:rPr lang="en-US" altLang="ja-JP" dirty="0"/>
              <a:t>160cm</a:t>
            </a:r>
            <a:r>
              <a:rPr lang="ja-JP" altLang="en-US" dirty="0"/>
              <a:t>以上</a:t>
            </a:r>
            <a:r>
              <a:rPr lang="en-US" altLang="ja-JP" dirty="0"/>
              <a:t>170cm</a:t>
            </a:r>
            <a:r>
              <a:rPr lang="ja-JP" altLang="en-US" dirty="0"/>
              <a:t>未満という階級に属する人の身長は，すべて</a:t>
            </a:r>
            <a:r>
              <a:rPr lang="en-US" altLang="ja-JP" dirty="0"/>
              <a:t>165cm</a:t>
            </a:r>
            <a:r>
              <a:rPr lang="ja-JP" altLang="en-US" dirty="0"/>
              <a:t>であるとみなす．（図３，図５参照）</a:t>
            </a:r>
          </a:p>
        </p:txBody>
      </p:sp>
    </p:spTree>
    <p:extLst>
      <p:ext uri="{BB962C8B-B14F-4D97-AF65-F5344CB8AC3E}">
        <p14:creationId xmlns:p14="http://schemas.microsoft.com/office/powerpoint/2010/main" val="2837488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079795-F9D8-4152-B3B5-CA9BD93A5A31}"/>
              </a:ext>
            </a:extLst>
          </p:cNvPr>
          <p:cNvSpPr>
            <a:spLocks noGrp="1"/>
          </p:cNvSpPr>
          <p:nvPr>
            <p:ph type="title"/>
          </p:nvPr>
        </p:nvSpPr>
        <p:spPr/>
        <p:txBody>
          <a:bodyPr/>
          <a:lstStyle/>
          <a:p>
            <a:r>
              <a:rPr lang="ja-JP" altLang="en-US" dirty="0"/>
              <a:t>実習課題１</a:t>
            </a:r>
            <a:endParaRPr kumimoji="1" lang="ja-JP" altLang="en-US" dirty="0"/>
          </a:p>
        </p:txBody>
      </p:sp>
      <p:sp>
        <p:nvSpPr>
          <p:cNvPr id="3" name="コンテンツ プレースホルダー 2">
            <a:extLst>
              <a:ext uri="{FF2B5EF4-FFF2-40B4-BE49-F238E27FC236}">
                <a16:creationId xmlns:a16="http://schemas.microsoft.com/office/drawing/2014/main" id="{15ECB844-4E2E-4851-A45B-3474FA5F55EE}"/>
              </a:ext>
            </a:extLst>
          </p:cNvPr>
          <p:cNvSpPr>
            <a:spLocks noGrp="1"/>
          </p:cNvSpPr>
          <p:nvPr>
            <p:ph idx="1"/>
          </p:nvPr>
        </p:nvSpPr>
        <p:spPr/>
        <p:txBody>
          <a:bodyPr/>
          <a:lstStyle/>
          <a:p>
            <a:r>
              <a:rPr kumimoji="1" lang="ja-JP" altLang="en-US" dirty="0"/>
              <a:t>エクセルのピボットテーブルを利用して度数分布表を作成する．</a:t>
            </a:r>
            <a:endParaRPr kumimoji="1" lang="en-US" altLang="ja-JP" dirty="0"/>
          </a:p>
          <a:p>
            <a:pPr lvl="1"/>
            <a:r>
              <a:rPr lang="ja-JP" altLang="en-US" dirty="0"/>
              <a:t>データ：第２章例題２（</a:t>
            </a:r>
            <a:r>
              <a:rPr lang="en-US" altLang="ja-JP" dirty="0"/>
              <a:t>example2_2.xlsx</a:t>
            </a:r>
            <a:r>
              <a:rPr lang="ja-JP" altLang="en-US" dirty="0"/>
              <a:t>）</a:t>
            </a:r>
            <a:endParaRPr lang="en-US" altLang="ja-JP" dirty="0"/>
          </a:p>
          <a:p>
            <a:pPr lvl="1"/>
            <a:r>
              <a:rPr kumimoji="1" lang="ja-JP" altLang="en-US" dirty="0"/>
              <a:t>解説スライド：</a:t>
            </a:r>
            <a:r>
              <a:rPr kumimoji="1" lang="en-US" altLang="ja-JP" dirty="0"/>
              <a:t>frequency365.pptx</a:t>
            </a:r>
          </a:p>
          <a:p>
            <a:pPr lvl="1"/>
            <a:r>
              <a:rPr kumimoji="1" lang="ja-JP" altLang="en-US" dirty="0"/>
              <a:t>解説動画：</a:t>
            </a:r>
            <a:r>
              <a:rPr lang="ja-JP" altLang="en-US" b="0" i="0" dirty="0">
                <a:solidFill>
                  <a:srgbClr val="232323"/>
                </a:solidFill>
                <a:effectLst/>
                <a:latin typeface="�q���M�m�p�S Pro W3"/>
                <a:hlinkClick r:id="rId2"/>
              </a:rPr>
              <a:t>エクセルのピボットテーブルを利用した度数分布表の作成方法</a:t>
            </a:r>
            <a:endParaRPr lang="en-US" altLang="ja-JP" b="0" i="0" dirty="0">
              <a:solidFill>
                <a:srgbClr val="232323"/>
              </a:solidFill>
              <a:effectLst/>
              <a:latin typeface="�q���M�m�p�S Pro W3"/>
            </a:endParaRPr>
          </a:p>
          <a:p>
            <a:pPr lvl="1"/>
            <a:r>
              <a:rPr kumimoji="1" lang="ja-JP" altLang="en-US" dirty="0">
                <a:solidFill>
                  <a:srgbClr val="232323"/>
                </a:solidFill>
                <a:latin typeface="�q���M�m�p�S Pro W3"/>
              </a:rPr>
              <a:t>実習課題２</a:t>
            </a:r>
            <a:r>
              <a:rPr lang="ja-JP" altLang="en-US" dirty="0">
                <a:solidFill>
                  <a:srgbClr val="232323"/>
                </a:solidFill>
                <a:latin typeface="�q���M�m�p�S Pro W3"/>
              </a:rPr>
              <a:t>を行った後，エクセルファイルを </a:t>
            </a:r>
            <a:r>
              <a:rPr lang="en-US" altLang="ja-JP" dirty="0" err="1">
                <a:solidFill>
                  <a:srgbClr val="232323"/>
                </a:solidFill>
                <a:latin typeface="�q���M�m�p�S Pro W3"/>
              </a:rPr>
              <a:t>CoursePower</a:t>
            </a:r>
            <a:r>
              <a:rPr lang="en-US" altLang="ja-JP" dirty="0">
                <a:solidFill>
                  <a:srgbClr val="232323"/>
                </a:solidFill>
                <a:latin typeface="�q���M�m�p�S Pro W3"/>
              </a:rPr>
              <a:t> </a:t>
            </a:r>
            <a:r>
              <a:rPr lang="ja-JP" altLang="en-US" dirty="0">
                <a:solidFill>
                  <a:srgbClr val="232323"/>
                </a:solidFill>
                <a:latin typeface="�q���M�m�p�S Pro W3"/>
              </a:rPr>
              <a:t>から提出する．</a:t>
            </a:r>
            <a:endParaRPr kumimoji="1" lang="en-US" altLang="ja-JP" dirty="0">
              <a:solidFill>
                <a:srgbClr val="232323"/>
              </a:solidFill>
              <a:latin typeface="�q���M�m�p�S Pro W3"/>
            </a:endParaRPr>
          </a:p>
        </p:txBody>
      </p:sp>
    </p:spTree>
    <p:extLst>
      <p:ext uri="{BB962C8B-B14F-4D97-AF65-F5344CB8AC3E}">
        <p14:creationId xmlns:p14="http://schemas.microsoft.com/office/powerpoint/2010/main" val="573562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３．グラフによる表示</a:t>
            </a:r>
          </a:p>
        </p:txBody>
      </p:sp>
      <p:sp>
        <p:nvSpPr>
          <p:cNvPr id="3" name="コンテンツ プレースホルダ 2"/>
          <p:cNvSpPr>
            <a:spLocks noGrp="1"/>
          </p:cNvSpPr>
          <p:nvPr>
            <p:ph idx="1"/>
          </p:nvPr>
        </p:nvSpPr>
        <p:spPr/>
        <p:txBody>
          <a:bodyPr>
            <a:normAutofit/>
          </a:bodyPr>
          <a:lstStyle/>
          <a:p>
            <a:r>
              <a:rPr lang="ja-JP" altLang="en-US" u="sng" dirty="0">
                <a:solidFill>
                  <a:srgbClr val="FF0000"/>
                </a:solidFill>
              </a:rPr>
              <a:t>ヒストグラム</a:t>
            </a:r>
            <a:r>
              <a:rPr lang="ja-JP" altLang="en-US" dirty="0"/>
              <a:t>（</a:t>
            </a:r>
            <a:r>
              <a:rPr lang="en-US" altLang="ja-JP" dirty="0"/>
              <a:t>histogram</a:t>
            </a:r>
            <a:r>
              <a:rPr lang="ja-JP" altLang="en-US" dirty="0"/>
              <a:t>）：</a:t>
            </a:r>
            <a:r>
              <a:rPr kumimoji="1" lang="ja-JP" altLang="en-US" dirty="0"/>
              <a:t>測定値の分布を視覚的に表現して，分布の特徴を把握する</a:t>
            </a:r>
            <a:endParaRPr kumimoji="1" lang="en-US" altLang="ja-JP" dirty="0"/>
          </a:p>
          <a:p>
            <a:pPr lvl="1"/>
            <a:r>
              <a:rPr lang="ja-JP" altLang="en-US" dirty="0"/>
              <a:t>連続型変数に関して構成する．柱を隙間なく並べる．（図</a:t>
            </a:r>
            <a:r>
              <a:rPr lang="en-US" altLang="ja-JP" dirty="0"/>
              <a:t>2</a:t>
            </a:r>
            <a:r>
              <a:rPr lang="ja-JP" altLang="en-US" dirty="0" err="1"/>
              <a:t>，</a:t>
            </a:r>
            <a:r>
              <a:rPr lang="ja-JP" altLang="en-US" dirty="0"/>
              <a:t>図</a:t>
            </a:r>
            <a:r>
              <a:rPr lang="en-US" altLang="ja-JP" dirty="0"/>
              <a:t>3</a:t>
            </a:r>
            <a:r>
              <a:rPr lang="ja-JP" altLang="en-US" dirty="0" err="1"/>
              <a:t>，</a:t>
            </a:r>
            <a:r>
              <a:rPr lang="ja-JP" altLang="en-US" dirty="0"/>
              <a:t>図５）</a:t>
            </a:r>
            <a:endParaRPr lang="en-US" altLang="ja-JP" dirty="0"/>
          </a:p>
          <a:p>
            <a:pPr lvl="1"/>
            <a:r>
              <a:rPr lang="ja-JP" altLang="en-US" dirty="0"/>
              <a:t>離散型変数の場合には，柱の間隔をあけた棒グラフを作成する． 図４は，本来は棒グラフで書くべき．</a:t>
            </a:r>
            <a:endParaRPr lang="en-US" altLang="ja-JP" dirty="0"/>
          </a:p>
          <a:p>
            <a:pPr lvl="2"/>
            <a:r>
              <a:rPr kumimoji="1" lang="ja-JP" altLang="en-US" dirty="0"/>
              <a:t>テキストでは「ヒストグラムは離散型変数に対しても使うことがある」と述べている（</a:t>
            </a:r>
            <a:r>
              <a:rPr kumimoji="1" lang="en-US" altLang="ja-JP" dirty="0"/>
              <a:t>p.14</a:t>
            </a:r>
            <a:r>
              <a:rPr kumimoji="1" lang="ja-JP" altLang="en-US" dirty="0"/>
              <a:t>）．</a:t>
            </a:r>
            <a:endParaRPr kumimoji="1" lang="en-US" altLang="ja-JP"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3918627-A77A-4434-AA7D-80033538832E}"/>
              </a:ext>
            </a:extLst>
          </p:cNvPr>
          <p:cNvPicPr>
            <a:picLocks noChangeAspect="1"/>
          </p:cNvPicPr>
          <p:nvPr/>
        </p:nvPicPr>
        <p:blipFill>
          <a:blip r:embed="rId2"/>
          <a:stretch>
            <a:fillRect/>
          </a:stretch>
        </p:blipFill>
        <p:spPr>
          <a:xfrm>
            <a:off x="827584" y="1844824"/>
            <a:ext cx="7307855" cy="4392488"/>
          </a:xfrm>
          <a:prstGeom prst="rect">
            <a:avLst/>
          </a:prstGeom>
        </p:spPr>
      </p:pic>
      <p:sp>
        <p:nvSpPr>
          <p:cNvPr id="5" name="タイトル 4">
            <a:extLst>
              <a:ext uri="{FF2B5EF4-FFF2-40B4-BE49-F238E27FC236}">
                <a16:creationId xmlns:a16="http://schemas.microsoft.com/office/drawing/2014/main" id="{D009D53A-4FFC-475D-A7EB-82D39A822DD2}"/>
              </a:ext>
            </a:extLst>
          </p:cNvPr>
          <p:cNvSpPr>
            <a:spLocks noGrp="1"/>
          </p:cNvSpPr>
          <p:nvPr>
            <p:ph type="title"/>
          </p:nvPr>
        </p:nvSpPr>
        <p:spPr/>
        <p:txBody>
          <a:bodyPr/>
          <a:lstStyle/>
          <a:p>
            <a:endParaRPr lang="ja-JP" altLang="en-US"/>
          </a:p>
        </p:txBody>
      </p:sp>
    </p:spTree>
    <p:extLst>
      <p:ext uri="{BB962C8B-B14F-4D97-AF65-F5344CB8AC3E}">
        <p14:creationId xmlns:p14="http://schemas.microsoft.com/office/powerpoint/2010/main" val="290439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ヒストグラム観察のポイント</a:t>
            </a:r>
          </a:p>
        </p:txBody>
      </p:sp>
      <p:sp>
        <p:nvSpPr>
          <p:cNvPr id="3" name="コンテンツ プレースホルダ 2"/>
          <p:cNvSpPr>
            <a:spLocks noGrp="1"/>
          </p:cNvSpPr>
          <p:nvPr>
            <p:ph idx="1"/>
          </p:nvPr>
        </p:nvSpPr>
        <p:spPr/>
        <p:txBody>
          <a:bodyPr>
            <a:normAutofit/>
          </a:bodyPr>
          <a:lstStyle/>
          <a:p>
            <a:r>
              <a:rPr kumimoji="1" lang="ja-JP" altLang="en-US" dirty="0"/>
              <a:t>分布の概形は一つの山のある形（単峰型）だとうか？　あるいは，別の形だろうか？</a:t>
            </a:r>
            <a:endParaRPr kumimoji="1" lang="en-US" altLang="ja-JP" dirty="0"/>
          </a:p>
          <a:p>
            <a:r>
              <a:rPr lang="ja-JP" altLang="en-US" dirty="0"/>
              <a:t>左右対称だろうか？</a:t>
            </a:r>
            <a:endParaRPr kumimoji="1" lang="en-US" altLang="ja-JP" dirty="0"/>
          </a:p>
          <a:p>
            <a:r>
              <a:rPr lang="ja-JP" altLang="en-US" dirty="0"/>
              <a:t>他と極端に異なる値（はずれ値）はないだろうか？</a:t>
            </a:r>
            <a:endParaRPr lang="en-US" altLang="ja-JP" dirty="0"/>
          </a:p>
          <a:p>
            <a:r>
              <a:rPr lang="ja-JP" altLang="en-US" dirty="0"/>
              <a:t>平均（変動の中心）はどこだろうか？</a:t>
            </a:r>
            <a:endParaRPr lang="en-US" altLang="ja-JP" dirty="0"/>
          </a:p>
          <a:p>
            <a:r>
              <a:rPr lang="ja-JP" altLang="en-US" dirty="0"/>
              <a:t>平均からの変動（分布の横幅）はどれぐらいだろうか？</a:t>
            </a:r>
            <a:endParaRPr lang="en-US" altLang="ja-JP" dirty="0"/>
          </a:p>
        </p:txBody>
      </p:sp>
    </p:spTree>
    <p:extLst>
      <p:ext uri="{BB962C8B-B14F-4D97-AF65-F5344CB8AC3E}">
        <p14:creationId xmlns:p14="http://schemas.microsoft.com/office/powerpoint/2010/main" val="1602539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ja-JP" altLang="en-US" dirty="0"/>
              <a:t>左すその長い分布を「左に</a:t>
            </a:r>
            <a:r>
              <a:rPr lang="ja-JP" altLang="en-US" u="sng" dirty="0">
                <a:solidFill>
                  <a:srgbClr val="FF0000"/>
                </a:solidFill>
              </a:rPr>
              <a:t>ひずんでいる</a:t>
            </a:r>
            <a:r>
              <a:rPr lang="ja-JP" altLang="en-US" dirty="0"/>
              <a:t>（</a:t>
            </a:r>
            <a:r>
              <a:rPr lang="en-US" altLang="ja-JP" dirty="0"/>
              <a:t>be left-</a:t>
            </a:r>
            <a:r>
              <a:rPr lang="en-US" altLang="ja-JP" dirty="0">
                <a:solidFill>
                  <a:srgbClr val="FF0000"/>
                </a:solidFill>
              </a:rPr>
              <a:t>skewed</a:t>
            </a:r>
            <a:r>
              <a:rPr lang="en-US" altLang="ja-JP" dirty="0"/>
              <a:t>; be </a:t>
            </a:r>
            <a:r>
              <a:rPr lang="en-US" altLang="ja-JP" dirty="0">
                <a:solidFill>
                  <a:srgbClr val="FF0000"/>
                </a:solidFill>
              </a:rPr>
              <a:t>skewed</a:t>
            </a:r>
            <a:r>
              <a:rPr lang="en-US" altLang="ja-JP" dirty="0"/>
              <a:t> to the left</a:t>
            </a:r>
            <a:r>
              <a:rPr lang="ja-JP" altLang="en-US" dirty="0"/>
              <a:t>）」と言う．</a:t>
            </a:r>
            <a:endParaRPr lang="en-US" altLang="ja-JP" dirty="0"/>
          </a:p>
          <a:p>
            <a:r>
              <a:rPr lang="ja-JP" altLang="en-US" dirty="0"/>
              <a:t>右すその長い分布を「右にひずんでいる」と言う．</a:t>
            </a:r>
            <a:endParaRPr lang="en-US" altLang="ja-JP" dirty="0"/>
          </a:p>
          <a:p>
            <a:pPr lvl="1"/>
            <a:r>
              <a:rPr lang="ja-JP" altLang="en-US" dirty="0"/>
              <a:t>この表現は直観と逆かもしれない．テキストの図４および図５は，右に歪んでいる．</a:t>
            </a:r>
            <a:endParaRPr lang="en-US" altLang="ja-JP"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r>
              <a:rPr lang="ja-JP" altLang="en-US" dirty="0"/>
              <a:t>観測値の源泉を</a:t>
            </a:r>
            <a:r>
              <a:rPr lang="ja-JP" altLang="en-US" u="sng" dirty="0">
                <a:solidFill>
                  <a:srgbClr val="FF0000"/>
                </a:solidFill>
              </a:rPr>
              <a:t>母集団</a:t>
            </a:r>
            <a:r>
              <a:rPr lang="ja-JP" altLang="en-US" dirty="0"/>
              <a:t>（</a:t>
            </a:r>
            <a:r>
              <a:rPr lang="en-US" altLang="ja-JP" dirty="0"/>
              <a:t>population</a:t>
            </a:r>
            <a:r>
              <a:rPr lang="ja-JP" altLang="en-US" dirty="0"/>
              <a:t>）と呼ぶ．</a:t>
            </a:r>
            <a:endParaRPr lang="en-US" altLang="ja-JP" dirty="0"/>
          </a:p>
          <a:p>
            <a:r>
              <a:rPr lang="ja-JP" altLang="en-US" u="sng" dirty="0"/>
              <a:t>母集団は興味のある対象の全体であり，結論を一般化したい範囲である</a:t>
            </a:r>
            <a:r>
              <a:rPr lang="ja-JP" altLang="en-US" dirty="0"/>
              <a:t>．</a:t>
            </a:r>
            <a:endParaRPr lang="en-US" altLang="ja-JP" dirty="0"/>
          </a:p>
          <a:p>
            <a:pPr lvl="1"/>
            <a:r>
              <a:rPr lang="ja-JP" altLang="en-US" dirty="0"/>
              <a:t>「日本の大学生は・・・」という主張をしたいのなら，母集団は日本の大学生全体．</a:t>
            </a:r>
            <a:endParaRPr lang="en-US" altLang="ja-JP" dirty="0"/>
          </a:p>
          <a:p>
            <a:r>
              <a:rPr lang="ja-JP" altLang="en-US" dirty="0"/>
              <a:t>母集団から抽出された観測対象（例：人）の集まり，あるいは観測値の集まりを，</a:t>
            </a:r>
            <a:r>
              <a:rPr lang="ja-JP" altLang="en-US" u="sng" dirty="0">
                <a:solidFill>
                  <a:srgbClr val="FF0000"/>
                </a:solidFill>
              </a:rPr>
              <a:t>標本</a:t>
            </a:r>
            <a:r>
              <a:rPr lang="ja-JP" altLang="en-US" dirty="0"/>
              <a:t>（</a:t>
            </a:r>
            <a:r>
              <a:rPr lang="en-US" altLang="ja-JP" dirty="0"/>
              <a:t>sample</a:t>
            </a:r>
            <a:r>
              <a:rPr lang="ja-JP" altLang="en-US" dirty="0"/>
              <a:t>）と呼ぶ．</a:t>
            </a:r>
            <a:endParaRPr lang="en-US" altLang="ja-JP" dirty="0"/>
          </a:p>
        </p:txBody>
      </p:sp>
    </p:spTree>
    <p:extLst>
      <p:ext uri="{BB962C8B-B14F-4D97-AF65-F5344CB8AC3E}">
        <p14:creationId xmlns:p14="http://schemas.microsoft.com/office/powerpoint/2010/main" val="5613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コンテンツ プレースホルダー 16" descr="テキスト が含まれている画像&#10;&#10;自動的に生成された説明">
            <a:extLst>
              <a:ext uri="{FF2B5EF4-FFF2-40B4-BE49-F238E27FC236}">
                <a16:creationId xmlns:a16="http://schemas.microsoft.com/office/drawing/2014/main" id="{F778CF1C-B8BA-49E2-95F2-51C0D2C98F3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50136"/>
            <a:ext cx="4038600" cy="2426091"/>
          </a:xfrm>
        </p:spPr>
      </p:pic>
      <p:pic>
        <p:nvPicPr>
          <p:cNvPr id="6" name="コンテンツ プレースホルダー 5" descr="白いバックグラウンドのスクリーンショット&#10;&#10;自動的に生成された説明">
            <a:extLst>
              <a:ext uri="{FF2B5EF4-FFF2-40B4-BE49-F238E27FC236}">
                <a16:creationId xmlns:a16="http://schemas.microsoft.com/office/drawing/2014/main" id="{B307275A-C638-4EF4-A506-87F31BA6C1D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650136"/>
            <a:ext cx="4038600" cy="2426091"/>
          </a:xfrm>
        </p:spPr>
      </p:pic>
      <p:sp>
        <p:nvSpPr>
          <p:cNvPr id="4" name="タイトル 3"/>
          <p:cNvSpPr>
            <a:spLocks noGrp="1"/>
          </p:cNvSpPr>
          <p:nvPr>
            <p:ph type="title"/>
          </p:nvPr>
        </p:nvSpPr>
        <p:spPr/>
        <p:txBody>
          <a:bodyPr>
            <a:normAutofit fontScale="90000"/>
          </a:bodyPr>
          <a:lstStyle/>
          <a:p>
            <a:r>
              <a:rPr kumimoji="1" lang="ja-JP" altLang="en-US" dirty="0"/>
              <a:t>階級幅の違いによる「見え」の違い</a:t>
            </a:r>
          </a:p>
        </p:txBody>
      </p:sp>
      <p:cxnSp>
        <p:nvCxnSpPr>
          <p:cNvPr id="13" name="直線矢印コネクタ 12"/>
          <p:cNvCxnSpPr>
            <a:cxnSpLocks/>
          </p:cNvCxnSpPr>
          <p:nvPr/>
        </p:nvCxnSpPr>
        <p:spPr>
          <a:xfrm>
            <a:off x="7236296" y="3140968"/>
            <a:ext cx="216024" cy="10115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16200000" flipH="1">
            <a:off x="2964645" y="3107529"/>
            <a:ext cx="1000132" cy="785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962102" y="1705631"/>
            <a:ext cx="3050835"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dirty="0"/>
              <a:t>右のヒストグラムの方が</a:t>
            </a:r>
            <a:endParaRPr lang="en-US" altLang="ja-JP" dirty="0"/>
          </a:p>
          <a:p>
            <a:r>
              <a:rPr lang="ja-JP" altLang="en-US" dirty="0"/>
              <a:t>度数の違い</a:t>
            </a:r>
            <a:r>
              <a:rPr kumimoji="1" lang="ja-JP" altLang="en-US" dirty="0"/>
              <a:t>が強調されている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dirty="0"/>
              <a:t>階級</a:t>
            </a:r>
            <a:r>
              <a:rPr kumimoji="1" lang="ja-JP" altLang="en-US" dirty="0"/>
              <a:t>の数および階級幅の決定</a:t>
            </a:r>
          </a:p>
        </p:txBody>
      </p:sp>
      <p:sp>
        <p:nvSpPr>
          <p:cNvPr id="6" name="コンテンツ プレースホルダ 5"/>
          <p:cNvSpPr>
            <a:spLocks noGrp="1"/>
          </p:cNvSpPr>
          <p:nvPr>
            <p:ph idx="1"/>
          </p:nvPr>
        </p:nvSpPr>
        <p:spPr/>
        <p:txBody>
          <a:bodyPr/>
          <a:lstStyle/>
          <a:p>
            <a:r>
              <a:rPr kumimoji="1" lang="ja-JP" altLang="en-US" dirty="0"/>
              <a:t>適切な階級の数および階級の幅を決める，「正しい」方法はない．</a:t>
            </a:r>
            <a:endParaRPr kumimoji="1" lang="en-US" altLang="ja-JP" dirty="0"/>
          </a:p>
          <a:p>
            <a:pPr lvl="1"/>
            <a:r>
              <a:rPr lang="ja-JP" altLang="en-US" dirty="0"/>
              <a:t>階級の数は</a:t>
            </a:r>
            <a:r>
              <a:rPr lang="en-US" altLang="ja-JP" dirty="0"/>
              <a:t>10</a:t>
            </a:r>
            <a:r>
              <a:rPr lang="ja-JP" altLang="en-US" dirty="0"/>
              <a:t>個から</a:t>
            </a:r>
            <a:r>
              <a:rPr lang="en-US" altLang="ja-JP" dirty="0"/>
              <a:t>20</a:t>
            </a:r>
            <a:r>
              <a:rPr lang="ja-JP" altLang="en-US" dirty="0"/>
              <a:t>個ぐらい</a:t>
            </a:r>
            <a:endParaRPr lang="en-US" altLang="ja-JP" dirty="0"/>
          </a:p>
          <a:p>
            <a:pPr lvl="1"/>
            <a:r>
              <a:rPr lang="ja-JP" altLang="en-US"/>
              <a:t>最小</a:t>
            </a:r>
            <a:r>
              <a:rPr lang="ja-JP" altLang="en-US" dirty="0"/>
              <a:t>測定単位から </a:t>
            </a:r>
            <a:r>
              <a:rPr lang="en-US" altLang="ja-JP" dirty="0"/>
              <a:t>1/2 </a:t>
            </a:r>
            <a:r>
              <a:rPr lang="ja-JP" altLang="en-US" dirty="0"/>
              <a:t>単位ずらして境界を設定することがしばしばなされる（図２，図３参照）．</a:t>
            </a:r>
            <a:endParaRPr kumimoji="1" lang="en-US" altLang="ja-JP" dirty="0"/>
          </a:p>
          <a:p>
            <a:r>
              <a:rPr kumimoji="1" lang="ja-JP" altLang="en-US" dirty="0"/>
              <a:t>試行錯誤しながら，分布の特徴がうまくとらえられるように描く．</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r>
              <a:rPr lang="ja-JP" altLang="en-US" dirty="0"/>
              <a:t>課題２</a:t>
            </a:r>
            <a:endParaRPr kumimoji="1" lang="ja-JP" altLang="en-US" dirty="0"/>
          </a:p>
        </p:txBody>
      </p:sp>
      <p:sp>
        <p:nvSpPr>
          <p:cNvPr id="3" name="コンテンツ プレースホルダー 2"/>
          <p:cNvSpPr>
            <a:spLocks noGrp="1"/>
          </p:cNvSpPr>
          <p:nvPr>
            <p:ph idx="1"/>
          </p:nvPr>
        </p:nvSpPr>
        <p:spPr/>
        <p:txBody>
          <a:bodyPr/>
          <a:lstStyle/>
          <a:p>
            <a:r>
              <a:rPr lang="ja-JP" altLang="en-US" dirty="0"/>
              <a:t>実習課題１の続きとして，ヒストグラムを作成する．</a:t>
            </a:r>
            <a:endParaRPr lang="en-US" altLang="ja-JP" dirty="0"/>
          </a:p>
          <a:p>
            <a:pPr lvl="1"/>
            <a:r>
              <a:rPr kumimoji="1" lang="ja-JP" altLang="en-US" dirty="0"/>
              <a:t>解説スライド：</a:t>
            </a:r>
            <a:r>
              <a:rPr kumimoji="1" lang="en-US" altLang="ja-JP" dirty="0"/>
              <a:t>frequency365.pptx</a:t>
            </a:r>
          </a:p>
          <a:p>
            <a:pPr lvl="1"/>
            <a:r>
              <a:rPr kumimoji="1" lang="ja-JP" altLang="en-US" dirty="0"/>
              <a:t>解説動画：</a:t>
            </a:r>
            <a:r>
              <a:rPr kumimoji="1" lang="ja-JP" altLang="en-US" dirty="0">
                <a:hlinkClick r:id="rId2"/>
              </a:rPr>
              <a:t>エクセルのピボットテーブルを利用したヒストグラムの作成方法</a:t>
            </a:r>
            <a:endParaRPr kumimoji="1" lang="en-US" altLang="ja-JP" dirty="0"/>
          </a:p>
          <a:p>
            <a:pPr lvl="1"/>
            <a:r>
              <a:rPr lang="ja-JP" altLang="en-US" dirty="0">
                <a:solidFill>
                  <a:srgbClr val="232323"/>
                </a:solidFill>
                <a:latin typeface="�q���M�m�p�S Pro W3"/>
              </a:rPr>
              <a:t>度数分布表（実習課題１）とヒストグラム（実習課題２）を含んだエクセルファイルを </a:t>
            </a:r>
            <a:r>
              <a:rPr lang="en-US" altLang="ja-JP" dirty="0" err="1">
                <a:solidFill>
                  <a:srgbClr val="232323"/>
                </a:solidFill>
                <a:latin typeface="�q���M�m�p�S Pro W3"/>
              </a:rPr>
              <a:t>CoursePower</a:t>
            </a:r>
            <a:r>
              <a:rPr lang="en-US" altLang="ja-JP" dirty="0">
                <a:solidFill>
                  <a:srgbClr val="232323"/>
                </a:solidFill>
                <a:latin typeface="�q���M�m�p�S Pro W3"/>
              </a:rPr>
              <a:t> </a:t>
            </a:r>
            <a:r>
              <a:rPr lang="ja-JP" altLang="en-US" dirty="0">
                <a:solidFill>
                  <a:srgbClr val="232323"/>
                </a:solidFill>
                <a:latin typeface="�q���M�m�p�S Pro W3"/>
              </a:rPr>
              <a:t>から提出する．</a:t>
            </a:r>
            <a:endParaRPr kumimoji="1" lang="en-US" altLang="ja-JP" dirty="0"/>
          </a:p>
          <a:p>
            <a:pPr lvl="1"/>
            <a:endParaRPr lang="en-US" altLang="ja-JP" dirty="0"/>
          </a:p>
        </p:txBody>
      </p:sp>
    </p:spTree>
    <p:extLst>
      <p:ext uri="{BB962C8B-B14F-4D97-AF65-F5344CB8AC3E}">
        <p14:creationId xmlns:p14="http://schemas.microsoft.com/office/powerpoint/2010/main" val="1988313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824563-D9EA-40ED-BD07-C63EB5D84161}"/>
              </a:ext>
            </a:extLst>
          </p:cNvPr>
          <p:cNvSpPr>
            <a:spLocks noGrp="1"/>
          </p:cNvSpPr>
          <p:nvPr>
            <p:ph type="title"/>
          </p:nvPr>
        </p:nvSpPr>
        <p:spPr/>
        <p:txBody>
          <a:bodyPr/>
          <a:lstStyle/>
          <a:p>
            <a:r>
              <a:rPr kumimoji="1" lang="ja-JP" altLang="en-US" dirty="0"/>
              <a:t>４．算術的記述</a:t>
            </a:r>
          </a:p>
        </p:txBody>
      </p:sp>
      <p:sp>
        <p:nvSpPr>
          <p:cNvPr id="3" name="コンテンツ プレースホルダー 2">
            <a:extLst>
              <a:ext uri="{FF2B5EF4-FFF2-40B4-BE49-F238E27FC236}">
                <a16:creationId xmlns:a16="http://schemas.microsoft.com/office/drawing/2014/main" id="{6473B64E-F245-45D3-ACA1-896205168CFB}"/>
              </a:ext>
            </a:extLst>
          </p:cNvPr>
          <p:cNvSpPr>
            <a:spLocks noGrp="1"/>
          </p:cNvSpPr>
          <p:nvPr>
            <p:ph idx="1"/>
          </p:nvPr>
        </p:nvSpPr>
        <p:spPr/>
        <p:txBody>
          <a:bodyPr>
            <a:normAutofit/>
          </a:bodyPr>
          <a:lstStyle/>
          <a:p>
            <a:r>
              <a:rPr kumimoji="1" lang="ja-JP" altLang="en-US" dirty="0"/>
              <a:t>ヒストグラムは測定値の分布に関してかなりの情報を与えるが，分布に関するより正確な情報は分布の算術的記述によって</a:t>
            </a:r>
            <a:r>
              <a:rPr lang="ja-JP" altLang="en-US" dirty="0"/>
              <a:t>得られる．</a:t>
            </a:r>
            <a:endParaRPr lang="en-US" altLang="ja-JP" dirty="0"/>
          </a:p>
          <a:p>
            <a:pPr lvl="1"/>
            <a:r>
              <a:rPr kumimoji="1" lang="ja-JP" altLang="en-US" dirty="0"/>
              <a:t>寮生と，寮生以外という２グループで，体重の分布の比較をしたいとき，ヒストグラムでの定性的な比較だけでなく，体重の平均および変動を表す数値での定量的な比較を行いたい．</a:t>
            </a:r>
            <a:endParaRPr kumimoji="1" lang="en-US" altLang="ja-JP" dirty="0"/>
          </a:p>
          <a:p>
            <a:pPr lvl="1"/>
            <a:r>
              <a:rPr lang="ja-JP" altLang="en-US" dirty="0"/>
              <a:t>これら数値を</a:t>
            </a:r>
            <a:r>
              <a:rPr lang="ja-JP" altLang="en-US" u="sng" dirty="0">
                <a:solidFill>
                  <a:srgbClr val="FF0000"/>
                </a:solidFill>
              </a:rPr>
              <a:t>記述統計量</a:t>
            </a:r>
            <a:r>
              <a:rPr lang="ja-JP" altLang="en-US" dirty="0"/>
              <a:t>（</a:t>
            </a:r>
            <a:r>
              <a:rPr lang="en-US" altLang="ja-JP" dirty="0"/>
              <a:t>descriptive statistic</a:t>
            </a:r>
            <a:r>
              <a:rPr lang="ja-JP" altLang="en-US" dirty="0"/>
              <a:t>）あるいは</a:t>
            </a:r>
            <a:r>
              <a:rPr lang="ja-JP" altLang="en-US" u="sng" dirty="0">
                <a:solidFill>
                  <a:srgbClr val="FF0000"/>
                </a:solidFill>
              </a:rPr>
              <a:t>要約統計量</a:t>
            </a:r>
            <a:r>
              <a:rPr lang="ja-JP" altLang="en-US" dirty="0"/>
              <a:t>（</a:t>
            </a:r>
            <a:r>
              <a:rPr lang="en-US" altLang="ja-JP" dirty="0"/>
              <a:t>summary statistic</a:t>
            </a:r>
            <a:r>
              <a:rPr lang="ja-JP" altLang="en-US" dirty="0"/>
              <a:t>）と呼ぶ．</a:t>
            </a:r>
            <a:endParaRPr kumimoji="1" lang="ja-JP" altLang="en-US" dirty="0"/>
          </a:p>
        </p:txBody>
      </p:sp>
    </p:spTree>
    <p:extLst>
      <p:ext uri="{BB962C8B-B14F-4D97-AF65-F5344CB8AC3E}">
        <p14:creationId xmlns:p14="http://schemas.microsoft.com/office/powerpoint/2010/main" val="3695587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a:t>「中心の位置」と「広がり（変動）」</a:t>
            </a:r>
            <a:r>
              <a:rPr lang="ja-JP" altLang="en-US" dirty="0"/>
              <a:t>を示す</a:t>
            </a:r>
            <a:endParaRPr kumimoji="1" lang="en-US" altLang="ja-JP" dirty="0"/>
          </a:p>
          <a:p>
            <a:r>
              <a:rPr lang="ja-JP" altLang="en-US" u="sng" dirty="0">
                <a:solidFill>
                  <a:srgbClr val="FF0000"/>
                </a:solidFill>
              </a:rPr>
              <a:t>代表値</a:t>
            </a:r>
            <a:r>
              <a:rPr lang="ja-JP" altLang="en-US" dirty="0"/>
              <a:t>（</a:t>
            </a:r>
            <a:r>
              <a:rPr lang="en-US" altLang="ja-JP" dirty="0"/>
              <a:t>average</a:t>
            </a:r>
            <a:r>
              <a:rPr lang="ja-JP" altLang="en-US" dirty="0"/>
              <a:t>）＝</a:t>
            </a:r>
            <a:r>
              <a:rPr lang="ja-JP" altLang="en-US" u="sng" dirty="0">
                <a:solidFill>
                  <a:srgbClr val="FF0000"/>
                </a:solidFill>
              </a:rPr>
              <a:t>位置</a:t>
            </a:r>
            <a:r>
              <a:rPr lang="ja-JP" altLang="en-US" u="sng" dirty="0"/>
              <a:t>（</a:t>
            </a:r>
            <a:r>
              <a:rPr lang="en-US" altLang="ja-JP" u="sng" dirty="0"/>
              <a:t>location</a:t>
            </a:r>
            <a:r>
              <a:rPr lang="ja-JP" altLang="en-US" u="sng" dirty="0"/>
              <a:t>）</a:t>
            </a:r>
            <a:r>
              <a:rPr lang="ja-JP" altLang="en-US" u="sng" dirty="0">
                <a:solidFill>
                  <a:srgbClr val="FF0000"/>
                </a:solidFill>
              </a:rPr>
              <a:t>の測度</a:t>
            </a:r>
            <a:endParaRPr lang="en-US" altLang="ja-JP" u="sng" dirty="0">
              <a:solidFill>
                <a:srgbClr val="FF0000"/>
              </a:solidFill>
            </a:endParaRPr>
          </a:p>
          <a:p>
            <a:pPr lvl="1"/>
            <a:r>
              <a:rPr lang="ja-JP" altLang="en-US" dirty="0"/>
              <a:t>平均値（</a:t>
            </a:r>
            <a:r>
              <a:rPr lang="en-US" altLang="ja-JP" dirty="0"/>
              <a:t>mean</a:t>
            </a:r>
            <a:r>
              <a:rPr lang="ja-JP" altLang="en-US" dirty="0"/>
              <a:t>）</a:t>
            </a:r>
            <a:endParaRPr lang="en-US" altLang="ja-JP" dirty="0"/>
          </a:p>
          <a:p>
            <a:pPr lvl="1"/>
            <a:r>
              <a:rPr lang="ja-JP" altLang="en-US" dirty="0"/>
              <a:t>中央値（</a:t>
            </a:r>
            <a:r>
              <a:rPr lang="en-US" altLang="ja-JP" dirty="0"/>
              <a:t>median</a:t>
            </a:r>
            <a:r>
              <a:rPr lang="ja-JP" altLang="en-US" dirty="0"/>
              <a:t>）</a:t>
            </a:r>
            <a:endParaRPr lang="en-US" altLang="ja-JP" dirty="0"/>
          </a:p>
          <a:p>
            <a:pPr lvl="1"/>
            <a:r>
              <a:rPr lang="ja-JP" altLang="en-US" dirty="0"/>
              <a:t>最頻値（</a:t>
            </a:r>
            <a:r>
              <a:rPr lang="en-US" altLang="ja-JP" dirty="0"/>
              <a:t>mode</a:t>
            </a:r>
            <a:r>
              <a:rPr lang="ja-JP" altLang="en-US" dirty="0"/>
              <a:t>）</a:t>
            </a:r>
            <a:endParaRPr lang="en-US" altLang="ja-JP" dirty="0"/>
          </a:p>
          <a:p>
            <a:r>
              <a:rPr lang="ja-JP" altLang="en-US" u="sng" dirty="0">
                <a:solidFill>
                  <a:srgbClr val="FF0000"/>
                </a:solidFill>
              </a:rPr>
              <a:t>散布度</a:t>
            </a:r>
            <a:r>
              <a:rPr lang="ja-JP" altLang="en-US" dirty="0"/>
              <a:t>（</a:t>
            </a:r>
            <a:r>
              <a:rPr lang="en-US" altLang="ja-JP" dirty="0"/>
              <a:t>dispersion</a:t>
            </a:r>
            <a:r>
              <a:rPr lang="ja-JP" altLang="en-US" dirty="0"/>
              <a:t>）＝</a:t>
            </a:r>
            <a:r>
              <a:rPr lang="ja-JP" altLang="en-US" u="sng" dirty="0">
                <a:solidFill>
                  <a:srgbClr val="FF0000"/>
                </a:solidFill>
              </a:rPr>
              <a:t>変動</a:t>
            </a:r>
            <a:r>
              <a:rPr lang="ja-JP" altLang="en-US" u="sng" dirty="0"/>
              <a:t>（</a:t>
            </a:r>
            <a:r>
              <a:rPr lang="en-US" altLang="ja-JP" u="sng" dirty="0"/>
              <a:t>variation</a:t>
            </a:r>
            <a:r>
              <a:rPr lang="ja-JP" altLang="en-US" u="sng" dirty="0"/>
              <a:t>）</a:t>
            </a:r>
            <a:r>
              <a:rPr lang="ja-JP" altLang="en-US" u="sng" dirty="0">
                <a:solidFill>
                  <a:srgbClr val="FF0000"/>
                </a:solidFill>
              </a:rPr>
              <a:t>の測度</a:t>
            </a:r>
            <a:endParaRPr lang="en-US" altLang="ja-JP" u="sng" dirty="0">
              <a:solidFill>
                <a:srgbClr val="FF0000"/>
              </a:solidFill>
            </a:endParaRPr>
          </a:p>
          <a:p>
            <a:pPr lvl="1"/>
            <a:r>
              <a:rPr kumimoji="1" lang="ja-JP" altLang="en-US" dirty="0"/>
              <a:t>分散</a:t>
            </a:r>
            <a:r>
              <a:rPr lang="ja-JP" altLang="en-US" dirty="0"/>
              <a:t>（</a:t>
            </a:r>
            <a:r>
              <a:rPr lang="en-US" altLang="ja-JP" dirty="0"/>
              <a:t>variance</a:t>
            </a:r>
            <a:r>
              <a:rPr lang="ja-JP" altLang="en-US" dirty="0"/>
              <a:t>），標準偏差（</a:t>
            </a:r>
            <a:r>
              <a:rPr lang="en-US" altLang="ja-JP" dirty="0"/>
              <a:t>standard  deviation</a:t>
            </a:r>
            <a:r>
              <a:rPr lang="ja-JP" altLang="en-US" dirty="0"/>
              <a:t>）</a:t>
            </a:r>
            <a:endParaRPr kumimoji="1" lang="en-US" altLang="ja-JP" dirty="0"/>
          </a:p>
          <a:p>
            <a:pPr lvl="1"/>
            <a:r>
              <a:rPr lang="ja-JP" altLang="en-US" dirty="0"/>
              <a:t>範囲（</a:t>
            </a:r>
            <a:r>
              <a:rPr lang="en-US" altLang="ja-JP" dirty="0"/>
              <a:t>range</a:t>
            </a:r>
            <a:r>
              <a:rPr lang="ja-JP" altLang="en-US" dirty="0"/>
              <a:t>）</a:t>
            </a:r>
            <a:endParaRPr lang="en-US" altLang="ja-JP" dirty="0"/>
          </a:p>
          <a:p>
            <a:pPr lvl="1"/>
            <a:r>
              <a:rPr lang="ja-JP" altLang="en-US" dirty="0"/>
              <a:t>四分位範囲（</a:t>
            </a:r>
            <a:r>
              <a:rPr lang="en-US" altLang="ja-JP" dirty="0" err="1"/>
              <a:t>interquartile</a:t>
            </a:r>
            <a:r>
              <a:rPr lang="en-US" altLang="ja-JP" dirty="0"/>
              <a:t> range</a:t>
            </a:r>
            <a:r>
              <a:rPr lang="ja-JP" altLang="en-US" dirty="0"/>
              <a:t>）</a:t>
            </a:r>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4.1</a:t>
            </a:r>
            <a:r>
              <a:rPr kumimoji="1" lang="ja-JP" altLang="en-US" dirty="0"/>
              <a:t>　平均</a:t>
            </a:r>
          </a:p>
        </p:txBody>
      </p:sp>
      <mc:AlternateContent xmlns:mc="http://schemas.openxmlformats.org/markup-compatibility/2006" xmlns:a14="http://schemas.microsoft.com/office/drawing/2010/main">
        <mc:Choice Requires="a14">
          <p:sp>
            <p:nvSpPr>
              <p:cNvPr id="4" name="コンテンツ プレースホルダー 3">
                <a:extLst>
                  <a:ext uri="{FF2B5EF4-FFF2-40B4-BE49-F238E27FC236}">
                    <a16:creationId xmlns:a16="http://schemas.microsoft.com/office/drawing/2014/main" id="{9180E951-8C31-4ED9-AED9-C472D2BE7D85}"/>
                  </a:ext>
                </a:extLst>
              </p:cNvPr>
              <p:cNvSpPr>
                <a:spLocks noGrp="1"/>
              </p:cNvSpPr>
              <p:nvPr>
                <p:ph idx="1"/>
              </p:nvPr>
            </p:nvSpPr>
            <p:spPr/>
            <p:txBody>
              <a:bodyPr/>
              <a:lstStyle/>
              <a:p>
                <a:r>
                  <a:rPr lang="ja-JP" altLang="en-US" dirty="0"/>
                  <a:t>変数 </a:t>
                </a:r>
                <a:r>
                  <a:rPr lang="en-US" altLang="ja-JP" i="1" dirty="0">
                    <a:latin typeface="Times New Roman" panose="02020603050405020304" pitchFamily="18" charset="0"/>
                    <a:cs typeface="Times New Roman" panose="02020603050405020304" pitchFamily="18" charset="0"/>
                  </a:rPr>
                  <a:t>X</a:t>
                </a:r>
                <a:r>
                  <a:rPr lang="en-US" altLang="ja-JP" dirty="0"/>
                  <a:t> </a:t>
                </a:r>
                <a:r>
                  <a:rPr lang="ja-JP" altLang="en-US" dirty="0"/>
                  <a:t>について，母集団から大きさ </a:t>
                </a:r>
                <a:r>
                  <a:rPr lang="en-US" altLang="ja-JP" i="1" dirty="0">
                    <a:latin typeface="Times New Roman" panose="02020603050405020304" pitchFamily="18" charset="0"/>
                    <a:cs typeface="Times New Roman" panose="02020603050405020304" pitchFamily="18" charset="0"/>
                  </a:rPr>
                  <a:t>n</a:t>
                </a:r>
                <a:r>
                  <a:rPr lang="en-US" altLang="ja-JP" dirty="0"/>
                  <a:t> </a:t>
                </a:r>
                <a:r>
                  <a:rPr lang="ja-JP" altLang="en-US" dirty="0"/>
                  <a:t>の標本を得る．</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𝑋</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𝑋</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𝑋</m:t>
                        </m:r>
                      </m:e>
                      <m:sub>
                        <m:r>
                          <a:rPr lang="en-US" altLang="ja-JP" b="0" i="1" smtClean="0">
                            <a:latin typeface="Cambria Math" panose="02040503050406030204" pitchFamily="18" charset="0"/>
                            <a:ea typeface="Cambria Math" panose="02040503050406030204" pitchFamily="18" charset="0"/>
                          </a:rPr>
                          <m:t>𝑛</m:t>
                        </m:r>
                      </m:sub>
                    </m:sSub>
                  </m:oMath>
                </a14:m>
                <a:endParaRPr lang="en-US" altLang="ja-JP" dirty="0"/>
              </a:p>
              <a:p>
                <a:r>
                  <a:rPr lang="ja-JP" altLang="en-US" u="sng" dirty="0">
                    <a:solidFill>
                      <a:srgbClr val="FF0000"/>
                    </a:solidFill>
                  </a:rPr>
                  <a:t>平均</a:t>
                </a:r>
                <a:r>
                  <a:rPr lang="ja-JP" altLang="en-US" dirty="0"/>
                  <a:t>（</a:t>
                </a:r>
                <a:r>
                  <a:rPr lang="en-US" altLang="ja-JP" dirty="0"/>
                  <a:t>mean</a:t>
                </a:r>
                <a:r>
                  <a:rPr lang="ja-JP" altLang="en-US" dirty="0"/>
                  <a:t>）：</a:t>
                </a:r>
                <a:r>
                  <a:rPr kumimoji="1" lang="ja-JP" altLang="en-US" sz="3200" dirty="0"/>
                  <a:t>すべての測定値を加算した値を，測定値の数で割る．記号 </a:t>
                </a:r>
                <a14:m>
                  <m:oMath xmlns:m="http://schemas.openxmlformats.org/officeDocument/2006/math">
                    <m:acc>
                      <m:accPr>
                        <m:chr m:val="̅"/>
                        <m:ctrlPr>
                          <a:rPr kumimoji="1" lang="ja-JP" altLang="en-US" sz="3200" i="1" smtClean="0">
                            <a:latin typeface="Cambria Math" panose="02040503050406030204" pitchFamily="18" charset="0"/>
                          </a:rPr>
                        </m:ctrlPr>
                      </m:accPr>
                      <m:e>
                        <m:r>
                          <a:rPr kumimoji="1" lang="en-US" altLang="ja-JP" sz="3200" b="0" i="1" smtClean="0">
                            <a:latin typeface="Cambria Math" panose="02040503050406030204" pitchFamily="18" charset="0"/>
                          </a:rPr>
                          <m:t>𝑋</m:t>
                        </m:r>
                      </m:e>
                    </m:acc>
                  </m:oMath>
                </a14:m>
                <a:r>
                  <a:rPr kumimoji="1" lang="ja-JP" altLang="en-US" sz="3200" dirty="0"/>
                  <a:t> で表す．</a:t>
                </a:r>
              </a:p>
            </p:txBody>
          </p:sp>
        </mc:Choice>
        <mc:Fallback xmlns="">
          <p:sp>
            <p:nvSpPr>
              <p:cNvPr id="4" name="コンテンツ プレースホルダー 3">
                <a:extLst>
                  <a:ext uri="{FF2B5EF4-FFF2-40B4-BE49-F238E27FC236}">
                    <a16:creationId xmlns:a16="http://schemas.microsoft.com/office/drawing/2014/main" id="{9180E951-8C31-4ED9-AED9-C472D2BE7D85}"/>
                  </a:ext>
                </a:extLst>
              </p:cNvPr>
              <p:cNvSpPr>
                <a:spLocks noGrp="1" noRot="1" noChangeAspect="1" noMove="1" noResize="1" noEditPoints="1" noAdjustHandles="1" noChangeArrowheads="1" noChangeShapeType="1" noTextEdit="1"/>
              </p:cNvSpPr>
              <p:nvPr>
                <p:ph idx="1"/>
              </p:nvPr>
            </p:nvSpPr>
            <p:spPr>
              <a:blipFill>
                <a:blip r:embed="rId2"/>
                <a:stretch>
                  <a:fillRect l="-1704" t="-2426" r="-1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1691680" y="3857378"/>
                <a:ext cx="4089453" cy="19856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800" i="1" smtClean="0">
                              <a:latin typeface="Cambria Math" panose="02040503050406030204" pitchFamily="18" charset="0"/>
                            </a:rPr>
                          </m:ctrlPr>
                        </m:accPr>
                        <m:e>
                          <m:r>
                            <a:rPr kumimoji="1" lang="en-US" altLang="ja-JP" sz="2800" b="0" i="1" smtClean="0">
                              <a:latin typeface="Cambria Math" panose="02040503050406030204" pitchFamily="18" charset="0"/>
                            </a:rPr>
                            <m:t>𝑋</m:t>
                          </m:r>
                        </m:e>
                      </m:acc>
                      <m:r>
                        <m:rPr>
                          <m:aln/>
                        </m:rP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𝑛</m:t>
                          </m:r>
                        </m:den>
                      </m:f>
                      <m:nary>
                        <m:naryPr>
                          <m:chr m:val="∑"/>
                          <m:ctrlPr>
                            <a:rPr kumimoji="1" lang="en-US" altLang="ja-JP" sz="2800" b="0" i="1" smtClean="0">
                              <a:latin typeface="Cambria Math" panose="02040503050406030204" pitchFamily="18" charset="0"/>
                            </a:rPr>
                          </m:ctrlPr>
                        </m:naryPr>
                        <m:sub>
                          <m:r>
                            <m:rPr>
                              <m:brk m:alnAt="23"/>
                            </m:rP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r>
                            <m:rPr>
                              <m:brk m:alnAt="23"/>
                            </m:rP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𝑛</m:t>
                          </m:r>
                        </m:sup>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𝑖</m:t>
                              </m:r>
                            </m:sub>
                          </m:sSub>
                        </m:e>
                      </m:nary>
                      <m:r>
                        <m:rPr>
                          <m:brk m:alnAt="1"/>
                        </m:rP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𝑛</m:t>
                          </m:r>
                        </m:den>
                      </m:f>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2</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𝑋</m:t>
                              </m:r>
                            </m:e>
                            <m:sub>
                              <m:r>
                                <a:rPr kumimoji="1" lang="en-US" altLang="ja-JP" sz="2800" b="0" i="1" smtClean="0">
                                  <a:latin typeface="Cambria Math" panose="02040503050406030204" pitchFamily="18" charset="0"/>
                                  <a:ea typeface="Cambria Math" panose="02040503050406030204" pitchFamily="18" charset="0"/>
                                </a:rPr>
                                <m:t>𝑛</m:t>
                              </m:r>
                            </m:sub>
                          </m:sSub>
                        </m:e>
                      </m:d>
                    </m:oMath>
                  </m:oMathPara>
                </a14:m>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691680" y="3857378"/>
                <a:ext cx="4089453" cy="1985608"/>
              </a:xfrm>
              <a:prstGeom prst="rect">
                <a:avLst/>
              </a:prstGeom>
              <a:blipFill>
                <a:blip r:embed="rId3"/>
                <a:stretch>
                  <a:fillRect r="-1940"/>
                </a:stretch>
              </a:blipFill>
            </p:spPr>
            <p:txBody>
              <a:bodyPr/>
              <a:lstStyle/>
              <a:p>
                <a:r>
                  <a:rPr lang="ja-JP" alt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BBC45-803E-46A9-9C73-BDAB34E9EE80}"/>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A7E6411-6354-4A20-85F8-0656FE9015A7}"/>
                  </a:ext>
                </a:extLst>
              </p:cNvPr>
              <p:cNvSpPr>
                <a:spLocks noGrp="1"/>
              </p:cNvSpPr>
              <p:nvPr>
                <p:ph idx="1"/>
              </p:nvPr>
            </p:nvSpPr>
            <p:spPr/>
            <p:txBody>
              <a:bodyPr/>
              <a:lstStyle/>
              <a:p>
                <a:r>
                  <a:rPr kumimoji="1" lang="ja-JP" altLang="en-US" dirty="0">
                    <a:hlinkClick r:id="rId2"/>
                  </a:rPr>
                  <a:t>シグマを用いた計算</a:t>
                </a:r>
                <a:r>
                  <a:rPr kumimoji="1" lang="ja-JP" altLang="en-US" dirty="0"/>
                  <a:t>で混乱したら，</a:t>
                </a:r>
                <a:r>
                  <a:rPr kumimoji="1" lang="ja-JP" altLang="en-US" dirty="0">
                    <a:solidFill>
                      <a:srgbClr val="00B050"/>
                    </a:solidFill>
                  </a:rPr>
                  <a:t>要素を具体的に書き並べてみる</a:t>
                </a:r>
                <a:r>
                  <a:rPr kumimoji="1" lang="ja-JP" altLang="en-US" dirty="0"/>
                  <a:t>こと！ただの足し算なので，たいしたことはない．</a:t>
                </a:r>
                <a:endParaRPr kumimoji="1" lang="en-US" altLang="ja-JP" dirty="0"/>
              </a:p>
              <a:p>
                <a:r>
                  <a:rPr kumimoji="1" lang="ja-JP" altLang="en-US" dirty="0"/>
                  <a:t>第４章で学習する確率変数という概念を用いると，確率変数は大文字で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𝑋</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𝑋</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𝑋</m:t>
                        </m:r>
                      </m:e>
                      <m:sub>
                        <m:r>
                          <a:rPr lang="en-US" altLang="ja-JP" b="0" i="1" smtClean="0">
                            <a:latin typeface="Cambria Math" panose="02040503050406030204" pitchFamily="18" charset="0"/>
                            <a:ea typeface="Cambria Math" panose="02040503050406030204" pitchFamily="18" charset="0"/>
                          </a:rPr>
                          <m:t>𝑛</m:t>
                        </m:r>
                      </m:sub>
                    </m:sSub>
                  </m:oMath>
                </a14:m>
                <a:r>
                  <a:rPr kumimoji="1" lang="ja-JP" altLang="en-US" dirty="0"/>
                  <a:t> と書き，実際に得られたデータは小文字で</a:t>
                </a:r>
                <a14:m>
                  <m:oMath xmlns:m="http://schemas.openxmlformats.org/officeDocument/2006/math">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i="1">
                            <a:latin typeface="Cambria Math" panose="02040503050406030204" pitchFamily="18" charset="0"/>
                          </a:rPr>
                          <m:t>2</m:t>
                        </m:r>
                      </m:sub>
                    </m:sSub>
                    <m:r>
                      <a:rPr lang="en-US" altLang="ja-JP" i="1">
                        <a:latin typeface="Cambria Math" panose="02040503050406030204" pitchFamily="18" charset="0"/>
                      </a:rPr>
                      <m:t>,</m:t>
                    </m:r>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𝑥</m:t>
                        </m:r>
                      </m:e>
                      <m:sub>
                        <m:r>
                          <a:rPr lang="en-US" altLang="ja-JP" i="1">
                            <a:latin typeface="Cambria Math" panose="02040503050406030204" pitchFamily="18" charset="0"/>
                            <a:ea typeface="Cambria Math" panose="02040503050406030204" pitchFamily="18" charset="0"/>
                          </a:rPr>
                          <m:t>𝑛</m:t>
                        </m:r>
                      </m:sub>
                    </m:sSub>
                  </m:oMath>
                </a14:m>
                <a:r>
                  <a:rPr kumimoji="1" lang="ja-JP" altLang="en-US" dirty="0"/>
                  <a:t> と書くことが多いが，ここでは違いを気にしないでおく．</a:t>
                </a:r>
              </a:p>
            </p:txBody>
          </p:sp>
        </mc:Choice>
        <mc:Fallback xmlns="">
          <p:sp>
            <p:nvSpPr>
              <p:cNvPr id="3" name="コンテンツ プレースホルダー 2">
                <a:extLst>
                  <a:ext uri="{FF2B5EF4-FFF2-40B4-BE49-F238E27FC236}">
                    <a16:creationId xmlns:a16="http://schemas.microsoft.com/office/drawing/2014/main" id="{3A7E6411-6354-4A20-85F8-0656FE9015A7}"/>
                  </a:ext>
                </a:extLst>
              </p:cNvPr>
              <p:cNvSpPr>
                <a:spLocks noGrp="1" noRot="1" noChangeAspect="1" noMove="1" noResize="1" noEditPoints="1" noAdjustHandles="1" noChangeArrowheads="1" noChangeShapeType="1" noTextEdit="1"/>
              </p:cNvSpPr>
              <p:nvPr>
                <p:ph idx="1"/>
              </p:nvPr>
            </p:nvSpPr>
            <p:spPr>
              <a:blipFill>
                <a:blip r:embed="rId3"/>
                <a:stretch>
                  <a:fillRect l="-1704" t="-1752" r="-103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27821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3918627-A77A-4434-AA7D-80033538832E}"/>
              </a:ext>
            </a:extLst>
          </p:cNvPr>
          <p:cNvPicPr>
            <a:picLocks noChangeAspect="1"/>
          </p:cNvPicPr>
          <p:nvPr/>
        </p:nvPicPr>
        <p:blipFill>
          <a:blip r:embed="rId2"/>
          <a:stretch>
            <a:fillRect/>
          </a:stretch>
        </p:blipFill>
        <p:spPr>
          <a:xfrm>
            <a:off x="827584" y="1844824"/>
            <a:ext cx="7307855" cy="4392488"/>
          </a:xfrm>
          <a:prstGeom prst="rect">
            <a:avLst/>
          </a:prstGeom>
        </p:spPr>
      </p:pic>
      <p:sp>
        <p:nvSpPr>
          <p:cNvPr id="5" name="タイトル 4">
            <a:extLst>
              <a:ext uri="{FF2B5EF4-FFF2-40B4-BE49-F238E27FC236}">
                <a16:creationId xmlns:a16="http://schemas.microsoft.com/office/drawing/2014/main" id="{D009D53A-4FFC-475D-A7EB-82D39A822DD2}"/>
              </a:ext>
            </a:extLst>
          </p:cNvPr>
          <p:cNvSpPr>
            <a:spLocks noGrp="1"/>
          </p:cNvSpPr>
          <p:nvPr>
            <p:ph type="title"/>
          </p:nvPr>
        </p:nvSpPr>
        <p:spPr/>
        <p:txBody>
          <a:bodyPr/>
          <a:lstStyle/>
          <a:p>
            <a:endParaRPr lang="ja-JP" altLang="en-US"/>
          </a:p>
        </p:txBody>
      </p:sp>
      <p:cxnSp>
        <p:nvCxnSpPr>
          <p:cNvPr id="6" name="直線矢印コネクタ 5">
            <a:extLst>
              <a:ext uri="{FF2B5EF4-FFF2-40B4-BE49-F238E27FC236}">
                <a16:creationId xmlns:a16="http://schemas.microsoft.com/office/drawing/2014/main" id="{80FC0BFF-0089-420D-962F-AEFBE0515455}"/>
              </a:ext>
            </a:extLst>
          </p:cNvPr>
          <p:cNvCxnSpPr>
            <a:cxnSpLocks/>
          </p:cNvCxnSpPr>
          <p:nvPr/>
        </p:nvCxnSpPr>
        <p:spPr>
          <a:xfrm flipV="1">
            <a:off x="4716016" y="4941168"/>
            <a:ext cx="0"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2F4E566-605E-43C6-ADBC-88A05212EFC7}"/>
              </a:ext>
            </a:extLst>
          </p:cNvPr>
          <p:cNvSpPr txBox="1"/>
          <p:nvPr/>
        </p:nvSpPr>
        <p:spPr>
          <a:xfrm>
            <a:off x="3779912" y="5868561"/>
            <a:ext cx="1734770"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3200" dirty="0"/>
              <a:t>平均</a:t>
            </a:r>
            <a:r>
              <a:rPr kumimoji="1" lang="en-US" altLang="ja-JP" sz="3200" dirty="0"/>
              <a:t>50.0</a:t>
            </a:r>
            <a:endParaRPr kumimoji="1" lang="ja-JP" altLang="en-US" sz="3200" dirty="0"/>
          </a:p>
        </p:txBody>
      </p:sp>
      <p:sp>
        <p:nvSpPr>
          <p:cNvPr id="9" name="テキスト ボックス 8">
            <a:extLst>
              <a:ext uri="{FF2B5EF4-FFF2-40B4-BE49-F238E27FC236}">
                <a16:creationId xmlns:a16="http://schemas.microsoft.com/office/drawing/2014/main" id="{C000627C-76CC-41B4-9272-80FCD6EE710F}"/>
              </a:ext>
            </a:extLst>
          </p:cNvPr>
          <p:cNvSpPr txBox="1"/>
          <p:nvPr/>
        </p:nvSpPr>
        <p:spPr>
          <a:xfrm>
            <a:off x="5724128" y="5112766"/>
            <a:ext cx="3085388" cy="1384995"/>
          </a:xfrm>
          <a:prstGeom prst="rect">
            <a:avLst/>
          </a:prstGeom>
          <a:solidFill>
            <a:schemeClr val="bg1"/>
          </a:solidFill>
        </p:spPr>
        <p:txBody>
          <a:bodyPr wrap="square" rtlCol="0">
            <a:spAutoFit/>
          </a:bodyPr>
          <a:lstStyle/>
          <a:p>
            <a:r>
              <a:rPr lang="ja-JP" altLang="en-US" sz="2800" dirty="0"/>
              <a:t>ここにナイフの刃を下からあてると，ちょうど釣り合う．</a:t>
            </a:r>
            <a:endParaRPr kumimoji="1" lang="ja-JP" altLang="en-US" sz="2800" dirty="0"/>
          </a:p>
        </p:txBody>
      </p:sp>
      <p:sp>
        <p:nvSpPr>
          <p:cNvPr id="11" name="テキスト ボックス 10">
            <a:extLst>
              <a:ext uri="{FF2B5EF4-FFF2-40B4-BE49-F238E27FC236}">
                <a16:creationId xmlns:a16="http://schemas.microsoft.com/office/drawing/2014/main" id="{A23FA64C-9BF6-459F-8FCC-135AFF1D9159}"/>
              </a:ext>
            </a:extLst>
          </p:cNvPr>
          <p:cNvSpPr txBox="1"/>
          <p:nvPr/>
        </p:nvSpPr>
        <p:spPr>
          <a:xfrm>
            <a:off x="3563888" y="1745234"/>
            <a:ext cx="4150495"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sz="2800" dirty="0"/>
              <a:t>平均はヒストグラムの重心</a:t>
            </a:r>
          </a:p>
        </p:txBody>
      </p:sp>
    </p:spTree>
    <p:extLst>
      <p:ext uri="{BB962C8B-B14F-4D97-AF65-F5344CB8AC3E}">
        <p14:creationId xmlns:p14="http://schemas.microsoft.com/office/powerpoint/2010/main" val="2661748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sp>
        <p:nvSpPr>
          <p:cNvPr id="4" name="コンテンツ プレースホルダー 3"/>
          <p:cNvSpPr>
            <a:spLocks noGrp="1"/>
          </p:cNvSpPr>
          <p:nvPr>
            <p:ph idx="1"/>
          </p:nvPr>
        </p:nvSpPr>
        <p:spPr/>
        <p:txBody>
          <a:bodyPr/>
          <a:lstStyle/>
          <a:p>
            <a:r>
              <a:rPr kumimoji="1" lang="ja-JP" altLang="en-US" dirty="0"/>
              <a:t>データが度数分布表に整理されており，元のデータが利用できない場合がある．</a:t>
            </a:r>
            <a:r>
              <a:rPr kumimoji="1" lang="ja-JP" altLang="en-US" u="sng" dirty="0"/>
              <a:t>度数分布表から平均値を計算するときには，各階級に属する測定値はすべて，その階級の階級値をとっているものと考える</a:t>
            </a:r>
            <a:r>
              <a:rPr kumimoji="1" lang="ja-JP" altLang="en-US" dirty="0"/>
              <a:t>．</a:t>
            </a:r>
            <a:endParaRPr kumimoji="1" lang="en-US" altLang="ja-JP" dirty="0"/>
          </a:p>
          <a:p>
            <a:pPr lvl="1"/>
            <a:r>
              <a:rPr lang="ja-JP" altLang="en-US" dirty="0">
                <a:solidFill>
                  <a:srgbClr val="232323"/>
                </a:solidFill>
                <a:latin typeface="�q���M�m�p�S Pro W3"/>
              </a:rPr>
              <a:t>補助教材（動画）：</a:t>
            </a:r>
            <a:r>
              <a:rPr lang="ja-JP" altLang="en-US" b="0" i="0" dirty="0">
                <a:solidFill>
                  <a:srgbClr val="232323"/>
                </a:solidFill>
                <a:effectLst/>
                <a:latin typeface="�q���M�m�p�S Pro W3"/>
                <a:hlinkClick r:id="rId2"/>
              </a:rPr>
              <a:t>度数分布表からの平均値・分散・標準偏差の計算（エクセル使用）</a:t>
            </a:r>
            <a:endParaRPr kumimoji="1" lang="ja-JP" altLang="en-US" dirty="0"/>
          </a:p>
        </p:txBody>
      </p:sp>
    </p:spTree>
    <p:extLst>
      <p:ext uri="{BB962C8B-B14F-4D97-AF65-F5344CB8AC3E}">
        <p14:creationId xmlns:p14="http://schemas.microsoft.com/office/powerpoint/2010/main" val="800290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DD159-32EC-4D9F-9DF3-B39009342E8A}"/>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4B5E857-C11C-4DBF-A727-89A3A3A867B2}"/>
                  </a:ext>
                </a:extLst>
              </p:cNvPr>
              <p:cNvSpPr>
                <a:spLocks noGrp="1"/>
              </p:cNvSpPr>
              <p:nvPr>
                <p:ph idx="1"/>
              </p:nvPr>
            </p:nvSpPr>
            <p:spPr/>
            <p:txBody>
              <a:bodyPr/>
              <a:lstStyle/>
              <a:p>
                <a:r>
                  <a:rPr lang="ja-JP" altLang="en-US" dirty="0"/>
                  <a:t>階級が </a:t>
                </a:r>
                <a:r>
                  <a:rPr lang="en-US" altLang="ja-JP" i="1" dirty="0">
                    <a:latin typeface="Times New Roman" panose="02020603050405020304" pitchFamily="18" charset="0"/>
                    <a:cs typeface="Times New Roman" panose="02020603050405020304" pitchFamily="18" charset="0"/>
                  </a:rPr>
                  <a:t>k</a:t>
                </a:r>
                <a:r>
                  <a:rPr lang="en-US" altLang="ja-JP" dirty="0"/>
                  <a:t> </a:t>
                </a:r>
                <a:r>
                  <a:rPr lang="ja-JP" altLang="en-US" dirty="0"/>
                  <a:t>個あり，その階級値を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𝑘</m:t>
                        </m:r>
                      </m:sub>
                    </m:sSub>
                  </m:oMath>
                </a14:m>
                <a:r>
                  <a:rPr kumimoji="1" lang="ja-JP" altLang="en-US" dirty="0"/>
                  <a:t>とする．それぞれの階級に属する測定値の数を </a:t>
                </a:r>
                <a14:m>
                  <m:oMath xmlns:m="http://schemas.openxmlformats.org/officeDocument/2006/math">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i="1">
                            <a:latin typeface="Cambria Math" panose="02040503050406030204" pitchFamily="18" charset="0"/>
                          </a:rPr>
                          <m:t>2</m:t>
                        </m:r>
                      </m:sub>
                    </m:sSub>
                    <m:r>
                      <a:rPr lang="en-US" altLang="ja-JP" i="1">
                        <a:latin typeface="Cambria Math" panose="02040503050406030204" pitchFamily="18" charset="0"/>
                      </a:rPr>
                      <m:t>,</m:t>
                    </m:r>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𝑓</m:t>
                        </m:r>
                      </m:e>
                      <m:sub>
                        <m:r>
                          <a:rPr lang="en-US" altLang="ja-JP" i="1">
                            <a:latin typeface="Cambria Math" panose="02040503050406030204" pitchFamily="18" charset="0"/>
                            <a:ea typeface="Cambria Math" panose="02040503050406030204" pitchFamily="18" charset="0"/>
                          </a:rPr>
                          <m:t>𝑘</m:t>
                        </m:r>
                      </m:sub>
                    </m:sSub>
                  </m:oMath>
                </a14:m>
                <a:r>
                  <a:rPr kumimoji="1" lang="en-US" altLang="ja-JP" dirty="0"/>
                  <a:t> </a:t>
                </a:r>
                <a:r>
                  <a:rPr kumimoji="1" lang="ja-JP" altLang="en-US" dirty="0"/>
                  <a:t>とする．</a:t>
                </a:r>
                <a:r>
                  <a:rPr lang="ja-JP" altLang="en-US" dirty="0"/>
                  <a:t>この度数分布表から計算される平均値 </a:t>
                </a:r>
                <a14:m>
                  <m:oMath xmlns:m="http://schemas.openxmlformats.org/officeDocument/2006/math">
                    <m:acc>
                      <m:accPr>
                        <m:chr m:val="̅"/>
                        <m:ctrlPr>
                          <a:rPr lang="ja-JP" altLang="en-US" i="1" smtClean="0">
                            <a:latin typeface="Cambria Math" panose="02040503050406030204" pitchFamily="18" charset="0"/>
                          </a:rPr>
                        </m:ctrlPr>
                      </m:accPr>
                      <m:e>
                        <m:r>
                          <a:rPr lang="en-US" altLang="ja-JP" b="0" i="1" smtClean="0">
                            <a:latin typeface="Cambria Math" panose="02040503050406030204" pitchFamily="18" charset="0"/>
                          </a:rPr>
                          <m:t>𝑥</m:t>
                        </m:r>
                      </m:e>
                    </m:acc>
                  </m:oMath>
                </a14:m>
                <a:r>
                  <a:rPr lang="ja-JP" altLang="en-US" dirty="0"/>
                  <a:t> は，</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84B5E857-C11C-4DBF-A727-89A3A3A867B2}"/>
                  </a:ext>
                </a:extLst>
              </p:cNvPr>
              <p:cNvSpPr>
                <a:spLocks noGrp="1" noRot="1" noChangeAspect="1" noMove="1" noResize="1" noEditPoints="1" noAdjustHandles="1" noChangeArrowheads="1" noChangeShapeType="1" noTextEdit="1"/>
              </p:cNvSpPr>
              <p:nvPr>
                <p:ph idx="1"/>
              </p:nvPr>
            </p:nvSpPr>
            <p:spPr>
              <a:blipFill>
                <a:blip r:embed="rId2"/>
                <a:stretch>
                  <a:fillRect l="-1704" t="-2426" r="-1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3CC42031-32B5-47AB-BC28-CF155D972CC3}"/>
                  </a:ext>
                </a:extLst>
              </p:cNvPr>
              <p:cNvSpPr txBox="1"/>
              <p:nvPr/>
            </p:nvSpPr>
            <p:spPr>
              <a:xfrm>
                <a:off x="1835696" y="4005064"/>
                <a:ext cx="3700244" cy="1748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r>
                        <m:rPr>
                          <m:aln/>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𝑘</m:t>
                          </m:r>
                        </m:sup>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𝑖</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𝑖</m:t>
                              </m:r>
                            </m:sub>
                          </m:sSub>
                        </m:e>
                      </m:nary>
                      <m:r>
                        <m:rPr>
                          <m:brk m:alnAt="1"/>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2</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𝑥</m:t>
                              </m:r>
                            </m:e>
                            <m:sub>
                              <m:r>
                                <a:rPr kumimoji="1" lang="en-US" altLang="ja-JP" sz="2400" b="0" i="1" smtClean="0">
                                  <a:latin typeface="Cambria Math" panose="02040503050406030204" pitchFamily="18" charset="0"/>
                                  <a:ea typeface="Cambria Math" panose="02040503050406030204" pitchFamily="18" charset="0"/>
                                </a:rPr>
                                <m:t>𝑘</m:t>
                              </m:r>
                            </m:sub>
                          </m:sSub>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𝑓</m:t>
                              </m:r>
                            </m:e>
                            <m:sub>
                              <m:r>
                                <a:rPr kumimoji="1" lang="en-US" altLang="ja-JP" sz="2400" b="0" i="1" smtClean="0">
                                  <a:latin typeface="Cambria Math" panose="02040503050406030204" pitchFamily="18" charset="0"/>
                                  <a:ea typeface="Cambria Math" panose="02040503050406030204" pitchFamily="18" charset="0"/>
                                </a:rPr>
                                <m:t>𝑘</m:t>
                              </m:r>
                            </m:sub>
                          </m:sSub>
                        </m:num>
                        <m:den>
                          <m:r>
                            <a:rPr kumimoji="1" lang="en-US" altLang="ja-JP" sz="2400" b="0" i="1" smtClean="0">
                              <a:latin typeface="Cambria Math" panose="02040503050406030204" pitchFamily="18" charset="0"/>
                            </a:rPr>
                            <m:t>𝑛</m:t>
                          </m:r>
                        </m:den>
                      </m:f>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3CC42031-32B5-47AB-BC28-CF155D972CC3}"/>
                  </a:ext>
                </a:extLst>
              </p:cNvPr>
              <p:cNvSpPr txBox="1">
                <a:spLocks noRot="1" noChangeAspect="1" noMove="1" noResize="1" noEditPoints="1" noAdjustHandles="1" noChangeArrowheads="1" noChangeShapeType="1" noTextEdit="1"/>
              </p:cNvSpPr>
              <p:nvPr/>
            </p:nvSpPr>
            <p:spPr>
              <a:xfrm>
                <a:off x="1835696" y="4005064"/>
                <a:ext cx="3700244" cy="1748107"/>
              </a:xfrm>
              <a:prstGeom prst="rect">
                <a:avLst/>
              </a:prstGeom>
              <a:blipFill>
                <a:blip r:embed="rId3"/>
                <a:stretch>
                  <a:fillRect r="-2142"/>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6A039308-B707-4C9F-9105-5385C6DAE66D}"/>
              </a:ext>
            </a:extLst>
          </p:cNvPr>
          <p:cNvSpPr txBox="1"/>
          <p:nvPr/>
        </p:nvSpPr>
        <p:spPr>
          <a:xfrm>
            <a:off x="5148972" y="3822502"/>
            <a:ext cx="1962397" cy="369332"/>
          </a:xfrm>
          <a:prstGeom prst="rect">
            <a:avLst/>
          </a:prstGeom>
          <a:noFill/>
        </p:spPr>
        <p:txBody>
          <a:bodyPr wrap="none" rtlCol="0">
            <a:spAutoFit/>
          </a:bodyPr>
          <a:lstStyle/>
          <a:p>
            <a:r>
              <a:rPr kumimoji="1" lang="en-US" altLang="ja-JP" i="1" dirty="0">
                <a:latin typeface="Times New Roman" panose="02020603050405020304" pitchFamily="18" charset="0"/>
                <a:cs typeface="Times New Roman" panose="02020603050405020304" pitchFamily="18" charset="0"/>
              </a:rPr>
              <a:t>n</a:t>
            </a:r>
            <a:r>
              <a:rPr kumimoji="1" lang="en-US" altLang="ja-JP" dirty="0"/>
              <a:t> </a:t>
            </a:r>
            <a:r>
              <a:rPr kumimoji="1" lang="ja-JP" altLang="en-US" dirty="0"/>
              <a:t>としないよう注意</a:t>
            </a:r>
          </a:p>
        </p:txBody>
      </p:sp>
      <p:sp>
        <p:nvSpPr>
          <p:cNvPr id="6" name="四角形: 角を丸くする 5">
            <a:extLst>
              <a:ext uri="{FF2B5EF4-FFF2-40B4-BE49-F238E27FC236}">
                <a16:creationId xmlns:a16="http://schemas.microsoft.com/office/drawing/2014/main" id="{1652F043-3C34-4570-9086-981B72BDEBE6}"/>
              </a:ext>
            </a:extLst>
          </p:cNvPr>
          <p:cNvSpPr/>
          <p:nvPr/>
        </p:nvSpPr>
        <p:spPr>
          <a:xfrm>
            <a:off x="2771800" y="3863181"/>
            <a:ext cx="432048"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CBCAE874-3775-4B2E-A314-017BB26C7DFD}"/>
              </a:ext>
            </a:extLst>
          </p:cNvPr>
          <p:cNvCxnSpPr>
            <a:cxnSpLocks/>
          </p:cNvCxnSpPr>
          <p:nvPr/>
        </p:nvCxnSpPr>
        <p:spPr>
          <a:xfrm flipH="1">
            <a:off x="3275857" y="4047847"/>
            <a:ext cx="1728191" cy="173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06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0CCE3-B662-4F67-BBBA-835AB40E0D6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F9F67F0E-D209-4A6F-8BDA-315943FB7D2C}"/>
              </a:ext>
            </a:extLst>
          </p:cNvPr>
          <p:cNvSpPr>
            <a:spLocks noGrp="1"/>
          </p:cNvSpPr>
          <p:nvPr>
            <p:ph idx="1"/>
          </p:nvPr>
        </p:nvSpPr>
        <p:spPr/>
        <p:txBody>
          <a:bodyPr/>
          <a:lstStyle/>
          <a:p>
            <a:r>
              <a:rPr kumimoji="1" lang="ja-JP" altLang="en-US" dirty="0"/>
              <a:t>本章の目的は母集団からとった標本の特性（</a:t>
            </a:r>
            <a:r>
              <a:rPr kumimoji="1" lang="en-US" altLang="ja-JP" dirty="0"/>
              <a:t>properties</a:t>
            </a:r>
            <a:r>
              <a:rPr kumimoji="1" lang="ja-JP" altLang="en-US" dirty="0"/>
              <a:t>）を調べることである．</a:t>
            </a:r>
            <a:endParaRPr lang="en-US" altLang="ja-JP" dirty="0"/>
          </a:p>
          <a:p>
            <a:r>
              <a:rPr lang="ja-JP" altLang="en-US" dirty="0"/>
              <a:t>求める特性は標本をどのようにとったかに大いに依存するから，まず標本の取り出し方（標本抽出の方法）について合意しておく必要がある．</a:t>
            </a:r>
            <a:endParaRPr kumimoji="1" lang="ja-JP" altLang="en-US" dirty="0"/>
          </a:p>
        </p:txBody>
      </p:sp>
    </p:spTree>
    <p:extLst>
      <p:ext uri="{BB962C8B-B14F-4D97-AF65-F5344CB8AC3E}">
        <p14:creationId xmlns:p14="http://schemas.microsoft.com/office/powerpoint/2010/main" val="2342082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83E7D9-F63C-4D84-A080-E0B86A07E0E8}"/>
              </a:ext>
            </a:extLst>
          </p:cNvPr>
          <p:cNvSpPr>
            <a:spLocks noGrp="1"/>
          </p:cNvSpPr>
          <p:nvPr>
            <p:ph type="title"/>
          </p:nvPr>
        </p:nvSpPr>
        <p:spPr/>
        <p:txBody>
          <a:bodyPr/>
          <a:lstStyle/>
          <a:p>
            <a:r>
              <a:rPr kumimoji="1" lang="en-US" altLang="ja-JP" dirty="0"/>
              <a:t>4.2</a:t>
            </a:r>
            <a:r>
              <a:rPr kumimoji="1" lang="ja-JP" altLang="en-US" dirty="0"/>
              <a:t>　標準偏差</a:t>
            </a:r>
          </a:p>
        </p:txBody>
      </p:sp>
      <p:sp>
        <p:nvSpPr>
          <p:cNvPr id="3" name="コンテンツ プレースホルダー 2">
            <a:extLst>
              <a:ext uri="{FF2B5EF4-FFF2-40B4-BE49-F238E27FC236}">
                <a16:creationId xmlns:a16="http://schemas.microsoft.com/office/drawing/2014/main" id="{69E43CDA-4F05-44C3-A611-43F4BEE15983}"/>
              </a:ext>
            </a:extLst>
          </p:cNvPr>
          <p:cNvSpPr>
            <a:spLocks noGrp="1"/>
          </p:cNvSpPr>
          <p:nvPr>
            <p:ph idx="1"/>
          </p:nvPr>
        </p:nvSpPr>
        <p:spPr/>
        <p:txBody>
          <a:bodyPr/>
          <a:lstStyle/>
          <a:p>
            <a:r>
              <a:rPr kumimoji="1" lang="ja-JP" altLang="en-US" dirty="0"/>
              <a:t>平均値を中心として，測定値がその周りにどの程度変動しているかを数値で表したい．</a:t>
            </a:r>
            <a:endParaRPr kumimoji="1" lang="en-US" altLang="ja-JP" dirty="0"/>
          </a:p>
          <a:p>
            <a:r>
              <a:rPr lang="ja-JP" altLang="en-US" dirty="0"/>
              <a:t>この目的にかなう記述統計量が，分散，および，標準偏差である．</a:t>
            </a:r>
            <a:endParaRPr kumimoji="1" lang="ja-JP" altLang="en-US" dirty="0"/>
          </a:p>
        </p:txBody>
      </p:sp>
    </p:spTree>
    <p:extLst>
      <p:ext uri="{BB962C8B-B14F-4D97-AF65-F5344CB8AC3E}">
        <p14:creationId xmlns:p14="http://schemas.microsoft.com/office/powerpoint/2010/main" val="1336464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分散</a:t>
            </a:r>
          </a:p>
        </p:txBody>
      </p:sp>
      <p:sp>
        <p:nvSpPr>
          <p:cNvPr id="3" name="コンテンツ プレースホルダ 2"/>
          <p:cNvSpPr>
            <a:spLocks noGrp="1"/>
          </p:cNvSpPr>
          <p:nvPr>
            <p:ph idx="1"/>
          </p:nvPr>
        </p:nvSpPr>
        <p:spPr/>
        <p:txBody>
          <a:bodyPr/>
          <a:lstStyle/>
          <a:p>
            <a:r>
              <a:rPr kumimoji="1" lang="ja-JP" altLang="en-US" dirty="0"/>
              <a:t>平均値とペアで用いる．</a:t>
            </a:r>
            <a:endParaRPr kumimoji="1" lang="en-US" altLang="ja-JP" dirty="0"/>
          </a:p>
          <a:p>
            <a:r>
              <a:rPr lang="ja-JP" altLang="en-US" dirty="0"/>
              <a:t>平均からの</a:t>
            </a:r>
            <a:r>
              <a:rPr lang="ja-JP" altLang="en-US" u="sng" dirty="0">
                <a:solidFill>
                  <a:srgbClr val="FF0000"/>
                </a:solidFill>
              </a:rPr>
              <a:t>偏差平方和</a:t>
            </a:r>
            <a:r>
              <a:rPr lang="ja-JP" altLang="en-US" dirty="0"/>
              <a:t>（</a:t>
            </a:r>
            <a:r>
              <a:rPr lang="en-US" altLang="ja-JP" dirty="0"/>
              <a:t>sum of square deviation</a:t>
            </a:r>
            <a:r>
              <a:rPr lang="ja-JP" altLang="en-US" dirty="0"/>
              <a:t>）を，測定値の数（</a:t>
            </a:r>
            <a:r>
              <a:rPr lang="en-US" altLang="ja-JP" i="1" dirty="0">
                <a:latin typeface="Times New Roman" pitchFamily="18" charset="0"/>
                <a:cs typeface="Times New Roman" pitchFamily="18" charset="0"/>
              </a:rPr>
              <a:t>n</a:t>
            </a:r>
            <a:r>
              <a:rPr lang="ja-JP" altLang="en-US" dirty="0"/>
              <a:t>）あるいは測定値の数から１を引いた数（</a:t>
            </a:r>
            <a:r>
              <a:rPr lang="en-US" altLang="ja-JP" i="1" dirty="0">
                <a:latin typeface="Times New Roman" pitchFamily="18" charset="0"/>
                <a:cs typeface="Times New Roman" pitchFamily="18" charset="0"/>
              </a:rPr>
              <a:t>n </a:t>
            </a:r>
            <a:r>
              <a:rPr lang="en-US" altLang="ja-JP" dirty="0"/>
              <a:t>- 1</a:t>
            </a:r>
            <a:r>
              <a:rPr lang="ja-JP" altLang="en-US" dirty="0"/>
              <a:t>）で割る．</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755576" y="4005064"/>
                <a:ext cx="7632848" cy="17021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𝑠</m:t>
                          </m:r>
                        </m:e>
                        <m:sup>
                          <m:r>
                            <a:rPr kumimoji="1" lang="en-US" altLang="ja-JP" sz="2400" b="0" i="1" smtClean="0">
                              <a:latin typeface="Cambria Math" panose="02040503050406030204" pitchFamily="18" charset="0"/>
                            </a:rPr>
                            <m:t>2</m:t>
                          </m:r>
                        </m:sup>
                      </m:sSup>
                      <m:r>
                        <m:rPr>
                          <m:aln/>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d>
                            </m:e>
                            <m:sup>
                              <m:r>
                                <a:rPr kumimoji="1" lang="en-US" altLang="ja-JP" sz="2400" b="0" i="1" smtClean="0">
                                  <a:latin typeface="Cambria Math" panose="02040503050406030204" pitchFamily="18" charset="0"/>
                                </a:rPr>
                                <m:t>2</m:t>
                              </m:r>
                            </m:sup>
                          </m:sSup>
                        </m:e>
                      </m:nary>
                      <m:r>
                        <m:rPr>
                          <m:brk m:alnAt="1"/>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d>
                        <m:dPr>
                          <m:begChr m:val="{"/>
                          <m:endChr m:val="}"/>
                          <m:ctrlPr>
                            <a:rPr kumimoji="1" lang="en-US" altLang="ja-JP" sz="2400" b="0" i="1" smtClean="0">
                              <a:latin typeface="Cambria Math" panose="02040503050406030204" pitchFamily="18" charset="0"/>
                            </a:rPr>
                          </m:ctrlPr>
                        </m:dPr>
                        <m:e>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d>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b="0" i="1" smtClean="0">
                                          <a:latin typeface="Cambria Math" panose="02040503050406030204" pitchFamily="18" charset="0"/>
                                        </a:rPr>
                                        <m:t>2</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𝑋</m:t>
                                      </m:r>
                                    </m:e>
                                  </m:acc>
                                </m:e>
                              </m:d>
                            </m:e>
                            <m:sup>
                              <m:r>
                                <a:rPr lang="en-US" altLang="ja-JP" sz="2400" i="1">
                                  <a:latin typeface="Cambria Math" panose="02040503050406030204" pitchFamily="18" charset="0"/>
                                </a:rPr>
                                <m:t>2</m:t>
                              </m:r>
                            </m:sup>
                          </m:sSup>
                          <m:r>
                            <a:rPr lang="en-US" altLang="ja-JP" sz="2400" b="0" i="1" smtClean="0">
                              <a:latin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rPr>
                            <m:t>+</m:t>
                          </m:r>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b="0" i="1" smtClean="0">
                                          <a:latin typeface="Cambria Math" panose="02040503050406030204" pitchFamily="18" charset="0"/>
                                        </a:rPr>
                                        <m:t>𝑛</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𝑋</m:t>
                                      </m:r>
                                    </m:e>
                                  </m:acc>
                                </m:e>
                              </m:d>
                            </m:e>
                            <m:sup>
                              <m:r>
                                <a:rPr lang="en-US" altLang="ja-JP" sz="2400" i="1">
                                  <a:latin typeface="Cambria Math" panose="02040503050406030204" pitchFamily="18" charset="0"/>
                                </a:rPr>
                                <m:t>2</m:t>
                              </m:r>
                            </m:sup>
                          </m:sSup>
                        </m:e>
                      </m:d>
                    </m:oMath>
                  </m:oMathPara>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755576" y="4005064"/>
                <a:ext cx="7632848" cy="1702133"/>
              </a:xfrm>
              <a:prstGeom prst="rect">
                <a:avLst/>
              </a:prstGeom>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40073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059832" y="3014954"/>
            <a:ext cx="432048" cy="120613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7" name="角丸四角形 6"/>
          <p:cNvSpPr/>
          <p:nvPr/>
        </p:nvSpPr>
        <p:spPr>
          <a:xfrm>
            <a:off x="3491880" y="3014954"/>
            <a:ext cx="452040" cy="12061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 name="角丸四角形 5"/>
          <p:cNvSpPr/>
          <p:nvPr/>
        </p:nvSpPr>
        <p:spPr>
          <a:xfrm>
            <a:off x="5006451" y="3165499"/>
            <a:ext cx="360040" cy="5400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角丸四角形 4"/>
          <p:cNvSpPr/>
          <p:nvPr/>
        </p:nvSpPr>
        <p:spPr>
          <a:xfrm>
            <a:off x="3909679" y="3272724"/>
            <a:ext cx="1074460" cy="6252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偏差平方和を測定値の数（</a:t>
            </a:r>
            <a:r>
              <a:rPr lang="en-US" altLang="ja-JP" i="1" dirty="0">
                <a:latin typeface="Times New Roman" pitchFamily="18" charset="0"/>
                <a:cs typeface="Times New Roman" pitchFamily="18" charset="0"/>
              </a:rPr>
              <a:t>n</a:t>
            </a:r>
            <a:r>
              <a:rPr lang="ja-JP" altLang="en-US" dirty="0"/>
              <a:t>）で割った分散は，「</a:t>
            </a:r>
            <a:r>
              <a:rPr lang="ja-JP" altLang="en-US" u="sng" dirty="0"/>
              <a:t>偏差の２乗（平方）の平均</a:t>
            </a:r>
            <a:r>
              <a:rPr lang="ja-JP" altLang="en-US" dirty="0"/>
              <a:t>」である．</a:t>
            </a:r>
            <a:endParaRPr kumimoji="1" lang="ja-JP" altLang="en-US" dirty="0"/>
          </a:p>
        </p:txBody>
      </p:sp>
      <p:sp>
        <p:nvSpPr>
          <p:cNvPr id="9" name="テキスト ボックス 8"/>
          <p:cNvSpPr txBox="1"/>
          <p:nvPr/>
        </p:nvSpPr>
        <p:spPr>
          <a:xfrm>
            <a:off x="4325410" y="4941168"/>
            <a:ext cx="902811" cy="523220"/>
          </a:xfrm>
          <a:prstGeom prst="rect">
            <a:avLst/>
          </a:prstGeom>
          <a:noFill/>
        </p:spPr>
        <p:txBody>
          <a:bodyPr wrap="none" rtlCol="0">
            <a:spAutoFit/>
          </a:bodyPr>
          <a:lstStyle/>
          <a:p>
            <a:r>
              <a:rPr kumimoji="1" lang="ja-JP" altLang="en-US" sz="2800" dirty="0"/>
              <a:t>偏差</a:t>
            </a:r>
          </a:p>
        </p:txBody>
      </p:sp>
      <p:cxnSp>
        <p:nvCxnSpPr>
          <p:cNvPr id="11" name="直線矢印コネクタ 10"/>
          <p:cNvCxnSpPr/>
          <p:nvPr/>
        </p:nvCxnSpPr>
        <p:spPr>
          <a:xfrm flipV="1">
            <a:off x="4751110" y="4077072"/>
            <a:ext cx="0" cy="86409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090570" y="3933056"/>
            <a:ext cx="792088"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8901" y="3705559"/>
            <a:ext cx="902811" cy="523220"/>
          </a:xfrm>
          <a:prstGeom prst="rect">
            <a:avLst/>
          </a:prstGeom>
          <a:noFill/>
        </p:spPr>
        <p:txBody>
          <a:bodyPr wrap="none" rtlCol="0">
            <a:spAutoFit/>
          </a:bodyPr>
          <a:lstStyle/>
          <a:p>
            <a:r>
              <a:rPr kumimoji="1" lang="ja-JP" altLang="en-US" sz="2800" dirty="0"/>
              <a:t>平均</a:t>
            </a:r>
          </a:p>
        </p:txBody>
      </p:sp>
      <p:cxnSp>
        <p:nvCxnSpPr>
          <p:cNvPr id="16" name="直線矢印コネクタ 15"/>
          <p:cNvCxnSpPr/>
          <p:nvPr/>
        </p:nvCxnSpPr>
        <p:spPr>
          <a:xfrm flipH="1">
            <a:off x="5508104" y="3346526"/>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475103" y="3124460"/>
            <a:ext cx="902811" cy="523220"/>
          </a:xfrm>
          <a:prstGeom prst="rect">
            <a:avLst/>
          </a:prstGeom>
          <a:noFill/>
        </p:spPr>
        <p:txBody>
          <a:bodyPr wrap="none" rtlCol="0">
            <a:spAutoFit/>
          </a:bodyPr>
          <a:lstStyle/>
          <a:p>
            <a:r>
              <a:rPr kumimoji="1" lang="ja-JP" altLang="en-US" sz="2800" dirty="0"/>
              <a:t>平方</a:t>
            </a:r>
          </a:p>
        </p:txBody>
      </p:sp>
      <p:cxnSp>
        <p:nvCxnSpPr>
          <p:cNvPr id="18" name="直線矢印コネクタ 17"/>
          <p:cNvCxnSpPr/>
          <p:nvPr/>
        </p:nvCxnSpPr>
        <p:spPr>
          <a:xfrm flipV="1">
            <a:off x="3743908" y="4352927"/>
            <a:ext cx="0" cy="9457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452197" y="5320422"/>
            <a:ext cx="543739" cy="523220"/>
          </a:xfrm>
          <a:prstGeom prst="rect">
            <a:avLst/>
          </a:prstGeom>
          <a:noFill/>
        </p:spPr>
        <p:txBody>
          <a:bodyPr wrap="none" rtlCol="0">
            <a:spAutoFit/>
          </a:bodyPr>
          <a:lstStyle/>
          <a:p>
            <a:r>
              <a:rPr kumimoji="1" lang="ja-JP" altLang="en-US" sz="2800" dirty="0"/>
              <a:t>和</a:t>
            </a:r>
          </a:p>
        </p:txBody>
      </p:sp>
      <p:sp>
        <p:nvSpPr>
          <p:cNvPr id="22" name="テキスト ボックス 21"/>
          <p:cNvSpPr txBox="1"/>
          <p:nvPr/>
        </p:nvSpPr>
        <p:spPr>
          <a:xfrm>
            <a:off x="1255557" y="5843642"/>
            <a:ext cx="6072104" cy="461665"/>
          </a:xfrm>
          <a:prstGeom prst="rect">
            <a:avLst/>
          </a:prstGeom>
          <a:noFill/>
        </p:spPr>
        <p:txBody>
          <a:bodyPr wrap="square" rtlCol="0">
            <a:spAutoFit/>
          </a:bodyPr>
          <a:lstStyle/>
          <a:p>
            <a:r>
              <a:rPr lang="ja-JP" altLang="en-US" sz="2400" dirty="0">
                <a:solidFill>
                  <a:srgbClr val="00B050"/>
                </a:solidFill>
              </a:rPr>
              <a:t>式は言葉で読むとよい．次のスライドも参照．</a:t>
            </a:r>
            <a:endParaRPr kumimoji="1" lang="ja-JP" altLang="en-US" sz="2400" dirty="0">
              <a:solidFill>
                <a:srgbClr val="00B050"/>
              </a:solidFill>
            </a:endParaRPr>
          </a:p>
        </p:txBody>
      </p:sp>
      <mc:AlternateContent xmlns:mc="http://schemas.openxmlformats.org/markup-compatibility/2006" xmlns:a14="http://schemas.microsoft.com/office/drawing/2010/main">
        <mc:Choice Requires="a14">
          <p:sp>
            <p:nvSpPr>
              <p:cNvPr id="10" name="テキスト ボックス 9"/>
              <p:cNvSpPr txBox="1"/>
              <p:nvPr/>
            </p:nvSpPr>
            <p:spPr>
              <a:xfrm>
                <a:off x="3219619" y="3128595"/>
                <a:ext cx="1964449"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en-US" altLang="ja-JP" sz="240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p>
                            <m:sSupPr>
                              <m:ctrlPr>
                                <a:rPr kumimoji="1" lang="en-US" altLang="ja-JP" sz="2400" i="1" smtClean="0">
                                  <a:latin typeface="Cambria Math" panose="02040503050406030204" pitchFamily="18" charset="0"/>
                                </a:rPr>
                              </m:ctrlPr>
                            </m:sSupPr>
                            <m:e>
                              <m:d>
                                <m:dPr>
                                  <m:ctrlPr>
                                    <a:rPr kumimoji="1" lang="en-US" altLang="ja-JP" sz="2400" i="1" smtClean="0">
                                      <a:latin typeface="Cambria Math" panose="02040503050406030204" pitchFamily="18" charset="0"/>
                                    </a:rPr>
                                  </m:ctrlPr>
                                </m:dP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d>
                            </m:e>
                            <m:sup>
                              <m:r>
                                <a:rPr kumimoji="1" lang="en-US" altLang="ja-JP" sz="2400" b="0" i="1" smtClean="0">
                                  <a:latin typeface="Cambria Math" panose="02040503050406030204" pitchFamily="18" charset="0"/>
                                </a:rPr>
                                <m:t>2</m:t>
                              </m:r>
                            </m:sup>
                          </m:sSup>
                        </m:e>
                      </m:nary>
                    </m:oMath>
                  </m:oMathPara>
                </a14:m>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219619" y="3128595"/>
                <a:ext cx="1964449" cy="1008225"/>
              </a:xfrm>
              <a:prstGeom prst="rect">
                <a:avLst/>
              </a:prstGeom>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71486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a:t>分散は，平均値のまわりでの，測定値のちらばりを表す．</a:t>
            </a:r>
            <a:endParaRPr kumimoji="1" lang="en-US" altLang="ja-JP" dirty="0"/>
          </a:p>
          <a:p>
            <a:pPr lvl="1"/>
            <a:r>
              <a:rPr lang="ja-JP" altLang="en-US" dirty="0"/>
              <a:t>直感的には，ヒストグラムの横幅</a:t>
            </a:r>
            <a:endParaRPr lang="en-US" altLang="ja-JP" dirty="0"/>
          </a:p>
          <a:p>
            <a:pPr lvl="1"/>
            <a:r>
              <a:rPr kumimoji="1" lang="ja-JP" altLang="en-US" dirty="0"/>
              <a:t>例１：データ </a:t>
            </a:r>
            <a:r>
              <a:rPr kumimoji="1" lang="en-US" altLang="ja-JP" dirty="0"/>
              <a:t>{4, 5, 6}</a:t>
            </a:r>
          </a:p>
          <a:p>
            <a:pPr lvl="1"/>
            <a:endParaRPr lang="en-US" altLang="ja-JP" dirty="0"/>
          </a:p>
          <a:p>
            <a:pPr lvl="1"/>
            <a:endParaRPr lang="en-US" altLang="ja-JP" dirty="0"/>
          </a:p>
          <a:p>
            <a:pPr lvl="1"/>
            <a:r>
              <a:rPr lang="ja-JP" altLang="en-US" dirty="0"/>
              <a:t>例２：データ </a:t>
            </a:r>
            <a:r>
              <a:rPr lang="en-US" altLang="ja-JP" dirty="0"/>
              <a:t>{0, 5, 10}</a:t>
            </a:r>
            <a:endParaRPr kumimoji="1" lang="ja-JP" altLang="en-US" dirty="0"/>
          </a:p>
        </p:txBody>
      </p:sp>
      <mc:AlternateContent xmlns:mc="http://schemas.openxmlformats.org/markup-compatibility/2006" xmlns:a14="http://schemas.microsoft.com/office/drawing/2010/main">
        <mc:Choice Requires="a14">
          <p:sp>
            <p:nvSpPr>
              <p:cNvPr id="6" name="テキスト ボックス 5"/>
              <p:cNvSpPr txBox="1"/>
              <p:nvPr/>
            </p:nvSpPr>
            <p:spPr>
              <a:xfrm>
                <a:off x="1722543" y="5301208"/>
                <a:ext cx="5482463"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3</m:t>
                          </m:r>
                        </m:den>
                      </m:f>
                      <m:d>
                        <m:dPr>
                          <m:begChr m:val="{"/>
                          <m:endChr m:val="}"/>
                          <m:ctrlPr>
                            <a:rPr kumimoji="1" lang="en-US" altLang="ja-JP" sz="2400" i="1" smtClean="0">
                              <a:latin typeface="Cambria Math" panose="02040503050406030204" pitchFamily="18" charset="0"/>
                            </a:rPr>
                          </m:ctrlPr>
                        </m:dPr>
                        <m:e>
                          <m:sSup>
                            <m:sSupPr>
                              <m:ctrlPr>
                                <a:rPr kumimoji="1" lang="en-US" altLang="ja-JP" sz="2400" i="1" smtClean="0">
                                  <a:latin typeface="Cambria Math" panose="02040503050406030204" pitchFamily="18" charset="0"/>
                                </a:rPr>
                              </m:ctrlPr>
                            </m:sSupPr>
                            <m:e>
                              <m:d>
                                <m:dPr>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0−5</m:t>
                                  </m:r>
                                </m:e>
                              </m:d>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5−5</m:t>
                                  </m:r>
                                </m:e>
                              </m:d>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10−5</m:t>
                                  </m:r>
                                </m:e>
                              </m:d>
                            </m:e>
                            <m:sup>
                              <m:r>
                                <a:rPr kumimoji="1" lang="en-US" altLang="ja-JP" sz="2400" b="0" i="1" smtClean="0">
                                  <a:latin typeface="Cambria Math" panose="02040503050406030204" pitchFamily="18" charset="0"/>
                                </a:rPr>
                                <m:t>2</m:t>
                              </m:r>
                            </m:sup>
                          </m:sSup>
                        </m:e>
                      </m:d>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50</m:t>
                          </m:r>
                        </m:num>
                        <m:den>
                          <m:r>
                            <a:rPr kumimoji="1" lang="en-US" altLang="ja-JP" sz="2400" b="0" i="1" smtClean="0">
                              <a:latin typeface="Cambria Math" panose="02040503050406030204" pitchFamily="18" charset="0"/>
                            </a:rPr>
                            <m:t>3</m:t>
                          </m:r>
                        </m:den>
                      </m:f>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722543" y="5301208"/>
                <a:ext cx="5482463" cy="70134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722543" y="3789040"/>
                <a:ext cx="5142625"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3</m:t>
                          </m:r>
                        </m:den>
                      </m:f>
                      <m:d>
                        <m:dPr>
                          <m:begChr m:val="{"/>
                          <m:endChr m:val="}"/>
                          <m:ctrlPr>
                            <a:rPr kumimoji="1" lang="en-US" altLang="ja-JP" sz="2400" i="1" smtClean="0">
                              <a:latin typeface="Cambria Math" panose="02040503050406030204" pitchFamily="18" charset="0"/>
                            </a:rPr>
                          </m:ctrlPr>
                        </m:dPr>
                        <m:e>
                          <m:sSup>
                            <m:sSupPr>
                              <m:ctrlPr>
                                <a:rPr kumimoji="1" lang="en-US" altLang="ja-JP" sz="2400" i="1" smtClean="0">
                                  <a:latin typeface="Cambria Math" panose="02040503050406030204" pitchFamily="18" charset="0"/>
                                </a:rPr>
                              </m:ctrlPr>
                            </m:sSupPr>
                            <m:e>
                              <m:d>
                                <m:dPr>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4−5</m:t>
                                  </m:r>
                                </m:e>
                              </m:d>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5−5</m:t>
                                  </m:r>
                                </m:e>
                              </m:d>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6−5</m:t>
                                  </m:r>
                                </m:e>
                              </m:d>
                            </m:e>
                            <m:sup>
                              <m:r>
                                <a:rPr kumimoji="1" lang="en-US" altLang="ja-JP" sz="2400" b="0" i="1" smtClean="0">
                                  <a:latin typeface="Cambria Math" panose="02040503050406030204" pitchFamily="18" charset="0"/>
                                </a:rPr>
                                <m:t>2</m:t>
                              </m:r>
                            </m:sup>
                          </m:sSup>
                        </m:e>
                      </m:d>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2</m:t>
                          </m:r>
                        </m:num>
                        <m:den>
                          <m:r>
                            <a:rPr kumimoji="1" lang="en-US" altLang="ja-JP" sz="2400" b="0" i="1" smtClean="0">
                              <a:latin typeface="Cambria Math" panose="02040503050406030204" pitchFamily="18" charset="0"/>
                            </a:rPr>
                            <m:t>3</m:t>
                          </m:r>
                        </m:den>
                      </m:f>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722543" y="3789040"/>
                <a:ext cx="5142625" cy="693844"/>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9997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32709-22A4-4B9E-BA5D-9544792E2FB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9E417A52-E952-4DB3-A929-68660F1E02BE}"/>
              </a:ext>
            </a:extLst>
          </p:cNvPr>
          <p:cNvSpPr>
            <a:spLocks noGrp="1"/>
          </p:cNvSpPr>
          <p:nvPr>
            <p:ph idx="1"/>
          </p:nvPr>
        </p:nvSpPr>
        <p:spPr/>
        <p:txBody>
          <a:bodyPr/>
          <a:lstStyle/>
          <a:p>
            <a:r>
              <a:rPr lang="ja-JP" altLang="en-US" dirty="0"/>
              <a:t>度数分布表に整理され，もとの測定値がわからないデータでは，以下の式を用いて分散（の近似値）を計算することができる．</a:t>
            </a:r>
            <a:endParaRPr kumimoji="1" lang="ja-JP" altLang="en-US"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96367603-C355-4ECB-B29D-F93F8FB7B5CB}"/>
                  </a:ext>
                </a:extLst>
              </p:cNvPr>
              <p:cNvSpPr txBox="1"/>
              <p:nvPr/>
            </p:nvSpPr>
            <p:spPr>
              <a:xfrm>
                <a:off x="2051720" y="3212976"/>
                <a:ext cx="2827056" cy="104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𝑠</m:t>
                          </m:r>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𝑘</m:t>
                          </m:r>
                        </m:sup>
                        <m:e>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d>
                            </m:e>
                            <m:sup>
                              <m:r>
                                <a:rPr kumimoji="1" lang="en-US" altLang="ja-JP" sz="2400" b="0" i="1" smtClean="0">
                                  <a:latin typeface="Cambria Math" panose="02040503050406030204" pitchFamily="18" charset="0"/>
                                </a:rPr>
                                <m:t>2</m:t>
                              </m:r>
                            </m:sup>
                          </m:sSup>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𝑖</m:t>
                              </m:r>
                            </m:sub>
                          </m:sSub>
                        </m:e>
                      </m:nary>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96367603-C355-4ECB-B29D-F93F8FB7B5CB}"/>
                  </a:ext>
                </a:extLst>
              </p:cNvPr>
              <p:cNvSpPr txBox="1">
                <a:spLocks noRot="1" noChangeAspect="1" noMove="1" noResize="1" noEditPoints="1" noAdjustHandles="1" noChangeArrowheads="1" noChangeShapeType="1" noTextEdit="1"/>
              </p:cNvSpPr>
              <p:nvPr/>
            </p:nvSpPr>
            <p:spPr>
              <a:xfrm>
                <a:off x="2051720" y="3212976"/>
                <a:ext cx="2827056" cy="104592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6FA4432-9F35-43B4-A057-B39E0576477E}"/>
                  </a:ext>
                </a:extLst>
              </p:cNvPr>
              <p:cNvSpPr txBox="1"/>
              <p:nvPr/>
            </p:nvSpPr>
            <p:spPr>
              <a:xfrm>
                <a:off x="2051720" y="4432110"/>
                <a:ext cx="3363037" cy="104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𝑠</m:t>
                          </m:r>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−1</m:t>
                          </m:r>
                        </m:den>
                      </m:f>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𝑘</m:t>
                          </m:r>
                        </m:sup>
                        <m:e>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d>
                            </m:e>
                            <m:sup>
                              <m:r>
                                <a:rPr kumimoji="1" lang="en-US" altLang="ja-JP" sz="2400" b="0" i="1" smtClean="0">
                                  <a:latin typeface="Cambria Math" panose="02040503050406030204" pitchFamily="18" charset="0"/>
                                </a:rPr>
                                <m:t>2</m:t>
                              </m:r>
                            </m:sup>
                          </m:sSup>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𝑖</m:t>
                              </m:r>
                            </m:sub>
                          </m:sSub>
                        </m:e>
                      </m:nary>
                    </m:oMath>
                  </m:oMathPara>
                </a14:m>
                <a:endParaRPr kumimoji="1" lang="ja-JP" altLang="en-US" sz="2400" dirty="0"/>
              </a:p>
            </p:txBody>
          </p:sp>
        </mc:Choice>
        <mc:Fallback xmlns="">
          <p:sp>
            <p:nvSpPr>
              <p:cNvPr id="6" name="テキスト ボックス 5">
                <a:extLst>
                  <a:ext uri="{FF2B5EF4-FFF2-40B4-BE49-F238E27FC236}">
                    <a16:creationId xmlns:a16="http://schemas.microsoft.com/office/drawing/2014/main" id="{96FA4432-9F35-43B4-A057-B39E0576477E}"/>
                  </a:ext>
                </a:extLst>
              </p:cNvPr>
              <p:cNvSpPr txBox="1">
                <a:spLocks noRot="1" noChangeAspect="1" noMove="1" noResize="1" noEditPoints="1" noAdjustHandles="1" noChangeArrowheads="1" noChangeShapeType="1" noTextEdit="1"/>
              </p:cNvSpPr>
              <p:nvPr/>
            </p:nvSpPr>
            <p:spPr>
              <a:xfrm>
                <a:off x="2051720" y="4432110"/>
                <a:ext cx="3363037" cy="1045927"/>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40367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偏差平方和を測定値の数（</a:t>
            </a:r>
            <a:r>
              <a:rPr lang="en-US" altLang="ja-JP" i="1" dirty="0">
                <a:latin typeface="Times New Roman" pitchFamily="18" charset="0"/>
                <a:cs typeface="Times New Roman" pitchFamily="18" charset="0"/>
              </a:rPr>
              <a:t>n</a:t>
            </a:r>
            <a:r>
              <a:rPr lang="ja-JP" altLang="en-US" dirty="0"/>
              <a:t>）で割った分散は，次のように式変形できる．</a:t>
            </a:r>
            <a:endParaRPr kumimoji="1" lang="ja-JP" altLang="en-US" dirty="0"/>
          </a:p>
        </p:txBody>
      </p:sp>
      <p:sp>
        <p:nvSpPr>
          <p:cNvPr id="5" name="テキスト ボックス 4"/>
          <p:cNvSpPr txBox="1"/>
          <p:nvPr/>
        </p:nvSpPr>
        <p:spPr>
          <a:xfrm>
            <a:off x="1619672" y="4590256"/>
            <a:ext cx="6264696" cy="830997"/>
          </a:xfrm>
          <a:prstGeom prst="rect">
            <a:avLst/>
          </a:prstGeom>
          <a:noFill/>
        </p:spPr>
        <p:txBody>
          <a:bodyPr wrap="square" rtlCol="0">
            <a:spAutoFit/>
          </a:bodyPr>
          <a:lstStyle/>
          <a:p>
            <a:r>
              <a:rPr lang="ja-JP" altLang="en-US" sz="2400" dirty="0">
                <a:solidFill>
                  <a:srgbClr val="00B050"/>
                </a:solidFill>
              </a:rPr>
              <a:t>「分散は，２乗の平均－平均の２乗」のように，式は言葉で読むとよい．</a:t>
            </a:r>
            <a:endParaRPr kumimoji="1" lang="ja-JP" altLang="en-US" sz="2400" dirty="0">
              <a:solidFill>
                <a:srgbClr val="00B050"/>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1835696" y="2877121"/>
                <a:ext cx="4135106"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en-US" altLang="ja-JP" sz="240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p>
                            <m:sSupPr>
                              <m:ctrlPr>
                                <a:rPr kumimoji="1" lang="en-US" altLang="ja-JP" sz="2400" i="1" smtClean="0">
                                  <a:latin typeface="Cambria Math" panose="02040503050406030204" pitchFamily="18" charset="0"/>
                                </a:rPr>
                              </m:ctrlPr>
                            </m:sSupPr>
                            <m:e>
                              <m:d>
                                <m:dPr>
                                  <m:ctrlPr>
                                    <a:rPr kumimoji="1" lang="en-US" altLang="ja-JP" sz="2400" i="1" smtClean="0">
                                      <a:latin typeface="Cambria Math" panose="02040503050406030204" pitchFamily="18" charset="0"/>
                                    </a:rPr>
                                  </m:ctrlPr>
                                </m:dP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d>
                            </m:e>
                            <m:sup>
                              <m:r>
                                <a:rPr kumimoji="1" lang="en-US" altLang="ja-JP" sz="2400" b="0" i="1" smtClean="0">
                                  <a:latin typeface="Cambria Math" panose="02040503050406030204" pitchFamily="18" charset="0"/>
                                </a:rPr>
                                <m:t>2</m:t>
                              </m:r>
                            </m:sup>
                          </m:sSup>
                        </m:e>
                      </m:nary>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up>
                              <m:r>
                                <a:rPr kumimoji="1" lang="en-US" altLang="ja-JP" sz="2400" b="0" i="1" smtClean="0">
                                  <a:latin typeface="Cambria Math" panose="02040503050406030204" pitchFamily="18" charset="0"/>
                                </a:rPr>
                                <m:t>2</m:t>
                              </m:r>
                            </m:sup>
                          </m:sSubSup>
                        </m:e>
                      </m:nary>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sup>
                          <m:r>
                            <a:rPr kumimoji="1" lang="en-US" altLang="ja-JP" sz="2400" b="0" i="1" smtClean="0">
                              <a:latin typeface="Cambria Math" panose="02040503050406030204" pitchFamily="18" charset="0"/>
                            </a:rPr>
                            <m:t>2</m:t>
                          </m:r>
                        </m:sup>
                      </m:sSup>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835696" y="2877121"/>
                <a:ext cx="4135106" cy="1008225"/>
              </a:xfrm>
              <a:prstGeom prst="rect">
                <a:avLst/>
              </a:prstGeom>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54242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49A15DD-E0AC-4373-A8B6-1E7C69EB2F20}"/>
              </a:ext>
            </a:extLst>
          </p:cNvPr>
          <p:cNvSpPr>
            <a:spLocks noGrp="1"/>
          </p:cNvSpPr>
          <p:nvPr>
            <p:ph type="title"/>
          </p:nvPr>
        </p:nvSpPr>
        <p:spPr/>
        <p:txBody>
          <a:bodyPr/>
          <a:lstStyle/>
          <a:p>
            <a:endParaRPr lang="ja-JP" altLang="en-US" dirty="0"/>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362EC55-4E60-4E97-BD4D-423469F3A9F7}"/>
                  </a:ext>
                </a:extLst>
              </p:cNvPr>
              <p:cNvSpPr txBox="1"/>
              <p:nvPr/>
            </p:nvSpPr>
            <p:spPr>
              <a:xfrm>
                <a:off x="1115616" y="1542238"/>
                <a:ext cx="6437660" cy="50411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en-US" altLang="ja-JP" sz="240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p>
                            <m:sSupPr>
                              <m:ctrlPr>
                                <a:rPr kumimoji="1" lang="en-US" altLang="ja-JP" sz="2400" i="1" smtClean="0">
                                  <a:latin typeface="Cambria Math" panose="02040503050406030204" pitchFamily="18" charset="0"/>
                                </a:rPr>
                              </m:ctrlPr>
                            </m:sSupPr>
                            <m:e>
                              <m:d>
                                <m:dPr>
                                  <m:ctrlPr>
                                    <a:rPr kumimoji="1" lang="en-US" altLang="ja-JP" sz="2400" i="1" smtClean="0">
                                      <a:latin typeface="Cambria Math" panose="02040503050406030204" pitchFamily="18" charset="0"/>
                                    </a:rPr>
                                  </m:ctrlPr>
                                </m:dP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d>
                            </m:e>
                            <m:sup>
                              <m:r>
                                <a:rPr kumimoji="1" lang="en-US" altLang="ja-JP" sz="2400" b="0" i="1" smtClean="0">
                                  <a:latin typeface="Cambria Math" panose="02040503050406030204" pitchFamily="18" charset="0"/>
                                </a:rPr>
                                <m:t>2</m:t>
                              </m:r>
                            </m:sup>
                          </m:sSup>
                        </m:e>
                      </m:nary>
                      <m:r>
                        <m:rPr>
                          <m:aln/>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d>
                            <m:dPr>
                              <m:ctrlPr>
                                <a:rPr kumimoji="1" lang="en-US" altLang="ja-JP" sz="2400" b="0" i="1" smtClean="0">
                                  <a:latin typeface="Cambria Math" panose="02040503050406030204" pitchFamily="18" charset="0"/>
                                </a:rPr>
                              </m:ctrlPr>
                            </m:dPr>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up>
                                  <m:r>
                                    <a:rPr kumimoji="1" lang="en-US" altLang="ja-JP" sz="2400" b="0" i="1" smtClean="0">
                                      <a:latin typeface="Cambria Math" panose="02040503050406030204" pitchFamily="18" charset="0"/>
                                    </a:rPr>
                                    <m:t>2</m:t>
                                  </m:r>
                                </m:sup>
                              </m:sSubSup>
                              <m:r>
                                <a:rPr kumimoji="1" lang="en-US" altLang="ja-JP" sz="2400" b="0" i="1" smtClean="0">
                                  <a:latin typeface="Cambria Math" panose="02040503050406030204" pitchFamily="18" charset="0"/>
                                </a:rPr>
                                <m:t>−2</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sup>
                                  <m:r>
                                    <a:rPr kumimoji="1" lang="en-US" altLang="ja-JP" sz="2400" b="0" i="1" smtClean="0">
                                      <a:latin typeface="Cambria Math" panose="02040503050406030204" pitchFamily="18" charset="0"/>
                                    </a:rPr>
                                    <m:t>2</m:t>
                                  </m:r>
                                </m:sup>
                              </m:sSup>
                            </m:e>
                          </m:d>
                        </m:e>
                      </m:nary>
                      <m:r>
                        <m:rPr>
                          <m:brk m:alnAt="3"/>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d>
                        <m:dPr>
                          <m:ctrlPr>
                            <a:rPr kumimoji="1" lang="en-US" altLang="ja-JP" sz="2400" b="0" i="1" smtClean="0">
                              <a:latin typeface="Cambria Math" panose="02040503050406030204" pitchFamily="18" charset="0"/>
                            </a:rPr>
                          </m:ctrlPr>
                        </m:dPr>
                        <m:e>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𝑋</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2</m:t>
                                  </m:r>
                                </m:sup>
                              </m:sSubSup>
                            </m:e>
                          </m:nary>
                          <m:r>
                            <a:rPr lang="en-US" altLang="ja-JP" sz="2400" i="1">
                              <a:latin typeface="Cambria Math" panose="02040503050406030204" pitchFamily="18" charset="0"/>
                            </a:rPr>
                            <m:t>−</m:t>
                          </m:r>
                          <m:r>
                            <a:rPr kumimoji="1" lang="en-US" altLang="ja-JP" sz="2400" b="0" i="1" smtClean="0">
                              <a:latin typeface="Cambria Math" panose="02040503050406030204" pitchFamily="18" charset="0"/>
                            </a:rPr>
                            <m:t>2</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nary>
                            <m:naryPr>
                              <m:chr m:val="∑"/>
                              <m:ctrlPr>
                                <a:rPr kumimoji="1" lang="en-US" altLang="ja-JP" sz="240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e>
                          </m:nary>
                          <m:r>
                            <a:rPr kumimoji="1" lang="en-US" altLang="ja-JP" sz="2400" b="0" i="1" smtClean="0">
                              <a:latin typeface="Cambria Math" panose="02040503050406030204" pitchFamily="18" charset="0"/>
                            </a:rPr>
                            <m:t>+</m:t>
                          </m:r>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p>
                                <m:sSupPr>
                                  <m:ctrlPr>
                                    <a:rPr kumimoji="1" lang="en-US" altLang="ja-JP" sz="2400" b="0" i="1" smtClean="0">
                                      <a:latin typeface="Cambria Math" panose="02040503050406030204" pitchFamily="18" charset="0"/>
                                    </a:rPr>
                                  </m:ctrlPr>
                                </m:sSup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sup>
                                  <m:r>
                                    <a:rPr kumimoji="1" lang="en-US" altLang="ja-JP" sz="2400" b="0" i="1" smtClean="0">
                                      <a:latin typeface="Cambria Math" panose="02040503050406030204" pitchFamily="18" charset="0"/>
                                    </a:rPr>
                                    <m:t>2</m:t>
                                  </m:r>
                                </m:sup>
                              </m:sSup>
                            </m:e>
                          </m:nary>
                        </m:e>
                      </m:d>
                      <m:r>
                        <m:rPr>
                          <m:brk m:alnAt="3"/>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d>
                        <m:dPr>
                          <m:ctrlPr>
                            <a:rPr kumimoji="1" lang="en-US" altLang="ja-JP" sz="2400" b="0" i="1" smtClean="0">
                              <a:latin typeface="Cambria Math" panose="02040503050406030204" pitchFamily="18" charset="0"/>
                            </a:rPr>
                          </m:ctrlPr>
                        </m:dPr>
                        <m:e>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𝑋</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2</m:t>
                                  </m:r>
                                </m:sup>
                              </m:sSubSup>
                            </m:e>
                          </m:nary>
                          <m:r>
                            <a:rPr lang="en-US" altLang="ja-JP" sz="2400" i="1">
                              <a:latin typeface="Cambria Math" panose="02040503050406030204" pitchFamily="18" charset="0"/>
                            </a:rPr>
                            <m:t>−</m:t>
                          </m:r>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𝑛</m:t>
                          </m:r>
                          <m:sSup>
                            <m:sSupPr>
                              <m:ctrlPr>
                                <a:rPr lang="en-US" altLang="ja-JP" sz="2400" b="0" i="1" smtClean="0">
                                  <a:latin typeface="Cambria Math" panose="02040503050406030204" pitchFamily="18" charset="0"/>
                                </a:rPr>
                              </m:ctrlPr>
                            </m:sSup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sup>
                              <m:r>
                                <a:rPr lang="en-US" altLang="ja-JP" sz="2400" b="0" i="1" smtClean="0">
                                  <a:latin typeface="Cambria Math" panose="02040503050406030204" pitchFamily="18" charset="0"/>
                                </a:rPr>
                                <m:t>2</m:t>
                              </m:r>
                            </m:sup>
                          </m:sSup>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𝑛</m:t>
                          </m:r>
                          <m:sSup>
                            <m:sSupPr>
                              <m:ctrlPr>
                                <a:rPr lang="en-US" altLang="ja-JP" sz="2400" b="0" i="1" smtClean="0">
                                  <a:latin typeface="Cambria Math" panose="02040503050406030204" pitchFamily="18" charset="0"/>
                                </a:rPr>
                              </m:ctrlPr>
                            </m:sSup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sup>
                              <m:r>
                                <a:rPr lang="en-US" altLang="ja-JP" sz="2400" b="0" i="1" smtClean="0">
                                  <a:latin typeface="Cambria Math" panose="02040503050406030204" pitchFamily="18" charset="0"/>
                                </a:rPr>
                                <m:t>2</m:t>
                              </m:r>
                            </m:sup>
                          </m:sSup>
                        </m:e>
                      </m:d>
                      <m:r>
                        <m:rPr>
                          <m:brk m:alnAt="3"/>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d>
                        <m:dPr>
                          <m:ctrlPr>
                            <a:rPr kumimoji="1" lang="en-US" altLang="ja-JP" sz="2400" b="0" i="1" smtClean="0">
                              <a:latin typeface="Cambria Math" panose="02040503050406030204" pitchFamily="18" charset="0"/>
                            </a:rPr>
                          </m:ctrlPr>
                        </m:dPr>
                        <m:e>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𝑋</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2</m:t>
                                  </m:r>
                                </m:sup>
                              </m:sSubSup>
                            </m:e>
                          </m:nary>
                          <m:r>
                            <a:rPr lang="en-US" altLang="ja-JP" sz="2400" i="1">
                              <a:latin typeface="Cambria Math" panose="02040503050406030204" pitchFamily="18" charset="0"/>
                            </a:rPr>
                            <m:t>−</m:t>
                          </m:r>
                          <m:r>
                            <a:rPr lang="en-US" altLang="ja-JP" sz="2400" b="0" i="1" smtClean="0">
                              <a:latin typeface="Cambria Math" panose="02040503050406030204" pitchFamily="18" charset="0"/>
                            </a:rPr>
                            <m:t>𝑛</m:t>
                          </m:r>
                          <m:sSup>
                            <m:sSupPr>
                              <m:ctrlPr>
                                <a:rPr lang="en-US" altLang="ja-JP" sz="2400" b="0" i="1" smtClean="0">
                                  <a:latin typeface="Cambria Math" panose="02040503050406030204" pitchFamily="18" charset="0"/>
                                </a:rPr>
                              </m:ctrlPr>
                            </m:sSup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sup>
                              <m:r>
                                <a:rPr lang="en-US" altLang="ja-JP" sz="2400" b="0" i="1" smtClean="0">
                                  <a:latin typeface="Cambria Math" panose="02040503050406030204" pitchFamily="18" charset="0"/>
                                </a:rPr>
                                <m:t>2</m:t>
                              </m:r>
                            </m:sup>
                          </m:sSup>
                        </m:e>
                      </m:d>
                      <m:r>
                        <m:rPr>
                          <m:brk m:alnAt="3"/>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up>
                              <m:r>
                                <a:rPr kumimoji="1" lang="en-US" altLang="ja-JP" sz="2400" b="0" i="1" smtClean="0">
                                  <a:latin typeface="Cambria Math" panose="02040503050406030204" pitchFamily="18" charset="0"/>
                                </a:rPr>
                                <m:t>2</m:t>
                              </m:r>
                            </m:sup>
                          </m:sSubSup>
                        </m:e>
                      </m:nary>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sup>
                          <m:r>
                            <a:rPr kumimoji="1" lang="en-US" altLang="ja-JP" sz="2400" b="0" i="1" smtClean="0">
                              <a:latin typeface="Cambria Math" panose="02040503050406030204" pitchFamily="18" charset="0"/>
                            </a:rPr>
                            <m:t>2</m:t>
                          </m:r>
                        </m:sup>
                      </m:sSup>
                    </m:oMath>
                  </m:oMathPara>
                </a14:m>
                <a:endParaRPr kumimoji="1" lang="ja-JP" altLang="en-US" sz="2400" dirty="0"/>
              </a:p>
            </p:txBody>
          </p:sp>
        </mc:Choice>
        <mc:Fallback xmlns="">
          <p:sp>
            <p:nvSpPr>
              <p:cNvPr id="6" name="テキスト ボックス 5">
                <a:extLst>
                  <a:ext uri="{FF2B5EF4-FFF2-40B4-BE49-F238E27FC236}">
                    <a16:creationId xmlns:a16="http://schemas.microsoft.com/office/drawing/2014/main" id="{E362EC55-4E60-4E97-BD4D-423469F3A9F7}"/>
                  </a:ext>
                </a:extLst>
              </p:cNvPr>
              <p:cNvSpPr txBox="1">
                <a:spLocks noRot="1" noChangeAspect="1" noMove="1" noResize="1" noEditPoints="1" noAdjustHandles="1" noChangeArrowheads="1" noChangeShapeType="1" noTextEdit="1"/>
              </p:cNvSpPr>
              <p:nvPr/>
            </p:nvSpPr>
            <p:spPr>
              <a:xfrm>
                <a:off x="1115616" y="1542238"/>
                <a:ext cx="6437660" cy="5041124"/>
              </a:xfrm>
              <a:prstGeom prst="rect">
                <a:avLst/>
              </a:prstGeom>
              <a:blipFill>
                <a:blip r:embed="rId2"/>
                <a:stretch>
                  <a:fillRect r="-776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45803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B5808D-2BBB-4B07-8E94-A7FD3F964D76}"/>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8414306-BC54-484C-8193-EA878B4957CB}"/>
                  </a:ext>
                </a:extLst>
              </p:cNvPr>
              <p:cNvSpPr>
                <a:spLocks noGrp="1"/>
              </p:cNvSpPr>
              <p:nvPr>
                <p:ph idx="1"/>
              </p:nvPr>
            </p:nvSpPr>
            <p:spPr/>
            <p:txBody>
              <a:bodyPr/>
              <a:lstStyle/>
              <a:p>
                <a:r>
                  <a:rPr lang="ja-JP" altLang="en-US" dirty="0"/>
                  <a:t>偏差平方和を測定値の数から１を引いた数（</a:t>
                </a:r>
                <a14:m>
                  <m:oMath xmlns:m="http://schemas.openxmlformats.org/officeDocument/2006/math">
                    <m:r>
                      <a:rPr lang="en-US" altLang="ja-JP" b="0" i="1" smtClean="0">
                        <a:latin typeface="Cambria Math" panose="02040503050406030204" pitchFamily="18" charset="0"/>
                      </a:rPr>
                      <m:t>𝑛</m:t>
                    </m:r>
                    <m:r>
                      <a:rPr lang="en-US" altLang="ja-JP" b="0" i="1" smtClean="0">
                        <a:latin typeface="Cambria Math" panose="02040503050406030204" pitchFamily="18" charset="0"/>
                      </a:rPr>
                      <m:t>−1</m:t>
                    </m:r>
                  </m:oMath>
                </a14:m>
                <a:r>
                  <a:rPr lang="ja-JP" altLang="en-US" dirty="0"/>
                  <a:t>）で割った分散は，次のように式変形できる．（第２章７節参照）</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48414306-BC54-484C-8193-EA878B4957CB}"/>
                  </a:ext>
                </a:extLst>
              </p:cNvPr>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E7B9238-8CB2-496D-AE21-82AF60430091}"/>
                  </a:ext>
                </a:extLst>
              </p:cNvPr>
              <p:cNvSpPr txBox="1"/>
              <p:nvPr/>
            </p:nvSpPr>
            <p:spPr>
              <a:xfrm>
                <a:off x="971600" y="3573016"/>
                <a:ext cx="6051272" cy="19999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−1</m:t>
                          </m:r>
                        </m:den>
                      </m:f>
                      <m:nary>
                        <m:naryPr>
                          <m:chr m:val="∑"/>
                          <m:ctrlPr>
                            <a:rPr kumimoji="1" lang="en-US" altLang="ja-JP" sz="240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p>
                            <m:sSupPr>
                              <m:ctrlPr>
                                <a:rPr kumimoji="1" lang="en-US" altLang="ja-JP" sz="2400" i="1" smtClean="0">
                                  <a:latin typeface="Cambria Math" panose="02040503050406030204" pitchFamily="18" charset="0"/>
                                </a:rPr>
                              </m:ctrlPr>
                            </m:sSupPr>
                            <m:e>
                              <m:d>
                                <m:dPr>
                                  <m:ctrlPr>
                                    <a:rPr kumimoji="1" lang="en-US" altLang="ja-JP" sz="2400" i="1" smtClean="0">
                                      <a:latin typeface="Cambria Math" panose="02040503050406030204" pitchFamily="18" charset="0"/>
                                    </a:rPr>
                                  </m:ctrlPr>
                                </m:dP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d>
                            </m:e>
                            <m:sup>
                              <m:r>
                                <a:rPr kumimoji="1" lang="en-US" altLang="ja-JP" sz="2400" b="0" i="1" smtClean="0">
                                  <a:latin typeface="Cambria Math" panose="02040503050406030204" pitchFamily="18" charset="0"/>
                                </a:rPr>
                                <m:t>2</m:t>
                              </m:r>
                            </m:sup>
                          </m:sSup>
                        </m:e>
                      </m:nary>
                      <m:r>
                        <m:rPr>
                          <m:aln/>
                        </m:rP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𝑛</m:t>
                              </m:r>
                            </m:den>
                          </m:f>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𝑋</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2</m:t>
                                  </m:r>
                                </m:sup>
                              </m:sSubSup>
                            </m:e>
                          </m:nary>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𝑋</m:t>
                                  </m:r>
                                </m:e>
                              </m:acc>
                            </m:e>
                            <m:sup>
                              <m:r>
                                <a:rPr lang="en-US" altLang="ja-JP" sz="2400" i="1">
                                  <a:latin typeface="Cambria Math" panose="02040503050406030204" pitchFamily="18" charset="0"/>
                                </a:rPr>
                                <m:t>2</m:t>
                              </m:r>
                            </m:sup>
                          </m:sSup>
                        </m:e>
                      </m:d>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𝑛</m:t>
                          </m:r>
                        </m:num>
                        <m:den>
                          <m:r>
                            <a:rPr kumimoji="1" lang="en-US" altLang="ja-JP" sz="2400" b="0" i="1" smtClean="0">
                              <a:latin typeface="Cambria Math" panose="02040503050406030204" pitchFamily="18" charset="0"/>
                              <a:ea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−1</m:t>
                          </m:r>
                        </m:den>
                      </m:f>
                      <m:r>
                        <m:rPr>
                          <m:brk m:alnAt="4"/>
                        </m:rP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nary>
                            <m:naryPr>
                              <m:chr m:val="∑"/>
                              <m:ctrlPr>
                                <a:rPr kumimoji="1" lang="en-US" altLang="ja-JP" sz="2400" b="0" i="1" smtClean="0">
                                  <a:latin typeface="Cambria Math" panose="02040503050406030204" pitchFamily="18" charset="0"/>
                                  <a:ea typeface="Cambria Math" panose="02040503050406030204" pitchFamily="18" charset="0"/>
                                </a:rPr>
                              </m:ctrlPr>
                            </m:naryPr>
                            <m:sub>
                              <m:r>
                                <m:rPr>
                                  <m:brk m:alnAt="23"/>
                                </m:rPr>
                                <a:rPr kumimoji="1" lang="en-US" altLang="ja-JP" sz="2400" b="0" i="1" smtClean="0">
                                  <a:latin typeface="Cambria Math" panose="02040503050406030204" pitchFamily="18" charset="0"/>
                                  <a:ea typeface="Cambria Math" panose="02040503050406030204" pitchFamily="18" charset="0"/>
                                </a:rPr>
                                <m:t>𝑖</m:t>
                              </m:r>
                              <m:r>
                                <a:rPr kumimoji="1" lang="en-US" altLang="ja-JP" sz="2400" b="0" i="1" smtClean="0">
                                  <a:latin typeface="Cambria Math" panose="02040503050406030204" pitchFamily="18" charset="0"/>
                                  <a:ea typeface="Cambria Math" panose="02040503050406030204" pitchFamily="18" charset="0"/>
                                </a:rPr>
                                <m:t>=1</m:t>
                              </m:r>
                            </m:sub>
                            <m:sup>
                              <m:r>
                                <a:rPr kumimoji="1" lang="en-US" altLang="ja-JP" sz="2400" b="0" i="1" smtClean="0">
                                  <a:latin typeface="Cambria Math" panose="02040503050406030204" pitchFamily="18" charset="0"/>
                                  <a:ea typeface="Cambria Math" panose="02040503050406030204" pitchFamily="18" charset="0"/>
                                </a:rPr>
                                <m:t>𝑛</m:t>
                              </m:r>
                            </m:sup>
                            <m:e>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𝑋</m:t>
                                  </m:r>
                                </m:e>
                                <m:sub>
                                  <m:r>
                                    <a:rPr kumimoji="1" lang="en-US" altLang="ja-JP" sz="2400" b="0" i="1" smtClean="0">
                                      <a:latin typeface="Cambria Math" panose="02040503050406030204" pitchFamily="18" charset="0"/>
                                      <a:ea typeface="Cambria Math" panose="02040503050406030204" pitchFamily="18" charset="0"/>
                                    </a:rPr>
                                    <m:t>𝑖</m:t>
                                  </m:r>
                                </m:sub>
                                <m:sup>
                                  <m:r>
                                    <a:rPr kumimoji="1" lang="en-US" altLang="ja-JP" sz="2400" b="0" i="1" smtClean="0">
                                      <a:latin typeface="Cambria Math" panose="02040503050406030204" pitchFamily="18" charset="0"/>
                                      <a:ea typeface="Cambria Math" panose="02040503050406030204" pitchFamily="18" charset="0"/>
                                    </a:rPr>
                                    <m:t>2</m:t>
                                  </m:r>
                                </m:sup>
                              </m:sSubSup>
                            </m:e>
                          </m:nary>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1</m:t>
                              </m:r>
                            </m:num>
                            <m:den>
                              <m:r>
                                <a:rPr kumimoji="1" lang="en-US" altLang="ja-JP" sz="2400" b="0" i="1" smtClean="0">
                                  <a:latin typeface="Cambria Math" panose="02040503050406030204" pitchFamily="18" charset="0"/>
                                  <a:ea typeface="Cambria Math" panose="02040503050406030204" pitchFamily="18" charset="0"/>
                                </a:rPr>
                                <m:t>𝑛</m:t>
                              </m:r>
                            </m:den>
                          </m:f>
                          <m:sSup>
                            <m:sSupPr>
                              <m:ctrlPr>
                                <a:rPr kumimoji="1" lang="en-US" altLang="ja-JP" sz="2400" b="0" i="1" smtClean="0">
                                  <a:latin typeface="Cambria Math" panose="02040503050406030204" pitchFamily="18" charset="0"/>
                                  <a:ea typeface="Cambria Math" panose="02040503050406030204" pitchFamily="18" charset="0"/>
                                </a:rPr>
                              </m:ctrlPr>
                            </m:sSupPr>
                            <m:e>
                              <m:d>
                                <m:dPr>
                                  <m:ctrlPr>
                                    <a:rPr kumimoji="1" lang="en-US" altLang="ja-JP" sz="2400" b="0" i="1" smtClean="0">
                                      <a:latin typeface="Cambria Math" panose="02040503050406030204" pitchFamily="18" charset="0"/>
                                      <a:ea typeface="Cambria Math" panose="02040503050406030204" pitchFamily="18" charset="0"/>
                                    </a:rPr>
                                  </m:ctrlPr>
                                </m:dPr>
                                <m:e>
                                  <m:nary>
                                    <m:naryPr>
                                      <m:chr m:val="∑"/>
                                      <m:ctrlPr>
                                        <a:rPr kumimoji="1" lang="en-US" altLang="ja-JP" sz="2400" b="0" i="1" smtClean="0">
                                          <a:latin typeface="Cambria Math" panose="02040503050406030204" pitchFamily="18" charset="0"/>
                                          <a:ea typeface="Cambria Math" panose="02040503050406030204" pitchFamily="18" charset="0"/>
                                        </a:rPr>
                                      </m:ctrlPr>
                                    </m:naryPr>
                                    <m:sub>
                                      <m:r>
                                        <m:rPr>
                                          <m:brk m:alnAt="23"/>
                                        </m:rPr>
                                        <a:rPr kumimoji="1" lang="en-US" altLang="ja-JP" sz="2400" b="0" i="1" smtClean="0">
                                          <a:latin typeface="Cambria Math" panose="02040503050406030204" pitchFamily="18" charset="0"/>
                                          <a:ea typeface="Cambria Math" panose="02040503050406030204" pitchFamily="18" charset="0"/>
                                        </a:rPr>
                                        <m:t>𝑖</m:t>
                                      </m:r>
                                      <m:r>
                                        <a:rPr kumimoji="1" lang="en-US" altLang="ja-JP" sz="2400" b="0" i="1" smtClean="0">
                                          <a:latin typeface="Cambria Math" panose="02040503050406030204" pitchFamily="18" charset="0"/>
                                          <a:ea typeface="Cambria Math" panose="02040503050406030204" pitchFamily="18" charset="0"/>
                                        </a:rPr>
                                        <m:t>=1</m:t>
                                      </m:r>
                                    </m:sub>
                                    <m:sup>
                                      <m:r>
                                        <a:rPr kumimoji="1" lang="en-US" altLang="ja-JP" sz="2400" b="0" i="1" smtClean="0">
                                          <a:latin typeface="Cambria Math" panose="02040503050406030204" pitchFamily="18" charset="0"/>
                                          <a:ea typeface="Cambria Math" panose="02040503050406030204" pitchFamily="18" charset="0"/>
                                        </a:rPr>
                                        <m:t>𝑛</m:t>
                                      </m:r>
                                    </m:sup>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𝑋</m:t>
                                          </m:r>
                                        </m:e>
                                        <m:sub>
                                          <m:r>
                                            <a:rPr kumimoji="1" lang="en-US" altLang="ja-JP" sz="2400" b="0" i="1" smtClean="0">
                                              <a:latin typeface="Cambria Math" panose="02040503050406030204" pitchFamily="18" charset="0"/>
                                              <a:ea typeface="Cambria Math" panose="02040503050406030204" pitchFamily="18" charset="0"/>
                                            </a:rPr>
                                            <m:t>𝑖</m:t>
                                          </m:r>
                                        </m:sub>
                                      </m:sSub>
                                    </m:e>
                                  </m:nary>
                                </m:e>
                              </m:d>
                            </m:e>
                            <m:sup>
                              <m:r>
                                <a:rPr kumimoji="1" lang="en-US" altLang="ja-JP" sz="2400" b="0" i="1" smtClean="0">
                                  <a:latin typeface="Cambria Math" panose="02040503050406030204" pitchFamily="18" charset="0"/>
                                  <a:ea typeface="Cambria Math" panose="02040503050406030204" pitchFamily="18" charset="0"/>
                                </a:rPr>
                                <m:t>2</m:t>
                              </m:r>
                            </m:sup>
                          </m:sSup>
                        </m:num>
                        <m:den>
                          <m:r>
                            <a:rPr kumimoji="1" lang="en-US" altLang="ja-JP" sz="2400" b="0" i="1" smtClean="0">
                              <a:latin typeface="Cambria Math" panose="02040503050406030204" pitchFamily="18" charset="0"/>
                              <a:ea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−1</m:t>
                          </m:r>
                        </m:den>
                      </m:f>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2E7B9238-8CB2-496D-AE21-82AF60430091}"/>
                  </a:ext>
                </a:extLst>
              </p:cNvPr>
              <p:cNvSpPr txBox="1">
                <a:spLocks noRot="1" noChangeAspect="1" noMove="1" noResize="1" noEditPoints="1" noAdjustHandles="1" noChangeArrowheads="1" noChangeShapeType="1" noTextEdit="1"/>
              </p:cNvSpPr>
              <p:nvPr/>
            </p:nvSpPr>
            <p:spPr>
              <a:xfrm>
                <a:off x="971600" y="3573016"/>
                <a:ext cx="6051272" cy="1999906"/>
              </a:xfrm>
              <a:prstGeom prst="rect">
                <a:avLst/>
              </a:prstGeom>
              <a:blipFill>
                <a:blip r:embed="rId3"/>
                <a:stretch>
                  <a:fillRect/>
                </a:stretch>
              </a:blipFill>
            </p:spPr>
            <p:txBody>
              <a:bodyPr/>
              <a:lstStyle/>
              <a:p>
                <a:r>
                  <a:rPr lang="ja-JP" altLang="en-US">
                    <a:noFill/>
                  </a:rPr>
                  <a:t> </a:t>
                </a:r>
              </a:p>
            </p:txBody>
          </p:sp>
        </mc:Fallback>
      </mc:AlternateContent>
      <p:grpSp>
        <p:nvGrpSpPr>
          <p:cNvPr id="4" name="グループ化 3">
            <a:extLst>
              <a:ext uri="{FF2B5EF4-FFF2-40B4-BE49-F238E27FC236}">
                <a16:creationId xmlns:a16="http://schemas.microsoft.com/office/drawing/2014/main" id="{B5D3F276-EDC1-4E92-9E9B-8B56742D7591}"/>
              </a:ext>
            </a:extLst>
          </p:cNvPr>
          <p:cNvGrpSpPr/>
          <p:nvPr/>
        </p:nvGrpSpPr>
        <p:grpSpPr>
          <a:xfrm>
            <a:off x="6292481" y="2867706"/>
            <a:ext cx="2326278" cy="1143654"/>
            <a:chOff x="6292481" y="2867706"/>
            <a:chExt cx="2326278" cy="1143654"/>
          </a:xfrm>
        </p:grpSpPr>
        <p:sp>
          <p:nvSpPr>
            <p:cNvPr id="6" name="テキスト ボックス 5">
              <a:extLst>
                <a:ext uri="{FF2B5EF4-FFF2-40B4-BE49-F238E27FC236}">
                  <a16:creationId xmlns:a16="http://schemas.microsoft.com/office/drawing/2014/main" id="{751C5F6D-0282-4F94-8946-E0C2BE78764B}"/>
                </a:ext>
              </a:extLst>
            </p:cNvPr>
            <p:cNvSpPr txBox="1"/>
            <p:nvPr/>
          </p:nvSpPr>
          <p:spPr>
            <a:xfrm>
              <a:off x="6292481" y="2867706"/>
              <a:ext cx="2326278" cy="369332"/>
            </a:xfrm>
            <a:prstGeom prst="rect">
              <a:avLst/>
            </a:prstGeom>
            <a:noFill/>
          </p:spPr>
          <p:txBody>
            <a:bodyPr wrap="none" rtlCol="0">
              <a:spAutoFit/>
            </a:bodyPr>
            <a:lstStyle/>
            <a:p>
              <a:r>
                <a:rPr kumimoji="1" lang="ja-JP" altLang="en-US" dirty="0"/>
                <a:t>偏差平方和に戻して．</a:t>
              </a:r>
            </a:p>
          </p:txBody>
        </p:sp>
        <p:sp>
          <p:nvSpPr>
            <p:cNvPr id="7" name="四角形: 角を丸くする 6">
              <a:extLst>
                <a:ext uri="{FF2B5EF4-FFF2-40B4-BE49-F238E27FC236}">
                  <a16:creationId xmlns:a16="http://schemas.microsoft.com/office/drawing/2014/main" id="{0BD549B8-DEBA-4B1C-89C9-275F4F2B2A18}"/>
                </a:ext>
              </a:extLst>
            </p:cNvPr>
            <p:cNvSpPr/>
            <p:nvPr/>
          </p:nvSpPr>
          <p:spPr>
            <a:xfrm>
              <a:off x="6444208" y="3649187"/>
              <a:ext cx="435325" cy="3621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5FA9B261-6B74-4E8B-BA8E-43EFD33FB0D5}"/>
                </a:ext>
              </a:extLst>
            </p:cNvPr>
            <p:cNvCxnSpPr>
              <a:cxnSpLocks/>
            </p:cNvCxnSpPr>
            <p:nvPr/>
          </p:nvCxnSpPr>
          <p:spPr>
            <a:xfrm flipH="1">
              <a:off x="6806849" y="3237038"/>
              <a:ext cx="141415" cy="323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C905749C-26E9-429B-A07C-62DE613BD26E}"/>
              </a:ext>
            </a:extLst>
          </p:cNvPr>
          <p:cNvGrpSpPr/>
          <p:nvPr/>
        </p:nvGrpSpPr>
        <p:grpSpPr>
          <a:xfrm>
            <a:off x="6272284" y="4188182"/>
            <a:ext cx="2198048" cy="1255301"/>
            <a:chOff x="6272284" y="4188182"/>
            <a:chExt cx="2198048" cy="1255301"/>
          </a:xfrm>
        </p:grpSpPr>
        <p:sp>
          <p:nvSpPr>
            <p:cNvPr id="9" name="四角形: 角を丸くする 8">
              <a:extLst>
                <a:ext uri="{FF2B5EF4-FFF2-40B4-BE49-F238E27FC236}">
                  <a16:creationId xmlns:a16="http://schemas.microsoft.com/office/drawing/2014/main" id="{1B36AF6B-46C8-4A4F-961F-C4750CA5DDF6}"/>
                </a:ext>
              </a:extLst>
            </p:cNvPr>
            <p:cNvSpPr/>
            <p:nvPr/>
          </p:nvSpPr>
          <p:spPr>
            <a:xfrm>
              <a:off x="6272284" y="4188182"/>
              <a:ext cx="750588" cy="2489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A41DE00-1077-46B7-B32C-A1B616A7C969}"/>
                    </a:ext>
                  </a:extLst>
                </p:cNvPr>
                <p:cNvSpPr txBox="1"/>
                <p:nvPr/>
              </p:nvSpPr>
              <p:spPr>
                <a:xfrm>
                  <a:off x="7235699" y="4797152"/>
                  <a:ext cx="1234633" cy="646331"/>
                </a:xfrm>
                <a:prstGeom prst="rect">
                  <a:avLst/>
                </a:prstGeom>
                <a:noFill/>
              </p:spPr>
              <p:txBody>
                <a:bodyPr wrap="none" rtlCol="0">
                  <a:spAutoFit/>
                </a:bodyPr>
                <a:lstStyle/>
                <a:p>
                  <a14:m>
                    <m:oMath xmlns:m="http://schemas.openxmlformats.org/officeDocument/2006/math">
                      <m:r>
                        <a:rPr lang="en-US" altLang="ja-JP" b="0" i="1" smtClean="0">
                          <a:latin typeface="Cambria Math" panose="02040503050406030204" pitchFamily="18" charset="0"/>
                        </a:rPr>
                        <m:t>𝑛</m:t>
                      </m:r>
                      <m:r>
                        <a:rPr lang="en-US" altLang="ja-JP" b="0" i="1" smtClean="0">
                          <a:latin typeface="Cambria Math" panose="02040503050406030204" pitchFamily="18" charset="0"/>
                        </a:rPr>
                        <m:t>−1</m:t>
                      </m:r>
                    </m:oMath>
                  </a14:m>
                  <a:r>
                    <a:rPr lang="ja-JP" altLang="en-US" dirty="0"/>
                    <a:t>で</a:t>
                  </a:r>
                  <a:endParaRPr lang="en-US" altLang="ja-JP" dirty="0"/>
                </a:p>
                <a:p>
                  <a:r>
                    <a:rPr lang="ja-JP" altLang="en-US" dirty="0"/>
                    <a:t>割りなおす</a:t>
                  </a:r>
                  <a:endParaRPr kumimoji="1" lang="ja-JP" altLang="en-US" dirty="0"/>
                </a:p>
              </p:txBody>
            </p:sp>
          </mc:Choice>
          <mc:Fallback xmlns="">
            <p:sp>
              <p:nvSpPr>
                <p:cNvPr id="14" name="テキスト ボックス 13">
                  <a:extLst>
                    <a:ext uri="{FF2B5EF4-FFF2-40B4-BE49-F238E27FC236}">
                      <a16:creationId xmlns:a16="http://schemas.microsoft.com/office/drawing/2014/main" id="{AA41DE00-1077-46B7-B32C-A1B616A7C969}"/>
                    </a:ext>
                  </a:extLst>
                </p:cNvPr>
                <p:cNvSpPr txBox="1">
                  <a:spLocks noRot="1" noChangeAspect="1" noMove="1" noResize="1" noEditPoints="1" noAdjustHandles="1" noChangeArrowheads="1" noChangeShapeType="1" noTextEdit="1"/>
                </p:cNvSpPr>
                <p:nvPr/>
              </p:nvSpPr>
              <p:spPr>
                <a:xfrm>
                  <a:off x="7235699" y="4797152"/>
                  <a:ext cx="1234633" cy="646331"/>
                </a:xfrm>
                <a:prstGeom prst="rect">
                  <a:avLst/>
                </a:prstGeom>
                <a:blipFill>
                  <a:blip r:embed="rId4"/>
                  <a:stretch>
                    <a:fillRect l="-4455" t="-8491" r="-4455" b="-11321"/>
                  </a:stretch>
                </a:blipFill>
              </p:spPr>
              <p:txBody>
                <a:bodyPr/>
                <a:lstStyle/>
                <a:p>
                  <a:r>
                    <a:rPr lang="ja-JP" altLang="en-US">
                      <a:noFill/>
                    </a:rPr>
                    <a:t> </a:t>
                  </a:r>
                </a:p>
              </p:txBody>
            </p:sp>
          </mc:Fallback>
        </mc:AlternateContent>
        <p:cxnSp>
          <p:nvCxnSpPr>
            <p:cNvPr id="15" name="直線矢印コネクタ 14">
              <a:extLst>
                <a:ext uri="{FF2B5EF4-FFF2-40B4-BE49-F238E27FC236}">
                  <a16:creationId xmlns:a16="http://schemas.microsoft.com/office/drawing/2014/main" id="{14DDBCC4-918B-4C02-A06B-4A691A8BF19E}"/>
                </a:ext>
              </a:extLst>
            </p:cNvPr>
            <p:cNvCxnSpPr>
              <a:cxnSpLocks/>
            </p:cNvCxnSpPr>
            <p:nvPr/>
          </p:nvCxnSpPr>
          <p:spPr>
            <a:xfrm flipH="1" flipV="1">
              <a:off x="6984073" y="4534078"/>
              <a:ext cx="290425" cy="3435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73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なぜ平方（２乗）和なのか？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平均からの</a:t>
            </a:r>
            <a:r>
              <a:rPr kumimoji="1" lang="ja-JP" altLang="en-US" u="sng" dirty="0">
                <a:solidFill>
                  <a:srgbClr val="FF0000"/>
                </a:solidFill>
              </a:rPr>
              <a:t>偏差</a:t>
            </a:r>
            <a:r>
              <a:rPr kumimoji="1" lang="ja-JP" altLang="en-US" dirty="0"/>
              <a:t>（</a:t>
            </a:r>
            <a:r>
              <a:rPr kumimoji="1" lang="en-US" altLang="ja-JP" dirty="0"/>
              <a:t>deviation</a:t>
            </a:r>
            <a:r>
              <a:rPr kumimoji="1" lang="ja-JP" altLang="en-US" dirty="0"/>
              <a:t>）</a:t>
            </a:r>
            <a:r>
              <a:rPr lang="ja-JP" altLang="en-US" dirty="0"/>
              <a:t>を</a:t>
            </a:r>
            <a:r>
              <a:rPr kumimoji="1" lang="ja-JP" altLang="en-US" dirty="0"/>
              <a:t>単純に加算すると，ゼロになってしまう．（章末問題</a:t>
            </a:r>
            <a:r>
              <a:rPr kumimoji="1" lang="en-US" altLang="ja-JP" dirty="0"/>
              <a:t>17</a:t>
            </a:r>
            <a:r>
              <a:rPr kumimoji="1" lang="ja-JP" altLang="en-US" dirty="0"/>
              <a:t>）</a:t>
            </a:r>
            <a:endParaRPr kumimoji="1" lang="en-US" altLang="ja-JP" dirty="0"/>
          </a:p>
          <a:p>
            <a:endParaRPr lang="en-US" altLang="ja-JP" dirty="0"/>
          </a:p>
          <a:p>
            <a:endParaRPr kumimoji="1" lang="en-US" altLang="ja-JP" dirty="0"/>
          </a:p>
          <a:p>
            <a:r>
              <a:rPr kumimoji="1" lang="ja-JP" altLang="en-US" dirty="0"/>
              <a:t>偏差の絶対値を</a:t>
            </a:r>
            <a:r>
              <a:rPr lang="ja-JP" altLang="en-US" dirty="0"/>
              <a:t>と</a:t>
            </a:r>
            <a:r>
              <a:rPr kumimoji="1" lang="ja-JP" altLang="en-US" dirty="0"/>
              <a:t>って加算平均をしてもよいが，絶対値は扱いにくいことがある</a:t>
            </a:r>
            <a:r>
              <a:rPr lang="ja-JP" altLang="en-US" dirty="0"/>
              <a:t>．</a:t>
            </a:r>
            <a:endParaRPr kumimoji="1" lang="ja-JP" altLang="en-US" dirty="0"/>
          </a:p>
        </p:txBody>
      </p:sp>
      <p:sp>
        <p:nvSpPr>
          <p:cNvPr id="7" name="テキスト ボックス 6"/>
          <p:cNvSpPr txBox="1"/>
          <p:nvPr/>
        </p:nvSpPr>
        <p:spPr>
          <a:xfrm>
            <a:off x="4357686" y="5286388"/>
            <a:ext cx="3666838" cy="461665"/>
          </a:xfrm>
          <a:prstGeom prst="rect">
            <a:avLst/>
          </a:prstGeom>
          <a:noFill/>
        </p:spPr>
        <p:txBody>
          <a:bodyPr wrap="none" rtlCol="0">
            <a:spAutoFit/>
          </a:bodyPr>
          <a:lstStyle/>
          <a:p>
            <a:r>
              <a:rPr lang="ja-JP" altLang="en-US" sz="2400" b="1" u="sng" dirty="0">
                <a:solidFill>
                  <a:srgbClr val="FF0000"/>
                </a:solidFill>
              </a:rPr>
              <a:t>平均偏差</a:t>
            </a:r>
            <a:r>
              <a:rPr lang="ja-JP" altLang="en-US" sz="2400" dirty="0"/>
              <a:t>（</a:t>
            </a:r>
            <a:r>
              <a:rPr lang="en-US" altLang="ja-JP" sz="2400" dirty="0"/>
              <a:t>mean deviation</a:t>
            </a:r>
            <a:r>
              <a:rPr lang="ja-JP" altLang="en-US" sz="2400" dirty="0"/>
              <a:t>）</a:t>
            </a:r>
            <a:endParaRPr kumimoji="1" lang="ja-JP" altLang="en-US" sz="24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1987048" y="2708920"/>
                <a:ext cx="2159053"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kumimoji="1" lang="ja-JP" altLang="en-US" sz="240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r>
                            <m:rPr>
                              <m:brk m:alnAt="23"/>
                            </m:rP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d>
                            <m:dPr>
                              <m:ctrlPr>
                                <a:rPr kumimoji="1" lang="en-US" altLang="ja-JP" sz="2400" i="1" smtClean="0">
                                  <a:latin typeface="Cambria Math" panose="02040503050406030204" pitchFamily="18" charset="0"/>
                                </a:rPr>
                              </m:ctrlPr>
                            </m:dP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d>
                        </m:e>
                      </m:nary>
                      <m:r>
                        <a:rPr kumimoji="1" lang="en-US" altLang="ja-JP" sz="2400" b="0" i="1" smtClean="0">
                          <a:latin typeface="Cambria Math" panose="02040503050406030204" pitchFamily="18" charset="0"/>
                        </a:rPr>
                        <m:t>=0</m:t>
                      </m:r>
                    </m:oMath>
                  </m:oMathPara>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987048" y="2708920"/>
                <a:ext cx="2159053" cy="100822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051720" y="5013107"/>
                <a:ext cx="1761188"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ja-JP" altLang="en-US" sz="240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r>
                            <m:rPr>
                              <m:brk m:alnAt="23"/>
                            </m:rP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d>
                            <m:dPr>
                              <m:begChr m:val="|"/>
                              <m:endChr m:val="|"/>
                              <m:ctrlPr>
                                <a:rPr kumimoji="1" lang="en-US" altLang="ja-JP" sz="2400" i="1" smtClean="0">
                                  <a:latin typeface="Cambria Math" panose="02040503050406030204" pitchFamily="18" charset="0"/>
                                </a:rPr>
                              </m:ctrlPr>
                            </m:dP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e>
                          </m:d>
                        </m:e>
                      </m:nary>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051720" y="5013107"/>
                <a:ext cx="1761188" cy="1008225"/>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76106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r>
                  <a:rPr kumimoji="1" lang="ja-JP" altLang="en-US" dirty="0"/>
                  <a:t>なぜ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−1</m:t>
                    </m:r>
                  </m:oMath>
                </a14:m>
                <a:r>
                  <a:rPr kumimoji="1" lang="ja-JP" altLang="en-US" dirty="0"/>
                  <a:t> で割るのか？</a:t>
                </a: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b="-53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fontScale="92500" lnSpcReduction="20000"/>
              </a:bodyPr>
              <a:lstStyle/>
              <a:p>
                <a:r>
                  <a:rPr lang="ja-JP" altLang="en-US" dirty="0"/>
                  <a:t>測定値の数（</a:t>
                </a:r>
                <a:r>
                  <a:rPr lang="en-US" altLang="ja-JP" i="1" dirty="0">
                    <a:latin typeface="Times New Roman" pitchFamily="18" charset="0"/>
                    <a:cs typeface="Times New Roman" pitchFamily="18" charset="0"/>
                  </a:rPr>
                  <a:t>n</a:t>
                </a:r>
                <a:r>
                  <a:rPr lang="ja-JP" altLang="en-US" dirty="0"/>
                  <a:t>）で割るのは，「偏差平方の平均」なのでわかりやすい．</a:t>
                </a:r>
                <a:endParaRPr lang="en-US" altLang="ja-JP" dirty="0"/>
              </a:p>
              <a:p>
                <a:pPr lvl="1"/>
                <a:r>
                  <a:rPr kumimoji="1" lang="ja-JP" altLang="en-US" dirty="0"/>
                  <a:t>各測定値が，平均の周りに，「平均して」どれくらい広がっているかを表す</a:t>
                </a:r>
                <a:endParaRPr kumimoji="1" lang="en-US" altLang="ja-JP" dirty="0"/>
              </a:p>
              <a:p>
                <a:r>
                  <a:rPr lang="ja-JP" altLang="en-US" dirty="0"/>
                  <a:t>しかし，母集団の分散を推定するという立場では，</a:t>
                </a:r>
                <a14:m>
                  <m:oMath xmlns:m="http://schemas.openxmlformats.org/officeDocument/2006/math">
                    <m:r>
                      <a:rPr lang="en-US" altLang="ja-JP" b="0" i="1" smtClean="0">
                        <a:latin typeface="Cambria Math" panose="02040503050406030204" pitchFamily="18" charset="0"/>
                      </a:rPr>
                      <m:t>𝑛</m:t>
                    </m:r>
                    <m:r>
                      <a:rPr lang="en-US" altLang="ja-JP" b="0" i="1" smtClean="0">
                        <a:latin typeface="Cambria Math" panose="02040503050406030204" pitchFamily="18" charset="0"/>
                      </a:rPr>
                      <m:t>−1</m:t>
                    </m:r>
                  </m:oMath>
                </a14:m>
                <a:r>
                  <a:rPr lang="ja-JP" altLang="en-US" dirty="0"/>
                  <a:t> で割る方が望ましい性質を持つ（テキスト第６章３節「不偏推定値」）．</a:t>
                </a:r>
                <a:endParaRPr lang="en-US" altLang="ja-JP" dirty="0"/>
              </a:p>
              <a:p>
                <a:r>
                  <a:rPr kumimoji="1" lang="ja-JP" altLang="en-US" dirty="0"/>
                  <a:t>テキストでは「</a:t>
                </a:r>
                <a:r>
                  <a:rPr kumimoji="1" lang="ja-JP" altLang="en-US" u="sng" dirty="0">
                    <a:solidFill>
                      <a:srgbClr val="FF0000"/>
                    </a:solidFill>
                  </a:rPr>
                  <a:t>標本分散</a:t>
                </a:r>
                <a:r>
                  <a:rPr kumimoji="1" lang="ja-JP" altLang="en-US" dirty="0"/>
                  <a:t>」（</a:t>
                </a:r>
                <a:r>
                  <a:rPr kumimoji="1" lang="en-US" altLang="ja-JP" dirty="0"/>
                  <a:t>sample variance</a:t>
                </a:r>
                <a:r>
                  <a:rPr kumimoji="1" lang="ja-JP" altLang="en-US" dirty="0"/>
                  <a:t>）と呼んでいるが，これは </a:t>
                </a:r>
                <a:r>
                  <a:rPr kumimoji="1" lang="en-US" altLang="ja-JP" i="1" dirty="0">
                    <a:latin typeface="Times New Roman" pitchFamily="18" charset="0"/>
                    <a:cs typeface="Times New Roman" pitchFamily="18" charset="0"/>
                  </a:rPr>
                  <a:t>n </a:t>
                </a:r>
                <a:r>
                  <a:rPr kumimoji="1" lang="ja-JP" altLang="en-US" dirty="0"/>
                  <a:t>で割った方を指すことも</a:t>
                </a:r>
                <a:r>
                  <a:rPr lang="ja-JP" altLang="en-US" dirty="0"/>
                  <a:t>ある</a:t>
                </a:r>
                <a:r>
                  <a:rPr kumimoji="1" lang="ja-JP" altLang="en-US" dirty="0"/>
                  <a:t>．誤解の心配がない表現は「</a:t>
                </a:r>
                <a:r>
                  <a:rPr kumimoji="1" lang="ja-JP" altLang="en-US" u="sng" dirty="0">
                    <a:solidFill>
                      <a:srgbClr val="FF0000"/>
                    </a:solidFill>
                  </a:rPr>
                  <a:t>不偏分散</a:t>
                </a:r>
                <a:r>
                  <a:rPr kumimoji="1" lang="ja-JP" altLang="en-US" dirty="0"/>
                  <a:t>」（</a:t>
                </a:r>
                <a:r>
                  <a:rPr kumimoji="1" lang="en-US" altLang="ja-JP" dirty="0"/>
                  <a:t>unbiased variance</a:t>
                </a:r>
                <a:r>
                  <a:rPr kumimoji="1" lang="ja-JP" altLang="en-US" dirty="0"/>
                  <a:t>）</a:t>
                </a:r>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4"/>
                <a:stretch>
                  <a:fillRect l="-1481" t="-4178" r="-4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5873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6EBA10-A5C5-4243-985F-9D2958636A2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9CEC388B-7B07-4A70-BCBB-EF35EB8591CF}"/>
              </a:ext>
            </a:extLst>
          </p:cNvPr>
          <p:cNvSpPr>
            <a:spLocks noGrp="1"/>
          </p:cNvSpPr>
          <p:nvPr>
            <p:ph idx="1"/>
          </p:nvPr>
        </p:nvSpPr>
        <p:spPr/>
        <p:txBody>
          <a:bodyPr/>
          <a:lstStyle/>
          <a:p>
            <a:r>
              <a:rPr kumimoji="1" lang="ja-JP" altLang="en-US" dirty="0"/>
              <a:t>例：アルバイトをしている学生の割合を推定したい．</a:t>
            </a:r>
            <a:endParaRPr kumimoji="1" lang="en-US" altLang="ja-JP" dirty="0"/>
          </a:p>
          <a:p>
            <a:pPr lvl="1"/>
            <a:r>
              <a:rPr lang="ja-JP" altLang="en-US" dirty="0"/>
              <a:t>母集団はその大学の全学生</a:t>
            </a:r>
            <a:endParaRPr kumimoji="1" lang="en-US" altLang="ja-JP" dirty="0"/>
          </a:p>
          <a:p>
            <a:pPr lvl="1"/>
            <a:r>
              <a:rPr lang="ja-JP" altLang="en-US" dirty="0"/>
              <a:t>学生会館のフロントで最初に会った</a:t>
            </a:r>
            <a:r>
              <a:rPr lang="en-US" altLang="ja-JP" dirty="0"/>
              <a:t>100</a:t>
            </a:r>
            <a:r>
              <a:rPr lang="ja-JP" altLang="en-US" dirty="0"/>
              <a:t>人の学生にたずねるのはどうか？</a:t>
            </a:r>
            <a:endParaRPr lang="en-US" altLang="ja-JP" dirty="0"/>
          </a:p>
          <a:p>
            <a:pPr lvl="1"/>
            <a:r>
              <a:rPr kumimoji="1" lang="ja-JP" altLang="en-US" dirty="0"/>
              <a:t>こうした標本は特定のタイプの学生に偏っているかもしれない．</a:t>
            </a:r>
            <a:endParaRPr kumimoji="1" lang="en-US" altLang="ja-JP" dirty="0"/>
          </a:p>
          <a:p>
            <a:pPr lvl="1"/>
            <a:r>
              <a:rPr kumimoji="1" lang="ja-JP" altLang="en-US" dirty="0"/>
              <a:t>学生の登録カードからランダムに</a:t>
            </a:r>
            <a:r>
              <a:rPr kumimoji="1" lang="en-US" altLang="ja-JP" dirty="0"/>
              <a:t>100</a:t>
            </a:r>
            <a:r>
              <a:rPr kumimoji="1" lang="ja-JP" altLang="en-US" dirty="0"/>
              <a:t>人を選んだ方が，よい推定値が得られるだろう．</a:t>
            </a:r>
          </a:p>
        </p:txBody>
      </p:sp>
    </p:spTree>
    <p:extLst>
      <p:ext uri="{BB962C8B-B14F-4D97-AF65-F5344CB8AC3E}">
        <p14:creationId xmlns:p14="http://schemas.microsoft.com/office/powerpoint/2010/main" val="2873131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dirty="0"/>
              <a:t>クイズ（</a:t>
            </a:r>
            <a:r>
              <a:rPr kumimoji="1" lang="en-US" altLang="ja-JP" dirty="0"/>
              <a:t>30</a:t>
            </a:r>
            <a:r>
              <a:rPr kumimoji="1" lang="ja-JP" altLang="en-US" dirty="0"/>
              <a:t>秒で回答</a:t>
            </a:r>
            <a:r>
              <a:rPr lang="ja-JP" altLang="en-US" dirty="0"/>
              <a:t>）</a:t>
            </a:r>
            <a:endParaRPr kumimoji="1" lang="ja-JP" altLang="en-US" dirty="0"/>
          </a:p>
        </p:txBody>
      </p:sp>
      <p:graphicFrame>
        <p:nvGraphicFramePr>
          <p:cNvPr id="6" name="グラフ 5"/>
          <p:cNvGraphicFramePr>
            <a:graphicFrameLocks/>
          </p:cNvGraphicFramePr>
          <p:nvPr/>
        </p:nvGraphicFramePr>
        <p:xfrm>
          <a:off x="899592" y="1700808"/>
          <a:ext cx="7344816"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65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標準偏差</a:t>
            </a:r>
          </a:p>
        </p:txBody>
      </p:sp>
      <p:sp>
        <p:nvSpPr>
          <p:cNvPr id="3" name="コンテンツ プレースホルダ 2"/>
          <p:cNvSpPr>
            <a:spLocks noGrp="1"/>
          </p:cNvSpPr>
          <p:nvPr>
            <p:ph idx="1"/>
          </p:nvPr>
        </p:nvSpPr>
        <p:spPr/>
        <p:txBody>
          <a:bodyPr>
            <a:normAutofit fontScale="92500" lnSpcReduction="10000"/>
          </a:bodyPr>
          <a:lstStyle/>
          <a:p>
            <a:r>
              <a:rPr lang="ja-JP" altLang="en-US" u="sng" dirty="0">
                <a:solidFill>
                  <a:srgbClr val="FF0000"/>
                </a:solidFill>
              </a:rPr>
              <a:t>標準偏差</a:t>
            </a:r>
            <a:r>
              <a:rPr lang="ja-JP" altLang="en-US" dirty="0"/>
              <a:t>（</a:t>
            </a:r>
            <a:r>
              <a:rPr lang="en-US" altLang="ja-JP" dirty="0"/>
              <a:t>standard deviation</a:t>
            </a:r>
            <a:r>
              <a:rPr lang="ja-JP" altLang="en-US" dirty="0"/>
              <a:t>）：</a:t>
            </a:r>
            <a:r>
              <a:rPr kumimoji="1" lang="ja-JP" altLang="en-US" dirty="0"/>
              <a:t>分散の，正の平方根</a:t>
            </a:r>
            <a:endParaRPr kumimoji="1" lang="en-US" altLang="ja-JP" dirty="0"/>
          </a:p>
          <a:p>
            <a:endParaRPr lang="en-US" altLang="ja-JP" dirty="0"/>
          </a:p>
          <a:p>
            <a:endParaRPr kumimoji="1" lang="en-US" altLang="ja-JP" dirty="0"/>
          </a:p>
          <a:p>
            <a:endParaRPr lang="en-US" altLang="ja-JP" u="sng" dirty="0"/>
          </a:p>
          <a:p>
            <a:r>
              <a:rPr lang="ja-JP" altLang="en-US" u="sng" dirty="0"/>
              <a:t>標準偏差の単位はもとの測定値の単位と同じ</a:t>
            </a:r>
            <a:r>
              <a:rPr lang="ja-JP" altLang="en-US" dirty="0"/>
              <a:t>．</a:t>
            </a:r>
            <a:endParaRPr lang="en-US" altLang="ja-JP" dirty="0"/>
          </a:p>
          <a:p>
            <a:pPr lvl="1"/>
            <a:r>
              <a:rPr kumimoji="1" lang="ja-JP" altLang="en-US" dirty="0"/>
              <a:t>「平均</a:t>
            </a:r>
            <a:r>
              <a:rPr kumimoji="1" lang="en-US" altLang="ja-JP" dirty="0"/>
              <a:t>175</a:t>
            </a:r>
            <a:r>
              <a:rPr kumimoji="1" lang="ja-JP" altLang="en-US" dirty="0"/>
              <a:t>センチ」という表現は</a:t>
            </a:r>
            <a:r>
              <a:rPr kumimoji="1" lang="en-US" altLang="ja-JP" dirty="0"/>
              <a:t>OK</a:t>
            </a:r>
          </a:p>
          <a:p>
            <a:pPr lvl="1"/>
            <a:r>
              <a:rPr lang="ja-JP" altLang="en-US" dirty="0"/>
              <a:t>「分散</a:t>
            </a:r>
            <a:r>
              <a:rPr lang="en-US" altLang="ja-JP" dirty="0"/>
              <a:t>25</a:t>
            </a:r>
            <a:r>
              <a:rPr lang="ja-JP" altLang="en-US" dirty="0"/>
              <a:t>センチ」はだめ</a:t>
            </a:r>
            <a:endParaRPr lang="en-US" altLang="ja-JP" dirty="0"/>
          </a:p>
          <a:p>
            <a:pPr lvl="1"/>
            <a:r>
              <a:rPr kumimoji="1" lang="ja-JP" altLang="en-US" dirty="0"/>
              <a:t>「標準偏差</a:t>
            </a:r>
            <a:r>
              <a:rPr kumimoji="1" lang="en-US" altLang="ja-JP" dirty="0"/>
              <a:t>5</a:t>
            </a:r>
            <a:r>
              <a:rPr kumimoji="1" lang="ja-JP" altLang="en-US" dirty="0"/>
              <a:t>センチ」は</a:t>
            </a:r>
            <a:r>
              <a:rPr kumimoji="1" lang="en-US" altLang="ja-JP" dirty="0"/>
              <a:t>OK</a:t>
            </a:r>
            <a:endParaRPr kumimoji="1" lang="ja-JP" altLang="en-US"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38F9F5D-52DB-49A9-8C4F-A5C7A0F1A738}"/>
                  </a:ext>
                </a:extLst>
              </p:cNvPr>
              <p:cNvSpPr txBox="1"/>
              <p:nvPr/>
            </p:nvSpPr>
            <p:spPr>
              <a:xfrm>
                <a:off x="1547664" y="2564904"/>
                <a:ext cx="2281522" cy="1197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000" b="0" i="0" smtClean="0">
                          <a:latin typeface="Cambria Math" panose="02040503050406030204" pitchFamily="18" charset="0"/>
                        </a:rPr>
                        <m:t>s</m:t>
                      </m:r>
                      <m:r>
                        <a:rPr kumimoji="1" lang="en-US" altLang="ja-JP" sz="2000" b="0" i="0" smtClean="0">
                          <a:latin typeface="Cambria Math" panose="02040503050406030204" pitchFamily="18" charset="0"/>
                        </a:rPr>
                        <m:t>=</m:t>
                      </m:r>
                      <m:rad>
                        <m:radPr>
                          <m:degHide m:val="on"/>
                          <m:ctrlPr>
                            <a:rPr kumimoji="1" lang="en-US" altLang="ja-JP" sz="2000" b="0" i="1" smtClean="0">
                              <a:latin typeface="Cambria Math" panose="02040503050406030204" pitchFamily="18" charset="0"/>
                            </a:rPr>
                          </m:ctrlPr>
                        </m:radPr>
                        <m:deg/>
                        <m:e>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𝑋</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𝑋</m:t>
                                          </m:r>
                                        </m:e>
                                      </m:acc>
                                    </m:e>
                                  </m:d>
                                </m:e>
                                <m:sup>
                                  <m:r>
                                    <a:rPr kumimoji="1" lang="en-US" altLang="ja-JP" sz="2000" b="0" i="1" smtClean="0">
                                      <a:latin typeface="Cambria Math" panose="02040503050406030204" pitchFamily="18" charset="0"/>
                                    </a:rPr>
                                    <m:t>2</m:t>
                                  </m:r>
                                </m:sup>
                              </m:sSup>
                            </m:e>
                          </m:nary>
                        </m:e>
                      </m:rad>
                    </m:oMath>
                  </m:oMathPara>
                </a14:m>
                <a:endParaRPr kumimoji="1" lang="ja-JP" altLang="en-US" sz="2000" dirty="0"/>
              </a:p>
            </p:txBody>
          </p:sp>
        </mc:Choice>
        <mc:Fallback xmlns="">
          <p:sp>
            <p:nvSpPr>
              <p:cNvPr id="4" name="テキスト ボックス 3">
                <a:extLst>
                  <a:ext uri="{FF2B5EF4-FFF2-40B4-BE49-F238E27FC236}">
                    <a16:creationId xmlns:a16="http://schemas.microsoft.com/office/drawing/2014/main" id="{A38F9F5D-52DB-49A9-8C4F-A5C7A0F1A738}"/>
                  </a:ext>
                </a:extLst>
              </p:cNvPr>
              <p:cNvSpPr txBox="1">
                <a:spLocks noRot="1" noChangeAspect="1" noMove="1" noResize="1" noEditPoints="1" noAdjustHandles="1" noChangeArrowheads="1" noChangeShapeType="1" noTextEdit="1"/>
              </p:cNvSpPr>
              <p:nvPr/>
            </p:nvSpPr>
            <p:spPr>
              <a:xfrm>
                <a:off x="1547664" y="2564904"/>
                <a:ext cx="2281522" cy="119737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A35DF58-78F9-409B-B7C2-6E68981F0738}"/>
                  </a:ext>
                </a:extLst>
              </p:cNvPr>
              <p:cNvSpPr txBox="1"/>
              <p:nvPr/>
            </p:nvSpPr>
            <p:spPr>
              <a:xfrm>
                <a:off x="4283968" y="2564904"/>
                <a:ext cx="2730555" cy="1197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000" b="0" i="0" smtClean="0">
                          <a:latin typeface="Cambria Math" panose="02040503050406030204" pitchFamily="18" charset="0"/>
                        </a:rPr>
                        <m:t>s</m:t>
                      </m:r>
                      <m:r>
                        <a:rPr kumimoji="1" lang="en-US" altLang="ja-JP" sz="2000" b="0" i="0" smtClean="0">
                          <a:latin typeface="Cambria Math" panose="02040503050406030204" pitchFamily="18" charset="0"/>
                        </a:rPr>
                        <m:t>=</m:t>
                      </m:r>
                      <m:rad>
                        <m:radPr>
                          <m:degHide m:val="on"/>
                          <m:ctrlPr>
                            <a:rPr kumimoji="1" lang="en-US" altLang="ja-JP" sz="2000" b="0" i="1" smtClean="0">
                              <a:latin typeface="Cambria Math" panose="02040503050406030204" pitchFamily="18" charset="0"/>
                            </a:rPr>
                          </m:ctrlPr>
                        </m:radPr>
                        <m:deg/>
                        <m:e>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−1</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𝑋</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𝑋</m:t>
                                          </m:r>
                                        </m:e>
                                      </m:acc>
                                    </m:e>
                                  </m:d>
                                </m:e>
                                <m:sup>
                                  <m:r>
                                    <a:rPr kumimoji="1" lang="en-US" altLang="ja-JP" sz="2000" b="0" i="1" smtClean="0">
                                      <a:latin typeface="Cambria Math" panose="02040503050406030204" pitchFamily="18" charset="0"/>
                                    </a:rPr>
                                    <m:t>2</m:t>
                                  </m:r>
                                </m:sup>
                              </m:sSup>
                            </m:e>
                          </m:nary>
                        </m:e>
                      </m:rad>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9A35DF58-78F9-409B-B7C2-6E68981F0738}"/>
                  </a:ext>
                </a:extLst>
              </p:cNvPr>
              <p:cNvSpPr txBox="1">
                <a:spLocks noRot="1" noChangeAspect="1" noMove="1" noResize="1" noEditPoints="1" noAdjustHandles="1" noChangeArrowheads="1" noChangeShapeType="1" noTextEdit="1"/>
              </p:cNvSpPr>
              <p:nvPr/>
            </p:nvSpPr>
            <p:spPr>
              <a:xfrm>
                <a:off x="4283968" y="2564904"/>
                <a:ext cx="2730555" cy="1197379"/>
              </a:xfrm>
              <a:prstGeom prst="rect">
                <a:avLst/>
              </a:prstGeom>
              <a:blipFill>
                <a:blip r:embed="rId3"/>
                <a:stretch>
                  <a:fillRect/>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23F15EDD-9649-CC36-EFF3-61C0C8E14B80}"/>
              </a:ext>
            </a:extLst>
          </p:cNvPr>
          <p:cNvSpPr txBox="1"/>
          <p:nvPr/>
        </p:nvSpPr>
        <p:spPr>
          <a:xfrm>
            <a:off x="5220072" y="5252267"/>
            <a:ext cx="3720890" cy="646331"/>
          </a:xfrm>
          <a:prstGeom prst="rect">
            <a:avLst/>
          </a:prstGeom>
          <a:noFill/>
        </p:spPr>
        <p:txBody>
          <a:bodyPr wrap="none" rtlCol="0">
            <a:spAutoFit/>
          </a:bodyPr>
          <a:lstStyle/>
          <a:p>
            <a:r>
              <a:rPr kumimoji="1" lang="ja-JP" altLang="en-US" dirty="0"/>
              <a:t>参考資料：ばらつきをはかるモノサシ</a:t>
            </a:r>
            <a:endParaRPr kumimoji="1" lang="en-US" altLang="ja-JP" dirty="0"/>
          </a:p>
          <a:p>
            <a:r>
              <a:rPr kumimoji="1" lang="ja-JP" altLang="en-US" dirty="0"/>
              <a:t>（安本・本多</a:t>
            </a:r>
            <a:r>
              <a:rPr kumimoji="1" lang="en-US" altLang="ja-JP" dirty="0"/>
              <a:t>『</a:t>
            </a:r>
            <a:r>
              <a:rPr kumimoji="1" lang="ja-JP" altLang="en-US" dirty="0"/>
              <a:t>因子分析法</a:t>
            </a:r>
            <a:r>
              <a:rPr kumimoji="1" lang="en-US" altLang="ja-JP" dirty="0"/>
              <a:t>』</a:t>
            </a:r>
            <a:r>
              <a:rPr kumimoji="1" lang="ja-JP" altLang="en-US" dirty="0"/>
              <a:t>培風館）</a:t>
            </a:r>
          </a:p>
        </p:txBody>
      </p:sp>
    </p:spTree>
    <p:extLst>
      <p:ext uri="{BB962C8B-B14F-4D97-AF65-F5344CB8AC3E}">
        <p14:creationId xmlns:p14="http://schemas.microsoft.com/office/powerpoint/2010/main" val="1924160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4.3</a:t>
            </a:r>
            <a:r>
              <a:rPr kumimoji="1" lang="ja-JP" altLang="en-US" dirty="0"/>
              <a:t>　標準偏差の意味</a:t>
            </a: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a:bodyPr>
              <a:lstStyle/>
              <a:p>
                <a:r>
                  <a:rPr kumimoji="1" lang="ja-JP" altLang="en-US" dirty="0"/>
                  <a:t>正規分布（第５章）をしている母集団からの，大きな標本では，</a:t>
                </a:r>
                <a:endParaRPr kumimoji="1" lang="en-US" altLang="ja-JP" dirty="0"/>
              </a:p>
              <a:p>
                <a:pPr lvl="1"/>
                <a:r>
                  <a:rPr lang="ja-JP" altLang="en-US" dirty="0"/>
                  <a:t>「平均</a:t>
                </a:r>
                <a:r>
                  <a:rPr lang="en-US" altLang="ja-JP" dirty="0"/>
                  <a:t>±</a:t>
                </a:r>
                <a:r>
                  <a:rPr lang="ja-JP" altLang="en-US" dirty="0"/>
                  <a:t>１標準偏差」の範囲に全測定値のおよそ</a:t>
                </a:r>
                <a:r>
                  <a:rPr lang="en-US" altLang="ja-JP" dirty="0"/>
                  <a:t>68%</a:t>
                </a:r>
                <a:r>
                  <a:rPr lang="ja-JP" altLang="en-US" dirty="0"/>
                  <a:t>（偏差値</a:t>
                </a:r>
                <a:r>
                  <a:rPr lang="en-US" altLang="ja-JP" dirty="0"/>
                  <a:t>40</a:t>
                </a:r>
                <a:r>
                  <a:rPr lang="ja-JP" altLang="en-US" dirty="0"/>
                  <a:t>～</a:t>
                </a:r>
                <a:r>
                  <a:rPr lang="en-US" altLang="ja-JP" dirty="0"/>
                  <a:t>60</a:t>
                </a:r>
                <a:r>
                  <a:rPr lang="ja-JP" altLang="en-US" dirty="0"/>
                  <a:t>）</a:t>
                </a:r>
                <a:endParaRPr lang="en-US" altLang="ja-JP" dirty="0"/>
              </a:p>
              <a:p>
                <a:pPr lvl="1"/>
                <a:r>
                  <a:rPr lang="ja-JP" altLang="en-US" dirty="0"/>
                  <a:t>「平均</a:t>
                </a:r>
                <a:r>
                  <a:rPr lang="en-US" altLang="ja-JP" dirty="0"/>
                  <a:t>±2</a:t>
                </a:r>
                <a:r>
                  <a:rPr lang="ja-JP" altLang="en-US" dirty="0"/>
                  <a:t>標準偏差」の範囲に全測定値のおよそ</a:t>
                </a:r>
                <a:r>
                  <a:rPr lang="en-US" altLang="ja-JP" dirty="0"/>
                  <a:t>95%</a:t>
                </a:r>
                <a:r>
                  <a:rPr lang="ja-JP" altLang="en-US" dirty="0"/>
                  <a:t>（偏差値</a:t>
                </a:r>
                <a:r>
                  <a:rPr lang="en-US" altLang="ja-JP" dirty="0"/>
                  <a:t>30</a:t>
                </a:r>
                <a:r>
                  <a:rPr lang="ja-JP" altLang="en-US" dirty="0"/>
                  <a:t>～</a:t>
                </a:r>
                <a:r>
                  <a:rPr lang="en-US" altLang="ja-JP" dirty="0"/>
                  <a:t>70</a:t>
                </a:r>
                <a:r>
                  <a:rPr lang="ja-JP" altLang="en-US" dirty="0"/>
                  <a:t>）</a:t>
                </a:r>
                <a:endParaRPr lang="en-US" altLang="ja-JP" dirty="0"/>
              </a:p>
              <a:p>
                <a:pPr lvl="1"/>
                <a:r>
                  <a:rPr lang="ja-JP" altLang="en-US" dirty="0"/>
                  <a:t>おおよそすべての測定値が含まれる範囲の，</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4</m:t>
                        </m:r>
                      </m:den>
                    </m:f>
                  </m:oMath>
                </a14:m>
                <a:r>
                  <a:rPr lang="ja-JP" altLang="en-US" dirty="0"/>
                  <a:t> の大きさが，ほぼ標準偏差となる．</a:t>
                </a:r>
                <a:endParaRPr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1752" r="-37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03645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なぜ散布度を考えるのか？</a:t>
            </a:r>
          </a:p>
        </p:txBody>
      </p:sp>
      <p:sp>
        <p:nvSpPr>
          <p:cNvPr id="3" name="コンテンツ プレースホルダ 2"/>
          <p:cNvSpPr>
            <a:spLocks noGrp="1"/>
          </p:cNvSpPr>
          <p:nvPr>
            <p:ph idx="1"/>
          </p:nvPr>
        </p:nvSpPr>
        <p:spPr/>
        <p:txBody>
          <a:bodyPr>
            <a:normAutofit/>
          </a:bodyPr>
          <a:lstStyle/>
          <a:p>
            <a:r>
              <a:rPr kumimoji="1" lang="ja-JP" altLang="en-US" dirty="0"/>
              <a:t>分布の中心だけでなく，そのまわりにどれぐらいの変動があるのかを考慮しなければならないことが多い．</a:t>
            </a:r>
            <a:endParaRPr kumimoji="1" lang="en-US" altLang="ja-JP" dirty="0"/>
          </a:p>
          <a:p>
            <a:pPr lvl="1"/>
            <a:r>
              <a:rPr kumimoji="1" lang="ja-JP" altLang="en-US" dirty="0"/>
              <a:t>リスクの評価（「平均で１万円もうかる」だけでは困る．変動の大きさを知りたい）</a:t>
            </a:r>
            <a:endParaRPr kumimoji="1" lang="en-US" altLang="ja-JP" dirty="0"/>
          </a:p>
          <a:p>
            <a:pPr lvl="1"/>
            <a:r>
              <a:rPr lang="ja-JP" altLang="en-US" dirty="0"/>
              <a:t>テスト得点の比較（平均が</a:t>
            </a:r>
            <a:r>
              <a:rPr lang="en-US" altLang="ja-JP" dirty="0"/>
              <a:t>50</a:t>
            </a:r>
            <a:r>
              <a:rPr lang="ja-JP" altLang="en-US" dirty="0"/>
              <a:t>点の２つのテスト．</a:t>
            </a:r>
            <a:r>
              <a:rPr lang="en-US" altLang="ja-JP" dirty="0"/>
              <a:t>70</a:t>
            </a:r>
            <a:r>
              <a:rPr lang="ja-JP" altLang="en-US" dirty="0"/>
              <a:t>点の価値は分布の広がりによる）</a:t>
            </a:r>
            <a:endParaRPr lang="en-US" altLang="ja-JP" dirty="0"/>
          </a:p>
          <a:p>
            <a:r>
              <a:rPr lang="ja-JP" altLang="en-US" dirty="0"/>
              <a:t>人はしばしば変動を無視してしまう（例：血液型性格診断）</a:t>
            </a:r>
            <a:endParaRPr lang="en-US" altLang="ja-JP" dirty="0"/>
          </a:p>
        </p:txBody>
      </p:sp>
    </p:spTree>
    <p:extLst>
      <p:ext uri="{BB962C8B-B14F-4D97-AF65-F5344CB8AC3E}">
        <p14:creationId xmlns:p14="http://schemas.microsoft.com/office/powerpoint/2010/main" val="2370999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en-US" dirty="0"/>
              <a:t>血液型別の性格特性</a:t>
            </a:r>
            <a:endParaRPr kumimoji="1" lang="ja-JP" altLang="en-US" dirty="0"/>
          </a:p>
        </p:txBody>
      </p:sp>
      <p:cxnSp>
        <p:nvCxnSpPr>
          <p:cNvPr id="6" name="直線コネクタ 5"/>
          <p:cNvCxnSpPr/>
          <p:nvPr/>
        </p:nvCxnSpPr>
        <p:spPr>
          <a:xfrm>
            <a:off x="1475656" y="3645024"/>
            <a:ext cx="15841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419872" y="4293096"/>
            <a:ext cx="15841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364088" y="4005064"/>
            <a:ext cx="15841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308304" y="3356992"/>
            <a:ext cx="15841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5400000" flipH="1" flipV="1">
            <a:off x="-539774" y="3932262"/>
            <a:ext cx="331236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45593" y="1916832"/>
            <a:ext cx="553998" cy="3900179"/>
          </a:xfrm>
          <a:prstGeom prst="rect">
            <a:avLst/>
          </a:prstGeom>
          <a:noFill/>
        </p:spPr>
        <p:txBody>
          <a:bodyPr vert="eaVert" wrap="square" rtlCol="0">
            <a:spAutoFit/>
          </a:bodyPr>
          <a:lstStyle/>
          <a:p>
            <a:r>
              <a:rPr kumimoji="1" lang="ja-JP" altLang="en-US" sz="2400" dirty="0"/>
              <a:t>何らかの性格特性の程度</a:t>
            </a:r>
          </a:p>
        </p:txBody>
      </p:sp>
      <p:sp>
        <p:nvSpPr>
          <p:cNvPr id="15" name="テキスト ボックス 14"/>
          <p:cNvSpPr txBox="1"/>
          <p:nvPr/>
        </p:nvSpPr>
        <p:spPr>
          <a:xfrm>
            <a:off x="8316416" y="2708920"/>
            <a:ext cx="529312" cy="461665"/>
          </a:xfrm>
          <a:prstGeom prst="rect">
            <a:avLst/>
          </a:prstGeom>
          <a:noFill/>
        </p:spPr>
        <p:txBody>
          <a:bodyPr wrap="none" rtlCol="0">
            <a:spAutoFit/>
          </a:bodyPr>
          <a:lstStyle/>
          <a:p>
            <a:r>
              <a:rPr kumimoji="1" lang="en-US" altLang="ja-JP" sz="2400" dirty="0"/>
              <a:t>AB</a:t>
            </a:r>
            <a:endParaRPr kumimoji="1" lang="ja-JP" altLang="en-US" sz="2400" dirty="0"/>
          </a:p>
        </p:txBody>
      </p:sp>
      <p:sp>
        <p:nvSpPr>
          <p:cNvPr id="16" name="テキスト ボックス 15"/>
          <p:cNvSpPr txBox="1"/>
          <p:nvPr/>
        </p:nvSpPr>
        <p:spPr>
          <a:xfrm>
            <a:off x="2555776" y="2996952"/>
            <a:ext cx="362600" cy="461665"/>
          </a:xfrm>
          <a:prstGeom prst="rect">
            <a:avLst/>
          </a:prstGeom>
          <a:noFill/>
        </p:spPr>
        <p:txBody>
          <a:bodyPr wrap="none" rtlCol="0">
            <a:spAutoFit/>
          </a:bodyPr>
          <a:lstStyle/>
          <a:p>
            <a:r>
              <a:rPr kumimoji="1" lang="en-US" altLang="ja-JP" sz="2400" dirty="0"/>
              <a:t>A</a:t>
            </a:r>
            <a:endParaRPr kumimoji="1" lang="ja-JP" altLang="en-US" sz="2400" dirty="0"/>
          </a:p>
        </p:txBody>
      </p:sp>
      <p:sp>
        <p:nvSpPr>
          <p:cNvPr id="17" name="テキスト ボックス 16"/>
          <p:cNvSpPr txBox="1"/>
          <p:nvPr/>
        </p:nvSpPr>
        <p:spPr>
          <a:xfrm>
            <a:off x="6588224" y="3429000"/>
            <a:ext cx="388248" cy="461665"/>
          </a:xfrm>
          <a:prstGeom prst="rect">
            <a:avLst/>
          </a:prstGeom>
          <a:noFill/>
        </p:spPr>
        <p:txBody>
          <a:bodyPr wrap="none" rtlCol="0">
            <a:spAutoFit/>
          </a:bodyPr>
          <a:lstStyle/>
          <a:p>
            <a:r>
              <a:rPr lang="en-US" altLang="ja-JP" sz="2400" dirty="0"/>
              <a:t>O</a:t>
            </a:r>
            <a:endParaRPr kumimoji="1" lang="ja-JP" altLang="en-US" sz="2400" dirty="0"/>
          </a:p>
        </p:txBody>
      </p:sp>
      <p:sp>
        <p:nvSpPr>
          <p:cNvPr id="18" name="テキスト ボックス 17"/>
          <p:cNvSpPr txBox="1"/>
          <p:nvPr/>
        </p:nvSpPr>
        <p:spPr>
          <a:xfrm>
            <a:off x="4499992" y="3645024"/>
            <a:ext cx="351378" cy="461665"/>
          </a:xfrm>
          <a:prstGeom prst="rect">
            <a:avLst/>
          </a:prstGeom>
          <a:noFill/>
        </p:spPr>
        <p:txBody>
          <a:bodyPr wrap="none" rtlCol="0">
            <a:spAutoFit/>
          </a:bodyPr>
          <a:lstStyle/>
          <a:p>
            <a:r>
              <a:rPr lang="en-US" altLang="ja-JP" sz="2400" dirty="0"/>
              <a:t>B</a:t>
            </a:r>
            <a:endParaRPr kumimoji="1" lang="ja-JP" altLang="en-US" sz="2400" dirty="0"/>
          </a:p>
        </p:txBody>
      </p:sp>
      <p:sp>
        <p:nvSpPr>
          <p:cNvPr id="19" name="テキスト ボックス 18"/>
          <p:cNvSpPr txBox="1"/>
          <p:nvPr/>
        </p:nvSpPr>
        <p:spPr>
          <a:xfrm>
            <a:off x="3275856" y="1916832"/>
            <a:ext cx="3833101" cy="461665"/>
          </a:xfrm>
          <a:prstGeom prst="rect">
            <a:avLst/>
          </a:prstGeom>
          <a:noFill/>
        </p:spPr>
        <p:txBody>
          <a:bodyPr wrap="none" rtlCol="0">
            <a:spAutoFit/>
          </a:bodyPr>
          <a:lstStyle/>
          <a:p>
            <a:r>
              <a:rPr kumimoji="1" lang="ja-JP" altLang="en-US" sz="2400" dirty="0"/>
              <a:t>平均値（仮想）の位置を図示</a:t>
            </a:r>
          </a:p>
        </p:txBody>
      </p:sp>
    </p:spTree>
    <p:extLst>
      <p:ext uri="{BB962C8B-B14F-4D97-AF65-F5344CB8AC3E}">
        <p14:creationId xmlns:p14="http://schemas.microsoft.com/office/powerpoint/2010/main" val="970149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円/楕円 20"/>
          <p:cNvSpPr/>
          <p:nvPr/>
        </p:nvSpPr>
        <p:spPr>
          <a:xfrm>
            <a:off x="7668344" y="1988840"/>
            <a:ext cx="504056" cy="26642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0" name="円/楕円 19"/>
          <p:cNvSpPr/>
          <p:nvPr/>
        </p:nvSpPr>
        <p:spPr>
          <a:xfrm>
            <a:off x="5868144" y="2708920"/>
            <a:ext cx="504056" cy="26642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9" name="円/楕円 18"/>
          <p:cNvSpPr/>
          <p:nvPr/>
        </p:nvSpPr>
        <p:spPr>
          <a:xfrm>
            <a:off x="3923928" y="2924944"/>
            <a:ext cx="504056" cy="26642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3" name="円/楕円 12"/>
          <p:cNvSpPr/>
          <p:nvPr/>
        </p:nvSpPr>
        <p:spPr>
          <a:xfrm>
            <a:off x="1979712" y="2276872"/>
            <a:ext cx="504056" cy="26642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タイトル 3"/>
          <p:cNvSpPr>
            <a:spLocks noGrp="1"/>
          </p:cNvSpPr>
          <p:nvPr>
            <p:ph type="title"/>
          </p:nvPr>
        </p:nvSpPr>
        <p:spPr/>
        <p:txBody>
          <a:bodyPr>
            <a:normAutofit/>
          </a:bodyPr>
          <a:lstStyle/>
          <a:p>
            <a:r>
              <a:rPr lang="ja-JP" altLang="en-US" dirty="0"/>
              <a:t>血液型別の性格特性</a:t>
            </a:r>
            <a:endParaRPr kumimoji="1" lang="ja-JP" altLang="en-US" dirty="0"/>
          </a:p>
        </p:txBody>
      </p:sp>
      <p:cxnSp>
        <p:nvCxnSpPr>
          <p:cNvPr id="6" name="直線コネクタ 5"/>
          <p:cNvCxnSpPr/>
          <p:nvPr/>
        </p:nvCxnSpPr>
        <p:spPr>
          <a:xfrm>
            <a:off x="1475656" y="3645024"/>
            <a:ext cx="15841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419872" y="4293096"/>
            <a:ext cx="15841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364088" y="4005064"/>
            <a:ext cx="15841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308304" y="3356992"/>
            <a:ext cx="15841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5400000" flipH="1" flipV="1">
            <a:off x="-539774" y="3932262"/>
            <a:ext cx="331236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45593" y="1916832"/>
            <a:ext cx="553998" cy="3900179"/>
          </a:xfrm>
          <a:prstGeom prst="rect">
            <a:avLst/>
          </a:prstGeom>
          <a:noFill/>
        </p:spPr>
        <p:txBody>
          <a:bodyPr vert="eaVert" wrap="square" rtlCol="0">
            <a:spAutoFit/>
          </a:bodyPr>
          <a:lstStyle/>
          <a:p>
            <a:r>
              <a:rPr kumimoji="1" lang="ja-JP" altLang="en-US" sz="2400" dirty="0"/>
              <a:t>何らかの性格特性の程度</a:t>
            </a:r>
          </a:p>
        </p:txBody>
      </p:sp>
      <p:sp>
        <p:nvSpPr>
          <p:cNvPr id="15" name="テキスト ボックス 14"/>
          <p:cNvSpPr txBox="1"/>
          <p:nvPr/>
        </p:nvSpPr>
        <p:spPr>
          <a:xfrm>
            <a:off x="8316416" y="2708920"/>
            <a:ext cx="529312" cy="461665"/>
          </a:xfrm>
          <a:prstGeom prst="rect">
            <a:avLst/>
          </a:prstGeom>
          <a:noFill/>
        </p:spPr>
        <p:txBody>
          <a:bodyPr wrap="none" rtlCol="0">
            <a:spAutoFit/>
          </a:bodyPr>
          <a:lstStyle/>
          <a:p>
            <a:r>
              <a:rPr kumimoji="1" lang="en-US" altLang="ja-JP" sz="2400" dirty="0"/>
              <a:t>AB</a:t>
            </a:r>
            <a:endParaRPr kumimoji="1" lang="ja-JP" altLang="en-US" sz="2400" dirty="0"/>
          </a:p>
        </p:txBody>
      </p:sp>
      <p:sp>
        <p:nvSpPr>
          <p:cNvPr id="16" name="テキスト ボックス 15"/>
          <p:cNvSpPr txBox="1"/>
          <p:nvPr/>
        </p:nvSpPr>
        <p:spPr>
          <a:xfrm>
            <a:off x="2555776" y="2996952"/>
            <a:ext cx="362600" cy="461665"/>
          </a:xfrm>
          <a:prstGeom prst="rect">
            <a:avLst/>
          </a:prstGeom>
          <a:noFill/>
        </p:spPr>
        <p:txBody>
          <a:bodyPr wrap="none" rtlCol="0">
            <a:spAutoFit/>
          </a:bodyPr>
          <a:lstStyle/>
          <a:p>
            <a:r>
              <a:rPr kumimoji="1" lang="en-US" altLang="ja-JP" sz="2400" dirty="0"/>
              <a:t>A</a:t>
            </a:r>
            <a:endParaRPr kumimoji="1" lang="ja-JP" altLang="en-US" sz="2400" dirty="0"/>
          </a:p>
        </p:txBody>
      </p:sp>
      <p:sp>
        <p:nvSpPr>
          <p:cNvPr id="17" name="テキスト ボックス 16"/>
          <p:cNvSpPr txBox="1"/>
          <p:nvPr/>
        </p:nvSpPr>
        <p:spPr>
          <a:xfrm>
            <a:off x="6588224" y="3429000"/>
            <a:ext cx="388248" cy="461665"/>
          </a:xfrm>
          <a:prstGeom prst="rect">
            <a:avLst/>
          </a:prstGeom>
          <a:noFill/>
        </p:spPr>
        <p:txBody>
          <a:bodyPr wrap="none" rtlCol="0">
            <a:spAutoFit/>
          </a:bodyPr>
          <a:lstStyle/>
          <a:p>
            <a:r>
              <a:rPr lang="en-US" altLang="ja-JP" sz="2400" dirty="0"/>
              <a:t>O</a:t>
            </a:r>
            <a:endParaRPr kumimoji="1" lang="ja-JP" altLang="en-US" sz="2400" dirty="0"/>
          </a:p>
        </p:txBody>
      </p:sp>
      <p:sp>
        <p:nvSpPr>
          <p:cNvPr id="18" name="テキスト ボックス 17"/>
          <p:cNvSpPr txBox="1"/>
          <p:nvPr/>
        </p:nvSpPr>
        <p:spPr>
          <a:xfrm>
            <a:off x="4499992" y="3645024"/>
            <a:ext cx="351378" cy="461665"/>
          </a:xfrm>
          <a:prstGeom prst="rect">
            <a:avLst/>
          </a:prstGeom>
          <a:noFill/>
        </p:spPr>
        <p:txBody>
          <a:bodyPr wrap="none" rtlCol="0">
            <a:spAutoFit/>
          </a:bodyPr>
          <a:lstStyle/>
          <a:p>
            <a:r>
              <a:rPr lang="en-US" altLang="ja-JP" sz="2400" dirty="0"/>
              <a:t>B</a:t>
            </a:r>
            <a:endParaRPr kumimoji="1" lang="ja-JP" altLang="en-US" sz="2400" dirty="0"/>
          </a:p>
        </p:txBody>
      </p:sp>
      <p:sp>
        <p:nvSpPr>
          <p:cNvPr id="22" name="テキスト ボックス 21"/>
          <p:cNvSpPr txBox="1"/>
          <p:nvPr/>
        </p:nvSpPr>
        <p:spPr>
          <a:xfrm>
            <a:off x="3347864" y="1628800"/>
            <a:ext cx="3111749" cy="830997"/>
          </a:xfrm>
          <a:prstGeom prst="rect">
            <a:avLst/>
          </a:prstGeom>
          <a:noFill/>
        </p:spPr>
        <p:txBody>
          <a:bodyPr wrap="none" rtlCol="0">
            <a:spAutoFit/>
          </a:bodyPr>
          <a:lstStyle/>
          <a:p>
            <a:r>
              <a:rPr kumimoji="1" lang="ja-JP" altLang="en-US" sz="2400" dirty="0"/>
              <a:t>平均値の位置に加え，</a:t>
            </a:r>
            <a:endParaRPr kumimoji="1" lang="en-US" altLang="ja-JP" sz="2400" dirty="0"/>
          </a:p>
          <a:p>
            <a:r>
              <a:rPr kumimoji="1" lang="ja-JP" altLang="en-US" sz="2400" dirty="0"/>
              <a:t>個人差を図示</a:t>
            </a:r>
          </a:p>
        </p:txBody>
      </p:sp>
      <p:sp>
        <p:nvSpPr>
          <p:cNvPr id="23" name="テキスト ボックス 22"/>
          <p:cNvSpPr txBox="1"/>
          <p:nvPr/>
        </p:nvSpPr>
        <p:spPr>
          <a:xfrm>
            <a:off x="1907704" y="5661248"/>
            <a:ext cx="6503703" cy="830997"/>
          </a:xfrm>
          <a:prstGeom prst="rect">
            <a:avLst/>
          </a:prstGeom>
          <a:noFill/>
        </p:spPr>
        <p:txBody>
          <a:bodyPr wrap="none" rtlCol="0">
            <a:spAutoFit/>
          </a:bodyPr>
          <a:lstStyle/>
          <a:p>
            <a:r>
              <a:rPr kumimoji="1" lang="ja-JP" altLang="en-US" sz="2400" dirty="0"/>
              <a:t>血液型による差よりも，個人差がずっと大きいと，</a:t>
            </a:r>
            <a:endParaRPr kumimoji="1" lang="en-US" altLang="ja-JP" sz="2400" dirty="0"/>
          </a:p>
          <a:p>
            <a:r>
              <a:rPr lang="ja-JP" altLang="en-US" sz="2400" dirty="0"/>
              <a:t>性格診断には役立たない．</a:t>
            </a:r>
            <a:endParaRPr kumimoji="1" lang="ja-JP" altLang="en-US" sz="2400" dirty="0"/>
          </a:p>
        </p:txBody>
      </p:sp>
    </p:spTree>
    <p:extLst>
      <p:ext uri="{BB962C8B-B14F-4D97-AF65-F5344CB8AC3E}">
        <p14:creationId xmlns:p14="http://schemas.microsoft.com/office/powerpoint/2010/main" val="2086201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75856" y="6233999"/>
            <a:ext cx="5400600" cy="369332"/>
          </a:xfrm>
          <a:prstGeom prst="rect">
            <a:avLst/>
          </a:prstGeom>
        </p:spPr>
        <p:txBody>
          <a:bodyPr wrap="square">
            <a:spAutoFit/>
          </a:bodyPr>
          <a:lstStyle/>
          <a:p>
            <a:r>
              <a:rPr lang="ja-JP" altLang="en-US" dirty="0"/>
              <a:t>朝日新聞</a:t>
            </a:r>
            <a:r>
              <a:rPr lang="en-US" altLang="ja-JP" dirty="0"/>
              <a:t>2012</a:t>
            </a:r>
            <a:r>
              <a:rPr lang="ja-JP" altLang="en-US" dirty="0"/>
              <a:t>年</a:t>
            </a:r>
            <a:r>
              <a:rPr lang="en-US" altLang="ja-JP" dirty="0"/>
              <a:t>12</a:t>
            </a:r>
            <a:r>
              <a:rPr lang="ja-JP" altLang="en-US" dirty="0"/>
              <a:t>月</a:t>
            </a:r>
            <a:r>
              <a:rPr lang="en-US" altLang="ja-JP" dirty="0"/>
              <a:t>5</a:t>
            </a:r>
            <a:r>
              <a:rPr lang="ja-JP" altLang="en-US" dirty="0"/>
              <a:t>日　「温度差　各党も党内も」</a:t>
            </a:r>
            <a:endParaRPr lang="en-US" altLang="ja-JP"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548680"/>
            <a:ext cx="6192688" cy="5636042"/>
          </a:xfrm>
          <a:prstGeom prst="rect">
            <a:avLst/>
          </a:prstGeom>
        </p:spPr>
      </p:pic>
    </p:spTree>
    <p:extLst>
      <p:ext uri="{BB962C8B-B14F-4D97-AF65-F5344CB8AC3E}">
        <p14:creationId xmlns:p14="http://schemas.microsoft.com/office/powerpoint/2010/main" val="2093018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75856" y="6233999"/>
            <a:ext cx="5400600" cy="369332"/>
          </a:xfrm>
          <a:prstGeom prst="rect">
            <a:avLst/>
          </a:prstGeom>
        </p:spPr>
        <p:txBody>
          <a:bodyPr wrap="square">
            <a:spAutoFit/>
          </a:bodyPr>
          <a:lstStyle/>
          <a:p>
            <a:r>
              <a:rPr lang="ja-JP" altLang="en-US" dirty="0"/>
              <a:t>朝日新聞</a:t>
            </a:r>
            <a:r>
              <a:rPr lang="en-US" altLang="ja-JP" dirty="0"/>
              <a:t>2012</a:t>
            </a:r>
            <a:r>
              <a:rPr lang="ja-JP" altLang="en-US" dirty="0"/>
              <a:t>年</a:t>
            </a:r>
            <a:r>
              <a:rPr lang="en-US" altLang="ja-JP" dirty="0"/>
              <a:t>12</a:t>
            </a:r>
            <a:r>
              <a:rPr lang="ja-JP" altLang="en-US" dirty="0"/>
              <a:t>月</a:t>
            </a:r>
            <a:r>
              <a:rPr lang="en-US" altLang="ja-JP" dirty="0"/>
              <a:t>5</a:t>
            </a:r>
            <a:r>
              <a:rPr lang="ja-JP" altLang="en-US" dirty="0"/>
              <a:t>日　「温度差　各党も党内も」</a:t>
            </a:r>
            <a:endParaRPr lang="en-US" altLang="ja-JP"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60648"/>
            <a:ext cx="6624736" cy="5632962"/>
          </a:xfrm>
          <a:prstGeom prst="rect">
            <a:avLst/>
          </a:prstGeom>
        </p:spPr>
      </p:pic>
    </p:spTree>
    <p:extLst>
      <p:ext uri="{BB962C8B-B14F-4D97-AF65-F5344CB8AC3E}">
        <p14:creationId xmlns:p14="http://schemas.microsoft.com/office/powerpoint/2010/main" val="902567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98B00-AB8C-42A9-B7BF-7D0698C52626}"/>
              </a:ext>
            </a:extLst>
          </p:cNvPr>
          <p:cNvSpPr>
            <a:spLocks noGrp="1"/>
          </p:cNvSpPr>
          <p:nvPr>
            <p:ph type="title"/>
          </p:nvPr>
        </p:nvSpPr>
        <p:spPr/>
        <p:txBody>
          <a:bodyPr/>
          <a:lstStyle/>
          <a:p>
            <a:r>
              <a:rPr kumimoji="1" lang="ja-JP" altLang="en-US" dirty="0"/>
              <a:t>５．その他の記述的測度</a:t>
            </a:r>
          </a:p>
        </p:txBody>
      </p:sp>
      <p:sp>
        <p:nvSpPr>
          <p:cNvPr id="3" name="コンテンツ プレースホルダー 2">
            <a:extLst>
              <a:ext uri="{FF2B5EF4-FFF2-40B4-BE49-F238E27FC236}">
                <a16:creationId xmlns:a16="http://schemas.microsoft.com/office/drawing/2014/main" id="{820D5BDB-2B5E-496D-9537-F798DC83CB0B}"/>
              </a:ext>
            </a:extLst>
          </p:cNvPr>
          <p:cNvSpPr>
            <a:spLocks noGrp="1"/>
          </p:cNvSpPr>
          <p:nvPr>
            <p:ph idx="1"/>
          </p:nvPr>
        </p:nvSpPr>
        <p:spPr/>
        <p:txBody>
          <a:bodyPr/>
          <a:lstStyle/>
          <a:p>
            <a:r>
              <a:rPr kumimoji="1" lang="ja-JP" altLang="en-US" u="sng" dirty="0">
                <a:solidFill>
                  <a:srgbClr val="FF0000"/>
                </a:solidFill>
              </a:rPr>
              <a:t>最頻値</a:t>
            </a:r>
            <a:r>
              <a:rPr kumimoji="1" lang="ja-JP" altLang="en-US" dirty="0"/>
              <a:t>（</a:t>
            </a:r>
            <a:r>
              <a:rPr kumimoji="1" lang="en-US" altLang="ja-JP" dirty="0"/>
              <a:t>mode</a:t>
            </a:r>
            <a:r>
              <a:rPr kumimoji="1" lang="ja-JP" altLang="en-US" dirty="0"/>
              <a:t>）：最大の度数を持つ測定値</a:t>
            </a:r>
            <a:endParaRPr kumimoji="1" lang="en-US" altLang="ja-JP" dirty="0"/>
          </a:p>
          <a:p>
            <a:pPr lvl="1"/>
            <a:r>
              <a:rPr lang="en-US" altLang="ja-JP" dirty="0"/>
              <a:t>3, 3, 4, 4, 4, 5, 5, 6, 6, 7, 8, 9, 9 </a:t>
            </a:r>
            <a:r>
              <a:rPr lang="ja-JP" altLang="en-US" dirty="0"/>
              <a:t>というデータでは，最頻値は </a:t>
            </a:r>
            <a:r>
              <a:rPr lang="en-US" altLang="ja-JP" dirty="0"/>
              <a:t>4 </a:t>
            </a:r>
            <a:r>
              <a:rPr lang="ja-JP" altLang="en-US" dirty="0"/>
              <a:t>である．</a:t>
            </a:r>
            <a:endParaRPr kumimoji="1" lang="en-US" altLang="ja-JP" dirty="0"/>
          </a:p>
          <a:p>
            <a:r>
              <a:rPr lang="ja-JP" altLang="en-US" dirty="0"/>
              <a:t>データをヒストグラムに分類した後では，所属する測定値の最も多い階級の階級値</a:t>
            </a:r>
            <a:endParaRPr lang="en-US" altLang="ja-JP" dirty="0"/>
          </a:p>
          <a:p>
            <a:pPr lvl="1"/>
            <a:r>
              <a:rPr kumimoji="1" lang="ja-JP" altLang="en-US" dirty="0"/>
              <a:t>柱の高さが最も高い階級</a:t>
            </a:r>
            <a:endParaRPr kumimoji="1" lang="en-US" altLang="ja-JP" dirty="0"/>
          </a:p>
          <a:p>
            <a:pPr lvl="1"/>
            <a:r>
              <a:rPr kumimoji="1" lang="ja-JP" altLang="en-US" dirty="0"/>
              <a:t>度数を最頻値としてしまう誤りに注意</a:t>
            </a:r>
            <a:endParaRPr kumimoji="1" lang="en-US" altLang="ja-JP" dirty="0"/>
          </a:p>
          <a:p>
            <a:endParaRPr kumimoji="1" lang="ja-JP" altLang="en-US" dirty="0"/>
          </a:p>
        </p:txBody>
      </p:sp>
    </p:spTree>
    <p:extLst>
      <p:ext uri="{BB962C8B-B14F-4D97-AF65-F5344CB8AC3E}">
        <p14:creationId xmlns:p14="http://schemas.microsoft.com/office/powerpoint/2010/main" val="3607336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3918627-A77A-4434-AA7D-80033538832E}"/>
              </a:ext>
            </a:extLst>
          </p:cNvPr>
          <p:cNvPicPr>
            <a:picLocks noChangeAspect="1"/>
          </p:cNvPicPr>
          <p:nvPr/>
        </p:nvPicPr>
        <p:blipFill>
          <a:blip r:embed="rId2"/>
          <a:stretch>
            <a:fillRect/>
          </a:stretch>
        </p:blipFill>
        <p:spPr>
          <a:xfrm>
            <a:off x="827584" y="1844824"/>
            <a:ext cx="7307855" cy="4392488"/>
          </a:xfrm>
          <a:prstGeom prst="rect">
            <a:avLst/>
          </a:prstGeom>
        </p:spPr>
      </p:pic>
      <p:sp>
        <p:nvSpPr>
          <p:cNvPr id="5" name="タイトル 4">
            <a:extLst>
              <a:ext uri="{FF2B5EF4-FFF2-40B4-BE49-F238E27FC236}">
                <a16:creationId xmlns:a16="http://schemas.microsoft.com/office/drawing/2014/main" id="{D009D53A-4FFC-475D-A7EB-82D39A822DD2}"/>
              </a:ext>
            </a:extLst>
          </p:cNvPr>
          <p:cNvSpPr>
            <a:spLocks noGrp="1"/>
          </p:cNvSpPr>
          <p:nvPr>
            <p:ph type="title"/>
          </p:nvPr>
        </p:nvSpPr>
        <p:spPr/>
        <p:txBody>
          <a:bodyPr/>
          <a:lstStyle/>
          <a:p>
            <a:endParaRPr lang="ja-JP" altLang="en-US"/>
          </a:p>
        </p:txBody>
      </p:sp>
      <p:cxnSp>
        <p:nvCxnSpPr>
          <p:cNvPr id="6" name="直線矢印コネクタ 5">
            <a:extLst>
              <a:ext uri="{FF2B5EF4-FFF2-40B4-BE49-F238E27FC236}">
                <a16:creationId xmlns:a16="http://schemas.microsoft.com/office/drawing/2014/main" id="{B1C5C3AF-24B8-43B4-AFF5-F08944975F33}"/>
              </a:ext>
            </a:extLst>
          </p:cNvPr>
          <p:cNvCxnSpPr>
            <a:cxnSpLocks/>
          </p:cNvCxnSpPr>
          <p:nvPr/>
        </p:nvCxnSpPr>
        <p:spPr>
          <a:xfrm flipV="1">
            <a:off x="4644008" y="4869160"/>
            <a:ext cx="0"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01626E1-A09F-4B27-B99E-168FCB6D7CE2}"/>
              </a:ext>
            </a:extLst>
          </p:cNvPr>
          <p:cNvSpPr txBox="1"/>
          <p:nvPr/>
        </p:nvSpPr>
        <p:spPr>
          <a:xfrm>
            <a:off x="3499430" y="5805264"/>
            <a:ext cx="2145139"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3200" dirty="0"/>
              <a:t>最頻値</a:t>
            </a:r>
            <a:r>
              <a:rPr kumimoji="1" lang="en-US" altLang="ja-JP" sz="3200" dirty="0"/>
              <a:t>49.5</a:t>
            </a:r>
            <a:endParaRPr kumimoji="1" lang="ja-JP" altLang="en-US" sz="3200" dirty="0"/>
          </a:p>
        </p:txBody>
      </p:sp>
    </p:spTree>
    <p:extLst>
      <p:ext uri="{BB962C8B-B14F-4D97-AF65-F5344CB8AC3E}">
        <p14:creationId xmlns:p14="http://schemas.microsoft.com/office/powerpoint/2010/main" val="219850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1830C-421B-4EA5-8EA5-3240338276D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7058EC40-3874-41AE-975E-D21BC2D260C5}"/>
              </a:ext>
            </a:extLst>
          </p:cNvPr>
          <p:cNvSpPr>
            <a:spLocks noGrp="1"/>
          </p:cNvSpPr>
          <p:nvPr>
            <p:ph idx="1"/>
          </p:nvPr>
        </p:nvSpPr>
        <p:spPr/>
        <p:txBody>
          <a:bodyPr/>
          <a:lstStyle/>
          <a:p>
            <a:r>
              <a:rPr kumimoji="1" lang="ja-JP" altLang="en-US" dirty="0"/>
              <a:t>母集団に関する妥当な結論を標本から引き出せるようにするためには，</a:t>
            </a:r>
            <a:r>
              <a:rPr kumimoji="1" lang="ja-JP" altLang="en-US" u="sng" dirty="0">
                <a:solidFill>
                  <a:srgbClr val="FF0000"/>
                </a:solidFill>
              </a:rPr>
              <a:t>無作為抽出</a:t>
            </a:r>
            <a:r>
              <a:rPr kumimoji="1" lang="ja-JP" altLang="en-US" dirty="0"/>
              <a:t>（</a:t>
            </a:r>
            <a:r>
              <a:rPr kumimoji="1" lang="en-US" altLang="ja-JP" dirty="0"/>
              <a:t>random sampling</a:t>
            </a:r>
            <a:r>
              <a:rPr kumimoji="1" lang="ja-JP" altLang="en-US" dirty="0"/>
              <a:t>）と呼ばれる標本抽出の方法がよい．</a:t>
            </a:r>
            <a:endParaRPr kumimoji="1" lang="en-US" altLang="ja-JP" dirty="0"/>
          </a:p>
          <a:p>
            <a:pPr lvl="1"/>
            <a:r>
              <a:rPr lang="ja-JP" altLang="en-US" dirty="0"/>
              <a:t>個体の母集団からただひとつの個体を選ぶとき，母集団を構成するどの個体も選ばれる確率が同じとなるならば，その標本抽出は</a:t>
            </a:r>
            <a:r>
              <a:rPr lang="ja-JP" altLang="en-US" u="sng" dirty="0">
                <a:solidFill>
                  <a:srgbClr val="FF0000"/>
                </a:solidFill>
              </a:rPr>
              <a:t>無作為</a:t>
            </a:r>
            <a:r>
              <a:rPr lang="ja-JP" altLang="en-US" dirty="0"/>
              <a:t>（</a:t>
            </a:r>
            <a:r>
              <a:rPr lang="en-US" altLang="ja-JP" dirty="0"/>
              <a:t>random</a:t>
            </a:r>
            <a:r>
              <a:rPr lang="ja-JP" altLang="en-US" dirty="0"/>
              <a:t>）であると呼ばれる．</a:t>
            </a:r>
            <a:endParaRPr lang="en-US" altLang="ja-JP" dirty="0"/>
          </a:p>
        </p:txBody>
      </p:sp>
    </p:spTree>
    <p:extLst>
      <p:ext uri="{BB962C8B-B14F-4D97-AF65-F5344CB8AC3E}">
        <p14:creationId xmlns:p14="http://schemas.microsoft.com/office/powerpoint/2010/main" val="4040046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u="sng" dirty="0">
                <a:solidFill>
                  <a:srgbClr val="FF0000"/>
                </a:solidFill>
              </a:rPr>
              <a:t>中央値</a:t>
            </a:r>
            <a:r>
              <a:rPr kumimoji="1" lang="ja-JP" altLang="en-US" dirty="0"/>
              <a:t>（</a:t>
            </a:r>
            <a:r>
              <a:rPr kumimoji="1" lang="en-US" altLang="ja-JP" dirty="0"/>
              <a:t>median</a:t>
            </a:r>
            <a:r>
              <a:rPr kumimoji="1" lang="ja-JP" altLang="en-US" dirty="0"/>
              <a:t>）：測定値を大きさの順に並べたとき，中央に位置する値</a:t>
            </a:r>
            <a:endParaRPr kumimoji="1" lang="en-US" altLang="ja-JP" dirty="0"/>
          </a:p>
          <a:p>
            <a:pPr lvl="1"/>
            <a:r>
              <a:rPr kumimoji="1" lang="ja-JP" altLang="en-US" dirty="0"/>
              <a:t>測定値の数が偶数のときには，中央をはさむ２つの値の中点</a:t>
            </a:r>
            <a:endParaRPr kumimoji="1" lang="en-US" altLang="ja-JP" dirty="0"/>
          </a:p>
          <a:p>
            <a:pPr lvl="1"/>
            <a:r>
              <a:rPr lang="ja-JP" altLang="en-US" dirty="0"/>
              <a:t>データをヒストグラムに分類した後では，ヒストグラムの全面積を左右に２分割する点（例題１，例題２）</a:t>
            </a:r>
            <a:endParaRPr lang="en-US" altLang="ja-JP"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分布にひずみがある時には，中央値は，代表値として平均値よりも望ましい（テキスト </a:t>
            </a:r>
            <a:r>
              <a:rPr lang="en-US" altLang="ja-JP" dirty="0"/>
              <a:t>p.25</a:t>
            </a:r>
            <a:r>
              <a:rPr lang="ja-JP" altLang="en-US" dirty="0"/>
              <a:t>）．</a:t>
            </a:r>
            <a:endParaRPr lang="en-US" altLang="ja-JP" dirty="0"/>
          </a:p>
          <a:p>
            <a:pPr lvl="1"/>
            <a:r>
              <a:rPr lang="ja-JP" altLang="en-US" dirty="0"/>
              <a:t>たとえば，大部分の人の賃金がかなり低く，非常に高い賃金の人が少数だけいる場合．ほとんどの人は平均以下になる．</a:t>
            </a:r>
            <a:endParaRPr lang="en-US" altLang="ja-JP" dirty="0"/>
          </a:p>
          <a:p>
            <a:pPr lvl="1"/>
            <a:r>
              <a:rPr lang="ja-JP" altLang="en-US" dirty="0"/>
              <a:t>賃金の中央値を用いれば，全雇用者の半数は少なくともそれ以上の賃金を受け，残り半数はそれ以下である．</a:t>
            </a:r>
            <a:r>
              <a:rPr lang="ja-JP" altLang="en-US" u="sng" dirty="0"/>
              <a:t>平均値は必ずしもこうならない</a:t>
            </a:r>
            <a:r>
              <a:rPr lang="ja-JP" altLang="en-US" dirty="0"/>
              <a:t>．</a:t>
            </a:r>
          </a:p>
          <a:p>
            <a:endParaRPr kumimoji="1" lang="ja-JP" altLang="en-US" dirty="0"/>
          </a:p>
        </p:txBody>
      </p:sp>
    </p:spTree>
    <p:extLst>
      <p:ext uri="{BB962C8B-B14F-4D97-AF65-F5344CB8AC3E}">
        <p14:creationId xmlns:p14="http://schemas.microsoft.com/office/powerpoint/2010/main" val="878437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415" y="1822189"/>
            <a:ext cx="7659169" cy="3000794"/>
          </a:xfrm>
        </p:spPr>
      </p:pic>
      <p:sp>
        <p:nvSpPr>
          <p:cNvPr id="5" name="テキスト ボックス 4"/>
          <p:cNvSpPr txBox="1"/>
          <p:nvPr/>
        </p:nvSpPr>
        <p:spPr>
          <a:xfrm>
            <a:off x="1475656" y="4822983"/>
            <a:ext cx="1686680" cy="954107"/>
          </a:xfrm>
          <a:prstGeom prst="rect">
            <a:avLst/>
          </a:prstGeom>
          <a:noFill/>
        </p:spPr>
        <p:txBody>
          <a:bodyPr wrap="none" rtlCol="0">
            <a:spAutoFit/>
          </a:bodyPr>
          <a:lstStyle/>
          <a:p>
            <a:r>
              <a:rPr kumimoji="1" lang="ja-JP" altLang="en-US" sz="2800" dirty="0"/>
              <a:t>平均値：５</a:t>
            </a:r>
            <a:endParaRPr kumimoji="1" lang="en-US" altLang="ja-JP" sz="2800" dirty="0"/>
          </a:p>
          <a:p>
            <a:r>
              <a:rPr lang="ja-JP" altLang="en-US" sz="2800" dirty="0"/>
              <a:t>中央値：５</a:t>
            </a:r>
            <a:endParaRPr kumimoji="1" lang="ja-JP" altLang="en-US" sz="2800" dirty="0"/>
          </a:p>
        </p:txBody>
      </p:sp>
    </p:spTree>
    <p:extLst>
      <p:ext uri="{BB962C8B-B14F-4D97-AF65-F5344CB8AC3E}">
        <p14:creationId xmlns:p14="http://schemas.microsoft.com/office/powerpoint/2010/main" val="1169148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4"/>
          <p:cNvSpPr txBox="1"/>
          <p:nvPr/>
        </p:nvSpPr>
        <p:spPr>
          <a:xfrm>
            <a:off x="1475656" y="4822983"/>
            <a:ext cx="1686680" cy="954107"/>
          </a:xfrm>
          <a:prstGeom prst="rect">
            <a:avLst/>
          </a:prstGeom>
          <a:noFill/>
        </p:spPr>
        <p:txBody>
          <a:bodyPr wrap="none" rtlCol="0">
            <a:spAutoFit/>
          </a:bodyPr>
          <a:lstStyle/>
          <a:p>
            <a:r>
              <a:rPr kumimoji="1" lang="ja-JP" altLang="en-US" sz="2800" dirty="0"/>
              <a:t>平均値：６</a:t>
            </a:r>
            <a:endParaRPr kumimoji="1" lang="en-US" altLang="ja-JP" sz="2800" dirty="0"/>
          </a:p>
          <a:p>
            <a:r>
              <a:rPr lang="ja-JP" altLang="en-US" sz="2800" dirty="0"/>
              <a:t>中央値：５</a:t>
            </a:r>
            <a:endParaRPr kumimoji="1" lang="ja-JP" altLang="en-US" sz="2800"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916832"/>
            <a:ext cx="7249537" cy="2743583"/>
          </a:xfrm>
        </p:spPr>
      </p:pic>
      <p:sp>
        <p:nvSpPr>
          <p:cNvPr id="8" name="テキスト ボックス 7"/>
          <p:cNvSpPr txBox="1"/>
          <p:nvPr/>
        </p:nvSpPr>
        <p:spPr>
          <a:xfrm>
            <a:off x="4139952" y="5085184"/>
            <a:ext cx="3730508" cy="830997"/>
          </a:xfrm>
          <a:prstGeom prst="rect">
            <a:avLst/>
          </a:prstGeom>
          <a:noFill/>
        </p:spPr>
        <p:txBody>
          <a:bodyPr wrap="none" rtlCol="0">
            <a:spAutoFit/>
          </a:bodyPr>
          <a:lstStyle/>
          <a:p>
            <a:r>
              <a:rPr lang="ja-JP" altLang="en-US" sz="2400" dirty="0"/>
              <a:t>つ</a:t>
            </a:r>
            <a:r>
              <a:rPr kumimoji="1" lang="ja-JP" altLang="en-US" sz="2400" dirty="0"/>
              <a:t>りあいの位置は変わる</a:t>
            </a:r>
            <a:endParaRPr kumimoji="1" lang="en-US" altLang="ja-JP" sz="2400" dirty="0"/>
          </a:p>
          <a:p>
            <a:r>
              <a:rPr lang="ja-JP" altLang="en-US" sz="2400" dirty="0"/>
              <a:t>並べて真ん中は変わらない</a:t>
            </a:r>
            <a:endParaRPr kumimoji="1" lang="ja-JP" altLang="en-US" sz="2400" dirty="0"/>
          </a:p>
        </p:txBody>
      </p:sp>
    </p:spTree>
    <p:extLst>
      <p:ext uri="{BB962C8B-B14F-4D97-AF65-F5344CB8AC3E}">
        <p14:creationId xmlns:p14="http://schemas.microsoft.com/office/powerpoint/2010/main" val="2512863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sp>
        <p:nvSpPr>
          <p:cNvPr id="4" name="コンテンツ プレースホルダー 3"/>
          <p:cNvSpPr>
            <a:spLocks noGrp="1"/>
          </p:cNvSpPr>
          <p:nvPr>
            <p:ph idx="1"/>
          </p:nvPr>
        </p:nvSpPr>
        <p:spPr/>
        <p:txBody>
          <a:bodyPr>
            <a:normAutofit/>
          </a:bodyPr>
          <a:lstStyle/>
          <a:p>
            <a:r>
              <a:rPr kumimoji="1" lang="ja-JP" altLang="en-US" dirty="0"/>
              <a:t>データが度数分布表に整理されており，元のデータが利用できない場合がある．度数分布表から中央値を計算する方法はいくつかある．</a:t>
            </a:r>
            <a:endParaRPr kumimoji="1" lang="en-US" altLang="ja-JP" dirty="0"/>
          </a:p>
          <a:p>
            <a:pPr lvl="1"/>
            <a:r>
              <a:rPr lang="ja-JP" altLang="en-US" dirty="0"/>
              <a:t>簡単な方法：元のデータでの中央値が所属する階級の階級値を中央値とする．</a:t>
            </a:r>
            <a:endParaRPr lang="en-US" altLang="ja-JP" dirty="0"/>
          </a:p>
          <a:p>
            <a:pPr lvl="1"/>
            <a:r>
              <a:rPr kumimoji="1" lang="ja-JP" altLang="en-US" dirty="0"/>
              <a:t>一般的な方法：ヒストグラムを２分割する位置を横軸上で求め，中央値とする．累積度数分布のグラフを描き，比例関係を用いて計算する</a:t>
            </a:r>
            <a:r>
              <a:rPr lang="ja-JP" altLang="en-US" dirty="0"/>
              <a:t>と，同じ結果が得られる</a:t>
            </a:r>
            <a:r>
              <a:rPr kumimoji="1" lang="ja-JP" altLang="en-US" dirty="0"/>
              <a:t>（次のスライド参照）．</a:t>
            </a:r>
            <a:endParaRPr kumimoji="1" lang="en-US" altLang="ja-JP" dirty="0"/>
          </a:p>
        </p:txBody>
      </p:sp>
    </p:spTree>
    <p:extLst>
      <p:ext uri="{BB962C8B-B14F-4D97-AF65-F5344CB8AC3E}">
        <p14:creationId xmlns:p14="http://schemas.microsoft.com/office/powerpoint/2010/main" val="33378542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52865442"/>
              </p:ext>
            </p:extLst>
          </p:nvPr>
        </p:nvGraphicFramePr>
        <p:xfrm>
          <a:off x="457200" y="1600200"/>
          <a:ext cx="8464868" cy="1752600"/>
        </p:xfrm>
        <a:graphic>
          <a:graphicData uri="http://schemas.openxmlformats.org/drawingml/2006/table">
            <a:tbl>
              <a:tblPr firstRow="1" bandRow="1">
                <a:tableStyleId>{5C22544A-7EE6-4342-B048-85BDC9FD1C3A}</a:tableStyleId>
              </a:tblPr>
              <a:tblGrid>
                <a:gridCol w="1149668">
                  <a:extLst>
                    <a:ext uri="{9D8B030D-6E8A-4147-A177-3AD203B41FA5}">
                      <a16:colId xmlns:a16="http://schemas.microsoft.com/office/drawing/2014/main" val="333564811"/>
                    </a:ext>
                  </a:extLst>
                </a:gridCol>
                <a:gridCol w="914400">
                  <a:extLst>
                    <a:ext uri="{9D8B030D-6E8A-4147-A177-3AD203B41FA5}">
                      <a16:colId xmlns:a16="http://schemas.microsoft.com/office/drawing/2014/main" val="630452431"/>
                    </a:ext>
                  </a:extLst>
                </a:gridCol>
                <a:gridCol w="914400">
                  <a:extLst>
                    <a:ext uri="{9D8B030D-6E8A-4147-A177-3AD203B41FA5}">
                      <a16:colId xmlns:a16="http://schemas.microsoft.com/office/drawing/2014/main" val="2177712500"/>
                    </a:ext>
                  </a:extLst>
                </a:gridCol>
                <a:gridCol w="914400">
                  <a:extLst>
                    <a:ext uri="{9D8B030D-6E8A-4147-A177-3AD203B41FA5}">
                      <a16:colId xmlns:a16="http://schemas.microsoft.com/office/drawing/2014/main" val="1665544621"/>
                    </a:ext>
                  </a:extLst>
                </a:gridCol>
                <a:gridCol w="914400">
                  <a:extLst>
                    <a:ext uri="{9D8B030D-6E8A-4147-A177-3AD203B41FA5}">
                      <a16:colId xmlns:a16="http://schemas.microsoft.com/office/drawing/2014/main" val="1029908209"/>
                    </a:ext>
                  </a:extLst>
                </a:gridCol>
                <a:gridCol w="914400">
                  <a:extLst>
                    <a:ext uri="{9D8B030D-6E8A-4147-A177-3AD203B41FA5}">
                      <a16:colId xmlns:a16="http://schemas.microsoft.com/office/drawing/2014/main" val="342982845"/>
                    </a:ext>
                  </a:extLst>
                </a:gridCol>
                <a:gridCol w="914400">
                  <a:extLst>
                    <a:ext uri="{9D8B030D-6E8A-4147-A177-3AD203B41FA5}">
                      <a16:colId xmlns:a16="http://schemas.microsoft.com/office/drawing/2014/main" val="1005075351"/>
                    </a:ext>
                  </a:extLst>
                </a:gridCol>
                <a:gridCol w="914400">
                  <a:extLst>
                    <a:ext uri="{9D8B030D-6E8A-4147-A177-3AD203B41FA5}">
                      <a16:colId xmlns:a16="http://schemas.microsoft.com/office/drawing/2014/main" val="3471961646"/>
                    </a:ext>
                  </a:extLst>
                </a:gridCol>
                <a:gridCol w="914400">
                  <a:extLst>
                    <a:ext uri="{9D8B030D-6E8A-4147-A177-3AD203B41FA5}">
                      <a16:colId xmlns:a16="http://schemas.microsoft.com/office/drawing/2014/main" val="3551695252"/>
                    </a:ext>
                  </a:extLst>
                </a:gridCol>
              </a:tblGrid>
              <a:tr h="370840">
                <a:tc gridSpan="9">
                  <a:txBody>
                    <a:bodyPr/>
                    <a:lstStyle/>
                    <a:p>
                      <a:r>
                        <a:rPr kumimoji="1" lang="en-US" altLang="ja-JP" dirty="0"/>
                        <a:t>400</a:t>
                      </a:r>
                      <a:r>
                        <a:rPr kumimoji="1" lang="ja-JP" altLang="en-US" dirty="0"/>
                        <a:t>台の自動車の速度（</a:t>
                      </a:r>
                      <a:r>
                        <a:rPr kumimoji="1" lang="en-US" altLang="ja-JP" dirty="0"/>
                        <a:t>km/h</a:t>
                      </a:r>
                      <a:r>
                        <a:rPr kumimoji="1" lang="ja-JP" altLang="en-US" dirty="0"/>
                        <a:t>）の度数分布</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413852042"/>
                  </a:ext>
                </a:extLst>
              </a:tr>
              <a:tr h="370840">
                <a:tc>
                  <a:txBody>
                    <a:bodyPr/>
                    <a:lstStyle/>
                    <a:p>
                      <a:r>
                        <a:rPr kumimoji="1" lang="ja-JP" altLang="en-US" dirty="0"/>
                        <a:t>階級</a:t>
                      </a:r>
                    </a:p>
                  </a:txBody>
                  <a:tcPr/>
                </a:tc>
                <a:tc>
                  <a:txBody>
                    <a:bodyPr/>
                    <a:lstStyle/>
                    <a:p>
                      <a:pPr algn="ctr"/>
                      <a:r>
                        <a:rPr kumimoji="1" lang="en-US" altLang="ja-JP" dirty="0"/>
                        <a:t>27.5</a:t>
                      </a:r>
                    </a:p>
                    <a:p>
                      <a:pPr algn="ctr"/>
                      <a:r>
                        <a:rPr kumimoji="1" lang="en-US" altLang="ja-JP" dirty="0"/>
                        <a:t>--</a:t>
                      </a:r>
                      <a:r>
                        <a:rPr kumimoji="1" lang="en-US" altLang="ja-JP" baseline="0" dirty="0"/>
                        <a:t> </a:t>
                      </a:r>
                      <a:r>
                        <a:rPr kumimoji="1" lang="en-US" altLang="ja-JP" dirty="0"/>
                        <a:t>32.5</a:t>
                      </a:r>
                      <a:endParaRPr kumimoji="1" lang="ja-JP" altLang="en-US" dirty="0"/>
                    </a:p>
                  </a:txBody>
                  <a:tcPr/>
                </a:tc>
                <a:tc>
                  <a:txBody>
                    <a:bodyPr/>
                    <a:lstStyle/>
                    <a:p>
                      <a:pPr algn="ctr"/>
                      <a:r>
                        <a:rPr kumimoji="1" lang="en-US" altLang="ja-JP" dirty="0"/>
                        <a:t>32.5</a:t>
                      </a:r>
                    </a:p>
                    <a:p>
                      <a:pPr algn="ctr"/>
                      <a:r>
                        <a:rPr kumimoji="1" lang="en-US" altLang="ja-JP" dirty="0"/>
                        <a:t>-- 37.5</a:t>
                      </a:r>
                      <a:endParaRPr kumimoji="1" lang="ja-JP" altLang="en-US" dirty="0"/>
                    </a:p>
                  </a:txBody>
                  <a:tcPr/>
                </a:tc>
                <a:tc>
                  <a:txBody>
                    <a:bodyPr/>
                    <a:lstStyle/>
                    <a:p>
                      <a:pPr algn="ctr"/>
                      <a:r>
                        <a:rPr kumimoji="1" lang="en-US" altLang="ja-JP" dirty="0"/>
                        <a:t>37.5</a:t>
                      </a:r>
                    </a:p>
                    <a:p>
                      <a:pPr algn="ctr"/>
                      <a:r>
                        <a:rPr kumimoji="1" lang="en-US" altLang="ja-JP" dirty="0"/>
                        <a:t>--</a:t>
                      </a:r>
                      <a:r>
                        <a:rPr kumimoji="1" lang="en-US" altLang="ja-JP" baseline="0" dirty="0"/>
                        <a:t> 42.5</a:t>
                      </a:r>
                      <a:endParaRPr kumimoji="1" lang="ja-JP" altLang="en-US" dirty="0"/>
                    </a:p>
                  </a:txBody>
                  <a:tcPr/>
                </a:tc>
                <a:tc>
                  <a:txBody>
                    <a:bodyPr/>
                    <a:lstStyle/>
                    <a:p>
                      <a:pPr algn="ctr"/>
                      <a:r>
                        <a:rPr kumimoji="1" lang="en-US" altLang="ja-JP" dirty="0"/>
                        <a:t>42.5</a:t>
                      </a:r>
                    </a:p>
                    <a:p>
                      <a:pPr algn="ctr"/>
                      <a:r>
                        <a:rPr kumimoji="1" lang="en-US" altLang="ja-JP" dirty="0"/>
                        <a:t>--</a:t>
                      </a:r>
                      <a:r>
                        <a:rPr kumimoji="1" lang="en-US" altLang="ja-JP" baseline="0" dirty="0"/>
                        <a:t> 47.5</a:t>
                      </a:r>
                      <a:endParaRPr kumimoji="1" lang="ja-JP" altLang="en-US" dirty="0"/>
                    </a:p>
                  </a:txBody>
                  <a:tcPr/>
                </a:tc>
                <a:tc>
                  <a:txBody>
                    <a:bodyPr/>
                    <a:lstStyle/>
                    <a:p>
                      <a:pPr algn="ctr"/>
                      <a:r>
                        <a:rPr kumimoji="1" lang="en-US" altLang="ja-JP" dirty="0"/>
                        <a:t>47.5</a:t>
                      </a:r>
                    </a:p>
                    <a:p>
                      <a:pPr algn="ctr"/>
                      <a:r>
                        <a:rPr kumimoji="1" lang="en-US" altLang="ja-JP" dirty="0"/>
                        <a:t>--</a:t>
                      </a:r>
                      <a:r>
                        <a:rPr kumimoji="1" lang="en-US" altLang="ja-JP" baseline="0" dirty="0"/>
                        <a:t> 52.5</a:t>
                      </a:r>
                      <a:endParaRPr kumimoji="1" lang="ja-JP" altLang="en-US" dirty="0"/>
                    </a:p>
                  </a:txBody>
                  <a:tcPr/>
                </a:tc>
                <a:tc>
                  <a:txBody>
                    <a:bodyPr/>
                    <a:lstStyle/>
                    <a:p>
                      <a:pPr algn="ctr"/>
                      <a:r>
                        <a:rPr kumimoji="1" lang="en-US" altLang="ja-JP" dirty="0"/>
                        <a:t>52.5</a:t>
                      </a:r>
                    </a:p>
                    <a:p>
                      <a:pPr algn="ctr"/>
                      <a:r>
                        <a:rPr kumimoji="1" lang="en-US" altLang="ja-JP" dirty="0"/>
                        <a:t>--</a:t>
                      </a:r>
                      <a:r>
                        <a:rPr kumimoji="1" lang="en-US" altLang="ja-JP" baseline="0" dirty="0"/>
                        <a:t> 57.5</a:t>
                      </a:r>
                      <a:endParaRPr kumimoji="1" lang="ja-JP" altLang="en-US" dirty="0"/>
                    </a:p>
                  </a:txBody>
                  <a:tcPr/>
                </a:tc>
                <a:tc>
                  <a:txBody>
                    <a:bodyPr/>
                    <a:lstStyle/>
                    <a:p>
                      <a:pPr algn="ctr"/>
                      <a:r>
                        <a:rPr kumimoji="1" lang="en-US" altLang="ja-JP" dirty="0"/>
                        <a:t>57.5</a:t>
                      </a:r>
                      <a:endParaRPr kumimoji="1" lang="en-US" altLang="ja-JP" baseline="0" dirty="0"/>
                    </a:p>
                    <a:p>
                      <a:pPr algn="ctr"/>
                      <a:r>
                        <a:rPr kumimoji="1" lang="en-US" altLang="ja-JP" baseline="0" dirty="0"/>
                        <a:t>-- 62.5</a:t>
                      </a:r>
                      <a:endParaRPr kumimoji="1" lang="ja-JP" altLang="en-US" dirty="0"/>
                    </a:p>
                  </a:txBody>
                  <a:tcPr/>
                </a:tc>
                <a:tc>
                  <a:txBody>
                    <a:bodyPr/>
                    <a:lstStyle/>
                    <a:p>
                      <a:pPr algn="ctr"/>
                      <a:r>
                        <a:rPr kumimoji="1" lang="en-US" altLang="ja-JP" dirty="0"/>
                        <a:t>62.5</a:t>
                      </a:r>
                    </a:p>
                    <a:p>
                      <a:pPr algn="ctr"/>
                      <a:r>
                        <a:rPr kumimoji="1" lang="en-US" altLang="ja-JP" dirty="0"/>
                        <a:t>-- 67.5</a:t>
                      </a:r>
                      <a:endParaRPr kumimoji="1" lang="ja-JP" altLang="en-US" dirty="0"/>
                    </a:p>
                  </a:txBody>
                  <a:tcPr/>
                </a:tc>
                <a:extLst>
                  <a:ext uri="{0D108BD9-81ED-4DB2-BD59-A6C34878D82A}">
                    <a16:rowId xmlns:a16="http://schemas.microsoft.com/office/drawing/2014/main" val="1920899978"/>
                  </a:ext>
                </a:extLst>
              </a:tr>
              <a:tr h="370840">
                <a:tc>
                  <a:txBody>
                    <a:bodyPr/>
                    <a:lstStyle/>
                    <a:p>
                      <a:r>
                        <a:rPr kumimoji="1" lang="ja-JP" altLang="en-US" dirty="0"/>
                        <a:t>度数</a:t>
                      </a:r>
                    </a:p>
                  </a:txBody>
                  <a:tcPr/>
                </a:tc>
                <a:tc>
                  <a:txBody>
                    <a:bodyPr/>
                    <a:lstStyle/>
                    <a:p>
                      <a:pPr algn="ctr"/>
                      <a:r>
                        <a:rPr kumimoji="1" lang="en-US" altLang="ja-JP" dirty="0"/>
                        <a:t>3</a:t>
                      </a:r>
                      <a:endParaRPr kumimoji="1" lang="ja-JP" altLang="en-US" dirty="0"/>
                    </a:p>
                  </a:txBody>
                  <a:tcPr/>
                </a:tc>
                <a:tc>
                  <a:txBody>
                    <a:bodyPr/>
                    <a:lstStyle/>
                    <a:p>
                      <a:pPr algn="ctr"/>
                      <a:r>
                        <a:rPr kumimoji="1" lang="en-US" altLang="ja-JP" dirty="0"/>
                        <a:t>12</a:t>
                      </a:r>
                      <a:endParaRPr kumimoji="1" lang="ja-JP" altLang="en-US" dirty="0"/>
                    </a:p>
                  </a:txBody>
                  <a:tcPr/>
                </a:tc>
                <a:tc>
                  <a:txBody>
                    <a:bodyPr/>
                    <a:lstStyle/>
                    <a:p>
                      <a:pPr algn="ctr"/>
                      <a:r>
                        <a:rPr kumimoji="1" lang="en-US" altLang="ja-JP" dirty="0"/>
                        <a:t>37</a:t>
                      </a:r>
                      <a:endParaRPr kumimoji="1" lang="ja-JP" altLang="en-US" dirty="0"/>
                    </a:p>
                  </a:txBody>
                  <a:tcPr/>
                </a:tc>
                <a:tc>
                  <a:txBody>
                    <a:bodyPr/>
                    <a:lstStyle/>
                    <a:p>
                      <a:pPr algn="ctr"/>
                      <a:r>
                        <a:rPr kumimoji="1" lang="en-US" altLang="ja-JP" dirty="0"/>
                        <a:t>61</a:t>
                      </a:r>
                      <a:endParaRPr kumimoji="1" lang="ja-JP" altLang="en-US" dirty="0"/>
                    </a:p>
                  </a:txBody>
                  <a:tcPr/>
                </a:tc>
                <a:tc>
                  <a:txBody>
                    <a:bodyPr/>
                    <a:lstStyle/>
                    <a:p>
                      <a:pPr algn="ctr"/>
                      <a:r>
                        <a:rPr kumimoji="1" lang="en-US" altLang="ja-JP" dirty="0"/>
                        <a:t>89</a:t>
                      </a:r>
                      <a:endParaRPr kumimoji="1" lang="ja-JP" altLang="en-US" dirty="0"/>
                    </a:p>
                  </a:txBody>
                  <a:tcPr/>
                </a:tc>
                <a:tc>
                  <a:txBody>
                    <a:bodyPr/>
                    <a:lstStyle/>
                    <a:p>
                      <a:pPr algn="ctr"/>
                      <a:r>
                        <a:rPr kumimoji="1" lang="en-US" altLang="ja-JP" dirty="0"/>
                        <a:t>130</a:t>
                      </a:r>
                      <a:endParaRPr kumimoji="1" lang="ja-JP" altLang="en-US" dirty="0"/>
                    </a:p>
                  </a:txBody>
                  <a:tcPr/>
                </a:tc>
                <a:tc>
                  <a:txBody>
                    <a:bodyPr/>
                    <a:lstStyle/>
                    <a:p>
                      <a:pPr algn="ctr"/>
                      <a:r>
                        <a:rPr kumimoji="1" lang="en-US" altLang="ja-JP" dirty="0"/>
                        <a:t>58</a:t>
                      </a:r>
                      <a:endParaRPr kumimoji="1" lang="ja-JP" altLang="en-US" dirty="0"/>
                    </a:p>
                  </a:txBody>
                  <a:tcPr/>
                </a:tc>
                <a:tc>
                  <a:txBody>
                    <a:bodyPr/>
                    <a:lstStyle/>
                    <a:p>
                      <a:pPr algn="ctr"/>
                      <a:r>
                        <a:rPr kumimoji="1" lang="en-US" altLang="ja-JP" dirty="0"/>
                        <a:t>10</a:t>
                      </a:r>
                      <a:endParaRPr kumimoji="1" lang="ja-JP" altLang="en-US" dirty="0"/>
                    </a:p>
                  </a:txBody>
                  <a:tcPr/>
                </a:tc>
                <a:extLst>
                  <a:ext uri="{0D108BD9-81ED-4DB2-BD59-A6C34878D82A}">
                    <a16:rowId xmlns:a16="http://schemas.microsoft.com/office/drawing/2014/main" val="2084074129"/>
                  </a:ext>
                </a:extLst>
              </a:tr>
              <a:tr h="370840">
                <a:tc>
                  <a:txBody>
                    <a:bodyPr/>
                    <a:lstStyle/>
                    <a:p>
                      <a:r>
                        <a:rPr kumimoji="1" lang="ja-JP" altLang="en-US" dirty="0"/>
                        <a:t>累積度数</a:t>
                      </a:r>
                    </a:p>
                  </a:txBody>
                  <a:tcPr/>
                </a:tc>
                <a:tc>
                  <a:txBody>
                    <a:bodyPr/>
                    <a:lstStyle/>
                    <a:p>
                      <a:pPr algn="ctr"/>
                      <a:r>
                        <a:rPr kumimoji="1" lang="en-US" altLang="ja-JP" dirty="0"/>
                        <a:t>3</a:t>
                      </a:r>
                      <a:endParaRPr kumimoji="1" lang="ja-JP" altLang="en-US" dirty="0"/>
                    </a:p>
                  </a:txBody>
                  <a:tcPr/>
                </a:tc>
                <a:tc>
                  <a:txBody>
                    <a:bodyPr/>
                    <a:lstStyle/>
                    <a:p>
                      <a:pPr algn="ctr"/>
                      <a:r>
                        <a:rPr kumimoji="1" lang="en-US" altLang="ja-JP" dirty="0"/>
                        <a:t>15</a:t>
                      </a:r>
                      <a:endParaRPr kumimoji="1" lang="ja-JP" altLang="en-US" dirty="0"/>
                    </a:p>
                  </a:txBody>
                  <a:tcPr/>
                </a:tc>
                <a:tc>
                  <a:txBody>
                    <a:bodyPr/>
                    <a:lstStyle/>
                    <a:p>
                      <a:pPr algn="ctr"/>
                      <a:r>
                        <a:rPr kumimoji="1" lang="en-US" altLang="ja-JP" dirty="0"/>
                        <a:t>52</a:t>
                      </a:r>
                      <a:endParaRPr kumimoji="1" lang="ja-JP" altLang="en-US" dirty="0"/>
                    </a:p>
                  </a:txBody>
                  <a:tcPr/>
                </a:tc>
                <a:tc>
                  <a:txBody>
                    <a:bodyPr/>
                    <a:lstStyle/>
                    <a:p>
                      <a:pPr algn="ctr"/>
                      <a:r>
                        <a:rPr kumimoji="1" lang="en-US" altLang="ja-JP" dirty="0"/>
                        <a:t>113</a:t>
                      </a:r>
                      <a:endParaRPr kumimoji="1" lang="ja-JP" altLang="en-US" dirty="0"/>
                    </a:p>
                  </a:txBody>
                  <a:tcPr/>
                </a:tc>
                <a:tc>
                  <a:txBody>
                    <a:bodyPr/>
                    <a:lstStyle/>
                    <a:p>
                      <a:pPr algn="ctr"/>
                      <a:r>
                        <a:rPr kumimoji="1" lang="en-US" altLang="ja-JP" dirty="0"/>
                        <a:t>202</a:t>
                      </a:r>
                      <a:endParaRPr kumimoji="1" lang="ja-JP" altLang="en-US" dirty="0"/>
                    </a:p>
                  </a:txBody>
                  <a:tcPr/>
                </a:tc>
                <a:tc>
                  <a:txBody>
                    <a:bodyPr/>
                    <a:lstStyle/>
                    <a:p>
                      <a:pPr algn="ctr"/>
                      <a:r>
                        <a:rPr kumimoji="1" lang="en-US" altLang="ja-JP" dirty="0"/>
                        <a:t>332</a:t>
                      </a:r>
                      <a:endParaRPr kumimoji="1" lang="ja-JP" altLang="en-US" dirty="0"/>
                    </a:p>
                  </a:txBody>
                  <a:tcPr/>
                </a:tc>
                <a:tc>
                  <a:txBody>
                    <a:bodyPr/>
                    <a:lstStyle/>
                    <a:p>
                      <a:pPr algn="ctr"/>
                      <a:r>
                        <a:rPr kumimoji="1" lang="en-US" altLang="ja-JP" dirty="0"/>
                        <a:t>390</a:t>
                      </a:r>
                      <a:endParaRPr kumimoji="1" lang="ja-JP" altLang="en-US" dirty="0"/>
                    </a:p>
                  </a:txBody>
                  <a:tcPr/>
                </a:tc>
                <a:tc>
                  <a:txBody>
                    <a:bodyPr/>
                    <a:lstStyle/>
                    <a:p>
                      <a:pPr algn="ctr"/>
                      <a:r>
                        <a:rPr kumimoji="1" lang="en-US" altLang="ja-JP" dirty="0"/>
                        <a:t>400</a:t>
                      </a:r>
                      <a:endParaRPr kumimoji="1" lang="ja-JP" altLang="en-US" dirty="0"/>
                    </a:p>
                  </a:txBody>
                  <a:tcPr/>
                </a:tc>
                <a:extLst>
                  <a:ext uri="{0D108BD9-81ED-4DB2-BD59-A6C34878D82A}">
                    <a16:rowId xmlns:a16="http://schemas.microsoft.com/office/drawing/2014/main" val="375558718"/>
                  </a:ext>
                </a:extLst>
              </a:tr>
            </a:tbl>
          </a:graphicData>
        </a:graphic>
      </p:graphicFrame>
      <p:grpSp>
        <p:nvGrpSpPr>
          <p:cNvPr id="38" name="グループ化 37"/>
          <p:cNvGrpSpPr/>
          <p:nvPr/>
        </p:nvGrpSpPr>
        <p:grpSpPr>
          <a:xfrm>
            <a:off x="611560" y="3717032"/>
            <a:ext cx="4590745" cy="2940424"/>
            <a:chOff x="1334329" y="3645024"/>
            <a:chExt cx="4590745" cy="2940424"/>
          </a:xfrm>
        </p:grpSpPr>
        <p:cxnSp>
          <p:nvCxnSpPr>
            <p:cNvPr id="6" name="直線コネクタ 5"/>
            <p:cNvCxnSpPr/>
            <p:nvPr/>
          </p:nvCxnSpPr>
          <p:spPr>
            <a:xfrm>
              <a:off x="2123728" y="3645024"/>
              <a:ext cx="0" cy="2016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2117034" y="5661248"/>
              <a:ext cx="3808040" cy="83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2776791" y="4088347"/>
              <a:ext cx="2299265" cy="996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412748" y="5776428"/>
              <a:ext cx="728084" cy="461665"/>
            </a:xfrm>
            <a:prstGeom prst="rect">
              <a:avLst/>
            </a:prstGeom>
            <a:noFill/>
          </p:spPr>
          <p:txBody>
            <a:bodyPr wrap="none" rtlCol="0">
              <a:spAutoFit/>
            </a:bodyPr>
            <a:lstStyle/>
            <a:p>
              <a:r>
                <a:rPr kumimoji="1" lang="en-US" altLang="ja-JP" sz="2400" dirty="0"/>
                <a:t>47.5</a:t>
              </a:r>
              <a:endParaRPr kumimoji="1" lang="ja-JP" altLang="en-US" sz="2400" dirty="0"/>
            </a:p>
          </p:txBody>
        </p:sp>
        <p:sp>
          <p:nvSpPr>
            <p:cNvPr id="17" name="テキスト ボックス 16"/>
            <p:cNvSpPr txBox="1"/>
            <p:nvPr/>
          </p:nvSpPr>
          <p:spPr>
            <a:xfrm>
              <a:off x="3692803" y="5754451"/>
              <a:ext cx="1107996" cy="830997"/>
            </a:xfrm>
            <a:prstGeom prst="rect">
              <a:avLst/>
            </a:prstGeom>
            <a:noFill/>
          </p:spPr>
          <p:txBody>
            <a:bodyPr wrap="none" rtlCol="0">
              <a:spAutoFit/>
            </a:bodyPr>
            <a:lstStyle/>
            <a:p>
              <a:r>
                <a:rPr lang="ja-JP" altLang="en-US" sz="2400" dirty="0"/>
                <a:t>中央値</a:t>
              </a:r>
              <a:endParaRPr lang="en-US" altLang="ja-JP" sz="2400" dirty="0"/>
            </a:p>
            <a:p>
              <a:r>
                <a:rPr kumimoji="1" lang="en-US" altLang="ja-JP" sz="2400" dirty="0"/>
                <a:t>(</a:t>
              </a:r>
              <a:r>
                <a:rPr kumimoji="1" lang="en-US" altLang="ja-JP" sz="2400" i="1" dirty="0">
                  <a:latin typeface="Times New Roman" panose="02020603050405020304" pitchFamily="18" charset="0"/>
                  <a:cs typeface="Times New Roman" panose="02020603050405020304" pitchFamily="18" charset="0"/>
                </a:rPr>
                <a:t>Me</a:t>
              </a:r>
              <a:r>
                <a:rPr kumimoji="1" lang="en-US" altLang="ja-JP" sz="2400" dirty="0"/>
                <a:t>)</a:t>
              </a:r>
              <a:endParaRPr kumimoji="1" lang="ja-JP" altLang="en-US" sz="2400" dirty="0"/>
            </a:p>
          </p:txBody>
        </p:sp>
        <p:sp>
          <p:nvSpPr>
            <p:cNvPr id="18" name="テキスト ボックス 17"/>
            <p:cNvSpPr txBox="1"/>
            <p:nvPr/>
          </p:nvSpPr>
          <p:spPr>
            <a:xfrm>
              <a:off x="4815201" y="5784877"/>
              <a:ext cx="728084" cy="461665"/>
            </a:xfrm>
            <a:prstGeom prst="rect">
              <a:avLst/>
            </a:prstGeom>
            <a:noFill/>
          </p:spPr>
          <p:txBody>
            <a:bodyPr wrap="none" rtlCol="0">
              <a:spAutoFit/>
            </a:bodyPr>
            <a:lstStyle/>
            <a:p>
              <a:r>
                <a:rPr lang="en-US" altLang="ja-JP" sz="2400" dirty="0"/>
                <a:t>52</a:t>
              </a:r>
              <a:r>
                <a:rPr kumimoji="1" lang="en-US" altLang="ja-JP" sz="2400" dirty="0"/>
                <a:t>.5</a:t>
              </a:r>
              <a:endParaRPr kumimoji="1" lang="ja-JP" altLang="en-US" sz="2400" dirty="0"/>
            </a:p>
          </p:txBody>
        </p:sp>
        <p:cxnSp>
          <p:nvCxnSpPr>
            <p:cNvPr id="19" name="直線コネクタ 18"/>
            <p:cNvCxnSpPr/>
            <p:nvPr/>
          </p:nvCxnSpPr>
          <p:spPr>
            <a:xfrm>
              <a:off x="4283968" y="4437112"/>
              <a:ext cx="0" cy="122413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037716" y="4088347"/>
              <a:ext cx="0" cy="15729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776791" y="5049180"/>
              <a:ext cx="0" cy="6204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190365" y="5049180"/>
              <a:ext cx="5864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123728" y="4437112"/>
              <a:ext cx="212307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082221" y="4084060"/>
              <a:ext cx="2917156" cy="109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339399" y="4818347"/>
              <a:ext cx="651140" cy="461665"/>
            </a:xfrm>
            <a:prstGeom prst="rect">
              <a:avLst/>
            </a:prstGeom>
            <a:noFill/>
          </p:spPr>
          <p:txBody>
            <a:bodyPr wrap="none" rtlCol="0">
              <a:spAutoFit/>
            </a:bodyPr>
            <a:lstStyle/>
            <a:p>
              <a:r>
                <a:rPr lang="en-US" altLang="ja-JP" sz="2400" dirty="0"/>
                <a:t>113</a:t>
              </a:r>
              <a:endParaRPr kumimoji="1" lang="ja-JP" altLang="en-US" sz="2400" dirty="0"/>
            </a:p>
          </p:txBody>
        </p:sp>
        <p:sp>
          <p:nvSpPr>
            <p:cNvPr id="36" name="テキスト ボックス 35"/>
            <p:cNvSpPr txBox="1"/>
            <p:nvPr/>
          </p:nvSpPr>
          <p:spPr>
            <a:xfrm>
              <a:off x="1349160" y="3864165"/>
              <a:ext cx="651140" cy="461665"/>
            </a:xfrm>
            <a:prstGeom prst="rect">
              <a:avLst/>
            </a:prstGeom>
            <a:noFill/>
          </p:spPr>
          <p:txBody>
            <a:bodyPr wrap="none" rtlCol="0">
              <a:spAutoFit/>
            </a:bodyPr>
            <a:lstStyle/>
            <a:p>
              <a:r>
                <a:rPr lang="en-US" altLang="ja-JP" sz="2400" dirty="0"/>
                <a:t>202</a:t>
              </a:r>
              <a:endParaRPr kumimoji="1" lang="ja-JP" altLang="en-US" sz="2400" dirty="0"/>
            </a:p>
          </p:txBody>
        </p:sp>
        <p:sp>
          <p:nvSpPr>
            <p:cNvPr id="37" name="テキスト ボックス 36"/>
            <p:cNvSpPr txBox="1"/>
            <p:nvPr/>
          </p:nvSpPr>
          <p:spPr>
            <a:xfrm>
              <a:off x="1334329" y="4206279"/>
              <a:ext cx="651140" cy="461665"/>
            </a:xfrm>
            <a:prstGeom prst="rect">
              <a:avLst/>
            </a:prstGeom>
            <a:noFill/>
          </p:spPr>
          <p:txBody>
            <a:bodyPr wrap="none" rtlCol="0">
              <a:spAutoFit/>
            </a:bodyPr>
            <a:lstStyle/>
            <a:p>
              <a:r>
                <a:rPr lang="en-US" altLang="ja-JP" sz="2400" dirty="0"/>
                <a:t>200</a:t>
              </a:r>
              <a:endParaRPr kumimoji="1" lang="ja-JP" altLang="en-US" sz="2400" dirty="0"/>
            </a:p>
          </p:txBody>
        </p:sp>
      </p:grpSp>
      <p:graphicFrame>
        <p:nvGraphicFramePr>
          <p:cNvPr id="39" name="オブジェクト 38"/>
          <p:cNvGraphicFramePr>
            <a:graphicFrameLocks noChangeAspect="1"/>
          </p:cNvGraphicFramePr>
          <p:nvPr>
            <p:extLst>
              <p:ext uri="{D42A27DB-BD31-4B8C-83A1-F6EECF244321}">
                <p14:modId xmlns:p14="http://schemas.microsoft.com/office/powerpoint/2010/main" val="524389357"/>
              </p:ext>
            </p:extLst>
          </p:nvPr>
        </p:nvGraphicFramePr>
        <p:xfrm>
          <a:off x="4820516" y="4212268"/>
          <a:ext cx="3947458" cy="1065187"/>
        </p:xfrm>
        <a:graphic>
          <a:graphicData uri="http://schemas.openxmlformats.org/presentationml/2006/ole">
            <mc:AlternateContent xmlns:mc="http://schemas.openxmlformats.org/markup-compatibility/2006">
              <mc:Choice xmlns:v="urn:schemas-microsoft-com:vml" Requires="v">
                <p:oleObj name="数式" r:id="rId3" imgW="1600200" imgH="431640" progId="Equation.3">
                  <p:embed/>
                </p:oleObj>
              </mc:Choice>
              <mc:Fallback>
                <p:oleObj name="数式" r:id="rId3" imgW="1600200" imgH="431640" progId="Equation.3">
                  <p:embed/>
                  <p:pic>
                    <p:nvPicPr>
                      <p:cNvPr id="0" name=""/>
                      <p:cNvPicPr/>
                      <p:nvPr/>
                    </p:nvPicPr>
                    <p:blipFill>
                      <a:blip r:embed="rId4"/>
                      <a:stretch>
                        <a:fillRect/>
                      </a:stretch>
                    </p:blipFill>
                    <p:spPr>
                      <a:xfrm>
                        <a:off x="4820516" y="4212268"/>
                        <a:ext cx="3947458" cy="1065187"/>
                      </a:xfrm>
                      <a:prstGeom prst="rect">
                        <a:avLst/>
                      </a:prstGeom>
                    </p:spPr>
                  </p:pic>
                </p:oleObj>
              </mc:Fallback>
            </mc:AlternateContent>
          </a:graphicData>
        </a:graphic>
      </p:graphicFrame>
      <p:graphicFrame>
        <p:nvGraphicFramePr>
          <p:cNvPr id="40" name="オブジェクト 39"/>
          <p:cNvGraphicFramePr>
            <a:graphicFrameLocks noChangeAspect="1"/>
          </p:cNvGraphicFramePr>
          <p:nvPr>
            <p:extLst>
              <p:ext uri="{D42A27DB-BD31-4B8C-83A1-F6EECF244321}">
                <p14:modId xmlns:p14="http://schemas.microsoft.com/office/powerpoint/2010/main" val="3483725252"/>
              </p:ext>
            </p:extLst>
          </p:nvPr>
        </p:nvGraphicFramePr>
        <p:xfrm>
          <a:off x="5862062" y="5326439"/>
          <a:ext cx="1740147" cy="468501"/>
        </p:xfrm>
        <a:graphic>
          <a:graphicData uri="http://schemas.openxmlformats.org/presentationml/2006/ole">
            <mc:AlternateContent xmlns:mc="http://schemas.openxmlformats.org/markup-compatibility/2006">
              <mc:Choice xmlns:v="urn:schemas-microsoft-com:vml" Requires="v">
                <p:oleObj name="数式" r:id="rId5" imgW="660240" imgH="177480" progId="Equation.3">
                  <p:embed/>
                </p:oleObj>
              </mc:Choice>
              <mc:Fallback>
                <p:oleObj name="数式" r:id="rId5" imgW="660240" imgH="177480" progId="Equation.3">
                  <p:embed/>
                  <p:pic>
                    <p:nvPicPr>
                      <p:cNvPr id="0" name=""/>
                      <p:cNvPicPr/>
                      <p:nvPr/>
                    </p:nvPicPr>
                    <p:blipFill>
                      <a:blip r:embed="rId6"/>
                      <a:stretch>
                        <a:fillRect/>
                      </a:stretch>
                    </p:blipFill>
                    <p:spPr>
                      <a:xfrm>
                        <a:off x="5862062" y="5326439"/>
                        <a:ext cx="1740147" cy="468501"/>
                      </a:xfrm>
                      <a:prstGeom prst="rect">
                        <a:avLst/>
                      </a:prstGeom>
                    </p:spPr>
                  </p:pic>
                </p:oleObj>
              </mc:Fallback>
            </mc:AlternateContent>
          </a:graphicData>
        </a:graphic>
      </p:graphicFrame>
    </p:spTree>
    <p:extLst>
      <p:ext uri="{BB962C8B-B14F-4D97-AF65-F5344CB8AC3E}">
        <p14:creationId xmlns:p14="http://schemas.microsoft.com/office/powerpoint/2010/main" val="276486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実習課題</a:t>
            </a:r>
          </a:p>
        </p:txBody>
      </p:sp>
      <p:sp>
        <p:nvSpPr>
          <p:cNvPr id="3" name="コンテンツ プレースホルダー 2"/>
          <p:cNvSpPr>
            <a:spLocks noGrp="1"/>
          </p:cNvSpPr>
          <p:nvPr>
            <p:ph idx="1"/>
          </p:nvPr>
        </p:nvSpPr>
        <p:spPr/>
        <p:txBody>
          <a:bodyPr/>
          <a:lstStyle/>
          <a:p>
            <a:r>
              <a:rPr kumimoji="1" lang="ja-JP" altLang="en-US" dirty="0"/>
              <a:t>左右対称でない歪んだ分布では，平均値，中央値，最頻値は一般に異なる．</a:t>
            </a:r>
            <a:endParaRPr kumimoji="1" lang="en-US" altLang="ja-JP" dirty="0"/>
          </a:p>
          <a:p>
            <a:r>
              <a:rPr lang="ja-JP" altLang="en-US" dirty="0"/>
              <a:t>よく知られた例として，家計調査での貯蓄の分布がある（次のスライド）．</a:t>
            </a:r>
            <a:endParaRPr lang="en-US" altLang="ja-JP" dirty="0"/>
          </a:p>
          <a:p>
            <a:r>
              <a:rPr kumimoji="1" lang="ja-JP" altLang="en-US" dirty="0"/>
              <a:t>この分布を示すヒストグラムを</a:t>
            </a:r>
            <a:r>
              <a:rPr lang="ja-JP" altLang="en-US" dirty="0"/>
              <a:t>使って，平均値，中央値，最頻値の違いを説明するスライドを作成する．</a:t>
            </a:r>
            <a:endParaRPr lang="en-US" altLang="ja-JP" dirty="0"/>
          </a:p>
          <a:p>
            <a:pPr lvl="1"/>
            <a:r>
              <a:rPr kumimoji="1" lang="ja-JP" altLang="en-US" u="sng" dirty="0">
                <a:solidFill>
                  <a:srgbClr val="00B050"/>
                </a:solidFill>
              </a:rPr>
              <a:t>説明活動は理解を促進する</a:t>
            </a:r>
            <a:r>
              <a:rPr kumimoji="1" lang="ja-JP" altLang="en-US" dirty="0"/>
              <a:t>．</a:t>
            </a:r>
          </a:p>
        </p:txBody>
      </p:sp>
    </p:spTree>
    <p:extLst>
      <p:ext uri="{BB962C8B-B14F-4D97-AF65-F5344CB8AC3E}">
        <p14:creationId xmlns:p14="http://schemas.microsoft.com/office/powerpoint/2010/main" val="1726058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10;&#10;自動的に生成された説明">
            <a:extLst>
              <a:ext uri="{FF2B5EF4-FFF2-40B4-BE49-F238E27FC236}">
                <a16:creationId xmlns:a16="http://schemas.microsoft.com/office/drawing/2014/main" id="{B14A144A-58FA-DD9E-4FC0-7CB5D6C84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093" y="332656"/>
            <a:ext cx="7776864" cy="5269898"/>
          </a:xfrm>
          <a:prstGeom prst="rect">
            <a:avLst/>
          </a:prstGeom>
        </p:spPr>
      </p:pic>
      <p:cxnSp>
        <p:nvCxnSpPr>
          <p:cNvPr id="6" name="直線矢印コネクタ 5"/>
          <p:cNvCxnSpPr>
            <a:cxnSpLocks/>
          </p:cNvCxnSpPr>
          <p:nvPr/>
        </p:nvCxnSpPr>
        <p:spPr>
          <a:xfrm flipH="1">
            <a:off x="2267744" y="1460972"/>
            <a:ext cx="1152128" cy="38385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561379" y="1271660"/>
            <a:ext cx="1678665" cy="369332"/>
          </a:xfrm>
          <a:prstGeom prst="rect">
            <a:avLst/>
          </a:prstGeom>
          <a:noFill/>
        </p:spPr>
        <p:txBody>
          <a:bodyPr wrap="none" rtlCol="0">
            <a:spAutoFit/>
          </a:bodyPr>
          <a:lstStyle/>
          <a:p>
            <a:r>
              <a:rPr lang="ja-JP" altLang="en-US" dirty="0"/>
              <a:t>最頻値 </a:t>
            </a:r>
            <a:r>
              <a:rPr lang="en-US" altLang="ja-JP" dirty="0"/>
              <a:t>50 </a:t>
            </a:r>
            <a:r>
              <a:rPr lang="ja-JP" altLang="en-US" dirty="0"/>
              <a:t>万円</a:t>
            </a:r>
            <a:endParaRPr kumimoji="1" lang="ja-JP" altLang="en-US" dirty="0"/>
          </a:p>
        </p:txBody>
      </p:sp>
      <p:sp>
        <p:nvSpPr>
          <p:cNvPr id="8" name="テキスト ボックス 7">
            <a:extLst>
              <a:ext uri="{FF2B5EF4-FFF2-40B4-BE49-F238E27FC236}">
                <a16:creationId xmlns:a16="http://schemas.microsoft.com/office/drawing/2014/main" id="{F4C99C6F-FBEA-ACE6-D8B7-985F4EAB51DF}"/>
              </a:ext>
            </a:extLst>
          </p:cNvPr>
          <p:cNvSpPr txBox="1"/>
          <p:nvPr/>
        </p:nvSpPr>
        <p:spPr>
          <a:xfrm>
            <a:off x="1115615" y="5805264"/>
            <a:ext cx="7205819" cy="830997"/>
          </a:xfrm>
          <a:prstGeom prst="rect">
            <a:avLst/>
          </a:prstGeom>
          <a:noFill/>
        </p:spPr>
        <p:txBody>
          <a:bodyPr wrap="none" rtlCol="0">
            <a:spAutoFit/>
          </a:bodyPr>
          <a:lstStyle/>
          <a:p>
            <a:r>
              <a:rPr kumimoji="1" lang="ja-JP" altLang="en-US" sz="1600" dirty="0"/>
              <a:t>総務省統計局</a:t>
            </a:r>
            <a:endParaRPr kumimoji="1" lang="en-US" altLang="ja-JP" sz="1600" dirty="0"/>
          </a:p>
          <a:p>
            <a:r>
              <a:rPr kumimoji="1" lang="ja-JP" altLang="en-US" sz="1600" dirty="0"/>
              <a:t>家計調査報告（貯蓄・負債編）－</a:t>
            </a:r>
            <a:r>
              <a:rPr kumimoji="1" lang="en-US" altLang="ja-JP" sz="1600" dirty="0"/>
              <a:t>2022</a:t>
            </a:r>
            <a:r>
              <a:rPr kumimoji="1" lang="ja-JP" altLang="en-US" sz="1600" dirty="0"/>
              <a:t>年（令和４年）平均結果－（二人以上の世帯）</a:t>
            </a:r>
            <a:endParaRPr kumimoji="1" lang="en-US" altLang="ja-JP" sz="1600" dirty="0"/>
          </a:p>
          <a:p>
            <a:r>
              <a:rPr kumimoji="1" lang="en-US" altLang="ja-JP" sz="1600" dirty="0"/>
              <a:t>https://www.stat.go.jp/data/sav/sokuhou/nen/index.html</a:t>
            </a:r>
            <a:endParaRPr kumimoji="1" lang="ja-JP" altLang="en-US" sz="1600" dirty="0"/>
          </a:p>
        </p:txBody>
      </p:sp>
    </p:spTree>
    <p:extLst>
      <p:ext uri="{BB962C8B-B14F-4D97-AF65-F5344CB8AC3E}">
        <p14:creationId xmlns:p14="http://schemas.microsoft.com/office/powerpoint/2010/main" val="1596932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課題の実施方法</a:t>
            </a:r>
          </a:p>
        </p:txBody>
      </p:sp>
      <p:sp>
        <p:nvSpPr>
          <p:cNvPr id="3" name="コンテンツ プレースホルダー 2"/>
          <p:cNvSpPr>
            <a:spLocks noGrp="1"/>
          </p:cNvSpPr>
          <p:nvPr>
            <p:ph idx="1"/>
          </p:nvPr>
        </p:nvSpPr>
        <p:spPr/>
        <p:txBody>
          <a:bodyPr>
            <a:normAutofit/>
          </a:bodyPr>
          <a:lstStyle/>
          <a:p>
            <a:r>
              <a:rPr kumimoji="1" lang="en-US" altLang="ja-JP" dirty="0"/>
              <a:t>Course Power </a:t>
            </a:r>
            <a:r>
              <a:rPr lang="ja-JP" altLang="en-US" dirty="0"/>
              <a:t>から「３つの代表値の違い</a:t>
            </a:r>
            <a:r>
              <a:rPr lang="en-US" altLang="ja-JP" dirty="0"/>
              <a:t>.</a:t>
            </a:r>
            <a:r>
              <a:rPr lang="en-US" altLang="ja-JP" dirty="0" err="1"/>
              <a:t>pptx</a:t>
            </a:r>
            <a:r>
              <a:rPr lang="ja-JP" altLang="en-US" dirty="0"/>
              <a:t>」というファイルをダウンロードする．</a:t>
            </a:r>
            <a:endParaRPr lang="en-US" altLang="ja-JP" dirty="0"/>
          </a:p>
          <a:p>
            <a:r>
              <a:rPr kumimoji="1" lang="ja-JP" altLang="en-US" dirty="0"/>
              <a:t>表紙に学生番号と名前を記入する．</a:t>
            </a:r>
            <a:endParaRPr lang="en-US" altLang="ja-JP" dirty="0"/>
          </a:p>
          <a:p>
            <a:r>
              <a:rPr lang="ja-JP" altLang="en-US" dirty="0"/>
              <a:t>３枚目以降で，</a:t>
            </a:r>
            <a:r>
              <a:rPr kumimoji="1" lang="ja-JP" altLang="en-US" dirty="0"/>
              <a:t>平均値，中央値，</a:t>
            </a:r>
            <a:r>
              <a:rPr lang="ja-JP" altLang="en-US" dirty="0"/>
              <a:t>最頻値</a:t>
            </a:r>
            <a:r>
              <a:rPr kumimoji="1" lang="ja-JP" altLang="en-US" dirty="0"/>
              <a:t>の違いを説明する．上書き保存して提出．</a:t>
            </a:r>
            <a:endParaRPr kumimoji="1" lang="en-US" altLang="ja-JP" dirty="0"/>
          </a:p>
          <a:p>
            <a:pPr lvl="1"/>
            <a:r>
              <a:rPr lang="ja-JP" altLang="en-US" u="sng" dirty="0"/>
              <a:t>２枚目にあるヒストグラムを使って，これらがどのように異なるのか，統計学の初学者に教えるスライドを作る．誤解しやすい注意点を含めること．配布の新聞記事「平均値を疑え」も参照すること</a:t>
            </a:r>
            <a:r>
              <a:rPr lang="ja-JP" altLang="en-US" dirty="0"/>
              <a:t>．</a:t>
            </a:r>
            <a:endParaRPr lang="en-US" altLang="ja-JP" u="sng" dirty="0"/>
          </a:p>
        </p:txBody>
      </p:sp>
    </p:spTree>
    <p:extLst>
      <p:ext uri="{BB962C8B-B14F-4D97-AF65-F5344CB8AC3E}">
        <p14:creationId xmlns:p14="http://schemas.microsoft.com/office/powerpoint/2010/main" val="1508114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データアーカイブ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hlinkClick r:id="rId2"/>
              </a:rPr>
              <a:t>総務省統計局 </a:t>
            </a:r>
            <a:r>
              <a:rPr kumimoji="1" lang="en-US" altLang="ja-JP" dirty="0">
                <a:hlinkClick r:id="rId2"/>
              </a:rPr>
              <a:t>e-stat</a:t>
            </a:r>
            <a:endParaRPr kumimoji="1" lang="en-US" altLang="ja-JP" dirty="0"/>
          </a:p>
          <a:p>
            <a:r>
              <a:rPr lang="ja-JP" altLang="en-US" dirty="0">
                <a:hlinkClick r:id="rId3"/>
              </a:rPr>
              <a:t>厚生労働省　各種統計調査</a:t>
            </a:r>
            <a:endParaRPr lang="en-US" altLang="ja-JP" dirty="0"/>
          </a:p>
          <a:p>
            <a:r>
              <a:rPr lang="ja-JP" altLang="en-US" dirty="0">
                <a:hlinkClick r:id="rId4"/>
              </a:rPr>
              <a:t>東京大学社会科学研究所　付属社会調査・データアーカイブ研究センター </a:t>
            </a:r>
            <a:endParaRPr kumimoji="1" lang="ja-JP" altLang="en-US" dirty="0"/>
          </a:p>
        </p:txBody>
      </p:sp>
    </p:spTree>
    <p:extLst>
      <p:ext uri="{BB962C8B-B14F-4D97-AF65-F5344CB8AC3E}">
        <p14:creationId xmlns:p14="http://schemas.microsoft.com/office/powerpoint/2010/main" val="109311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00568-C491-41D1-8C64-DC1A2A7EA4D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E1D803C-954E-4CD6-BCED-AC71A42AEBAA}"/>
              </a:ext>
            </a:extLst>
          </p:cNvPr>
          <p:cNvSpPr>
            <a:spLocks noGrp="1"/>
          </p:cNvSpPr>
          <p:nvPr>
            <p:ph idx="1"/>
          </p:nvPr>
        </p:nvSpPr>
        <p:spPr/>
        <p:txBody>
          <a:bodyPr/>
          <a:lstStyle/>
          <a:p>
            <a:pPr lvl="1"/>
            <a:r>
              <a:rPr kumimoji="1" lang="ja-JP" altLang="en-US" dirty="0"/>
              <a:t>無作為抽出とは，標本が </a:t>
            </a:r>
            <a:r>
              <a:rPr kumimoji="1" lang="en-US" altLang="ja-JP" i="1" dirty="0">
                <a:latin typeface="Times New Roman" panose="02020603050405020304" pitchFamily="18" charset="0"/>
                <a:cs typeface="Times New Roman" panose="02020603050405020304" pitchFamily="18" charset="0"/>
              </a:rPr>
              <a:t>r </a:t>
            </a:r>
            <a:r>
              <a:rPr lang="ja-JP" altLang="en-US" dirty="0"/>
              <a:t>個の個体を含むとき，母集団の個体のどの </a:t>
            </a:r>
            <a:r>
              <a:rPr lang="en-US" altLang="ja-JP" i="1" dirty="0">
                <a:latin typeface="Times New Roman" panose="02020603050405020304" pitchFamily="18" charset="0"/>
                <a:cs typeface="Times New Roman" panose="02020603050405020304" pitchFamily="18" charset="0"/>
              </a:rPr>
              <a:t>r</a:t>
            </a:r>
            <a:r>
              <a:rPr lang="en-US" altLang="ja-JP" dirty="0"/>
              <a:t> </a:t>
            </a:r>
            <a:r>
              <a:rPr lang="ja-JP" altLang="en-US" dirty="0"/>
              <a:t>個の組合せも標本に選ばれる確率が同じであるような抽出法である．（テキスト第６章，</a:t>
            </a:r>
            <a:r>
              <a:rPr lang="en-US" altLang="ja-JP" dirty="0"/>
              <a:t>p.122</a:t>
            </a:r>
            <a:r>
              <a:rPr lang="ja-JP" altLang="en-US" dirty="0"/>
              <a:t>）</a:t>
            </a:r>
            <a:endParaRPr lang="en-US" altLang="ja-JP" dirty="0"/>
          </a:p>
          <a:p>
            <a:pPr lvl="1"/>
            <a:r>
              <a:rPr lang="ja-JP" altLang="en-US" dirty="0"/>
              <a:t>等確率でない場合も含め，「母集団を構成する各個体が標本に含まれる確率を計算できる抽出法」と定義することも可能．</a:t>
            </a:r>
            <a:endParaRPr lang="en-US" altLang="ja-JP" dirty="0"/>
          </a:p>
          <a:p>
            <a:pPr lvl="1"/>
            <a:endParaRPr lang="en-US" altLang="ja-JP" dirty="0"/>
          </a:p>
        </p:txBody>
      </p:sp>
      <p:sp>
        <p:nvSpPr>
          <p:cNvPr id="4" name="テキスト ボックス 3">
            <a:extLst>
              <a:ext uri="{FF2B5EF4-FFF2-40B4-BE49-F238E27FC236}">
                <a16:creationId xmlns:a16="http://schemas.microsoft.com/office/drawing/2014/main" id="{41FF57D9-F7A2-448F-84B3-3B895B542E17}"/>
              </a:ext>
            </a:extLst>
          </p:cNvPr>
          <p:cNvSpPr txBox="1"/>
          <p:nvPr/>
        </p:nvSpPr>
        <p:spPr>
          <a:xfrm>
            <a:off x="1187624" y="4888468"/>
            <a:ext cx="7164141" cy="369332"/>
          </a:xfrm>
          <a:prstGeom prst="rect">
            <a:avLst/>
          </a:prstGeom>
          <a:noFill/>
        </p:spPr>
        <p:txBody>
          <a:bodyPr wrap="none" rtlCol="0">
            <a:spAutoFit/>
          </a:bodyPr>
          <a:lstStyle/>
          <a:p>
            <a:r>
              <a:rPr kumimoji="1" lang="ja-JP" altLang="en-US" dirty="0"/>
              <a:t>参考：土屋隆裕 </a:t>
            </a:r>
            <a:r>
              <a:rPr kumimoji="1" lang="en-US" altLang="ja-JP" dirty="0"/>
              <a:t>(2018) </a:t>
            </a:r>
            <a:r>
              <a:rPr kumimoji="1" lang="ja-JP" altLang="en-US" dirty="0"/>
              <a:t>無作為抽出法と有意抽出法　社会と調査</a:t>
            </a:r>
            <a:r>
              <a:rPr kumimoji="1" lang="en-US" altLang="ja-JP" dirty="0"/>
              <a:t>, 20, 102.</a:t>
            </a:r>
            <a:endParaRPr kumimoji="1" lang="ja-JP" altLang="en-US" dirty="0"/>
          </a:p>
        </p:txBody>
      </p:sp>
    </p:spTree>
    <p:extLst>
      <p:ext uri="{BB962C8B-B14F-4D97-AF65-F5344CB8AC3E}">
        <p14:creationId xmlns:p14="http://schemas.microsoft.com/office/powerpoint/2010/main" val="994216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ja-JP" altLang="en-US" u="sng" dirty="0">
                <a:solidFill>
                  <a:srgbClr val="FF0000"/>
                </a:solidFill>
              </a:rPr>
              <a:t>範囲</a:t>
            </a:r>
            <a:r>
              <a:rPr lang="ja-JP" altLang="en-US" dirty="0"/>
              <a:t>（</a:t>
            </a:r>
            <a:r>
              <a:rPr lang="en-US" altLang="ja-JP" dirty="0"/>
              <a:t>range</a:t>
            </a:r>
            <a:r>
              <a:rPr lang="ja-JP" altLang="en-US" dirty="0"/>
              <a:t>）：</a:t>
            </a:r>
            <a:r>
              <a:rPr kumimoji="1" lang="ja-JP" altLang="en-US" dirty="0"/>
              <a:t>最大の測定値と最小の測定値の差</a:t>
            </a:r>
            <a:endParaRPr kumimoji="1" lang="en-US" altLang="ja-JP" dirty="0"/>
          </a:p>
          <a:p>
            <a:r>
              <a:rPr kumimoji="1" lang="ja-JP" altLang="en-US" dirty="0"/>
              <a:t>他の測定値と著しく異なる値であるはずれ値（</a:t>
            </a:r>
            <a:r>
              <a:rPr kumimoji="1" lang="en-US" altLang="ja-JP" dirty="0"/>
              <a:t>outlier</a:t>
            </a:r>
            <a:r>
              <a:rPr kumimoji="1" lang="ja-JP" altLang="en-US" dirty="0"/>
              <a:t>）</a:t>
            </a:r>
            <a:r>
              <a:rPr lang="ja-JP" altLang="en-US" dirty="0"/>
              <a:t>の影響を受けやすい．</a:t>
            </a:r>
            <a:endParaRPr kumimoji="1" lang="ja-JP" altLang="en-US" dirty="0"/>
          </a:p>
        </p:txBody>
      </p:sp>
    </p:spTree>
    <p:extLst>
      <p:ext uri="{BB962C8B-B14F-4D97-AF65-F5344CB8AC3E}">
        <p14:creationId xmlns:p14="http://schemas.microsoft.com/office/powerpoint/2010/main" val="2743879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u="sng" dirty="0">
                <a:solidFill>
                  <a:srgbClr val="FF0000"/>
                </a:solidFill>
              </a:rPr>
              <a:t>四分位数</a:t>
            </a:r>
            <a:r>
              <a:rPr kumimoji="1" lang="ja-JP" altLang="en-US" dirty="0"/>
              <a:t>（</a:t>
            </a:r>
            <a:r>
              <a:rPr kumimoji="1" lang="en-US" altLang="ja-JP" dirty="0"/>
              <a:t>quartile</a:t>
            </a:r>
            <a:r>
              <a:rPr kumimoji="1" lang="ja-JP" altLang="en-US" dirty="0"/>
              <a:t>）：測定値を大きさの順に並べ，等しく４分割するときの分割点となる数</a:t>
            </a:r>
            <a:endParaRPr kumimoji="1" lang="en-US" altLang="ja-JP" dirty="0"/>
          </a:p>
          <a:p>
            <a:r>
              <a:rPr kumimoji="1" lang="ja-JP" altLang="en-US" dirty="0"/>
              <a:t>下から順に，第１四分位数，第２四分位数，第３四分位数と呼ぶ．</a:t>
            </a:r>
            <a:endParaRPr kumimoji="1" lang="en-US" altLang="ja-JP" dirty="0"/>
          </a:p>
          <a:p>
            <a:r>
              <a:rPr lang="ja-JP" altLang="en-US" dirty="0"/>
              <a:t>第２四分位数は中央値のこと．</a:t>
            </a:r>
            <a:endParaRPr lang="en-US" altLang="ja-JP" dirty="0"/>
          </a:p>
          <a:p>
            <a:r>
              <a:rPr lang="ja-JP" altLang="en-US" dirty="0"/>
              <a:t>分割点が２つの測定値の間に落ちるときは，それら２つの測定値の中点をとる．</a:t>
            </a:r>
            <a:endParaRPr lang="en-US" altLang="ja-JP" dirty="0"/>
          </a:p>
          <a:p>
            <a:r>
              <a:rPr lang="ja-JP" altLang="en-US" dirty="0"/>
              <a:t>データをヒストグラムに分類した後では，ヒストグラムの全面積を４分割する点（例題１，例題２）</a:t>
            </a:r>
            <a:endParaRPr lang="en-US" altLang="ja-JP"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a:t>「測定値を等しく４分割する点」とはどこかの解釈の違いにより，四分位数の計算にはいくつかの方法がある．この違いにより，四分位数の値も異なったものになる．</a:t>
            </a:r>
            <a:endParaRPr kumimoji="1" lang="ja-JP"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a:t>比較的簡単な</a:t>
            </a:r>
            <a:r>
              <a:rPr lang="ja-JP" altLang="en-US" dirty="0"/>
              <a:t>四分位数の求め方：</a:t>
            </a:r>
            <a:endParaRPr lang="en-US" altLang="ja-JP" dirty="0"/>
          </a:p>
          <a:p>
            <a:pPr lvl="1"/>
            <a:r>
              <a:rPr kumimoji="1" lang="ja-JP" altLang="en-US" dirty="0"/>
              <a:t>測定値の数が偶数のとき，測定値を大きさの順に並べ，中央値の位置で半分に分ける．</a:t>
            </a:r>
            <a:endParaRPr kumimoji="1" lang="en-US" altLang="ja-JP" dirty="0"/>
          </a:p>
          <a:p>
            <a:pPr lvl="1"/>
            <a:r>
              <a:rPr kumimoji="1" lang="ja-JP" altLang="en-US" dirty="0"/>
              <a:t>小さい方の測定値グループでの中央値が第１</a:t>
            </a:r>
            <a:r>
              <a:rPr lang="ja-JP" altLang="en-US" dirty="0"/>
              <a:t>四分位数，大きい方のグループでの中央値が第３四分位数となる．</a:t>
            </a:r>
            <a:endParaRPr lang="en-US" altLang="ja-JP" dirty="0"/>
          </a:p>
          <a:p>
            <a:pPr lvl="1"/>
            <a:r>
              <a:rPr lang="ja-JP" altLang="en-US" dirty="0"/>
              <a:t>測定値の数が奇数のときは，両方のグループに中央値を含めて，あとは偶数の場合と同様に求める．（高校数学ではどちらのグループにも中央値を含めなかったことに注意）</a:t>
            </a:r>
          </a:p>
          <a:p>
            <a:endParaRPr kumimoji="1" lang="ja-JP" altLang="en-US" dirty="0"/>
          </a:p>
        </p:txBody>
      </p:sp>
    </p:spTree>
    <p:extLst>
      <p:ext uri="{BB962C8B-B14F-4D97-AF65-F5344CB8AC3E}">
        <p14:creationId xmlns:p14="http://schemas.microsoft.com/office/powerpoint/2010/main" val="11618149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エクセルの</a:t>
            </a:r>
            <a:r>
              <a:rPr kumimoji="1" lang="en-US" altLang="ja-JP" dirty="0"/>
              <a:t>QUARTILE.INC</a:t>
            </a:r>
            <a:r>
              <a:rPr kumimoji="1" lang="ja-JP" altLang="en-US" dirty="0"/>
              <a:t>関数</a:t>
            </a:r>
          </a:p>
        </p:txBody>
      </p:sp>
      <p:sp>
        <p:nvSpPr>
          <p:cNvPr id="6" name="テキスト ボックス 5"/>
          <p:cNvSpPr txBox="1"/>
          <p:nvPr/>
        </p:nvSpPr>
        <p:spPr>
          <a:xfrm>
            <a:off x="428596" y="1428736"/>
            <a:ext cx="8526693" cy="523220"/>
          </a:xfrm>
          <a:prstGeom prst="rect">
            <a:avLst/>
          </a:prstGeom>
          <a:noFill/>
        </p:spPr>
        <p:txBody>
          <a:bodyPr wrap="none" rtlCol="0">
            <a:spAutoFit/>
          </a:bodyPr>
          <a:lstStyle/>
          <a:p>
            <a:r>
              <a:rPr kumimoji="1" lang="ja-JP" altLang="en-US" sz="2800" dirty="0"/>
              <a:t>測定値 </a:t>
            </a:r>
            <a:r>
              <a:rPr kumimoji="1" lang="en-US" altLang="ja-JP" sz="2800" i="1" dirty="0">
                <a:latin typeface="Times New Roman" pitchFamily="18" charset="0"/>
                <a:cs typeface="Times New Roman" pitchFamily="18" charset="0"/>
              </a:rPr>
              <a:t>n</a:t>
            </a:r>
            <a:r>
              <a:rPr kumimoji="1" lang="en-US" altLang="ja-JP" sz="2800" dirty="0"/>
              <a:t> </a:t>
            </a:r>
            <a:r>
              <a:rPr kumimoji="1" lang="ja-JP" altLang="en-US" sz="2800" dirty="0"/>
              <a:t>個，第１四分位数 </a:t>
            </a:r>
            <a:r>
              <a:rPr kumimoji="1" lang="en-US" altLang="ja-JP" sz="2800" i="1" dirty="0">
                <a:latin typeface="Times New Roman" pitchFamily="18" charset="0"/>
                <a:cs typeface="Times New Roman" pitchFamily="18" charset="0"/>
              </a:rPr>
              <a:t>Q</a:t>
            </a:r>
            <a:r>
              <a:rPr kumimoji="1" lang="en-US" altLang="ja-JP" sz="2800" baseline="-25000" dirty="0"/>
              <a:t>1 </a:t>
            </a:r>
            <a:r>
              <a:rPr lang="ja-JP" altLang="en-US" sz="2800" dirty="0"/>
              <a:t>は </a:t>
            </a:r>
            <a:r>
              <a:rPr lang="en-US" altLang="ja-JP" sz="2800" i="1" dirty="0">
                <a:latin typeface="Times New Roman" pitchFamily="18" charset="0"/>
                <a:cs typeface="Times New Roman" pitchFamily="18" charset="0"/>
              </a:rPr>
              <a:t>k</a:t>
            </a:r>
            <a:r>
              <a:rPr lang="en-US" altLang="ja-JP" sz="2800" dirty="0"/>
              <a:t> </a:t>
            </a:r>
            <a:r>
              <a:rPr lang="ja-JP" altLang="en-US" sz="2800" dirty="0"/>
              <a:t>番目の測定値とする</a:t>
            </a:r>
            <a:endParaRPr kumimoji="1" lang="ja-JP" altLang="en-US" sz="2800" dirty="0"/>
          </a:p>
        </p:txBody>
      </p:sp>
      <p:grpSp>
        <p:nvGrpSpPr>
          <p:cNvPr id="23" name="グループ化 22"/>
          <p:cNvGrpSpPr/>
          <p:nvPr/>
        </p:nvGrpSpPr>
        <p:grpSpPr>
          <a:xfrm>
            <a:off x="1500166" y="3500438"/>
            <a:ext cx="5572164" cy="1656345"/>
            <a:chOff x="1142976" y="4143380"/>
            <a:chExt cx="5572164" cy="1656345"/>
          </a:xfrm>
        </p:grpSpPr>
        <p:sp>
          <p:nvSpPr>
            <p:cNvPr id="15" name="テキスト ボックス 14"/>
            <p:cNvSpPr txBox="1"/>
            <p:nvPr/>
          </p:nvSpPr>
          <p:spPr>
            <a:xfrm>
              <a:off x="2071670" y="5214950"/>
              <a:ext cx="393056" cy="584775"/>
            </a:xfrm>
            <a:prstGeom prst="rect">
              <a:avLst/>
            </a:prstGeom>
            <a:noFill/>
          </p:spPr>
          <p:txBody>
            <a:bodyPr wrap="none" rtlCol="0">
              <a:spAutoFit/>
            </a:bodyPr>
            <a:lstStyle/>
            <a:p>
              <a:r>
                <a:rPr lang="en-US" altLang="ja-JP" sz="3200" dirty="0"/>
                <a:t>1</a:t>
              </a:r>
              <a:endParaRPr kumimoji="1" lang="ja-JP" altLang="en-US" sz="3200" dirty="0"/>
            </a:p>
          </p:txBody>
        </p:sp>
        <p:sp>
          <p:nvSpPr>
            <p:cNvPr id="16" name="テキスト ボックス 15"/>
            <p:cNvSpPr txBox="1"/>
            <p:nvPr/>
          </p:nvSpPr>
          <p:spPr>
            <a:xfrm>
              <a:off x="1142976" y="5214950"/>
              <a:ext cx="393056" cy="584775"/>
            </a:xfrm>
            <a:prstGeom prst="rect">
              <a:avLst/>
            </a:prstGeom>
            <a:noFill/>
          </p:spPr>
          <p:txBody>
            <a:bodyPr wrap="none" rtlCol="0">
              <a:spAutoFit/>
            </a:bodyPr>
            <a:lstStyle/>
            <a:p>
              <a:r>
                <a:rPr kumimoji="1" lang="en-US" altLang="ja-JP" sz="3200" dirty="0"/>
                <a:t>0</a:t>
              </a:r>
              <a:endParaRPr kumimoji="1" lang="ja-JP" altLang="en-US" sz="3200" dirty="0"/>
            </a:p>
          </p:txBody>
        </p:sp>
        <p:grpSp>
          <p:nvGrpSpPr>
            <p:cNvPr id="22" name="グループ化 21"/>
            <p:cNvGrpSpPr/>
            <p:nvPr/>
          </p:nvGrpSpPr>
          <p:grpSpPr>
            <a:xfrm>
              <a:off x="1285058" y="4143380"/>
              <a:ext cx="5430082" cy="1513469"/>
              <a:chOff x="1285058" y="4143380"/>
              <a:chExt cx="5430082" cy="1513469"/>
            </a:xfrm>
          </p:grpSpPr>
          <p:cxnSp>
            <p:nvCxnSpPr>
              <p:cNvPr id="8" name="直線コネクタ 7"/>
              <p:cNvCxnSpPr/>
              <p:nvPr/>
            </p:nvCxnSpPr>
            <p:spPr>
              <a:xfrm>
                <a:off x="1285852" y="4857760"/>
                <a:ext cx="5429288"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a:off x="1071538" y="4857760"/>
                <a:ext cx="428628"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a:off x="2001026" y="4856966"/>
                <a:ext cx="428628"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rot="5400000">
                <a:off x="5072860" y="4856966"/>
                <a:ext cx="428628"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286380" y="5072074"/>
                <a:ext cx="401072" cy="584775"/>
              </a:xfrm>
              <a:prstGeom prst="rect">
                <a:avLst/>
              </a:prstGeom>
              <a:noFill/>
            </p:spPr>
            <p:txBody>
              <a:bodyPr wrap="none" rtlCol="0">
                <a:spAutoFit/>
              </a:bodyPr>
              <a:lstStyle/>
              <a:p>
                <a:r>
                  <a:rPr lang="en-US" altLang="ja-JP" sz="3200" dirty="0"/>
                  <a:t>n</a:t>
                </a:r>
                <a:endParaRPr kumimoji="1" lang="ja-JP" altLang="en-US" sz="3200" dirty="0"/>
              </a:p>
            </p:txBody>
          </p:sp>
          <p:cxnSp>
            <p:nvCxnSpPr>
              <p:cNvPr id="18" name="直線コネクタ 17"/>
              <p:cNvCxnSpPr/>
              <p:nvPr/>
            </p:nvCxnSpPr>
            <p:spPr>
              <a:xfrm rot="5400000">
                <a:off x="4144166" y="4856966"/>
                <a:ext cx="428628"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929058" y="5072074"/>
                <a:ext cx="734496" cy="584775"/>
              </a:xfrm>
              <a:prstGeom prst="rect">
                <a:avLst/>
              </a:prstGeom>
              <a:noFill/>
            </p:spPr>
            <p:txBody>
              <a:bodyPr wrap="none" rtlCol="0">
                <a:spAutoFit/>
              </a:bodyPr>
              <a:lstStyle/>
              <a:p>
                <a:r>
                  <a:rPr kumimoji="1" lang="en-US" altLang="ja-JP" sz="3200" dirty="0"/>
                  <a:t>n-1</a:t>
                </a:r>
                <a:endParaRPr kumimoji="1" lang="ja-JP" altLang="en-US" sz="3200" dirty="0"/>
              </a:p>
            </p:txBody>
          </p:sp>
          <p:sp>
            <p:nvSpPr>
              <p:cNvPr id="20" name="フリーフォーム 19"/>
              <p:cNvSpPr/>
              <p:nvPr/>
            </p:nvSpPr>
            <p:spPr>
              <a:xfrm>
                <a:off x="1289538" y="4149969"/>
                <a:ext cx="3071447" cy="703385"/>
              </a:xfrm>
              <a:custGeom>
                <a:avLst/>
                <a:gdLst>
                  <a:gd name="connsiteX0" fmla="*/ 0 w 3071447"/>
                  <a:gd name="connsiteY0" fmla="*/ 703385 h 703385"/>
                  <a:gd name="connsiteX1" fmla="*/ 1289539 w 3071447"/>
                  <a:gd name="connsiteY1" fmla="*/ 0 h 703385"/>
                  <a:gd name="connsiteX2" fmla="*/ 3071447 w 3071447"/>
                  <a:gd name="connsiteY2" fmla="*/ 703385 h 703385"/>
                  <a:gd name="connsiteX3" fmla="*/ 3071447 w 3071447"/>
                  <a:gd name="connsiteY3" fmla="*/ 703385 h 703385"/>
                </a:gdLst>
                <a:ahLst/>
                <a:cxnLst>
                  <a:cxn ang="0">
                    <a:pos x="connsiteX0" y="connsiteY0"/>
                  </a:cxn>
                  <a:cxn ang="0">
                    <a:pos x="connsiteX1" y="connsiteY1"/>
                  </a:cxn>
                  <a:cxn ang="0">
                    <a:pos x="connsiteX2" y="connsiteY2"/>
                  </a:cxn>
                  <a:cxn ang="0">
                    <a:pos x="connsiteX3" y="connsiteY3"/>
                  </a:cxn>
                </a:cxnLst>
                <a:rect l="l" t="t" r="r" b="b"/>
                <a:pathLst>
                  <a:path w="3071447" h="703385">
                    <a:moveTo>
                      <a:pt x="0" y="703385"/>
                    </a:moveTo>
                    <a:cubicBezTo>
                      <a:pt x="388815" y="351692"/>
                      <a:pt x="777631" y="0"/>
                      <a:pt x="1289539" y="0"/>
                    </a:cubicBezTo>
                    <a:cubicBezTo>
                      <a:pt x="1801447" y="0"/>
                      <a:pt x="3071447" y="703385"/>
                      <a:pt x="3071447" y="703385"/>
                    </a:cubicBezTo>
                    <a:lnTo>
                      <a:pt x="3071447" y="70338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a:off x="2214546" y="4143380"/>
                <a:ext cx="3071447" cy="703385"/>
              </a:xfrm>
              <a:custGeom>
                <a:avLst/>
                <a:gdLst>
                  <a:gd name="connsiteX0" fmla="*/ 0 w 3071447"/>
                  <a:gd name="connsiteY0" fmla="*/ 703385 h 703385"/>
                  <a:gd name="connsiteX1" fmla="*/ 1289539 w 3071447"/>
                  <a:gd name="connsiteY1" fmla="*/ 0 h 703385"/>
                  <a:gd name="connsiteX2" fmla="*/ 3071447 w 3071447"/>
                  <a:gd name="connsiteY2" fmla="*/ 703385 h 703385"/>
                  <a:gd name="connsiteX3" fmla="*/ 3071447 w 3071447"/>
                  <a:gd name="connsiteY3" fmla="*/ 703385 h 703385"/>
                </a:gdLst>
                <a:ahLst/>
                <a:cxnLst>
                  <a:cxn ang="0">
                    <a:pos x="connsiteX0" y="connsiteY0"/>
                  </a:cxn>
                  <a:cxn ang="0">
                    <a:pos x="connsiteX1" y="connsiteY1"/>
                  </a:cxn>
                  <a:cxn ang="0">
                    <a:pos x="connsiteX2" y="connsiteY2"/>
                  </a:cxn>
                  <a:cxn ang="0">
                    <a:pos x="connsiteX3" y="connsiteY3"/>
                  </a:cxn>
                </a:cxnLst>
                <a:rect l="l" t="t" r="r" b="b"/>
                <a:pathLst>
                  <a:path w="3071447" h="703385">
                    <a:moveTo>
                      <a:pt x="0" y="703385"/>
                    </a:moveTo>
                    <a:cubicBezTo>
                      <a:pt x="388815" y="351692"/>
                      <a:pt x="777631" y="0"/>
                      <a:pt x="1289539" y="0"/>
                    </a:cubicBezTo>
                    <a:cubicBezTo>
                      <a:pt x="1801447" y="0"/>
                      <a:pt x="3071447" y="703385"/>
                      <a:pt x="3071447" y="703385"/>
                    </a:cubicBezTo>
                    <a:lnTo>
                      <a:pt x="3071447" y="70338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24" name="テキスト ボックス 23"/>
          <p:cNvSpPr txBox="1"/>
          <p:nvPr/>
        </p:nvSpPr>
        <p:spPr>
          <a:xfrm>
            <a:off x="785786" y="5072074"/>
            <a:ext cx="7758855" cy="954107"/>
          </a:xfrm>
          <a:prstGeom prst="rect">
            <a:avLst/>
          </a:prstGeom>
          <a:noFill/>
        </p:spPr>
        <p:txBody>
          <a:bodyPr wrap="none" rtlCol="0">
            <a:spAutoFit/>
          </a:bodyPr>
          <a:lstStyle/>
          <a:p>
            <a:r>
              <a:rPr kumimoji="1" lang="en-US" altLang="ja-JP" sz="2800" dirty="0"/>
              <a:t>1 </a:t>
            </a:r>
            <a:r>
              <a:rPr kumimoji="1" lang="ja-JP" altLang="en-US" sz="2800" dirty="0"/>
              <a:t>と </a:t>
            </a:r>
            <a:r>
              <a:rPr kumimoji="1" lang="en-US" altLang="ja-JP" sz="2800" i="1" dirty="0">
                <a:latin typeface="Times New Roman" pitchFamily="18" charset="0"/>
                <a:cs typeface="Times New Roman" pitchFamily="18" charset="0"/>
              </a:rPr>
              <a:t>n</a:t>
            </a:r>
            <a:r>
              <a:rPr kumimoji="1" lang="en-US" altLang="ja-JP" sz="2800" dirty="0"/>
              <a:t> </a:t>
            </a:r>
            <a:r>
              <a:rPr kumimoji="1" lang="ja-JP" altLang="en-US" sz="2800" dirty="0"/>
              <a:t>の間を </a:t>
            </a:r>
            <a:r>
              <a:rPr kumimoji="1" lang="en-US" altLang="ja-JP" sz="2800" dirty="0"/>
              <a:t>1:3 </a:t>
            </a:r>
            <a:r>
              <a:rPr kumimoji="1" lang="ja-JP" altLang="en-US" sz="2800" dirty="0"/>
              <a:t>に分割する点 ＝ </a:t>
            </a:r>
            <a:r>
              <a:rPr lang="en-US" altLang="ja-JP" sz="2800" dirty="0"/>
              <a:t>0 </a:t>
            </a:r>
            <a:r>
              <a:rPr lang="ja-JP" altLang="en-US" sz="2800" dirty="0"/>
              <a:t>と </a:t>
            </a:r>
            <a:r>
              <a:rPr lang="en-US" altLang="ja-JP" sz="2800" i="1" dirty="0">
                <a:latin typeface="Times New Roman" pitchFamily="18" charset="0"/>
                <a:cs typeface="Times New Roman" pitchFamily="18" charset="0"/>
              </a:rPr>
              <a:t>n</a:t>
            </a:r>
            <a:r>
              <a:rPr lang="en-US" altLang="ja-JP" sz="2800" dirty="0"/>
              <a:t>-1 </a:t>
            </a:r>
            <a:r>
              <a:rPr lang="ja-JP" altLang="en-US" sz="2800" dirty="0"/>
              <a:t>を </a:t>
            </a:r>
            <a:r>
              <a:rPr lang="en-US" altLang="ja-JP" sz="2800" dirty="0"/>
              <a:t>1:3 </a:t>
            </a:r>
            <a:r>
              <a:rPr lang="ja-JP" altLang="en-US" sz="2800" dirty="0"/>
              <a:t>に</a:t>
            </a:r>
            <a:endParaRPr lang="en-US" altLang="ja-JP" sz="2800" dirty="0"/>
          </a:p>
          <a:p>
            <a:r>
              <a:rPr lang="ja-JP" altLang="en-US" sz="2800" dirty="0"/>
              <a:t>分割する「数」に，１を加えたところにある</a:t>
            </a:r>
            <a:endParaRPr kumimoji="1" lang="ja-JP" altLang="en-US" sz="28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1993311" y="2273306"/>
                <a:ext cx="2378280"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4</m:t>
                          </m:r>
                        </m:den>
                      </m:f>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−1</m:t>
                          </m:r>
                        </m:e>
                      </m:d>
                      <m:r>
                        <a:rPr kumimoji="1" lang="en-US" altLang="ja-JP" sz="2400" b="0" i="1" smtClean="0">
                          <a:latin typeface="Cambria Math" panose="02040503050406030204" pitchFamily="18" charset="0"/>
                        </a:rPr>
                        <m:t>+1</m:t>
                      </m:r>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993311" y="2273306"/>
                <a:ext cx="2378280" cy="691471"/>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コンテンツ プレースホルダ 3"/>
          <p:cNvSpPr>
            <a:spLocks noGrp="1"/>
          </p:cNvSpPr>
          <p:nvPr>
            <p:ph idx="1"/>
          </p:nvPr>
        </p:nvSpPr>
        <p:spPr/>
        <p:txBody>
          <a:bodyPr/>
          <a:lstStyle/>
          <a:p>
            <a:r>
              <a:rPr lang="en-US" altLang="ja-JP" i="1" dirty="0">
                <a:latin typeface="Times New Roman" pitchFamily="18" charset="0"/>
                <a:cs typeface="Times New Roman" pitchFamily="18" charset="0"/>
              </a:rPr>
              <a:t>k</a:t>
            </a:r>
            <a:r>
              <a:rPr lang="en-US" altLang="ja-JP" dirty="0"/>
              <a:t> </a:t>
            </a:r>
            <a:r>
              <a:rPr lang="ja-JP" altLang="en-US" dirty="0"/>
              <a:t>が整数でない時，</a:t>
            </a:r>
            <a:r>
              <a:rPr lang="en-US" altLang="ja-JP" i="1" dirty="0">
                <a:latin typeface="Times New Roman" pitchFamily="18" charset="0"/>
                <a:cs typeface="Times New Roman" pitchFamily="18" charset="0"/>
              </a:rPr>
              <a:t>k</a:t>
            </a:r>
            <a:r>
              <a:rPr lang="en-US" altLang="ja-JP" dirty="0"/>
              <a:t> </a:t>
            </a:r>
            <a:r>
              <a:rPr lang="ja-JP" altLang="en-US" dirty="0" err="1"/>
              <a:t>の整</a:t>
            </a:r>
            <a:r>
              <a:rPr lang="ja-JP" altLang="en-US" dirty="0"/>
              <a:t>数部分を </a:t>
            </a:r>
            <a:r>
              <a:rPr lang="en-US" altLang="ja-JP" i="1" dirty="0">
                <a:latin typeface="Times New Roman" pitchFamily="18" charset="0"/>
                <a:cs typeface="Times New Roman" pitchFamily="18" charset="0"/>
              </a:rPr>
              <a:t>q</a:t>
            </a:r>
            <a:r>
              <a:rPr lang="en-US" altLang="ja-JP" dirty="0"/>
              <a:t> </a:t>
            </a:r>
            <a:r>
              <a:rPr lang="ja-JP" altLang="en-US" dirty="0"/>
              <a:t>として（小数部分は</a:t>
            </a:r>
            <a:r>
              <a:rPr lang="en-US" altLang="ja-JP" i="1" dirty="0">
                <a:latin typeface="Times New Roman" pitchFamily="18" charset="0"/>
                <a:cs typeface="Times New Roman" pitchFamily="18" charset="0"/>
              </a:rPr>
              <a:t>k</a:t>
            </a:r>
            <a:r>
              <a:rPr lang="en-US" altLang="ja-JP" dirty="0">
                <a:latin typeface="Times New Roman" pitchFamily="18" charset="0"/>
                <a:cs typeface="Times New Roman" pitchFamily="18" charset="0"/>
              </a:rPr>
              <a:t>-</a:t>
            </a:r>
            <a:r>
              <a:rPr lang="en-US" altLang="ja-JP" i="1" dirty="0">
                <a:latin typeface="Times New Roman" pitchFamily="18" charset="0"/>
                <a:cs typeface="Times New Roman" pitchFamily="18" charset="0"/>
              </a:rPr>
              <a:t>q</a:t>
            </a:r>
            <a:r>
              <a:rPr lang="ja-JP" altLang="en-US" dirty="0"/>
              <a:t>），</a:t>
            </a:r>
            <a:r>
              <a:rPr lang="en-US" altLang="ja-JP" dirty="0"/>
              <a:t> </a:t>
            </a:r>
            <a:r>
              <a:rPr lang="en-US" altLang="ja-JP" i="1" dirty="0">
                <a:latin typeface="Times New Roman" pitchFamily="18" charset="0"/>
                <a:cs typeface="Times New Roman" pitchFamily="18" charset="0"/>
              </a:rPr>
              <a:t>q</a:t>
            </a:r>
            <a:r>
              <a:rPr lang="en-US" altLang="ja-JP" dirty="0"/>
              <a:t> </a:t>
            </a:r>
            <a:r>
              <a:rPr lang="ja-JP" altLang="en-US" dirty="0"/>
              <a:t>番目の測定値 </a:t>
            </a:r>
            <a:r>
              <a:rPr lang="en-US" altLang="ja-JP" i="1" dirty="0" err="1">
                <a:latin typeface="Times New Roman" pitchFamily="18" charset="0"/>
                <a:cs typeface="Times New Roman" pitchFamily="18" charset="0"/>
              </a:rPr>
              <a:t>D</a:t>
            </a:r>
            <a:r>
              <a:rPr lang="en-US" altLang="ja-JP" i="1" baseline="-25000" dirty="0" err="1">
                <a:latin typeface="Times New Roman" pitchFamily="18" charset="0"/>
                <a:cs typeface="Times New Roman" pitchFamily="18" charset="0"/>
              </a:rPr>
              <a:t>q</a:t>
            </a:r>
            <a:r>
              <a:rPr lang="en-US" altLang="ja-JP" dirty="0"/>
              <a:t> </a:t>
            </a:r>
            <a:r>
              <a:rPr lang="ja-JP" altLang="en-US" dirty="0"/>
              <a:t>と </a:t>
            </a:r>
            <a:r>
              <a:rPr lang="en-US" altLang="ja-JP" i="1" dirty="0">
                <a:latin typeface="Times New Roman" pitchFamily="18" charset="0"/>
                <a:cs typeface="Times New Roman" pitchFamily="18" charset="0"/>
              </a:rPr>
              <a:t>q</a:t>
            </a:r>
            <a:r>
              <a:rPr lang="en-US" altLang="ja-JP" dirty="0"/>
              <a:t>+1 </a:t>
            </a:r>
            <a:r>
              <a:rPr lang="ja-JP" altLang="en-US" dirty="0"/>
              <a:t>番目の測定値 </a:t>
            </a:r>
            <a:r>
              <a:rPr lang="en-US" altLang="ja-JP" i="1" dirty="0">
                <a:latin typeface="Times New Roman" pitchFamily="18" charset="0"/>
                <a:cs typeface="Times New Roman" pitchFamily="18" charset="0"/>
              </a:rPr>
              <a:t>D</a:t>
            </a:r>
            <a:r>
              <a:rPr lang="en-US" altLang="ja-JP" i="1" baseline="-25000" dirty="0">
                <a:latin typeface="Times New Roman" pitchFamily="18" charset="0"/>
                <a:cs typeface="Times New Roman" pitchFamily="18" charset="0"/>
              </a:rPr>
              <a:t>q</a:t>
            </a:r>
            <a:r>
              <a:rPr lang="en-US" altLang="ja-JP" baseline="-25000" dirty="0">
                <a:latin typeface="Times New Roman" pitchFamily="18" charset="0"/>
                <a:cs typeface="Times New Roman" pitchFamily="18" charset="0"/>
              </a:rPr>
              <a:t>+1</a:t>
            </a:r>
            <a:r>
              <a:rPr lang="en-US" altLang="ja-JP" dirty="0"/>
              <a:t> </a:t>
            </a:r>
            <a:r>
              <a:rPr lang="ja-JP" altLang="en-US" dirty="0"/>
              <a:t>の間に四分位数があると考える．</a:t>
            </a:r>
            <a:endParaRPr lang="en-US" altLang="ja-JP" dirty="0"/>
          </a:p>
          <a:p>
            <a:r>
              <a:rPr kumimoji="1" lang="ja-JP" altLang="en-US" dirty="0"/>
              <a:t>補間により四分位数を求める．</a:t>
            </a:r>
            <a:endParaRPr kumimoji="1" lang="en-US" altLang="ja-JP" dirty="0"/>
          </a:p>
          <a:p>
            <a:endParaRPr lang="en-US" altLang="ja-JP" dirty="0"/>
          </a:p>
          <a:p>
            <a:r>
              <a:rPr lang="ja-JP" altLang="en-US" dirty="0"/>
              <a:t>参考：「</a:t>
            </a:r>
            <a:r>
              <a:rPr lang="en-US" altLang="ja-JP" dirty="0"/>
              <a:t>R</a:t>
            </a:r>
            <a:r>
              <a:rPr lang="ja-JP" altLang="en-US" dirty="0" err="1"/>
              <a:t>での</a:t>
            </a:r>
            <a:r>
              <a:rPr lang="ja-JP" altLang="en-US" dirty="0"/>
              <a:t>代表値と散布図の計算」（</a:t>
            </a:r>
            <a:r>
              <a:rPr lang="en-US" altLang="ja-JP" dirty="0"/>
              <a:t>chap03.docx</a:t>
            </a:r>
            <a:r>
              <a:rPr lang="ja-JP" altLang="en-US" dirty="0"/>
              <a:t>）コラム</a:t>
            </a:r>
            <a:r>
              <a:rPr lang="en-US" altLang="ja-JP" dirty="0"/>
              <a:t>3.7</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1475656" y="4293096"/>
                <a:ext cx="4130618" cy="424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𝑄</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𝑝</m:t>
                          </m:r>
                        </m:sub>
                      </m:sSub>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𝑞</m:t>
                          </m:r>
                        </m:e>
                      </m:d>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𝑞</m:t>
                              </m:r>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𝑞</m:t>
                              </m:r>
                            </m:sub>
                          </m:sSub>
                        </m:e>
                      </m:d>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475656" y="4293096"/>
                <a:ext cx="4130618" cy="424283"/>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857224" y="3357562"/>
            <a:ext cx="71438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2786050" y="3214686"/>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357950" y="3214686"/>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500298" y="3571876"/>
            <a:ext cx="671979" cy="646331"/>
          </a:xfrm>
          <a:prstGeom prst="rect">
            <a:avLst/>
          </a:prstGeom>
          <a:noFill/>
        </p:spPr>
        <p:txBody>
          <a:bodyPr wrap="none" rtlCol="0">
            <a:spAutoFit/>
          </a:bodyPr>
          <a:lstStyle/>
          <a:p>
            <a:r>
              <a:rPr kumimoji="1" lang="en-US" altLang="ja-JP" sz="3600" i="1" dirty="0" err="1">
                <a:latin typeface="Times New Roman" pitchFamily="18" charset="0"/>
                <a:cs typeface="Times New Roman" pitchFamily="18" charset="0"/>
              </a:rPr>
              <a:t>D</a:t>
            </a:r>
            <a:r>
              <a:rPr kumimoji="1" lang="en-US" altLang="ja-JP" sz="3600" i="1" baseline="-25000" dirty="0" err="1">
                <a:latin typeface="Times New Roman" pitchFamily="18" charset="0"/>
                <a:cs typeface="Times New Roman" pitchFamily="18" charset="0"/>
              </a:rPr>
              <a:t>q</a:t>
            </a:r>
            <a:endParaRPr kumimoji="1" lang="ja-JP" altLang="en-US" sz="3600" i="1" baseline="-25000" dirty="0">
              <a:latin typeface="Times New Roman" pitchFamily="18" charset="0"/>
              <a:cs typeface="Times New Roman" pitchFamily="18" charset="0"/>
            </a:endParaRPr>
          </a:p>
        </p:txBody>
      </p:sp>
      <p:sp>
        <p:nvSpPr>
          <p:cNvPr id="10" name="テキスト ボックス 9"/>
          <p:cNvSpPr txBox="1"/>
          <p:nvPr/>
        </p:nvSpPr>
        <p:spPr>
          <a:xfrm>
            <a:off x="6143636" y="3643314"/>
            <a:ext cx="1189749" cy="646331"/>
          </a:xfrm>
          <a:prstGeom prst="rect">
            <a:avLst/>
          </a:prstGeom>
          <a:noFill/>
        </p:spPr>
        <p:txBody>
          <a:bodyPr wrap="none" rtlCol="0">
            <a:spAutoFit/>
          </a:bodyPr>
          <a:lstStyle/>
          <a:p>
            <a:r>
              <a:rPr kumimoji="1" lang="en-US" altLang="ja-JP" sz="3600" i="1" dirty="0" err="1">
                <a:latin typeface="Times New Roman" pitchFamily="18" charset="0"/>
                <a:cs typeface="Times New Roman" pitchFamily="18" charset="0"/>
              </a:rPr>
              <a:t>D</a:t>
            </a:r>
            <a:r>
              <a:rPr kumimoji="1" lang="en-US" altLang="ja-JP" sz="3600" i="1" baseline="-25000" dirty="0" err="1">
                <a:latin typeface="Times New Roman" pitchFamily="18" charset="0"/>
                <a:cs typeface="Times New Roman" pitchFamily="18" charset="0"/>
              </a:rPr>
              <a:t>q</a:t>
            </a:r>
            <a:r>
              <a:rPr kumimoji="1" lang="ja-JP" altLang="en-US" sz="3600" baseline="-25000" dirty="0">
                <a:latin typeface="Times New Roman" pitchFamily="18" charset="0"/>
                <a:cs typeface="Times New Roman" pitchFamily="18" charset="0"/>
              </a:rPr>
              <a:t>＋１</a:t>
            </a:r>
          </a:p>
        </p:txBody>
      </p:sp>
      <p:sp>
        <p:nvSpPr>
          <p:cNvPr id="12" name="フリーフォーム 11"/>
          <p:cNvSpPr/>
          <p:nvPr/>
        </p:nvSpPr>
        <p:spPr>
          <a:xfrm>
            <a:off x="2917371" y="2612571"/>
            <a:ext cx="2481943" cy="740229"/>
          </a:xfrm>
          <a:custGeom>
            <a:avLst/>
            <a:gdLst>
              <a:gd name="connsiteX0" fmla="*/ 0 w 2481943"/>
              <a:gd name="connsiteY0" fmla="*/ 740229 h 740229"/>
              <a:gd name="connsiteX1" fmla="*/ 979715 w 2481943"/>
              <a:gd name="connsiteY1" fmla="*/ 0 h 740229"/>
              <a:gd name="connsiteX2" fmla="*/ 2481943 w 2481943"/>
              <a:gd name="connsiteY2" fmla="*/ 740229 h 740229"/>
            </a:gdLst>
            <a:ahLst/>
            <a:cxnLst>
              <a:cxn ang="0">
                <a:pos x="connsiteX0" y="connsiteY0"/>
              </a:cxn>
              <a:cxn ang="0">
                <a:pos x="connsiteX1" y="connsiteY1"/>
              </a:cxn>
              <a:cxn ang="0">
                <a:pos x="connsiteX2" y="connsiteY2"/>
              </a:cxn>
            </a:cxnLst>
            <a:rect l="l" t="t" r="r" b="b"/>
            <a:pathLst>
              <a:path w="2481943" h="740229">
                <a:moveTo>
                  <a:pt x="0" y="740229"/>
                </a:moveTo>
                <a:cubicBezTo>
                  <a:pt x="283029" y="370114"/>
                  <a:pt x="566058" y="0"/>
                  <a:pt x="979715" y="0"/>
                </a:cubicBezTo>
                <a:cubicBezTo>
                  <a:pt x="1393372" y="0"/>
                  <a:pt x="1937657" y="370114"/>
                  <a:pt x="2481943" y="740229"/>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6" name="直線矢印コネクタ 15"/>
          <p:cNvCxnSpPr/>
          <p:nvPr/>
        </p:nvCxnSpPr>
        <p:spPr>
          <a:xfrm flipV="1">
            <a:off x="2357422" y="3571876"/>
            <a:ext cx="2857520" cy="12858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p:cNvSpPr txBox="1"/>
              <p:nvPr/>
            </p:nvSpPr>
            <p:spPr>
              <a:xfrm>
                <a:off x="1867823" y="4995372"/>
                <a:ext cx="4130618" cy="424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𝑄</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𝑝</m:t>
                          </m:r>
                        </m:sub>
                      </m:sSub>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𝑞</m:t>
                          </m:r>
                        </m:e>
                      </m:d>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𝑞</m:t>
                              </m:r>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𝑞</m:t>
                              </m:r>
                            </m:sub>
                          </m:sSub>
                        </m:e>
                      </m:d>
                    </m:oMath>
                  </m:oMathPara>
                </a14:m>
                <a:endParaRPr kumimoji="1" lang="ja-JP" altLang="en-US" sz="24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867823" y="4995372"/>
                <a:ext cx="4130618" cy="42428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2865844" y="2019872"/>
                <a:ext cx="2678489" cy="424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𝑞</m:t>
                          </m:r>
                        </m:e>
                      </m:d>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𝑞</m:t>
                              </m:r>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𝐷</m:t>
                              </m:r>
                            </m:e>
                            <m:sub>
                              <m:r>
                                <a:rPr kumimoji="1" lang="en-US" altLang="ja-JP" sz="2400" b="0" i="1" smtClean="0">
                                  <a:latin typeface="Cambria Math" panose="02040503050406030204" pitchFamily="18" charset="0"/>
                                </a:rPr>
                                <m:t>𝑞</m:t>
                              </m:r>
                            </m:sub>
                          </m:sSub>
                        </m:e>
                      </m:d>
                    </m:oMath>
                  </m:oMathPara>
                </a14:m>
                <a:endParaRPr kumimoji="1" lang="ja-JP" altLang="en-US" sz="24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865844" y="2019872"/>
                <a:ext cx="2678489" cy="424283"/>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例題：第１四分位数</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a:t>0, 1, </a:t>
            </a:r>
            <a:r>
              <a:rPr lang="en-US" altLang="ja-JP" dirty="0"/>
              <a:t>4</a:t>
            </a:r>
            <a:r>
              <a:rPr kumimoji="1" lang="en-US" altLang="ja-JP" dirty="0"/>
              <a:t>, 5, 6, 8, 9 </a:t>
            </a:r>
            <a:r>
              <a:rPr kumimoji="1" lang="ja-JP" altLang="en-US" dirty="0"/>
              <a:t>という，７つの測定値の第１四分位数 </a:t>
            </a:r>
            <a:r>
              <a:rPr kumimoji="1" lang="en-US" altLang="ja-JP" i="1" dirty="0">
                <a:latin typeface="Times New Roman" pitchFamily="18" charset="0"/>
                <a:cs typeface="Times New Roman" pitchFamily="18" charset="0"/>
              </a:rPr>
              <a:t>Q</a:t>
            </a:r>
            <a:r>
              <a:rPr kumimoji="1" lang="en-US" altLang="ja-JP" baseline="-25000" dirty="0">
                <a:latin typeface="Times New Roman" pitchFamily="18" charset="0"/>
                <a:cs typeface="Times New Roman" pitchFamily="18" charset="0"/>
              </a:rPr>
              <a:t>1</a:t>
            </a:r>
            <a:r>
              <a:rPr kumimoji="1" lang="en-US" altLang="ja-JP" dirty="0"/>
              <a:t> </a:t>
            </a:r>
            <a:r>
              <a:rPr kumimoji="1" lang="ja-JP" altLang="en-US" dirty="0"/>
              <a:t>は？</a:t>
            </a:r>
            <a:endParaRPr kumimoji="1" lang="en-US" altLang="ja-JP" dirty="0"/>
          </a:p>
          <a:p>
            <a:r>
              <a:rPr kumimoji="1" lang="ja-JP" altLang="en-US" dirty="0"/>
              <a:t>第１四分位数となる </a:t>
            </a:r>
            <a:r>
              <a:rPr lang="en-US" altLang="ja-JP" i="1" dirty="0">
                <a:latin typeface="Times New Roman" pitchFamily="18" charset="0"/>
                <a:cs typeface="Times New Roman" pitchFamily="18" charset="0"/>
              </a:rPr>
              <a:t>k</a:t>
            </a:r>
            <a:r>
              <a:rPr kumimoji="1" lang="en-US" altLang="ja-JP" dirty="0"/>
              <a:t> </a:t>
            </a:r>
            <a:r>
              <a:rPr kumimoji="1" lang="ja-JP" altLang="en-US" dirty="0"/>
              <a:t>番目の測定値</a:t>
            </a:r>
            <a:endParaRPr kumimoji="1" lang="en-US" altLang="ja-JP" dirty="0"/>
          </a:p>
          <a:p>
            <a:endParaRPr kumimoji="1" lang="en-US" altLang="ja-JP" dirty="0"/>
          </a:p>
          <a:p>
            <a:endParaRPr kumimoji="1" lang="en-US" altLang="ja-JP" dirty="0"/>
          </a:p>
          <a:p>
            <a:r>
              <a:rPr lang="ja-JP" altLang="en-US" dirty="0"/>
              <a:t>２番目の測定値は１，次は４．</a:t>
            </a:r>
            <a:endParaRPr kumimoji="1"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2058988" y="3356992"/>
                <a:ext cx="3169137"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4</m:t>
                          </m:r>
                        </m:den>
                      </m:f>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7−1</m:t>
                          </m:r>
                        </m:e>
                      </m:d>
                      <m:r>
                        <a:rPr kumimoji="1" lang="en-US" altLang="ja-JP" sz="2400" b="0" i="1" smtClean="0">
                          <a:latin typeface="Cambria Math" panose="02040503050406030204" pitchFamily="18" charset="0"/>
                        </a:rPr>
                        <m:t>+1=2.5</m:t>
                      </m:r>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058988" y="3356992"/>
                <a:ext cx="3169137" cy="69147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058988" y="5229200"/>
                <a:ext cx="429688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𝑄</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=1+</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2.5−2</m:t>
                          </m:r>
                        </m:e>
                      </m:d>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4−1</m:t>
                          </m:r>
                        </m:e>
                      </m:d>
                      <m:r>
                        <a:rPr kumimoji="1" lang="en-US" altLang="ja-JP" sz="2400" b="0" i="1" smtClean="0">
                          <a:latin typeface="Cambria Math" panose="02040503050406030204" pitchFamily="18" charset="0"/>
                        </a:rPr>
                        <m:t>=2.5</m:t>
                      </m:r>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058988" y="5229200"/>
                <a:ext cx="4296882" cy="369332"/>
              </a:xfrm>
              <a:prstGeom prst="rect">
                <a:avLst/>
              </a:prstGeom>
              <a:blipFill>
                <a:blip r:embed="rId3"/>
                <a:stretch>
                  <a:fillRect l="-1844" r="-1277" b="-30000"/>
                </a:stretch>
              </a:blipFill>
            </p:spPr>
            <p:txBody>
              <a:bodyPr/>
              <a:lstStyle/>
              <a:p>
                <a:r>
                  <a:rPr lang="ja-JP" altLang="en-US">
                    <a:noFill/>
                  </a:rPr>
                  <a:t> </a:t>
                </a:r>
              </a:p>
            </p:txBody>
          </p:sp>
        </mc:Fallback>
      </mc:AlternateContent>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a:t>
            </a:r>
            <a:r>
              <a:rPr lang="en-US" altLang="ja-JP" dirty="0">
                <a:hlinkClick r:id="rId2"/>
              </a:rPr>
              <a:t>Excel </a:t>
            </a:r>
            <a:r>
              <a:rPr lang="ja-JP" altLang="en-US" dirty="0">
                <a:hlinkClick r:id="rId2"/>
              </a:rPr>
              <a:t>関数に対する変更</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Excel 2010 </a:t>
            </a:r>
            <a:r>
              <a:rPr kumimoji="1" lang="ja-JP" altLang="en-US" dirty="0"/>
              <a:t>からは，</a:t>
            </a:r>
            <a:r>
              <a:rPr kumimoji="1" lang="en-US" altLang="ja-JP" dirty="0"/>
              <a:t>QUARTILE </a:t>
            </a:r>
            <a:r>
              <a:rPr kumimoji="1" lang="ja-JP" altLang="en-US" dirty="0"/>
              <a:t>関数のかわりに，</a:t>
            </a:r>
            <a:r>
              <a:rPr kumimoji="1" lang="en-US" altLang="ja-JP" dirty="0"/>
              <a:t>QUARTIEL.INC </a:t>
            </a:r>
            <a:r>
              <a:rPr kumimoji="1" lang="ja-JP" altLang="en-US" dirty="0"/>
              <a:t>あるいは </a:t>
            </a:r>
            <a:r>
              <a:rPr kumimoji="1" lang="en-US" altLang="ja-JP" dirty="0"/>
              <a:t>QUARTILE.EXC </a:t>
            </a:r>
            <a:r>
              <a:rPr kumimoji="1" lang="ja-JP" altLang="en-US" dirty="0"/>
              <a:t>関数を用いる．</a:t>
            </a:r>
            <a:endParaRPr kumimoji="1" lang="en-US" altLang="ja-JP" dirty="0"/>
          </a:p>
          <a:p>
            <a:pPr lvl="1"/>
            <a:r>
              <a:rPr lang="en-US" altLang="ja-JP" dirty="0"/>
              <a:t>QUARTILE.INC </a:t>
            </a:r>
            <a:r>
              <a:rPr lang="ja-JP" altLang="en-US" dirty="0"/>
              <a:t>関数は</a:t>
            </a:r>
            <a:r>
              <a:rPr lang="en-US" altLang="ja-JP" dirty="0"/>
              <a:t>QUARTILE</a:t>
            </a:r>
            <a:r>
              <a:rPr lang="ja-JP" altLang="en-US" dirty="0"/>
              <a:t>関数と同じ．</a:t>
            </a:r>
            <a:endParaRPr lang="en-US" altLang="ja-JP" dirty="0"/>
          </a:p>
          <a:p>
            <a:pPr lvl="1"/>
            <a:r>
              <a:rPr kumimoji="1" lang="en-US" altLang="ja-JP" dirty="0"/>
              <a:t>QUARTILE </a:t>
            </a:r>
            <a:r>
              <a:rPr kumimoji="1" lang="ja-JP" altLang="en-US" dirty="0"/>
              <a:t>関数と </a:t>
            </a:r>
            <a:r>
              <a:rPr kumimoji="1" lang="en-US" altLang="ja-JP" dirty="0"/>
              <a:t>QUARTILE.INC </a:t>
            </a:r>
            <a:r>
              <a:rPr kumimoji="1" lang="ja-JP" altLang="en-US" dirty="0"/>
              <a:t>関数は，戻り値を０とすると最小値，４とすると最大値を返す．</a:t>
            </a:r>
            <a:r>
              <a:rPr kumimoji="1" lang="en-US" altLang="ja-JP" dirty="0"/>
              <a:t>QUARTILE.EXC </a:t>
            </a:r>
            <a:r>
              <a:rPr kumimoji="1" lang="ja-JP" altLang="en-US" dirty="0"/>
              <a:t>関数ではエラーになる．</a:t>
            </a:r>
            <a:endParaRPr kumimoji="1" lang="en-US" altLang="ja-JP" dirty="0"/>
          </a:p>
          <a:p>
            <a:pPr lvl="1"/>
            <a:r>
              <a:rPr lang="en-US" altLang="ja-JP" dirty="0"/>
              <a:t>PERCENTILE </a:t>
            </a:r>
            <a:r>
              <a:rPr lang="ja-JP" altLang="en-US" dirty="0"/>
              <a:t>関数も同様の変更．</a:t>
            </a:r>
            <a:endParaRPr kumimoji="1" lang="ja-JP" altLang="en-US" dirty="0"/>
          </a:p>
        </p:txBody>
      </p:sp>
    </p:spTree>
    <p:extLst>
      <p:ext uri="{BB962C8B-B14F-4D97-AF65-F5344CB8AC3E}">
        <p14:creationId xmlns:p14="http://schemas.microsoft.com/office/powerpoint/2010/main" val="26429787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sp>
        <p:nvSpPr>
          <p:cNvPr id="3" name="コンテンツ プレースホルダ 2"/>
          <p:cNvSpPr>
            <a:spLocks noGrp="1"/>
          </p:cNvSpPr>
          <p:nvPr>
            <p:ph idx="1"/>
          </p:nvPr>
        </p:nvSpPr>
        <p:spPr/>
        <p:txBody>
          <a:bodyPr/>
          <a:lstStyle/>
          <a:p>
            <a:r>
              <a:rPr lang="ja-JP" altLang="en-US" u="sng" dirty="0">
                <a:solidFill>
                  <a:srgbClr val="FF0000"/>
                </a:solidFill>
              </a:rPr>
              <a:t>四分位範囲</a:t>
            </a:r>
            <a:r>
              <a:rPr lang="ja-JP" altLang="en-US" dirty="0"/>
              <a:t>（</a:t>
            </a:r>
            <a:r>
              <a:rPr lang="en-US" altLang="ja-JP" dirty="0"/>
              <a:t>interquartile range</a:t>
            </a:r>
            <a:r>
              <a:rPr lang="ja-JP" altLang="en-US" dirty="0"/>
              <a:t>）：</a:t>
            </a:r>
            <a:r>
              <a:rPr kumimoji="1" lang="ja-JP" altLang="en-US" dirty="0"/>
              <a:t>第３四分位数から第１四分位数を引いた値</a:t>
            </a:r>
            <a:endParaRPr kumimoji="1" lang="en-US" altLang="ja-JP" dirty="0"/>
          </a:p>
          <a:p>
            <a:r>
              <a:rPr kumimoji="1" lang="ja-JP" altLang="en-US" dirty="0"/>
              <a:t>中央値とペアで用いる．（</a:t>
            </a:r>
            <a:r>
              <a:rPr kumimoji="1" lang="en-US" altLang="ja-JP" dirty="0"/>
              <a:t>cf. </a:t>
            </a:r>
            <a:r>
              <a:rPr kumimoji="1" lang="ja-JP" altLang="en-US" dirty="0"/>
              <a:t>平均値と分散）</a:t>
            </a:r>
            <a:endParaRPr kumimoji="1" lang="en-US" altLang="ja-JP" dirty="0"/>
          </a:p>
          <a:p>
            <a:r>
              <a:rPr lang="ja-JP" altLang="en-US" dirty="0"/>
              <a:t>四分位範囲を２で割った数値を，</a:t>
            </a:r>
            <a:r>
              <a:rPr lang="ja-JP" altLang="en-US" u="sng" dirty="0">
                <a:solidFill>
                  <a:srgbClr val="FF0000"/>
                </a:solidFill>
              </a:rPr>
              <a:t>四分位偏差</a:t>
            </a:r>
            <a:r>
              <a:rPr lang="ja-JP" altLang="en-US" dirty="0"/>
              <a:t>（</a:t>
            </a:r>
            <a:r>
              <a:rPr lang="en-US" altLang="ja-JP" dirty="0"/>
              <a:t>quartile deviation</a:t>
            </a:r>
            <a:r>
              <a:rPr lang="ja-JP" altLang="en-US" dirty="0"/>
              <a:t>）と呼ぶことがある．</a:t>
            </a:r>
            <a:endParaRPr kumimoji="1"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27B46-B742-442E-83E1-16A47926F32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24A05BFC-3A99-4F4B-BC32-E8DA7D6CFAC7}"/>
              </a:ext>
            </a:extLst>
          </p:cNvPr>
          <p:cNvSpPr>
            <a:spLocks noGrp="1"/>
          </p:cNvSpPr>
          <p:nvPr>
            <p:ph idx="1"/>
          </p:nvPr>
        </p:nvSpPr>
        <p:spPr/>
        <p:txBody>
          <a:bodyPr/>
          <a:lstStyle/>
          <a:p>
            <a:pPr lvl="1"/>
            <a:r>
              <a:rPr lang="ja-JP" altLang="en-US" dirty="0"/>
              <a:t>さまざまな無作為抽出の方法が工夫されている．</a:t>
            </a:r>
            <a:endParaRPr lang="en-US" altLang="ja-JP" dirty="0"/>
          </a:p>
          <a:p>
            <a:pPr lvl="1"/>
            <a:r>
              <a:rPr lang="ja-JP" altLang="en-US" dirty="0"/>
              <a:t>母集団を構成するすべての個体に連番が振られていれば，最初の個体を無作為に選んだあと，等間隔に抽出を行うという方法がある．これは系統抽出法（</a:t>
            </a:r>
            <a:r>
              <a:rPr lang="en-US" altLang="ja-JP" dirty="0"/>
              <a:t>systematic sampling</a:t>
            </a:r>
            <a:r>
              <a:rPr lang="ja-JP" altLang="en-US" dirty="0"/>
              <a:t>）と呼ばれる．</a:t>
            </a:r>
            <a:endParaRPr lang="en-US" altLang="ja-JP" dirty="0"/>
          </a:p>
          <a:p>
            <a:pPr lvl="2"/>
            <a:r>
              <a:rPr kumimoji="1" lang="ja-JP" altLang="en-US" dirty="0"/>
              <a:t>例：ある学生全体から標本を選ぶ場合，登録名簿のファイルの中から</a:t>
            </a:r>
            <a:r>
              <a:rPr kumimoji="1" lang="en-US" altLang="ja-JP" dirty="0"/>
              <a:t>10</a:t>
            </a:r>
            <a:r>
              <a:rPr kumimoji="1" lang="ja-JP" altLang="en-US" dirty="0"/>
              <a:t>番目ごとに選ぶ．</a:t>
            </a:r>
          </a:p>
        </p:txBody>
      </p:sp>
    </p:spTree>
    <p:extLst>
      <p:ext uri="{BB962C8B-B14F-4D97-AF65-F5344CB8AC3E}">
        <p14:creationId xmlns:p14="http://schemas.microsoft.com/office/powerpoint/2010/main" val="25588869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ヒストグラムでの四分位数</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a:t>テキスト例題１での第１四分位数を例に</a:t>
            </a:r>
            <a:endParaRPr kumimoji="1" lang="en-US" altLang="ja-JP" dirty="0"/>
          </a:p>
          <a:p>
            <a:r>
              <a:rPr lang="ja-JP" altLang="en-US" dirty="0"/>
              <a:t>測定値１あたり，面積１の正方形を積み上げてヒストグラムを作ると考える．</a:t>
            </a:r>
            <a:endParaRPr lang="en-US" altLang="ja-JP" dirty="0"/>
          </a:p>
          <a:p>
            <a:r>
              <a:rPr lang="ja-JP" altLang="en-US" dirty="0"/>
              <a:t>第１四分位数 </a:t>
            </a:r>
            <a:r>
              <a:rPr lang="en-US" altLang="ja-JP" dirty="0"/>
              <a:t>= </a:t>
            </a:r>
            <a:r>
              <a:rPr lang="ja-JP" altLang="en-US" dirty="0"/>
              <a:t>左側の面積が</a:t>
            </a:r>
            <a:r>
              <a:rPr lang="en-US" altLang="ja-JP" dirty="0"/>
              <a:t>25</a:t>
            </a:r>
            <a:r>
              <a:rPr lang="ja-JP" altLang="en-US" dirty="0"/>
              <a:t>となる点</a:t>
            </a:r>
            <a:endParaRPr lang="en-US" altLang="ja-JP" dirty="0"/>
          </a:p>
          <a:p>
            <a:r>
              <a:rPr lang="en-US" altLang="ja-JP" dirty="0"/>
              <a:t>24.5</a:t>
            </a:r>
            <a:r>
              <a:rPr lang="ja-JP" altLang="en-US" dirty="0"/>
              <a:t>～</a:t>
            </a:r>
            <a:r>
              <a:rPr lang="en-US" altLang="ja-JP" dirty="0"/>
              <a:t>27.5</a:t>
            </a:r>
            <a:r>
              <a:rPr lang="ja-JP" altLang="en-US" dirty="0"/>
              <a:t>時間という階級までで面積</a:t>
            </a:r>
            <a:r>
              <a:rPr lang="en-US" altLang="ja-JP" dirty="0"/>
              <a:t>19</a:t>
            </a:r>
            <a:r>
              <a:rPr lang="ja-JP" altLang="en-US" dirty="0"/>
              <a:t>（あと６）</a:t>
            </a:r>
            <a:endParaRPr lang="en-US" altLang="ja-JP" dirty="0"/>
          </a:p>
          <a:p>
            <a:r>
              <a:rPr lang="ja-JP" altLang="en-US" dirty="0"/>
              <a:t>次の階級の面積は </a:t>
            </a:r>
            <a:r>
              <a:rPr lang="en-US" altLang="ja-JP" dirty="0"/>
              <a:t>11 </a:t>
            </a:r>
            <a:r>
              <a:rPr lang="ja-JP" altLang="en-US" dirty="0"/>
              <a:t>だから，ここを縦に</a:t>
            </a:r>
            <a:r>
              <a:rPr lang="en-US" altLang="ja-JP" dirty="0"/>
              <a:t>11</a:t>
            </a:r>
            <a:r>
              <a:rPr lang="ja-JP" altLang="en-US" dirty="0"/>
              <a:t>分割して６つ分</a:t>
            </a:r>
            <a:endParaRPr lang="en-US" altLang="ja-JP" dirty="0"/>
          </a:p>
          <a:p>
            <a:r>
              <a:rPr lang="ja-JP" altLang="en-US" dirty="0"/>
              <a:t>階級の幅は３時間だから，境界値 </a:t>
            </a:r>
            <a:r>
              <a:rPr lang="en-US" altLang="ja-JP" dirty="0"/>
              <a:t>27.5 </a:t>
            </a:r>
            <a:r>
              <a:rPr lang="ja-JP" altLang="en-US" dirty="0"/>
              <a:t>時間に</a:t>
            </a:r>
            <a:br>
              <a:rPr lang="en-US" altLang="ja-JP" dirty="0"/>
            </a:br>
            <a:r>
              <a:rPr lang="en-US" altLang="ja-JP" dirty="0"/>
              <a:t>3 * (6/11) </a:t>
            </a:r>
            <a:r>
              <a:rPr lang="ja-JP" altLang="en-US" dirty="0"/>
              <a:t>を加えれば，これが第１四分位数</a:t>
            </a:r>
            <a:endParaRPr kumimoji="1" lang="ja-JP"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grpSp>
        <p:nvGrpSpPr>
          <p:cNvPr id="14" name="グループ化 13"/>
          <p:cNvGrpSpPr/>
          <p:nvPr/>
        </p:nvGrpSpPr>
        <p:grpSpPr>
          <a:xfrm>
            <a:off x="1428728" y="1428736"/>
            <a:ext cx="3286148" cy="2928958"/>
            <a:chOff x="2714612" y="1571612"/>
            <a:chExt cx="3286148" cy="3214710"/>
          </a:xfrm>
        </p:grpSpPr>
        <p:sp>
          <p:nvSpPr>
            <p:cNvPr id="5" name="正方形/長方形 4"/>
            <p:cNvSpPr/>
            <p:nvPr/>
          </p:nvSpPr>
          <p:spPr>
            <a:xfrm>
              <a:off x="2714612" y="1571612"/>
              <a:ext cx="3286148" cy="32147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2714612" y="3786190"/>
              <a:ext cx="3259016" cy="965200"/>
            </a:xfrm>
            <a:custGeom>
              <a:avLst/>
              <a:gdLst>
                <a:gd name="connsiteX0" fmla="*/ 0 w 3259016"/>
                <a:gd name="connsiteY0" fmla="*/ 965200 h 965200"/>
                <a:gd name="connsiteX1" fmla="*/ 1453662 w 3259016"/>
                <a:gd name="connsiteY1" fmla="*/ 3908 h 965200"/>
                <a:gd name="connsiteX2" fmla="*/ 3259016 w 3259016"/>
                <a:gd name="connsiteY2" fmla="*/ 941754 h 965200"/>
                <a:gd name="connsiteX3" fmla="*/ 3259016 w 3259016"/>
                <a:gd name="connsiteY3" fmla="*/ 941754 h 965200"/>
              </a:gdLst>
              <a:ahLst/>
              <a:cxnLst>
                <a:cxn ang="0">
                  <a:pos x="connsiteX0" y="connsiteY0"/>
                </a:cxn>
                <a:cxn ang="0">
                  <a:pos x="connsiteX1" y="connsiteY1"/>
                </a:cxn>
                <a:cxn ang="0">
                  <a:pos x="connsiteX2" y="connsiteY2"/>
                </a:cxn>
                <a:cxn ang="0">
                  <a:pos x="connsiteX3" y="connsiteY3"/>
                </a:cxn>
              </a:cxnLst>
              <a:rect l="l" t="t" r="r" b="b"/>
              <a:pathLst>
                <a:path w="3259016" h="965200">
                  <a:moveTo>
                    <a:pt x="0" y="965200"/>
                  </a:moveTo>
                  <a:cubicBezTo>
                    <a:pt x="455246" y="486508"/>
                    <a:pt x="910493" y="7816"/>
                    <a:pt x="1453662" y="3908"/>
                  </a:cubicBezTo>
                  <a:cubicBezTo>
                    <a:pt x="1996831" y="0"/>
                    <a:pt x="3259016" y="941754"/>
                    <a:pt x="3259016" y="941754"/>
                  </a:cubicBezTo>
                  <a:lnTo>
                    <a:pt x="3259016" y="941754"/>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フリーフォーム 6"/>
            <p:cNvSpPr/>
            <p:nvPr/>
          </p:nvSpPr>
          <p:spPr>
            <a:xfrm>
              <a:off x="2719754" y="4333630"/>
              <a:ext cx="1852246" cy="449385"/>
            </a:xfrm>
            <a:custGeom>
              <a:avLst/>
              <a:gdLst>
                <a:gd name="connsiteX0" fmla="*/ 0 w 1852246"/>
                <a:gd name="connsiteY0" fmla="*/ 425939 h 449385"/>
                <a:gd name="connsiteX1" fmla="*/ 1101969 w 1852246"/>
                <a:gd name="connsiteY1" fmla="*/ 3908 h 449385"/>
                <a:gd name="connsiteX2" fmla="*/ 1852246 w 1852246"/>
                <a:gd name="connsiteY2" fmla="*/ 449385 h 449385"/>
              </a:gdLst>
              <a:ahLst/>
              <a:cxnLst>
                <a:cxn ang="0">
                  <a:pos x="connsiteX0" y="connsiteY0"/>
                </a:cxn>
                <a:cxn ang="0">
                  <a:pos x="connsiteX1" y="connsiteY1"/>
                </a:cxn>
                <a:cxn ang="0">
                  <a:pos x="connsiteX2" y="connsiteY2"/>
                </a:cxn>
              </a:cxnLst>
              <a:rect l="l" t="t" r="r" b="b"/>
              <a:pathLst>
                <a:path w="1852246" h="449385">
                  <a:moveTo>
                    <a:pt x="0" y="425939"/>
                  </a:moveTo>
                  <a:cubicBezTo>
                    <a:pt x="396630" y="212969"/>
                    <a:pt x="793261" y="0"/>
                    <a:pt x="1101969" y="3908"/>
                  </a:cubicBezTo>
                  <a:cubicBezTo>
                    <a:pt x="1410677" y="7816"/>
                    <a:pt x="1631461" y="228600"/>
                    <a:pt x="1852246" y="44938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2786050" y="3357562"/>
              <a:ext cx="920445" cy="584775"/>
            </a:xfrm>
            <a:prstGeom prst="rect">
              <a:avLst/>
            </a:prstGeom>
            <a:noFill/>
          </p:spPr>
          <p:txBody>
            <a:bodyPr wrap="none" rtlCol="0">
              <a:spAutoFit/>
            </a:bodyPr>
            <a:lstStyle/>
            <a:p>
              <a:r>
                <a:rPr kumimoji="1" lang="en-US" altLang="ja-JP" sz="3200" dirty="0"/>
                <a:t>11:6</a:t>
              </a:r>
              <a:endParaRPr kumimoji="1" lang="ja-JP" altLang="en-US" sz="3200" dirty="0"/>
            </a:p>
          </p:txBody>
        </p:sp>
        <p:cxnSp>
          <p:nvCxnSpPr>
            <p:cNvPr id="11" name="直線コネクタ 10"/>
            <p:cNvCxnSpPr>
              <a:stCxn id="7" idx="2"/>
            </p:cNvCxnSpPr>
            <p:nvPr/>
          </p:nvCxnSpPr>
          <p:spPr>
            <a:xfrm flipV="1">
              <a:off x="4572000" y="1571612"/>
              <a:ext cx="1588" cy="3211403"/>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3" name="直線矢印コネクタ 12"/>
          <p:cNvCxnSpPr/>
          <p:nvPr/>
        </p:nvCxnSpPr>
        <p:spPr>
          <a:xfrm>
            <a:off x="1428728" y="4643446"/>
            <a:ext cx="3286148" cy="1588"/>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1035819" y="4750603"/>
            <a:ext cx="785818"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42910" y="5214950"/>
            <a:ext cx="1734770" cy="584775"/>
          </a:xfrm>
          <a:prstGeom prst="rect">
            <a:avLst/>
          </a:prstGeom>
          <a:noFill/>
        </p:spPr>
        <p:txBody>
          <a:bodyPr wrap="none" rtlCol="0">
            <a:spAutoFit/>
          </a:bodyPr>
          <a:lstStyle/>
          <a:p>
            <a:r>
              <a:rPr kumimoji="1" lang="en-US" altLang="ja-JP" sz="3200" dirty="0"/>
              <a:t>27.5</a:t>
            </a:r>
            <a:r>
              <a:rPr kumimoji="1" lang="ja-JP" altLang="en-US" sz="3200" dirty="0"/>
              <a:t>時間</a:t>
            </a:r>
          </a:p>
        </p:txBody>
      </p:sp>
      <p:sp>
        <p:nvSpPr>
          <p:cNvPr id="18" name="テキスト ボックス 17"/>
          <p:cNvSpPr txBox="1"/>
          <p:nvPr/>
        </p:nvSpPr>
        <p:spPr>
          <a:xfrm>
            <a:off x="3214678" y="4857760"/>
            <a:ext cx="2517036" cy="584775"/>
          </a:xfrm>
          <a:prstGeom prst="rect">
            <a:avLst/>
          </a:prstGeom>
          <a:noFill/>
        </p:spPr>
        <p:txBody>
          <a:bodyPr wrap="none" rtlCol="0">
            <a:spAutoFit/>
          </a:bodyPr>
          <a:lstStyle/>
          <a:p>
            <a:r>
              <a:rPr lang="ja-JP" altLang="en-US" sz="3200" dirty="0"/>
              <a:t>階級幅３時間</a:t>
            </a:r>
            <a:endParaRPr kumimoji="1" lang="ja-JP" altLang="en-US" sz="3200" dirty="0"/>
          </a:p>
        </p:txBody>
      </p:sp>
      <p:cxnSp>
        <p:nvCxnSpPr>
          <p:cNvPr id="22" name="直線コネクタ 21"/>
          <p:cNvCxnSpPr/>
          <p:nvPr/>
        </p:nvCxnSpPr>
        <p:spPr>
          <a:xfrm flipV="1">
            <a:off x="3428992" y="2643182"/>
            <a:ext cx="1643074" cy="1571636"/>
          </a:xfrm>
          <a:prstGeom prst="line">
            <a:avLst/>
          </a:prstGeom>
          <a:ln w="28575">
            <a:headEnd type="arrow" w="med" len="med"/>
            <a:tailEnd type="none" w="med" len="me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3" name="テキスト ボックス 2"/>
              <p:cNvSpPr txBox="1"/>
              <p:nvPr/>
            </p:nvSpPr>
            <p:spPr>
              <a:xfrm>
                <a:off x="5136324" y="2068447"/>
                <a:ext cx="3580211"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𝑄</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=27.5+3</m:t>
                      </m:r>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6</m:t>
                          </m:r>
                        </m:num>
                        <m:den>
                          <m:r>
                            <a:rPr kumimoji="1" lang="en-US" altLang="ja-JP" sz="2400" b="0" i="1" smtClean="0">
                              <a:latin typeface="Cambria Math" panose="02040503050406030204" pitchFamily="18" charset="0"/>
                              <a:ea typeface="Cambria Math" panose="02040503050406030204" pitchFamily="18" charset="0"/>
                            </a:rPr>
                            <m:t>11</m:t>
                          </m:r>
                        </m:den>
                      </m:f>
                      <m:r>
                        <a:rPr kumimoji="1" lang="en-US" altLang="ja-JP" sz="2400" b="0" i="1" smtClean="0">
                          <a:latin typeface="Cambria Math" panose="02040503050406030204" pitchFamily="18" charset="0"/>
                          <a:ea typeface="Cambria Math" panose="02040503050406030204" pitchFamily="18" charset="0"/>
                        </a:rPr>
                        <m:t>=29.1</m:t>
                      </m:r>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5136324" y="2068447"/>
                <a:ext cx="3580211" cy="691471"/>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スコアの変換（章末問題</a:t>
            </a:r>
            <a:r>
              <a:rPr kumimoji="1" lang="en-US" altLang="ja-JP" dirty="0"/>
              <a:t>21</a:t>
            </a:r>
            <a:r>
              <a:rPr kumimoji="1" lang="ja-JP" altLang="en-US" dirty="0"/>
              <a:t>）</a:t>
            </a:r>
          </a:p>
        </p:txBody>
      </p:sp>
      <p:sp>
        <p:nvSpPr>
          <p:cNvPr id="5" name="コンテンツ プレースホルダ 4"/>
          <p:cNvSpPr>
            <a:spLocks noGrp="1"/>
          </p:cNvSpPr>
          <p:nvPr>
            <p:ph idx="1"/>
          </p:nvPr>
        </p:nvSpPr>
        <p:spPr/>
        <p:txBody>
          <a:bodyPr/>
          <a:lstStyle/>
          <a:p>
            <a:r>
              <a:rPr kumimoji="1" lang="ja-JP" altLang="en-US" dirty="0"/>
              <a:t>測定値に定数 </a:t>
            </a:r>
            <a:r>
              <a:rPr kumimoji="1" lang="en-US" altLang="ja-JP" i="1" dirty="0">
                <a:latin typeface="Times New Roman" pitchFamily="18" charset="0"/>
                <a:cs typeface="Times New Roman" pitchFamily="18" charset="0"/>
              </a:rPr>
              <a:t>c </a:t>
            </a:r>
            <a:r>
              <a:rPr kumimoji="1" lang="ja-JP" altLang="en-US" dirty="0"/>
              <a:t>を加える</a:t>
            </a:r>
            <a:endParaRPr kumimoji="1" lang="en-US" altLang="ja-JP" dirty="0"/>
          </a:p>
          <a:p>
            <a:pPr lvl="1"/>
            <a:r>
              <a:rPr kumimoji="1" lang="ja-JP" altLang="en-US" dirty="0"/>
              <a:t>平均も </a:t>
            </a:r>
            <a:r>
              <a:rPr kumimoji="1" lang="en-US" altLang="ja-JP" i="1" dirty="0">
                <a:latin typeface="Times New Roman" pitchFamily="18" charset="0"/>
                <a:cs typeface="Times New Roman" pitchFamily="18" charset="0"/>
              </a:rPr>
              <a:t>c</a:t>
            </a:r>
            <a:r>
              <a:rPr kumimoji="1" lang="en-US" altLang="ja-JP" dirty="0"/>
              <a:t> </a:t>
            </a:r>
            <a:r>
              <a:rPr lang="ja-JP" altLang="en-US" dirty="0"/>
              <a:t> を加えた値になる</a:t>
            </a:r>
            <a:endParaRPr lang="en-US" altLang="ja-JP" dirty="0"/>
          </a:p>
          <a:p>
            <a:pPr lvl="1"/>
            <a:r>
              <a:rPr lang="ja-JP" altLang="en-US" dirty="0"/>
              <a:t>分散，標準偏差は変化しない（山を平行移動しただけなら，広がりは変化しない）</a:t>
            </a:r>
            <a:endParaRPr kumimoji="1" lang="en-US" altLang="ja-JP" dirty="0"/>
          </a:p>
          <a:p>
            <a:r>
              <a:rPr lang="ja-JP" altLang="en-US" dirty="0"/>
              <a:t>測定値を </a:t>
            </a:r>
            <a:r>
              <a:rPr lang="en-US" altLang="ja-JP" i="1" dirty="0">
                <a:latin typeface="Times New Roman" pitchFamily="18" charset="0"/>
                <a:cs typeface="Times New Roman" pitchFamily="18" charset="0"/>
              </a:rPr>
              <a:t>a</a:t>
            </a:r>
            <a:r>
              <a:rPr lang="en-US" altLang="ja-JP" dirty="0"/>
              <a:t> </a:t>
            </a:r>
            <a:r>
              <a:rPr lang="ja-JP" altLang="en-US" dirty="0"/>
              <a:t>倍する</a:t>
            </a:r>
            <a:endParaRPr lang="en-US" altLang="ja-JP" dirty="0"/>
          </a:p>
          <a:p>
            <a:pPr lvl="1"/>
            <a:r>
              <a:rPr kumimoji="1" lang="ja-JP" altLang="en-US" dirty="0"/>
              <a:t>平均は </a:t>
            </a:r>
            <a:r>
              <a:rPr kumimoji="1" lang="en-US" altLang="ja-JP" i="1" dirty="0">
                <a:latin typeface="Times New Roman" pitchFamily="18" charset="0"/>
                <a:cs typeface="Times New Roman" pitchFamily="18" charset="0"/>
              </a:rPr>
              <a:t>a</a:t>
            </a:r>
            <a:r>
              <a:rPr kumimoji="1" lang="en-US" altLang="ja-JP" dirty="0"/>
              <a:t> </a:t>
            </a:r>
            <a:r>
              <a:rPr kumimoji="1" lang="ja-JP" altLang="en-US" dirty="0"/>
              <a:t>倍される</a:t>
            </a:r>
            <a:endParaRPr kumimoji="1" lang="en-US" altLang="ja-JP" dirty="0"/>
          </a:p>
          <a:p>
            <a:pPr lvl="1"/>
            <a:r>
              <a:rPr kumimoji="1" lang="ja-JP" altLang="en-US" dirty="0"/>
              <a:t>分散は </a:t>
            </a:r>
            <a:r>
              <a:rPr kumimoji="1" lang="en-US" altLang="ja-JP" i="1" dirty="0">
                <a:latin typeface="Times New Roman" pitchFamily="18" charset="0"/>
                <a:cs typeface="Times New Roman" pitchFamily="18" charset="0"/>
              </a:rPr>
              <a:t>a</a:t>
            </a:r>
            <a:r>
              <a:rPr kumimoji="1" lang="en-US" altLang="ja-JP" baseline="30000" dirty="0"/>
              <a:t>2</a:t>
            </a:r>
            <a:r>
              <a:rPr kumimoji="1" lang="en-US" altLang="ja-JP" dirty="0"/>
              <a:t> </a:t>
            </a:r>
            <a:r>
              <a:rPr kumimoji="1" lang="ja-JP" altLang="en-US" dirty="0"/>
              <a:t>倍される</a:t>
            </a:r>
            <a:endParaRPr kumimoji="1" lang="en-US" altLang="ja-JP" dirty="0"/>
          </a:p>
          <a:p>
            <a:pPr lvl="1"/>
            <a:r>
              <a:rPr lang="ja-JP" altLang="en-US" dirty="0"/>
              <a:t>標準偏差は </a:t>
            </a:r>
            <a:r>
              <a:rPr lang="en-US" altLang="ja-JP" i="1" dirty="0">
                <a:latin typeface="Times New Roman" pitchFamily="18" charset="0"/>
                <a:cs typeface="Times New Roman" pitchFamily="18" charset="0"/>
              </a:rPr>
              <a:t>a</a:t>
            </a:r>
            <a:r>
              <a:rPr lang="en-US" altLang="ja-JP" dirty="0"/>
              <a:t> </a:t>
            </a:r>
            <a:r>
              <a:rPr lang="ja-JP" altLang="en-US" dirty="0"/>
              <a:t>倍される</a:t>
            </a:r>
            <a:endParaRPr kumimoji="1" lang="ja-JP"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スコアの変換（</a:t>
            </a:r>
            <a:r>
              <a:rPr lang="en-US" altLang="ja-JP" dirty="0"/>
              <a:t>+ </a:t>
            </a:r>
            <a:r>
              <a:rPr lang="en-US" altLang="ja-JP" i="1" dirty="0">
                <a:latin typeface="Times New Roman" panose="02020603050405020304" pitchFamily="18" charset="0"/>
                <a:cs typeface="Times New Roman" panose="02020603050405020304" pitchFamily="18" charset="0"/>
              </a:rPr>
              <a:t>c</a:t>
            </a:r>
            <a:r>
              <a:rPr lang="ja-JP" altLang="en-US" dirty="0"/>
              <a:t>）と平均値</a:t>
            </a:r>
            <a:endParaRPr kumimoji="1" lang="ja-JP" altLang="en-US" dirty="0"/>
          </a:p>
        </p:txBody>
      </p:sp>
      <p:sp>
        <p:nvSpPr>
          <p:cNvPr id="7" name="テキスト ボックス 6"/>
          <p:cNvSpPr txBox="1"/>
          <p:nvPr/>
        </p:nvSpPr>
        <p:spPr>
          <a:xfrm>
            <a:off x="1500166" y="4857760"/>
            <a:ext cx="6867586" cy="830997"/>
          </a:xfrm>
          <a:prstGeom prst="rect">
            <a:avLst/>
          </a:prstGeom>
          <a:noFill/>
        </p:spPr>
        <p:txBody>
          <a:bodyPr wrap="none" rtlCol="0">
            <a:spAutoFit/>
          </a:bodyPr>
          <a:lstStyle/>
          <a:p>
            <a:r>
              <a:rPr kumimoji="1" lang="ja-JP" altLang="en-US" sz="2400" dirty="0">
                <a:solidFill>
                  <a:srgbClr val="00B050"/>
                </a:solidFill>
              </a:rPr>
              <a:t>上のようなシグマを使った計算がわからなかったら，</a:t>
            </a:r>
            <a:endParaRPr kumimoji="1" lang="en-US" altLang="ja-JP" sz="2400" dirty="0">
              <a:solidFill>
                <a:srgbClr val="00B050"/>
              </a:solidFill>
            </a:endParaRPr>
          </a:p>
          <a:p>
            <a:r>
              <a:rPr kumimoji="1" lang="ja-JP" altLang="en-US" sz="2400" dirty="0">
                <a:solidFill>
                  <a:srgbClr val="00B050"/>
                </a:solidFill>
              </a:rPr>
              <a:t>要素を具体的に書き並べてみること！</a:t>
            </a:r>
            <a:endParaRPr kumimoji="1" lang="en-US" altLang="ja-JP" sz="2400" dirty="0">
              <a:solidFill>
                <a:srgbClr val="00B050"/>
              </a:solidFill>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2359343" y="1944808"/>
                <a:ext cx="4425314" cy="23857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en-US" altLang="ja-JP" sz="240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d>
                            <m:dPr>
                              <m:ctrlPr>
                                <a:rPr kumimoji="1" lang="en-US" altLang="ja-JP" sz="2400" i="1" smtClean="0">
                                  <a:latin typeface="Cambria Math" panose="02040503050406030204" pitchFamily="18" charset="0"/>
                                </a:rPr>
                              </m:ctrlPr>
                            </m:dP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𝑐</m:t>
                              </m:r>
                            </m:e>
                          </m:d>
                        </m:e>
                      </m:nary>
                      <m:r>
                        <m:rPr>
                          <m:aln/>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d>
                        <m:dPr>
                          <m:ctrlPr>
                            <a:rPr kumimoji="1" lang="en-US" altLang="ja-JP" sz="2400" b="0" i="1" smtClean="0">
                              <a:latin typeface="Cambria Math" panose="02040503050406030204" pitchFamily="18" charset="0"/>
                            </a:rPr>
                          </m:ctrlPr>
                        </m:dPr>
                        <m:e>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e>
                          </m:nary>
                          <m:r>
                            <a:rPr kumimoji="1" lang="en-US" altLang="ja-JP" sz="2400" b="0" i="1" smtClean="0">
                              <a:latin typeface="Cambria Math" panose="02040503050406030204" pitchFamily="18" charset="0"/>
                            </a:rPr>
                            <m:t>+</m:t>
                          </m:r>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r>
                                <a:rPr kumimoji="1" lang="en-US" altLang="ja-JP" sz="2400" b="0" i="1" smtClean="0">
                                  <a:latin typeface="Cambria Math" panose="02040503050406030204" pitchFamily="18" charset="0"/>
                                </a:rPr>
                                <m:t>𝑐</m:t>
                              </m:r>
                            </m:e>
                          </m:nary>
                        </m:e>
                      </m:d>
                      <m:r>
                        <m:rPr>
                          <m:brk m:alnAt="3"/>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𝑖</m:t>
                              </m:r>
                            </m:sub>
                          </m:sSub>
                        </m:e>
                      </m:nary>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r>
                        <a:rPr kumimoji="1" lang="en-US" altLang="ja-JP" sz="2400" b="0" i="1" smtClean="0">
                          <a:latin typeface="Cambria Math" panose="02040503050406030204" pitchFamily="18" charset="0"/>
                        </a:rPr>
                        <m:t>𝑛𝑐</m:t>
                      </m:r>
                      <m:r>
                        <m:rPr>
                          <m:brk m:alnAt="3"/>
                        </m:rP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𝑐</m:t>
                      </m:r>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359343" y="1944808"/>
                <a:ext cx="4425314" cy="2385781"/>
              </a:xfrm>
              <a:prstGeom prst="rect">
                <a:avLst/>
              </a:prstGeom>
              <a:blipFill>
                <a:blip r:embed="rId2"/>
                <a:stretch>
                  <a:fillRect b="-512"/>
                </a:stretch>
              </a:blipFill>
            </p:spPr>
            <p:txBody>
              <a:bodyPr/>
              <a:lstStyle/>
              <a:p>
                <a:r>
                  <a:rPr lang="ja-JP" altLang="en-US">
                    <a:noFill/>
                  </a:rPr>
                  <a:t> </a:t>
                </a:r>
              </a:p>
            </p:txBody>
          </p:sp>
        </mc:Fallback>
      </mc:AlternateContent>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スコアの変換（</a:t>
            </a:r>
            <a:r>
              <a:rPr kumimoji="1" lang="en-US" altLang="ja-JP" i="1" dirty="0">
                <a:latin typeface="Times New Roman" panose="02020603050405020304" pitchFamily="18" charset="0"/>
                <a:cs typeface="Times New Roman" panose="02020603050405020304" pitchFamily="18" charset="0"/>
              </a:rPr>
              <a:t>a</a:t>
            </a:r>
            <a:r>
              <a:rPr kumimoji="1" lang="ja-JP" altLang="en-US" dirty="0"/>
              <a:t>倍）と平均値</a:t>
            </a:r>
          </a:p>
        </p:txBody>
      </p:sp>
      <mc:AlternateContent xmlns:mc="http://schemas.openxmlformats.org/markup-compatibility/2006" xmlns:a14="http://schemas.microsoft.com/office/drawing/2010/main">
        <mc:Choice Requires="a14">
          <p:sp>
            <p:nvSpPr>
              <p:cNvPr id="3" name="テキスト ボックス 2"/>
              <p:cNvSpPr txBox="1"/>
              <p:nvPr/>
            </p:nvSpPr>
            <p:spPr>
              <a:xfrm>
                <a:off x="2195736" y="1772816"/>
                <a:ext cx="3696525" cy="1607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𝑛</m:t>
                          </m:r>
                        </m:den>
                      </m:f>
                      <m:nary>
                        <m:naryPr>
                          <m:chr m:val="∑"/>
                          <m:ctrlPr>
                            <a:rPr kumimoji="1" lang="en-US" altLang="ja-JP" sz="2800" i="1" smtClean="0">
                              <a:latin typeface="Cambria Math" panose="02040503050406030204" pitchFamily="18" charset="0"/>
                            </a:rPr>
                          </m:ctrlPr>
                        </m:naryPr>
                        <m:sub>
                          <m:r>
                            <m:rPr>
                              <m:brk m:alnAt="23"/>
                            </m:rP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r>
                            <m:rPr>
                              <m:brk m:alnAt="23"/>
                            </m:rP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𝑛</m:t>
                          </m:r>
                        </m:sup>
                        <m:e>
                          <m:r>
                            <a:rPr kumimoji="1" lang="en-US" altLang="ja-JP" sz="2800" b="0" i="1" smtClean="0">
                              <a:latin typeface="Cambria Math" panose="02040503050406030204" pitchFamily="18" charset="0"/>
                            </a:rPr>
                            <m:t>𝑎</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𝑖</m:t>
                              </m:r>
                            </m:sub>
                          </m:sSub>
                        </m:e>
                      </m:nary>
                      <m:r>
                        <m:rPr>
                          <m:aln/>
                        </m:rP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𝑎</m:t>
                      </m:r>
                      <m:r>
                        <a:rPr kumimoji="1" lang="en-US" altLang="ja-JP" sz="2800" b="0" i="1" smtClean="0">
                          <a:latin typeface="Cambria Math" panose="02040503050406030204" pitchFamily="18" charset="0"/>
                          <a:ea typeface="Cambria Math" panose="02040503050406030204" pitchFamily="18" charset="0"/>
                        </a:rPr>
                        <m:t>×</m:t>
                      </m:r>
                      <m:f>
                        <m:fPr>
                          <m:ctrlPr>
                            <a:rPr kumimoji="1" lang="en-US" altLang="ja-JP" sz="2800" b="0" i="1" smtClean="0">
                              <a:latin typeface="Cambria Math" panose="02040503050406030204" pitchFamily="18" charset="0"/>
                              <a:ea typeface="Cambria Math" panose="02040503050406030204" pitchFamily="18" charset="0"/>
                            </a:rPr>
                          </m:ctrlPr>
                        </m:fPr>
                        <m:num>
                          <m:r>
                            <a:rPr kumimoji="1" lang="en-US" altLang="ja-JP" sz="2800" b="0" i="1" smtClean="0">
                              <a:latin typeface="Cambria Math" panose="02040503050406030204" pitchFamily="18" charset="0"/>
                              <a:ea typeface="Cambria Math" panose="02040503050406030204" pitchFamily="18" charset="0"/>
                            </a:rPr>
                            <m:t>1</m:t>
                          </m:r>
                        </m:num>
                        <m:den>
                          <m:r>
                            <a:rPr kumimoji="1" lang="en-US" altLang="ja-JP" sz="2800" b="0" i="1" smtClean="0">
                              <a:latin typeface="Cambria Math" panose="02040503050406030204" pitchFamily="18" charset="0"/>
                              <a:ea typeface="Cambria Math" panose="02040503050406030204" pitchFamily="18" charset="0"/>
                            </a:rPr>
                            <m:t>𝑛</m:t>
                          </m:r>
                        </m:den>
                      </m:f>
                      <m:nary>
                        <m:naryPr>
                          <m:chr m:val="∑"/>
                          <m:ctrlPr>
                            <a:rPr kumimoji="1" lang="en-US" altLang="ja-JP" sz="2800" b="0" i="1" smtClean="0">
                              <a:latin typeface="Cambria Math" panose="02040503050406030204" pitchFamily="18" charset="0"/>
                              <a:ea typeface="Cambria Math" panose="02040503050406030204" pitchFamily="18" charset="0"/>
                            </a:rPr>
                          </m:ctrlPr>
                        </m:naryPr>
                        <m:sub>
                          <m:r>
                            <m:rPr>
                              <m:brk m:alnAt="23"/>
                            </m:rPr>
                            <a:rPr kumimoji="1" lang="en-US" altLang="ja-JP" sz="2800" b="0" i="1" smtClean="0">
                              <a:latin typeface="Cambria Math" panose="02040503050406030204" pitchFamily="18" charset="0"/>
                              <a:ea typeface="Cambria Math" panose="02040503050406030204" pitchFamily="18" charset="0"/>
                            </a:rPr>
                            <m:t>𝑖</m:t>
                          </m:r>
                          <m:r>
                            <a:rPr kumimoji="1" lang="en-US" altLang="ja-JP" sz="2800" b="0" i="1" smtClean="0">
                              <a:latin typeface="Cambria Math" panose="02040503050406030204" pitchFamily="18" charset="0"/>
                              <a:ea typeface="Cambria Math" panose="02040503050406030204" pitchFamily="18" charset="0"/>
                            </a:rPr>
                            <m:t>=</m:t>
                          </m:r>
                          <m:r>
                            <m:rPr>
                              <m:brk m:alnAt="23"/>
                            </m:rPr>
                            <a:rPr kumimoji="1" lang="en-US" altLang="ja-JP" sz="2800" b="0" i="1" smtClean="0">
                              <a:latin typeface="Cambria Math" panose="02040503050406030204" pitchFamily="18" charset="0"/>
                              <a:ea typeface="Cambria Math" panose="02040503050406030204" pitchFamily="18" charset="0"/>
                            </a:rPr>
                            <m:t>1</m:t>
                          </m:r>
                        </m:sub>
                        <m:sup>
                          <m:r>
                            <a:rPr kumimoji="1" lang="en-US" altLang="ja-JP" sz="2800" b="0" i="1" smtClean="0">
                              <a:latin typeface="Cambria Math" panose="02040503050406030204" pitchFamily="18" charset="0"/>
                              <a:ea typeface="Cambria Math" panose="02040503050406030204" pitchFamily="18" charset="0"/>
                            </a:rPr>
                            <m:t>𝑛</m:t>
                          </m:r>
                        </m:sup>
                        <m:e>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𝑋</m:t>
                              </m:r>
                            </m:e>
                            <m:sub>
                              <m:r>
                                <a:rPr kumimoji="1" lang="en-US" altLang="ja-JP" sz="2800" b="0" i="1" smtClean="0">
                                  <a:latin typeface="Cambria Math" panose="02040503050406030204" pitchFamily="18" charset="0"/>
                                  <a:ea typeface="Cambria Math" panose="02040503050406030204" pitchFamily="18" charset="0"/>
                                </a:rPr>
                                <m:t>𝑖</m:t>
                              </m:r>
                            </m:sub>
                          </m:sSub>
                        </m:e>
                      </m:nary>
                      <m:r>
                        <m:rPr>
                          <m:brk m:alnAt="2"/>
                        </m:rP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𝑎</m:t>
                      </m:r>
                      <m:acc>
                        <m:accPr>
                          <m:chr m:val="̅"/>
                          <m:ctrlPr>
                            <a:rPr kumimoji="1" lang="en-US" altLang="ja-JP" sz="2800" b="0" i="1" smtClean="0">
                              <a:latin typeface="Cambria Math" panose="02040503050406030204" pitchFamily="18" charset="0"/>
                              <a:ea typeface="Cambria Math" panose="02040503050406030204" pitchFamily="18" charset="0"/>
                            </a:rPr>
                          </m:ctrlPr>
                        </m:accPr>
                        <m:e>
                          <m:r>
                            <a:rPr kumimoji="1" lang="en-US" altLang="ja-JP" sz="2800" b="0" i="1" smtClean="0">
                              <a:latin typeface="Cambria Math" panose="02040503050406030204" pitchFamily="18" charset="0"/>
                              <a:ea typeface="Cambria Math" panose="02040503050406030204" pitchFamily="18" charset="0"/>
                            </a:rPr>
                            <m:t>𝑋</m:t>
                          </m:r>
                        </m:e>
                      </m:acc>
                    </m:oMath>
                  </m:oMathPara>
                </a14:m>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195736" y="1772816"/>
                <a:ext cx="3696525" cy="1607107"/>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スコアの変換（</a:t>
            </a:r>
            <a:r>
              <a:rPr lang="en-US" altLang="ja-JP" dirty="0"/>
              <a:t>+ </a:t>
            </a:r>
            <a:r>
              <a:rPr lang="en-US" altLang="ja-JP" i="1" dirty="0">
                <a:latin typeface="Times New Roman" pitchFamily="18" charset="0"/>
                <a:cs typeface="Times New Roman" pitchFamily="18" charset="0"/>
              </a:rPr>
              <a:t>c</a:t>
            </a:r>
            <a:r>
              <a:rPr lang="ja-JP" altLang="en-US" dirty="0"/>
              <a:t>）と分散</a:t>
            </a:r>
            <a:endParaRPr kumimoji="1" lang="ja-JP" altLang="en-US" dirty="0"/>
          </a:p>
        </p:txBody>
      </p:sp>
      <p:sp>
        <p:nvSpPr>
          <p:cNvPr id="5" name="テキスト ボックス 4"/>
          <p:cNvSpPr txBox="1"/>
          <p:nvPr/>
        </p:nvSpPr>
        <p:spPr>
          <a:xfrm>
            <a:off x="1071538" y="4286256"/>
            <a:ext cx="6643165" cy="584775"/>
          </a:xfrm>
          <a:prstGeom prst="rect">
            <a:avLst/>
          </a:prstGeom>
          <a:noFill/>
        </p:spPr>
        <p:txBody>
          <a:bodyPr wrap="none" rtlCol="0">
            <a:spAutoFit/>
          </a:bodyPr>
          <a:lstStyle/>
          <a:p>
            <a:r>
              <a:rPr kumimoji="1" lang="ja-JP" altLang="en-US" sz="3200" dirty="0"/>
              <a:t>平均に </a:t>
            </a:r>
            <a:r>
              <a:rPr kumimoji="1" lang="en-US" altLang="ja-JP" sz="3200" i="1" dirty="0">
                <a:latin typeface="Times New Roman" pitchFamily="18" charset="0"/>
                <a:cs typeface="Times New Roman" pitchFamily="18" charset="0"/>
              </a:rPr>
              <a:t>c</a:t>
            </a:r>
            <a:r>
              <a:rPr kumimoji="1" lang="en-US" altLang="ja-JP" sz="3200" dirty="0"/>
              <a:t> </a:t>
            </a:r>
            <a:r>
              <a:rPr kumimoji="1" lang="ja-JP" altLang="en-US" sz="3200" dirty="0"/>
              <a:t>が加えられていることに注意</a:t>
            </a:r>
          </a:p>
        </p:txBody>
      </p:sp>
      <mc:AlternateContent xmlns:mc="http://schemas.openxmlformats.org/markup-compatibility/2006" xmlns:a14="http://schemas.microsoft.com/office/drawing/2010/main">
        <mc:Choice Requires="a14">
          <p:sp>
            <p:nvSpPr>
              <p:cNvPr id="3" name="テキスト ボックス 2"/>
              <p:cNvSpPr txBox="1"/>
              <p:nvPr/>
            </p:nvSpPr>
            <p:spPr>
              <a:xfrm>
                <a:off x="1194665" y="2420888"/>
                <a:ext cx="6754670" cy="1176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𝑛</m:t>
                          </m:r>
                        </m:den>
                      </m:f>
                      <m:nary>
                        <m:naryPr>
                          <m:chr m:val="∑"/>
                          <m:ctrlPr>
                            <a:rPr kumimoji="1" lang="en-US" altLang="ja-JP" sz="2800" i="1" smtClean="0">
                              <a:latin typeface="Cambria Math" panose="02040503050406030204" pitchFamily="18" charset="0"/>
                            </a:rPr>
                          </m:ctrlPr>
                        </m:naryPr>
                        <m:sub>
                          <m:r>
                            <m:rPr>
                              <m:brk m:alnAt="23"/>
                            </m:rP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𝑛</m:t>
                          </m:r>
                        </m:sup>
                        <m:e>
                          <m:sSup>
                            <m:sSupPr>
                              <m:ctrlPr>
                                <a:rPr kumimoji="1" lang="en-US" altLang="ja-JP" sz="2800" i="1" smtClean="0">
                                  <a:latin typeface="Cambria Math" panose="02040503050406030204" pitchFamily="18" charset="0"/>
                                </a:rPr>
                              </m:ctrlPr>
                            </m:sSupPr>
                            <m:e>
                              <m:d>
                                <m:dPr>
                                  <m:begChr m:val="{"/>
                                  <m:endChr m:val="}"/>
                                  <m:ctrlPr>
                                    <a:rPr kumimoji="1" lang="en-US" altLang="ja-JP" sz="2800" i="1" smtClean="0">
                                      <a:latin typeface="Cambria Math" panose="02040503050406030204" pitchFamily="18" charset="0"/>
                                    </a:rPr>
                                  </m:ctrlPr>
                                </m:dPr>
                                <m:e>
                                  <m:d>
                                    <m:dPr>
                                      <m:ctrlPr>
                                        <a:rPr kumimoji="1" lang="en-US" altLang="ja-JP" sz="2800" i="1" smtClean="0">
                                          <a:latin typeface="Cambria Math" panose="02040503050406030204" pitchFamily="18" charset="0"/>
                                        </a:rPr>
                                      </m:ctrlPr>
                                    </m:dPr>
                                    <m:e>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𝑐</m:t>
                                      </m:r>
                                    </m:e>
                                  </m:d>
                                  <m: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𝑋</m:t>
                                          </m:r>
                                        </m:e>
                                      </m:acc>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𝑐</m:t>
                                      </m:r>
                                    </m:e>
                                  </m:d>
                                </m:e>
                              </m:d>
                            </m:e>
                            <m:sup>
                              <m:r>
                                <a:rPr kumimoji="1" lang="en-US" altLang="ja-JP" sz="2800" b="0" i="1" smtClean="0">
                                  <a:latin typeface="Cambria Math" panose="02040503050406030204" pitchFamily="18" charset="0"/>
                                </a:rPr>
                                <m:t>2</m:t>
                              </m:r>
                            </m:sup>
                          </m:sSup>
                        </m:e>
                      </m:nary>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𝑛</m:t>
                          </m:r>
                        </m:den>
                      </m:f>
                      <m:nary>
                        <m:naryPr>
                          <m:chr m:val="∑"/>
                          <m:ctrlPr>
                            <a:rPr kumimoji="1" lang="en-US" altLang="ja-JP" sz="2800" b="0" i="1" smtClean="0">
                              <a:latin typeface="Cambria Math" panose="02040503050406030204" pitchFamily="18" charset="0"/>
                            </a:rPr>
                          </m:ctrlPr>
                        </m:naryPr>
                        <m:sub>
                          <m:r>
                            <m:rPr>
                              <m:brk m:alnAt="23"/>
                            </m:rP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𝑛</m:t>
                          </m:r>
                        </m:sup>
                        <m:e>
                          <m:sSup>
                            <m:sSupPr>
                              <m:ctrlPr>
                                <a:rPr kumimoji="1" lang="en-US" altLang="ja-JP" sz="2800" b="0" i="1" smtClean="0">
                                  <a:latin typeface="Cambria Math" panose="02040503050406030204" pitchFamily="18" charset="0"/>
                                </a:rPr>
                              </m:ctrlPr>
                            </m:sSupPr>
                            <m:e>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𝑋</m:t>
                                      </m:r>
                                    </m:e>
                                  </m:acc>
                                </m:e>
                              </m:d>
                            </m:e>
                            <m:sup>
                              <m:r>
                                <a:rPr kumimoji="1" lang="en-US" altLang="ja-JP" sz="2800" b="0" i="1" smtClean="0">
                                  <a:latin typeface="Cambria Math" panose="02040503050406030204" pitchFamily="18" charset="0"/>
                                </a:rPr>
                                <m:t>2</m:t>
                              </m:r>
                            </m:sup>
                          </m:sSup>
                        </m:e>
                      </m:nary>
                    </m:oMath>
                  </m:oMathPara>
                </a14:m>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194665" y="2420888"/>
                <a:ext cx="6754670" cy="1176219"/>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スコアの変換（</a:t>
            </a:r>
            <a:r>
              <a:rPr lang="en-US" altLang="ja-JP" i="1" dirty="0">
                <a:latin typeface="Times New Roman" pitchFamily="18" charset="0"/>
                <a:cs typeface="Times New Roman" pitchFamily="18" charset="0"/>
              </a:rPr>
              <a:t>a</a:t>
            </a:r>
            <a:r>
              <a:rPr lang="ja-JP" altLang="en-US" dirty="0"/>
              <a:t>倍）と分散</a:t>
            </a:r>
            <a:endParaRPr kumimoji="1" lang="ja-JP" altLang="en-US" dirty="0"/>
          </a:p>
        </p:txBody>
      </p:sp>
      <p:sp>
        <p:nvSpPr>
          <p:cNvPr id="7" name="テキスト ボックス 6"/>
          <p:cNvSpPr txBox="1"/>
          <p:nvPr/>
        </p:nvSpPr>
        <p:spPr>
          <a:xfrm>
            <a:off x="1714480" y="4929198"/>
            <a:ext cx="5894562" cy="584775"/>
          </a:xfrm>
          <a:prstGeom prst="rect">
            <a:avLst/>
          </a:prstGeom>
          <a:noFill/>
        </p:spPr>
        <p:txBody>
          <a:bodyPr wrap="none" rtlCol="0">
            <a:spAutoFit/>
          </a:bodyPr>
          <a:lstStyle/>
          <a:p>
            <a:r>
              <a:rPr kumimoji="1" lang="ja-JP" altLang="en-US" sz="3200" dirty="0"/>
              <a:t>平均が </a:t>
            </a:r>
            <a:r>
              <a:rPr lang="en-US" altLang="ja-JP" sz="3200" i="1" dirty="0">
                <a:latin typeface="Times New Roman" pitchFamily="18" charset="0"/>
                <a:cs typeface="Times New Roman" pitchFamily="18" charset="0"/>
              </a:rPr>
              <a:t>a</a:t>
            </a:r>
            <a:r>
              <a:rPr kumimoji="1" lang="en-US" altLang="ja-JP" sz="3200" dirty="0"/>
              <a:t> </a:t>
            </a:r>
            <a:r>
              <a:rPr kumimoji="1" lang="ja-JP" altLang="en-US" sz="3200" dirty="0"/>
              <a:t>倍されていることに注意</a:t>
            </a:r>
          </a:p>
        </p:txBody>
      </p:sp>
      <mc:AlternateContent xmlns:mc="http://schemas.openxmlformats.org/markup-compatibility/2006" xmlns:a14="http://schemas.microsoft.com/office/drawing/2010/main">
        <mc:Choice Requires="a14">
          <p:sp>
            <p:nvSpPr>
              <p:cNvPr id="3" name="テキスト ボックス 2"/>
              <p:cNvSpPr txBox="1"/>
              <p:nvPr/>
            </p:nvSpPr>
            <p:spPr>
              <a:xfrm>
                <a:off x="1331640" y="1781755"/>
                <a:ext cx="6100003" cy="27833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𝑛</m:t>
                          </m:r>
                        </m:den>
                      </m:f>
                      <m:nary>
                        <m:naryPr>
                          <m:chr m:val="∑"/>
                          <m:ctrlPr>
                            <a:rPr kumimoji="1" lang="en-US" altLang="ja-JP" sz="2800" i="1" smtClean="0">
                              <a:latin typeface="Cambria Math" panose="02040503050406030204" pitchFamily="18" charset="0"/>
                            </a:rPr>
                          </m:ctrlPr>
                        </m:naryPr>
                        <m:sub>
                          <m:r>
                            <m:rPr>
                              <m:brk m:alnAt="23"/>
                            </m:rP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r>
                            <m:rPr>
                              <m:brk m:alnAt="23"/>
                            </m:rP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𝑛</m:t>
                          </m:r>
                        </m:sup>
                        <m:e>
                          <m:sSup>
                            <m:sSupPr>
                              <m:ctrlPr>
                                <a:rPr kumimoji="1" lang="en-US" altLang="ja-JP" sz="2800" i="1" smtClean="0">
                                  <a:latin typeface="Cambria Math" panose="02040503050406030204" pitchFamily="18" charset="0"/>
                                </a:rPr>
                              </m:ctrlPr>
                            </m:sSupPr>
                            <m:e>
                              <m:d>
                                <m:dPr>
                                  <m:ctrlPr>
                                    <a:rPr kumimoji="1" lang="en-US" altLang="ja-JP" sz="2800" i="1" smtClean="0">
                                      <a:latin typeface="Cambria Math" panose="02040503050406030204" pitchFamily="18" charset="0"/>
                                    </a:rPr>
                                  </m:ctrlPr>
                                </m:dPr>
                                <m:e>
                                  <m:r>
                                    <a:rPr kumimoji="1" lang="en-US" altLang="ja-JP" sz="2800" b="0" i="1" smtClean="0">
                                      <a:latin typeface="Cambria Math" panose="02040503050406030204" pitchFamily="18" charset="0"/>
                                    </a:rPr>
                                    <m:t>𝑎</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𝑎</m:t>
                                  </m:r>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𝑋</m:t>
                                      </m:r>
                                    </m:e>
                                  </m:acc>
                                </m:e>
                              </m:d>
                            </m:e>
                            <m:sup>
                              <m:r>
                                <a:rPr kumimoji="1" lang="en-US" altLang="ja-JP" sz="2800" b="0" i="1" smtClean="0">
                                  <a:latin typeface="Cambria Math" panose="02040503050406030204" pitchFamily="18" charset="0"/>
                                </a:rPr>
                                <m:t>2</m:t>
                              </m:r>
                            </m:sup>
                          </m:sSup>
                        </m:e>
                      </m:nary>
                      <m:r>
                        <m:rPr>
                          <m:aln/>
                        </m:rP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𝑛</m:t>
                          </m:r>
                        </m:den>
                      </m:f>
                      <m:nary>
                        <m:naryPr>
                          <m:chr m:val="∑"/>
                          <m:ctrlPr>
                            <a:rPr kumimoji="1" lang="en-US" altLang="ja-JP" sz="2800" b="0" i="1" smtClean="0">
                              <a:latin typeface="Cambria Math" panose="02040503050406030204" pitchFamily="18" charset="0"/>
                            </a:rPr>
                          </m:ctrlPr>
                        </m:naryPr>
                        <m:sub>
                          <m:r>
                            <m:rPr>
                              <m:brk m:alnAt="23"/>
                            </m:rP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m:t>
                          </m:r>
                          <m:r>
                            <m:rPr>
                              <m:brk m:alnAt="23"/>
                            </m:rP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𝑛</m:t>
                          </m:r>
                        </m:sup>
                        <m:e>
                          <m:sSup>
                            <m:sSupPr>
                              <m:ctrlPr>
                                <a:rPr kumimoji="1" lang="en-US" altLang="ja-JP" sz="2800" b="0" i="1" smtClean="0">
                                  <a:latin typeface="Cambria Math" panose="02040503050406030204" pitchFamily="18" charset="0"/>
                                </a:rPr>
                              </m:ctrlPr>
                            </m:sSupPr>
                            <m:e>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𝑎</m:t>
                                  </m:r>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𝑋</m:t>
                                          </m:r>
                                        </m:e>
                                      </m:acc>
                                    </m:e>
                                  </m:d>
                                </m:e>
                              </m:d>
                            </m:e>
                            <m:sup>
                              <m:r>
                                <a:rPr kumimoji="1" lang="en-US" altLang="ja-JP" sz="2800" b="0" i="1" smtClean="0">
                                  <a:latin typeface="Cambria Math" panose="02040503050406030204" pitchFamily="18" charset="0"/>
                                </a:rPr>
                                <m:t>2</m:t>
                              </m:r>
                            </m:sup>
                          </m:sSup>
                        </m:e>
                      </m:nary>
                      <m:r>
                        <m:rPr>
                          <m:brk m:alnAt="3"/>
                        </m:rPr>
                        <a:rPr kumimoji="1" lang="en-US" altLang="ja-JP" sz="2800" b="0" i="1" smtClean="0">
                          <a:latin typeface="Cambria Math" panose="02040503050406030204" pitchFamily="18" charset="0"/>
                        </a:rPr>
                        <m:t>=</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𝑎</m:t>
                          </m:r>
                        </m:e>
                        <m:sup>
                          <m:r>
                            <a:rPr kumimoji="1" lang="en-US" altLang="ja-JP" sz="2800" b="0" i="1" smtClean="0">
                              <a:latin typeface="Cambria Math" panose="02040503050406030204" pitchFamily="18" charset="0"/>
                            </a:rPr>
                            <m:t>2</m:t>
                          </m:r>
                        </m:sup>
                      </m:sSup>
                      <m:r>
                        <a:rPr kumimoji="1" lang="en-US" altLang="ja-JP" sz="2800" b="0" i="1" smtClean="0">
                          <a:latin typeface="Cambria Math" panose="02040503050406030204" pitchFamily="18" charset="0"/>
                          <a:ea typeface="Cambria Math" panose="02040503050406030204" pitchFamily="18" charset="0"/>
                        </a:rPr>
                        <m:t>×</m:t>
                      </m:r>
                      <m:f>
                        <m:fPr>
                          <m:ctrlPr>
                            <a:rPr kumimoji="1" lang="en-US" altLang="ja-JP" sz="2800" b="0" i="1" smtClean="0">
                              <a:latin typeface="Cambria Math" panose="02040503050406030204" pitchFamily="18" charset="0"/>
                              <a:ea typeface="Cambria Math" panose="02040503050406030204" pitchFamily="18" charset="0"/>
                            </a:rPr>
                          </m:ctrlPr>
                        </m:fPr>
                        <m:num>
                          <m:r>
                            <a:rPr kumimoji="1" lang="en-US" altLang="ja-JP" sz="2800" b="0" i="1" smtClean="0">
                              <a:latin typeface="Cambria Math" panose="02040503050406030204" pitchFamily="18" charset="0"/>
                              <a:ea typeface="Cambria Math" panose="02040503050406030204" pitchFamily="18" charset="0"/>
                            </a:rPr>
                            <m:t>1</m:t>
                          </m:r>
                        </m:num>
                        <m:den>
                          <m:r>
                            <a:rPr kumimoji="1" lang="en-US" altLang="ja-JP" sz="2800" b="0" i="1" smtClean="0">
                              <a:latin typeface="Cambria Math" panose="02040503050406030204" pitchFamily="18" charset="0"/>
                              <a:ea typeface="Cambria Math" panose="02040503050406030204" pitchFamily="18" charset="0"/>
                            </a:rPr>
                            <m:t>𝑛</m:t>
                          </m:r>
                        </m:den>
                      </m:f>
                      <m:nary>
                        <m:naryPr>
                          <m:chr m:val="∑"/>
                          <m:ctrlPr>
                            <a:rPr kumimoji="1" lang="en-US" altLang="ja-JP" sz="2800" b="0" i="1" smtClean="0">
                              <a:latin typeface="Cambria Math" panose="02040503050406030204" pitchFamily="18" charset="0"/>
                              <a:ea typeface="Cambria Math" panose="02040503050406030204" pitchFamily="18" charset="0"/>
                            </a:rPr>
                          </m:ctrlPr>
                        </m:naryPr>
                        <m:sub>
                          <m:r>
                            <m:rPr>
                              <m:brk m:alnAt="23"/>
                            </m:rPr>
                            <a:rPr kumimoji="1" lang="en-US" altLang="ja-JP" sz="2800" b="0" i="1" smtClean="0">
                              <a:latin typeface="Cambria Math" panose="02040503050406030204" pitchFamily="18" charset="0"/>
                              <a:ea typeface="Cambria Math" panose="02040503050406030204" pitchFamily="18" charset="0"/>
                            </a:rPr>
                            <m:t>𝑖</m:t>
                          </m:r>
                          <m:r>
                            <a:rPr kumimoji="1" lang="en-US" altLang="ja-JP" sz="2800" b="0" i="1" smtClean="0">
                              <a:latin typeface="Cambria Math" panose="02040503050406030204" pitchFamily="18" charset="0"/>
                              <a:ea typeface="Cambria Math" panose="02040503050406030204" pitchFamily="18" charset="0"/>
                            </a:rPr>
                            <m:t>=</m:t>
                          </m:r>
                          <m:r>
                            <m:rPr>
                              <m:brk m:alnAt="23"/>
                            </m:rPr>
                            <a:rPr kumimoji="1" lang="en-US" altLang="ja-JP" sz="2800" b="0" i="1" smtClean="0">
                              <a:latin typeface="Cambria Math" panose="02040503050406030204" pitchFamily="18" charset="0"/>
                              <a:ea typeface="Cambria Math" panose="02040503050406030204" pitchFamily="18" charset="0"/>
                            </a:rPr>
                            <m:t>1</m:t>
                          </m:r>
                        </m:sub>
                        <m:sup>
                          <m:r>
                            <a:rPr kumimoji="1" lang="en-US" altLang="ja-JP" sz="2800" b="0" i="1" smtClean="0">
                              <a:latin typeface="Cambria Math" panose="02040503050406030204" pitchFamily="18" charset="0"/>
                              <a:ea typeface="Cambria Math" panose="02040503050406030204" pitchFamily="18" charset="0"/>
                            </a:rPr>
                            <m:t>𝑛</m:t>
                          </m:r>
                        </m:sup>
                        <m:e>
                          <m:sSup>
                            <m:sSupPr>
                              <m:ctrlPr>
                                <a:rPr kumimoji="1" lang="en-US" altLang="ja-JP" sz="2800" b="0" i="1" smtClean="0">
                                  <a:latin typeface="Cambria Math" panose="02040503050406030204" pitchFamily="18" charset="0"/>
                                  <a:ea typeface="Cambria Math" panose="02040503050406030204" pitchFamily="18" charset="0"/>
                                </a:rPr>
                              </m:ctrlPr>
                            </m:sSupPr>
                            <m:e>
                              <m:d>
                                <m:dPr>
                                  <m:ctrlPr>
                                    <a:rPr kumimoji="1" lang="en-US" altLang="ja-JP" sz="2800" b="0" i="1" smtClean="0">
                                      <a:latin typeface="Cambria Math" panose="02040503050406030204" pitchFamily="18" charset="0"/>
                                      <a:ea typeface="Cambria Math" panose="02040503050406030204" pitchFamily="18" charset="0"/>
                                    </a:rPr>
                                  </m:ctrlPr>
                                </m:dPr>
                                <m:e>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𝑋</m:t>
                                      </m:r>
                                    </m:e>
                                    <m:sub>
                                      <m:r>
                                        <a:rPr kumimoji="1" lang="en-US" altLang="ja-JP" sz="2800" b="0" i="1" smtClean="0">
                                          <a:latin typeface="Cambria Math" panose="02040503050406030204" pitchFamily="18" charset="0"/>
                                          <a:ea typeface="Cambria Math" panose="02040503050406030204" pitchFamily="18" charset="0"/>
                                        </a:rPr>
                                        <m:t>𝑖</m:t>
                                      </m:r>
                                    </m:sub>
                                  </m:sSub>
                                  <m:r>
                                    <a:rPr kumimoji="1" lang="en-US" altLang="ja-JP" sz="2800" b="0" i="1" smtClean="0">
                                      <a:latin typeface="Cambria Math" panose="02040503050406030204" pitchFamily="18" charset="0"/>
                                      <a:ea typeface="Cambria Math" panose="02040503050406030204" pitchFamily="18" charset="0"/>
                                    </a:rPr>
                                    <m:t>−</m:t>
                                  </m:r>
                                  <m:acc>
                                    <m:accPr>
                                      <m:chr m:val="̅"/>
                                      <m:ctrlPr>
                                        <a:rPr kumimoji="1" lang="en-US" altLang="ja-JP" sz="2800" b="0" i="1" smtClean="0">
                                          <a:latin typeface="Cambria Math" panose="02040503050406030204" pitchFamily="18" charset="0"/>
                                          <a:ea typeface="Cambria Math" panose="02040503050406030204" pitchFamily="18" charset="0"/>
                                        </a:rPr>
                                      </m:ctrlPr>
                                    </m:accPr>
                                    <m:e>
                                      <m:r>
                                        <a:rPr kumimoji="1" lang="en-US" altLang="ja-JP" sz="2800" b="0" i="1" smtClean="0">
                                          <a:latin typeface="Cambria Math" panose="02040503050406030204" pitchFamily="18" charset="0"/>
                                          <a:ea typeface="Cambria Math" panose="02040503050406030204" pitchFamily="18" charset="0"/>
                                        </a:rPr>
                                        <m:t>𝑋</m:t>
                                      </m:r>
                                    </m:e>
                                  </m:acc>
                                </m:e>
                              </m:d>
                            </m:e>
                            <m:sup>
                              <m:r>
                                <a:rPr kumimoji="1" lang="en-US" altLang="ja-JP" sz="2800" b="0" i="1" smtClean="0">
                                  <a:latin typeface="Cambria Math" panose="02040503050406030204" pitchFamily="18" charset="0"/>
                                  <a:ea typeface="Cambria Math" panose="02040503050406030204" pitchFamily="18" charset="0"/>
                                </a:rPr>
                                <m:t>2</m:t>
                              </m:r>
                            </m:sup>
                          </m:sSup>
                        </m:e>
                      </m:nary>
                      <m:r>
                        <m:rPr>
                          <m:brk m:alnAt="3"/>
                        </m:rP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𝑎</m:t>
                          </m:r>
                        </m:e>
                        <m:sup>
                          <m:r>
                            <a:rPr kumimoji="1" lang="en-US" altLang="ja-JP" sz="2800" b="0" i="1" smtClean="0">
                              <a:latin typeface="Cambria Math" panose="02040503050406030204" pitchFamily="18" charset="0"/>
                              <a:ea typeface="Cambria Math" panose="02040503050406030204" pitchFamily="18" charset="0"/>
                            </a:rPr>
                            <m:t>2</m:t>
                          </m:r>
                        </m:sup>
                      </m:sSup>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𝑠</m:t>
                          </m:r>
                        </m:e>
                        <m:sup>
                          <m:r>
                            <a:rPr kumimoji="1" lang="en-US" altLang="ja-JP" sz="2800" b="0" i="1" smtClean="0">
                              <a:latin typeface="Cambria Math" panose="02040503050406030204" pitchFamily="18" charset="0"/>
                              <a:ea typeface="Cambria Math" panose="02040503050406030204" pitchFamily="18" charset="0"/>
                            </a:rPr>
                            <m:t>2</m:t>
                          </m:r>
                        </m:sup>
                      </m:sSup>
                    </m:oMath>
                  </m:oMathPara>
                </a14:m>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331640" y="1781755"/>
                <a:ext cx="6100003" cy="2783326"/>
              </a:xfrm>
              <a:prstGeom prst="rect">
                <a:avLst/>
              </a:prstGeom>
              <a:blipFill>
                <a:blip r:embed="rId2"/>
                <a:stretch>
                  <a:fillRect r="-1299"/>
                </a:stretch>
              </a:blipFill>
            </p:spPr>
            <p:txBody>
              <a:bodyPr/>
              <a:lstStyle/>
              <a:p>
                <a:r>
                  <a:rPr lang="ja-JP"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5C3927-0532-406A-8FD5-34EC2B900E3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22EBEFC-A347-4552-89E1-34FBDE11082E}"/>
              </a:ext>
            </a:extLst>
          </p:cNvPr>
          <p:cNvSpPr>
            <a:spLocks noGrp="1"/>
          </p:cNvSpPr>
          <p:nvPr>
            <p:ph idx="1"/>
          </p:nvPr>
        </p:nvSpPr>
        <p:spPr/>
        <p:txBody>
          <a:bodyPr/>
          <a:lstStyle/>
          <a:p>
            <a:r>
              <a:rPr kumimoji="1" lang="ja-JP" altLang="en-US" u="sng" dirty="0"/>
              <a:t>無作為標本はもとの母集団の縮図を与え</a:t>
            </a:r>
            <a:r>
              <a:rPr lang="ja-JP" altLang="en-US" u="sng" dirty="0"/>
              <a:t>る</a:t>
            </a:r>
            <a:r>
              <a:rPr lang="ja-JP" altLang="en-US" dirty="0"/>
              <a:t>．</a:t>
            </a:r>
            <a:endParaRPr lang="en-US" altLang="ja-JP" dirty="0"/>
          </a:p>
          <a:p>
            <a:pPr lvl="1"/>
            <a:r>
              <a:rPr kumimoji="1" lang="ja-JP" altLang="en-US" dirty="0"/>
              <a:t>標本での割合（たとえば，アルバイトをしている学生の割合）は，標本に選ばれた個体数（</a:t>
            </a:r>
            <a:r>
              <a:rPr kumimoji="1" lang="ja-JP" altLang="en-US" u="sng" dirty="0">
                <a:solidFill>
                  <a:srgbClr val="FF0000"/>
                </a:solidFill>
              </a:rPr>
              <a:t>標本の大きさ</a:t>
            </a:r>
            <a:r>
              <a:rPr kumimoji="1" lang="ja-JP" altLang="en-US" dirty="0"/>
              <a:t>）が大きくなるにつれ，母集団での真の割合に近づく．これを</a:t>
            </a:r>
            <a:r>
              <a:rPr kumimoji="1" lang="ja-JP" altLang="en-US" u="sng" dirty="0">
                <a:solidFill>
                  <a:srgbClr val="FF0000"/>
                </a:solidFill>
              </a:rPr>
              <a:t>大数の法則</a:t>
            </a:r>
            <a:r>
              <a:rPr kumimoji="1" lang="ja-JP" altLang="en-US" dirty="0"/>
              <a:t>（</a:t>
            </a:r>
            <a:r>
              <a:rPr kumimoji="1" lang="en-US" altLang="ja-JP" dirty="0"/>
              <a:t>law of large numbers</a:t>
            </a:r>
            <a:r>
              <a:rPr kumimoji="1" lang="ja-JP" altLang="en-US" dirty="0"/>
              <a:t>）と呼ぶ．</a:t>
            </a:r>
            <a:endParaRPr kumimoji="1" lang="en-US" altLang="ja-JP" dirty="0"/>
          </a:p>
          <a:p>
            <a:pPr lvl="1"/>
            <a:r>
              <a:rPr lang="ja-JP" altLang="en-US" dirty="0"/>
              <a:t>テキストでは実験を続けて標本の大きさを次第に大きくしている．この場合の大数の法則は「強」法則と呼ばれる．統計入門では「弱」法則を扱う．</a:t>
            </a:r>
            <a:endParaRPr kumimoji="1" lang="ja-JP" altLang="en-US" dirty="0"/>
          </a:p>
        </p:txBody>
      </p:sp>
    </p:spTree>
    <p:extLst>
      <p:ext uri="{BB962C8B-B14F-4D97-AF65-F5344CB8AC3E}">
        <p14:creationId xmlns:p14="http://schemas.microsoft.com/office/powerpoint/2010/main" val="22048864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4917</TotalTime>
  <Words>5560</Words>
  <Application>Microsoft Office PowerPoint</Application>
  <PresentationFormat>画面に合わせる (4:3)</PresentationFormat>
  <Paragraphs>474</Paragraphs>
  <Slides>86</Slides>
  <Notes>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86</vt:i4>
      </vt:variant>
    </vt:vector>
  </HeadingPairs>
  <TitlesOfParts>
    <vt:vector size="93" baseType="lpstr">
      <vt:lpstr>�q���M�m�p�S Pro W3</vt:lpstr>
      <vt:lpstr>Arial</vt:lpstr>
      <vt:lpstr>Calibri</vt:lpstr>
      <vt:lpstr>Cambria Math</vt:lpstr>
      <vt:lpstr>Times New Roman</vt:lpstr>
      <vt:lpstr>Office テーマ</vt:lpstr>
      <vt:lpstr>数式</vt:lpstr>
      <vt:lpstr>ホーエル『初等統計学』 第２章　標本データの記述</vt:lpstr>
      <vt:lpstr>１．序説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連続型変数と離散型変数</vt:lpstr>
      <vt:lpstr>量的変数と質的変数</vt:lpstr>
      <vt:lpstr>PowerPoint プレゼンテーション</vt:lpstr>
      <vt:lpstr>２．データの分類</vt:lpstr>
      <vt:lpstr>PowerPoint プレゼンテーション</vt:lpstr>
      <vt:lpstr>表２　体重の分布</vt:lpstr>
      <vt:lpstr>PowerPoint プレゼンテーション</vt:lpstr>
      <vt:lpstr>PowerPoint プレゼンテーション</vt:lpstr>
      <vt:lpstr>実習課題１</vt:lpstr>
      <vt:lpstr>３．グラフによる表示</vt:lpstr>
      <vt:lpstr>PowerPoint プレゼンテーション</vt:lpstr>
      <vt:lpstr>ヒストグラム観察のポイント</vt:lpstr>
      <vt:lpstr>PowerPoint プレゼンテーション</vt:lpstr>
      <vt:lpstr>階級幅の違いによる「見え」の違い</vt:lpstr>
      <vt:lpstr>階級の数および階級幅の決定</vt:lpstr>
      <vt:lpstr>実習課題２</vt:lpstr>
      <vt:lpstr>４．算術的記述</vt:lpstr>
      <vt:lpstr>PowerPoint プレゼンテーション</vt:lpstr>
      <vt:lpstr>4.1　平均</vt:lpstr>
      <vt:lpstr>PowerPoint プレゼンテーション</vt:lpstr>
      <vt:lpstr>PowerPoint プレゼンテーション</vt:lpstr>
      <vt:lpstr>PowerPoint プレゼンテーション</vt:lpstr>
      <vt:lpstr>PowerPoint プレゼンテーション</vt:lpstr>
      <vt:lpstr>4.2　標準偏差</vt:lpstr>
      <vt:lpstr>分散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なぜ平方（２乗）和なのか？</vt:lpstr>
      <vt:lpstr>なぜ n-1 で割るのか？</vt:lpstr>
      <vt:lpstr>クイズ（30秒で回答）</vt:lpstr>
      <vt:lpstr>標準偏差</vt:lpstr>
      <vt:lpstr>4.3　標準偏差の意味</vt:lpstr>
      <vt:lpstr>なぜ散布度を考えるのか？</vt:lpstr>
      <vt:lpstr>血液型別の性格特性</vt:lpstr>
      <vt:lpstr>血液型別の性格特性</vt:lpstr>
      <vt:lpstr>PowerPoint プレゼンテーション</vt:lpstr>
      <vt:lpstr>PowerPoint プレゼンテーション</vt:lpstr>
      <vt:lpstr>５．その他の記述的測度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実習課題</vt:lpstr>
      <vt:lpstr>PowerPoint プレゼンテーション</vt:lpstr>
      <vt:lpstr>課題の実施方法</vt:lpstr>
      <vt:lpstr>データアーカイブ</vt:lpstr>
      <vt:lpstr>PowerPoint プレゼンテーション</vt:lpstr>
      <vt:lpstr>PowerPoint プレゼンテーション</vt:lpstr>
      <vt:lpstr>PowerPoint プレゼンテーション</vt:lpstr>
      <vt:lpstr>PowerPoint プレゼンテーション</vt:lpstr>
      <vt:lpstr>エクセルのQUARTILE.INC関数</vt:lpstr>
      <vt:lpstr>PowerPoint プレゼンテーション</vt:lpstr>
      <vt:lpstr>PowerPoint プレゼンテーション</vt:lpstr>
      <vt:lpstr>例題：第１四分位数</vt:lpstr>
      <vt:lpstr>参考：Excel 関数に対する変更</vt:lpstr>
      <vt:lpstr>PowerPoint プレゼンテーション</vt:lpstr>
      <vt:lpstr>ヒストグラムでの四分位数</vt:lpstr>
      <vt:lpstr>PowerPoint プレゼンテーション</vt:lpstr>
      <vt:lpstr>スコアの変換（章末問題21）</vt:lpstr>
      <vt:lpstr>スコアの変換（+ c）と平均値</vt:lpstr>
      <vt:lpstr>スコアの変換（a倍）と平均値</vt:lpstr>
      <vt:lpstr>スコアの変換（+ c）と分散</vt:lpstr>
      <vt:lpstr>スコアの変換（a倍）と分散</vt:lpstr>
    </vt:vector>
  </TitlesOfParts>
  <Company>Aoyama Gakuin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Atsushi TERAO</dc:creator>
  <cp:lastModifiedBy>敦 寺尾</cp:lastModifiedBy>
  <cp:revision>234</cp:revision>
  <cp:lastPrinted>2013-10-01T06:34:04Z</cp:lastPrinted>
  <dcterms:created xsi:type="dcterms:W3CDTF">2008-10-12T04:45:14Z</dcterms:created>
  <dcterms:modified xsi:type="dcterms:W3CDTF">2023-10-03T02:44:23Z</dcterms:modified>
</cp:coreProperties>
</file>