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2" r:id="rId3"/>
    <p:sldId id="263" r:id="rId4"/>
    <p:sldId id="264" r:id="rId5"/>
    <p:sldId id="265" r:id="rId6"/>
    <p:sldId id="258" r:id="rId7"/>
    <p:sldId id="261"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94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E9E220-058D-48C9-8CED-4A5800C133FF}" type="datetimeFigureOut">
              <a:rPr kumimoji="1" lang="ja-JP" altLang="en-US" smtClean="0"/>
              <a:pPr/>
              <a:t>2024/9/17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C0DF48-318E-4E7F-913C-48E19B7F33EA}" type="slidenum">
              <a:rPr kumimoji="1" lang="ja-JP" altLang="en-US" smtClean="0"/>
              <a:pPr/>
              <a:t>‹#›</a:t>
            </a:fld>
            <a:endParaRPr kumimoji="1" lang="ja-JP" altLang="en-US"/>
          </a:p>
        </p:txBody>
      </p:sp>
    </p:spTree>
    <p:extLst>
      <p:ext uri="{BB962C8B-B14F-4D97-AF65-F5344CB8AC3E}">
        <p14:creationId xmlns:p14="http://schemas.microsoft.com/office/powerpoint/2010/main" val="40427505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CC0DF48-318E-4E7F-913C-48E19B7F33EA}"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a:t>data </a:t>
            </a:r>
            <a:r>
              <a:rPr kumimoji="1" lang="ja-JP" altLang="en-US" dirty="0"/>
              <a:t>は複数形．単数形は </a:t>
            </a:r>
            <a:r>
              <a:rPr kumimoji="1" lang="en-US" altLang="ja-JP" dirty="0"/>
              <a:t>datum </a:t>
            </a:r>
            <a:r>
              <a:rPr kumimoji="1" lang="ja-JP" altLang="en-US" dirty="0"/>
              <a:t>である．</a:t>
            </a:r>
            <a:r>
              <a:rPr lang="ja-JP" altLang="en-US" dirty="0"/>
              <a:t>通例，複数扱いだが，アメリカ英語では不可算名詞として単数扱いされることもある（英辞郎より）．</a:t>
            </a:r>
            <a:endParaRPr kumimoji="1" lang="ja-JP" altLang="en-US" dirty="0"/>
          </a:p>
        </p:txBody>
      </p:sp>
      <p:sp>
        <p:nvSpPr>
          <p:cNvPr id="4" name="スライド番号プレースホルダ 3"/>
          <p:cNvSpPr>
            <a:spLocks noGrp="1"/>
          </p:cNvSpPr>
          <p:nvPr>
            <p:ph type="sldNum" sz="quarter" idx="10"/>
          </p:nvPr>
        </p:nvSpPr>
        <p:spPr/>
        <p:txBody>
          <a:bodyPr/>
          <a:lstStyle/>
          <a:p>
            <a:fld id="{7CC0DF48-318E-4E7F-913C-48E19B7F33EA}" type="slidenum">
              <a:rPr kumimoji="1" lang="ja-JP" altLang="en-US" smtClean="0"/>
              <a:pPr/>
              <a:t>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5D87AADC-8C1D-4611-B94D-988B0F584A6C}" type="datetime1">
              <a:rPr kumimoji="1" lang="ja-JP" altLang="en-US" smtClean="0"/>
              <a:t>2024/9/17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AF20335-D8A3-47D6-B098-3B486EA2886D}" type="datetime1">
              <a:rPr kumimoji="1" lang="ja-JP" altLang="en-US" smtClean="0"/>
              <a:t>2024/9/17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F09A062-30DA-4B02-A3C4-B4FA33D64ADF}" type="datetime1">
              <a:rPr kumimoji="1" lang="ja-JP" altLang="en-US" smtClean="0"/>
              <a:t>2024/9/17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3D2DDDB-5ED6-4F25-87F1-DC23F458E231}" type="datetime1">
              <a:rPr kumimoji="1" lang="ja-JP" altLang="en-US" smtClean="0"/>
              <a:t>2024/9/17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A5168651-9314-4873-A278-7344599290B3}" type="datetime1">
              <a:rPr kumimoji="1" lang="ja-JP" altLang="en-US" smtClean="0"/>
              <a:t>2024/9/17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324DA01-8539-482D-9DF8-4CFE518160D7}" type="datetime1">
              <a:rPr kumimoji="1" lang="ja-JP" altLang="en-US" smtClean="0"/>
              <a:t>2024/9/17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93A39F2A-7E2E-4D5E-B8E4-0484DBF4D2AD}" type="datetime1">
              <a:rPr kumimoji="1" lang="ja-JP" altLang="en-US" smtClean="0"/>
              <a:t>2024/9/17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CD065FB-E35E-43DD-804E-578F496A3068}" type="datetime1">
              <a:rPr kumimoji="1" lang="ja-JP" altLang="en-US" smtClean="0"/>
              <a:t>2024/9/17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4B4EA49-A973-4F7D-A973-923F83FF0987}" type="datetime1">
              <a:rPr kumimoji="1" lang="ja-JP" altLang="en-US" smtClean="0"/>
              <a:t>2024/9/17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77C7531-EC9D-4CAD-86A9-4E64A299B0D4}" type="datetime1">
              <a:rPr kumimoji="1" lang="ja-JP" altLang="en-US" smtClean="0"/>
              <a:t>2024/9/17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5B0527A-912A-476E-A1FA-43FB9FCB5FFF}" type="datetime1">
              <a:rPr kumimoji="1" lang="ja-JP" altLang="en-US" smtClean="0"/>
              <a:t>2024/9/17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1FA5774-9DEC-4C8F-A9A0-987DCE3C7A2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AB4A5-8BBF-4F32-B21E-0B0AEC9BDFEA}" type="datetime1">
              <a:rPr kumimoji="1" lang="ja-JP" altLang="en-US" smtClean="0"/>
              <a:t>2024/9/17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A5774-9DEC-4C8F-A9A0-987DCE3C7A2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ホーエル</a:t>
            </a:r>
            <a:r>
              <a:rPr lang="en-US" altLang="ja-JP" dirty="0"/>
              <a:t>『</a:t>
            </a:r>
            <a:r>
              <a:rPr lang="ja-JP" altLang="en-US" dirty="0"/>
              <a:t>初等統計学</a:t>
            </a:r>
            <a:r>
              <a:rPr lang="en-US" altLang="ja-JP" dirty="0"/>
              <a:t>』</a:t>
            </a:r>
            <a:br>
              <a:rPr lang="en-US" altLang="ja-JP" dirty="0"/>
            </a:br>
            <a:r>
              <a:rPr kumimoji="1" lang="ja-JP" altLang="en-US" dirty="0"/>
              <a:t>第１章　</a:t>
            </a:r>
            <a:r>
              <a:rPr lang="ja-JP" altLang="en-US" dirty="0"/>
              <a:t>統計的方法の性質</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Twitter: @</a:t>
            </a:r>
            <a:r>
              <a:rPr lang="en-US" altLang="ja-JP" dirty="0" err="1"/>
              <a:t>aterao</a:t>
            </a:r>
            <a:endParaRPr lang="ja-JP" altLang="en-US" dirty="0"/>
          </a:p>
        </p:txBody>
      </p:sp>
      <p:sp>
        <p:nvSpPr>
          <p:cNvPr id="4" name="スライド番号プレースホルダ 3"/>
          <p:cNvSpPr>
            <a:spLocks noGrp="1"/>
          </p:cNvSpPr>
          <p:nvPr>
            <p:ph type="sldNum" sz="quarter" idx="12"/>
          </p:nvPr>
        </p:nvSpPr>
        <p:spPr/>
        <p:txBody>
          <a:bodyPr/>
          <a:lstStyle/>
          <a:p>
            <a:fld id="{51FA5774-9DEC-4C8F-A9A0-987DCE3C7A20}" type="slidenum">
              <a:rPr kumimoji="1" lang="ja-JP" altLang="en-US" smtClean="0"/>
              <a:pPr/>
              <a:t>1</a:t>
            </a:fld>
            <a:endParaRPr kumimoji="1" lang="ja-JP" altLang="en-US"/>
          </a:p>
        </p:txBody>
      </p:sp>
      <p:sp>
        <p:nvSpPr>
          <p:cNvPr id="6" name="テキスト ボックス 5"/>
          <p:cNvSpPr txBox="1"/>
          <p:nvPr/>
        </p:nvSpPr>
        <p:spPr>
          <a:xfrm>
            <a:off x="755576" y="836711"/>
            <a:ext cx="2954655" cy="646331"/>
          </a:xfrm>
          <a:prstGeom prst="rect">
            <a:avLst/>
          </a:prstGeom>
          <a:noFill/>
        </p:spPr>
        <p:txBody>
          <a:bodyPr wrap="none" rtlCol="0">
            <a:spAutoFit/>
          </a:bodyPr>
          <a:lstStyle/>
          <a:p>
            <a:r>
              <a:rPr kumimoji="1" lang="ja-JP" altLang="en-US" dirty="0"/>
              <a:t>青山学院大学社会情報学部</a:t>
            </a:r>
            <a:endParaRPr kumimoji="1" lang="en-US" altLang="ja-JP" dirty="0"/>
          </a:p>
          <a:p>
            <a:r>
              <a:rPr lang="ja-JP" altLang="en-US" dirty="0"/>
              <a:t>「統計入門」第１回</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F15C6F-6FC2-448F-A3E3-4499F987F2E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F073E21-8DEF-47AB-A86A-3A8338019A84}"/>
              </a:ext>
            </a:extLst>
          </p:cNvPr>
          <p:cNvSpPr>
            <a:spLocks noGrp="1"/>
          </p:cNvSpPr>
          <p:nvPr>
            <p:ph idx="1"/>
          </p:nvPr>
        </p:nvSpPr>
        <p:spPr/>
        <p:txBody>
          <a:bodyPr/>
          <a:lstStyle/>
          <a:p>
            <a:pPr marL="514350" indent="-514350">
              <a:buFont typeface="+mj-lt"/>
              <a:buAutoNum type="alphaLcPeriod" startAt="3"/>
            </a:pPr>
            <a:r>
              <a:rPr kumimoji="1" lang="ja-JP" altLang="en-US" dirty="0"/>
              <a:t>ある企業は，その工場で事故の起こる回数が多いことを問題にしている．ある研究者は１日の中の時間帯に関連するいくつかの要因を考えた．彼は１日の各作業時間帯に起こった事故の回数についての情報を集め，これに統計的方法を適用することによって，事故率は午前および午後の時間帯に増加することを見出した．</a:t>
            </a:r>
          </a:p>
        </p:txBody>
      </p:sp>
      <p:sp>
        <p:nvSpPr>
          <p:cNvPr id="4" name="スライド番号プレースホルダー 3">
            <a:extLst>
              <a:ext uri="{FF2B5EF4-FFF2-40B4-BE49-F238E27FC236}">
                <a16:creationId xmlns:a16="http://schemas.microsoft.com/office/drawing/2014/main" id="{938C07BD-7BF0-4193-A935-15047AAC1FDA}"/>
              </a:ext>
            </a:extLst>
          </p:cNvPr>
          <p:cNvSpPr>
            <a:spLocks noGrp="1"/>
          </p:cNvSpPr>
          <p:nvPr>
            <p:ph type="sldNum" sz="quarter" idx="12"/>
          </p:nvPr>
        </p:nvSpPr>
        <p:spPr/>
        <p:txBody>
          <a:bodyPr/>
          <a:lstStyle/>
          <a:p>
            <a:fld id="{51FA5774-9DEC-4C8F-A9A0-987DCE3C7A20}" type="slidenum">
              <a:rPr kumimoji="1" lang="ja-JP" altLang="en-US" smtClean="0"/>
              <a:pPr/>
              <a:t>10</a:t>
            </a:fld>
            <a:endParaRPr kumimoji="1" lang="ja-JP" altLang="en-US"/>
          </a:p>
        </p:txBody>
      </p:sp>
    </p:spTree>
    <p:extLst>
      <p:ext uri="{BB962C8B-B14F-4D97-AF65-F5344CB8AC3E}">
        <p14:creationId xmlns:p14="http://schemas.microsoft.com/office/powerpoint/2010/main" val="2565093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6BDA5B-4697-4957-8EB0-4901819ADD8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DB6ADA9-2971-4792-9D1B-61B622479881}"/>
              </a:ext>
            </a:extLst>
          </p:cNvPr>
          <p:cNvSpPr>
            <a:spLocks noGrp="1"/>
          </p:cNvSpPr>
          <p:nvPr>
            <p:ph idx="1"/>
          </p:nvPr>
        </p:nvSpPr>
        <p:spPr/>
        <p:txBody>
          <a:bodyPr>
            <a:normAutofit lnSpcReduction="10000"/>
          </a:bodyPr>
          <a:lstStyle/>
          <a:p>
            <a:r>
              <a:rPr lang="ja-JP" altLang="en-US" dirty="0"/>
              <a:t>このような問題の場合に，統計的方法は必要なく，ただ割合を計算し，何が起こっているかを判断すればよいと考えるかもしれない．</a:t>
            </a:r>
            <a:endParaRPr lang="en-US" altLang="ja-JP" dirty="0"/>
          </a:p>
          <a:p>
            <a:r>
              <a:rPr kumimoji="1" lang="ja-JP" altLang="en-US" dirty="0"/>
              <a:t>適切に選ばれたデータが大量にあるときには，そうした判断はたいてい正しい．</a:t>
            </a:r>
            <a:endParaRPr kumimoji="1" lang="en-US" altLang="ja-JP" dirty="0"/>
          </a:p>
          <a:p>
            <a:r>
              <a:rPr kumimoji="1" lang="ja-JP" altLang="en-US" dirty="0"/>
              <a:t>しかし，データの収集には高い費用がかかるから，少数のデータしか利用できないことが多い．</a:t>
            </a:r>
            <a:r>
              <a:rPr lang="ja-JP" altLang="en-US" dirty="0"/>
              <a:t>妥当な結論を得るためには統計的方法が必要となる．</a:t>
            </a:r>
            <a:endParaRPr kumimoji="1" lang="ja-JP" altLang="en-US" dirty="0"/>
          </a:p>
        </p:txBody>
      </p:sp>
      <p:sp>
        <p:nvSpPr>
          <p:cNvPr id="4" name="スライド番号プレースホルダー 3">
            <a:extLst>
              <a:ext uri="{FF2B5EF4-FFF2-40B4-BE49-F238E27FC236}">
                <a16:creationId xmlns:a16="http://schemas.microsoft.com/office/drawing/2014/main" id="{0FD022F4-9BEC-472E-BC1B-1740FB50DB5E}"/>
              </a:ext>
            </a:extLst>
          </p:cNvPr>
          <p:cNvSpPr>
            <a:spLocks noGrp="1"/>
          </p:cNvSpPr>
          <p:nvPr>
            <p:ph type="sldNum" sz="quarter" idx="12"/>
          </p:nvPr>
        </p:nvSpPr>
        <p:spPr/>
        <p:txBody>
          <a:bodyPr/>
          <a:lstStyle/>
          <a:p>
            <a:fld id="{51FA5774-9DEC-4C8F-A9A0-987DCE3C7A20}" type="slidenum">
              <a:rPr kumimoji="1" lang="ja-JP" altLang="en-US" smtClean="0"/>
              <a:pPr/>
              <a:t>11</a:t>
            </a:fld>
            <a:endParaRPr kumimoji="1" lang="ja-JP" altLang="en-US"/>
          </a:p>
        </p:txBody>
      </p:sp>
    </p:spTree>
    <p:extLst>
      <p:ext uri="{BB962C8B-B14F-4D97-AF65-F5344CB8AC3E}">
        <p14:creationId xmlns:p14="http://schemas.microsoft.com/office/powerpoint/2010/main" val="4083910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6EF523-7F7E-40DE-B07D-A96C37B848F7}"/>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56814330-C05C-4AA4-A699-6B45AFD52398}"/>
              </a:ext>
            </a:extLst>
          </p:cNvPr>
          <p:cNvSpPr>
            <a:spLocks noGrp="1"/>
          </p:cNvSpPr>
          <p:nvPr>
            <p:ph idx="1"/>
          </p:nvPr>
        </p:nvSpPr>
        <p:spPr/>
        <p:txBody>
          <a:bodyPr/>
          <a:lstStyle/>
          <a:p>
            <a:pPr marL="514350" indent="-514350">
              <a:buFont typeface="+mj-lt"/>
              <a:buAutoNum type="alphaLcPeriod" startAt="4"/>
            </a:pPr>
            <a:r>
              <a:rPr kumimoji="1" lang="ja-JP" altLang="en-US" dirty="0"/>
              <a:t>ある商社は，商品１個あたりの利益が最大となるように広告費を決めたい．そこで，３つの離れた市場地域を選び，その商品にとって適切と考えられる強さとコストを変化させた宣伝プログラム</a:t>
            </a:r>
            <a:r>
              <a:rPr lang="ja-JP" altLang="en-US" dirty="0"/>
              <a:t>を実施することにした．研究計画の最適化や最良の広告費を推定するために，統計的方法が必要となる．</a:t>
            </a:r>
            <a:endParaRPr lang="en-US" altLang="ja-JP" dirty="0"/>
          </a:p>
          <a:p>
            <a:pPr marL="914400" lvl="1" indent="-514350"/>
            <a:r>
              <a:rPr lang="ja-JP" altLang="en-US" dirty="0"/>
              <a:t>この問題は，単純な相関と回帰の他は，「統計入門」の範囲を超える．</a:t>
            </a:r>
            <a:endParaRPr lang="en-US" altLang="ja-JP" dirty="0"/>
          </a:p>
        </p:txBody>
      </p:sp>
      <p:sp>
        <p:nvSpPr>
          <p:cNvPr id="4" name="スライド番号プレースホルダー 3">
            <a:extLst>
              <a:ext uri="{FF2B5EF4-FFF2-40B4-BE49-F238E27FC236}">
                <a16:creationId xmlns:a16="http://schemas.microsoft.com/office/drawing/2014/main" id="{3835566E-4950-40F1-9834-27633DFEA708}"/>
              </a:ext>
            </a:extLst>
          </p:cNvPr>
          <p:cNvSpPr>
            <a:spLocks noGrp="1"/>
          </p:cNvSpPr>
          <p:nvPr>
            <p:ph type="sldNum" sz="quarter" idx="12"/>
          </p:nvPr>
        </p:nvSpPr>
        <p:spPr/>
        <p:txBody>
          <a:bodyPr/>
          <a:lstStyle/>
          <a:p>
            <a:fld id="{51FA5774-9DEC-4C8F-A9A0-987DCE3C7A20}" type="slidenum">
              <a:rPr kumimoji="1" lang="ja-JP" altLang="en-US" smtClean="0"/>
              <a:pPr/>
              <a:t>12</a:t>
            </a:fld>
            <a:endParaRPr kumimoji="1" lang="ja-JP" altLang="en-US"/>
          </a:p>
        </p:txBody>
      </p:sp>
    </p:spTree>
    <p:extLst>
      <p:ext uri="{BB962C8B-B14F-4D97-AF65-F5344CB8AC3E}">
        <p14:creationId xmlns:p14="http://schemas.microsoft.com/office/powerpoint/2010/main" val="2611685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04CD27-6C9B-4949-A497-AEFEED78BCC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48E77B9-C4D4-43B7-8836-8AC0A288938A}"/>
              </a:ext>
            </a:extLst>
          </p:cNvPr>
          <p:cNvSpPr>
            <a:spLocks noGrp="1"/>
          </p:cNvSpPr>
          <p:nvPr>
            <p:ph idx="1"/>
          </p:nvPr>
        </p:nvSpPr>
        <p:spPr/>
        <p:txBody>
          <a:bodyPr>
            <a:normAutofit lnSpcReduction="10000"/>
          </a:bodyPr>
          <a:lstStyle/>
          <a:p>
            <a:pPr marL="514350" indent="-514350">
              <a:buFont typeface="+mj-lt"/>
              <a:buAutoNum type="alphaLcPeriod" startAt="5"/>
            </a:pPr>
            <a:r>
              <a:rPr kumimoji="1" lang="ja-JP" altLang="en-US" dirty="0"/>
              <a:t>ある統計学の教師が，スロット・マシンで勝つ確率は，だれかがいくらかの金をもうけた直後でも，一連の損が続いた後でも同じであることを学生に教えるときに，一部の学生が納得しないので困った．そこで，スロット・マシンで１時間プレーし，勝ちの直後と，何回か</a:t>
            </a:r>
            <a:r>
              <a:rPr lang="ja-JP" altLang="en-US" dirty="0"/>
              <a:t>（たとえば，５回）</a:t>
            </a:r>
            <a:r>
              <a:rPr kumimoji="1" lang="ja-JP" altLang="en-US" dirty="0"/>
              <a:t>の負けの直後での，勝ち負けの回数と賞金額を記録した．このようなデータに統計的方法を適用すれば，学生を納得させられるだろう．</a:t>
            </a:r>
          </a:p>
        </p:txBody>
      </p:sp>
      <p:sp>
        <p:nvSpPr>
          <p:cNvPr id="4" name="スライド番号プレースホルダー 3">
            <a:extLst>
              <a:ext uri="{FF2B5EF4-FFF2-40B4-BE49-F238E27FC236}">
                <a16:creationId xmlns:a16="http://schemas.microsoft.com/office/drawing/2014/main" id="{058B2490-B9D5-4C6D-B8A5-8AF1368413D3}"/>
              </a:ext>
            </a:extLst>
          </p:cNvPr>
          <p:cNvSpPr>
            <a:spLocks noGrp="1"/>
          </p:cNvSpPr>
          <p:nvPr>
            <p:ph type="sldNum" sz="quarter" idx="12"/>
          </p:nvPr>
        </p:nvSpPr>
        <p:spPr/>
        <p:txBody>
          <a:bodyPr/>
          <a:lstStyle/>
          <a:p>
            <a:fld id="{51FA5774-9DEC-4C8F-A9A0-987DCE3C7A20}" type="slidenum">
              <a:rPr kumimoji="1" lang="ja-JP" altLang="en-US" smtClean="0"/>
              <a:pPr/>
              <a:t>13</a:t>
            </a:fld>
            <a:endParaRPr kumimoji="1" lang="ja-JP" altLang="en-US"/>
          </a:p>
        </p:txBody>
      </p:sp>
    </p:spTree>
    <p:extLst>
      <p:ext uri="{BB962C8B-B14F-4D97-AF65-F5344CB8AC3E}">
        <p14:creationId xmlns:p14="http://schemas.microsoft.com/office/powerpoint/2010/main" val="272744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D9AE3-F64F-4AC4-ACB3-87E9D78283B0}"/>
              </a:ext>
            </a:extLst>
          </p:cNvPr>
          <p:cNvSpPr>
            <a:spLocks noGrp="1"/>
          </p:cNvSpPr>
          <p:nvPr>
            <p:ph type="title"/>
          </p:nvPr>
        </p:nvSpPr>
        <p:spPr/>
        <p:txBody>
          <a:bodyPr/>
          <a:lstStyle/>
          <a:p>
            <a:r>
              <a:rPr kumimoji="1" lang="ja-JP" altLang="en-US" dirty="0"/>
              <a:t>３．推定と仮説の検定</a:t>
            </a:r>
          </a:p>
        </p:txBody>
      </p:sp>
      <p:sp>
        <p:nvSpPr>
          <p:cNvPr id="3" name="コンテンツ プレースホルダー 2">
            <a:extLst>
              <a:ext uri="{FF2B5EF4-FFF2-40B4-BE49-F238E27FC236}">
                <a16:creationId xmlns:a16="http://schemas.microsoft.com/office/drawing/2014/main" id="{AB0D6BC7-1E34-4483-B7EE-EDE30EDE2F20}"/>
              </a:ext>
            </a:extLst>
          </p:cNvPr>
          <p:cNvSpPr>
            <a:spLocks noGrp="1"/>
          </p:cNvSpPr>
          <p:nvPr>
            <p:ph idx="1"/>
          </p:nvPr>
        </p:nvSpPr>
        <p:spPr/>
        <p:txBody>
          <a:bodyPr>
            <a:normAutofit fontScale="92500" lnSpcReduction="20000"/>
          </a:bodyPr>
          <a:lstStyle/>
          <a:p>
            <a:r>
              <a:rPr kumimoji="1" lang="ja-JP" altLang="en-US" dirty="0"/>
              <a:t>前節の問題は大きく２つに分類することができる．</a:t>
            </a:r>
            <a:endParaRPr kumimoji="1" lang="en-US" altLang="ja-JP" dirty="0"/>
          </a:p>
          <a:p>
            <a:pPr lvl="1"/>
            <a:r>
              <a:rPr lang="ja-JP" altLang="en-US" u="sng" dirty="0">
                <a:solidFill>
                  <a:srgbClr val="FF0000"/>
                </a:solidFill>
              </a:rPr>
              <a:t>推定</a:t>
            </a:r>
            <a:r>
              <a:rPr lang="ja-JP" altLang="en-US" u="sng" dirty="0">
                <a:sym typeface="Wingdings" panose="05000000000000000000" pitchFamily="2" charset="2"/>
              </a:rPr>
              <a:t>（</a:t>
            </a:r>
            <a:r>
              <a:rPr lang="en-US" altLang="ja-JP" u="sng" dirty="0">
                <a:sym typeface="Wingdings" panose="05000000000000000000" pitchFamily="2" charset="2"/>
              </a:rPr>
              <a:t>estimation</a:t>
            </a:r>
            <a:r>
              <a:rPr lang="ja-JP" altLang="en-US" u="sng" dirty="0">
                <a:sym typeface="Wingdings" panose="05000000000000000000" pitchFamily="2" charset="2"/>
              </a:rPr>
              <a:t>）</a:t>
            </a:r>
            <a:r>
              <a:rPr lang="en-US" altLang="ja-JP" u="sng" dirty="0">
                <a:sym typeface="Wingdings" panose="05000000000000000000" pitchFamily="2" charset="2"/>
              </a:rPr>
              <a:t>:</a:t>
            </a:r>
            <a:r>
              <a:rPr lang="ja-JP" altLang="en-US" u="sng" dirty="0"/>
              <a:t>母集団での何らかの</a:t>
            </a:r>
            <a:r>
              <a:rPr lang="ja-JP" altLang="en-US" u="sng" dirty="0">
                <a:solidFill>
                  <a:srgbClr val="FF0000"/>
                </a:solidFill>
              </a:rPr>
              <a:t>特性値</a:t>
            </a:r>
            <a:r>
              <a:rPr lang="ja-JP" altLang="en-US" u="sng" dirty="0"/>
              <a:t>（</a:t>
            </a:r>
            <a:r>
              <a:rPr lang="en-US" altLang="ja-JP" u="sng" dirty="0"/>
              <a:t>property, parameter</a:t>
            </a:r>
            <a:r>
              <a:rPr lang="ja-JP" altLang="en-US" u="sng" dirty="0"/>
              <a:t>）を推定</a:t>
            </a:r>
            <a:r>
              <a:rPr lang="ja-JP" altLang="en-US" dirty="0"/>
              <a:t>する．</a:t>
            </a:r>
            <a:endParaRPr lang="en-US" altLang="ja-JP" dirty="0"/>
          </a:p>
          <a:p>
            <a:pPr lvl="2"/>
            <a:r>
              <a:rPr lang="ja-JP" altLang="en-US" dirty="0"/>
              <a:t>その州での，市長を支持する有権者割合の推定．</a:t>
            </a:r>
            <a:endParaRPr lang="en-US" altLang="ja-JP" dirty="0"/>
          </a:p>
          <a:p>
            <a:pPr lvl="2"/>
            <a:r>
              <a:rPr lang="ja-JP" altLang="en-US" dirty="0"/>
              <a:t>利益を広告費の関数として推定．</a:t>
            </a:r>
            <a:endParaRPr lang="en-US" altLang="ja-JP" dirty="0"/>
          </a:p>
          <a:p>
            <a:pPr lvl="1"/>
            <a:r>
              <a:rPr lang="ja-JP" altLang="en-US" u="sng" dirty="0">
                <a:solidFill>
                  <a:srgbClr val="FF0000"/>
                </a:solidFill>
              </a:rPr>
              <a:t>検定</a:t>
            </a:r>
            <a:r>
              <a:rPr lang="ja-JP" altLang="en-US" u="sng" dirty="0"/>
              <a:t>（</a:t>
            </a:r>
            <a:r>
              <a:rPr lang="en-US" altLang="ja-JP" u="sng" dirty="0"/>
              <a:t>test</a:t>
            </a:r>
            <a:r>
              <a:rPr lang="ja-JP" altLang="en-US" u="sng" dirty="0"/>
              <a:t>）：母集団に関する何らかの</a:t>
            </a:r>
            <a:r>
              <a:rPr lang="ja-JP" altLang="en-US" u="sng" dirty="0">
                <a:solidFill>
                  <a:srgbClr val="FF0000"/>
                </a:solidFill>
              </a:rPr>
              <a:t>仮説</a:t>
            </a:r>
            <a:r>
              <a:rPr lang="ja-JP" altLang="en-US" u="sng" dirty="0"/>
              <a:t>（</a:t>
            </a:r>
            <a:r>
              <a:rPr lang="en-US" altLang="ja-JP" u="sng" dirty="0"/>
              <a:t>hypothesis</a:t>
            </a:r>
            <a:r>
              <a:rPr lang="ja-JP" altLang="en-US" u="sng" dirty="0"/>
              <a:t>）を検定（検証）</a:t>
            </a:r>
            <a:r>
              <a:rPr lang="ja-JP" altLang="en-US" dirty="0"/>
              <a:t>する．</a:t>
            </a:r>
            <a:endParaRPr lang="en-US" altLang="ja-JP" dirty="0"/>
          </a:p>
          <a:p>
            <a:pPr lvl="2"/>
            <a:r>
              <a:rPr lang="ja-JP" altLang="en-US" dirty="0"/>
              <a:t>注射を受けた子どもと受けなかった子どもで，病気にかかる割合が異なる？</a:t>
            </a:r>
            <a:endParaRPr lang="en-US" altLang="ja-JP" dirty="0"/>
          </a:p>
          <a:p>
            <a:pPr lvl="2"/>
            <a:r>
              <a:rPr lang="ja-JP" altLang="en-US" dirty="0"/>
              <a:t>時間帯によって作業員の事故率が異なる？</a:t>
            </a:r>
            <a:endParaRPr lang="en-US" altLang="ja-JP" dirty="0"/>
          </a:p>
          <a:p>
            <a:pPr lvl="2"/>
            <a:r>
              <a:rPr lang="ja-JP" altLang="en-US" dirty="0"/>
              <a:t>スロットで得る平均額は１回の勝ちの後でも何回かの負けの後でも同じ？</a:t>
            </a:r>
            <a:endParaRPr lang="en-US" altLang="ja-JP" dirty="0"/>
          </a:p>
        </p:txBody>
      </p:sp>
      <p:sp>
        <p:nvSpPr>
          <p:cNvPr id="4" name="スライド番号プレースホルダー 3">
            <a:extLst>
              <a:ext uri="{FF2B5EF4-FFF2-40B4-BE49-F238E27FC236}">
                <a16:creationId xmlns:a16="http://schemas.microsoft.com/office/drawing/2014/main" id="{654EDA17-5E54-4A27-9ED3-4A024D9FE6BC}"/>
              </a:ext>
            </a:extLst>
          </p:cNvPr>
          <p:cNvSpPr>
            <a:spLocks noGrp="1"/>
          </p:cNvSpPr>
          <p:nvPr>
            <p:ph type="sldNum" sz="quarter" idx="12"/>
          </p:nvPr>
        </p:nvSpPr>
        <p:spPr/>
        <p:txBody>
          <a:bodyPr/>
          <a:lstStyle/>
          <a:p>
            <a:fld id="{51FA5774-9DEC-4C8F-A9A0-987DCE3C7A20}" type="slidenum">
              <a:rPr kumimoji="1" lang="ja-JP" altLang="en-US" smtClean="0"/>
              <a:pPr/>
              <a:t>14</a:t>
            </a:fld>
            <a:endParaRPr kumimoji="1" lang="ja-JP" altLang="en-US"/>
          </a:p>
        </p:txBody>
      </p:sp>
    </p:spTree>
    <p:extLst>
      <p:ext uri="{BB962C8B-B14F-4D97-AF65-F5344CB8AC3E}">
        <p14:creationId xmlns:p14="http://schemas.microsoft.com/office/powerpoint/2010/main" val="3170724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E50237-9BF8-43D5-946E-D7BBB83F14DB}"/>
              </a:ext>
            </a:extLst>
          </p:cNvPr>
          <p:cNvSpPr>
            <a:spLocks noGrp="1"/>
          </p:cNvSpPr>
          <p:nvPr>
            <p:ph type="title"/>
          </p:nvPr>
        </p:nvSpPr>
        <p:spPr/>
        <p:txBody>
          <a:bodyPr>
            <a:normAutofit/>
          </a:bodyPr>
          <a:lstStyle/>
          <a:p>
            <a:r>
              <a:rPr lang="ja-JP" altLang="en-US" dirty="0"/>
              <a:t>４．確率</a:t>
            </a:r>
            <a:endParaRPr kumimoji="1" lang="ja-JP" altLang="en-US" dirty="0"/>
          </a:p>
        </p:txBody>
      </p:sp>
      <p:sp>
        <p:nvSpPr>
          <p:cNvPr id="3" name="コンテンツ プレースホルダー 2">
            <a:extLst>
              <a:ext uri="{FF2B5EF4-FFF2-40B4-BE49-F238E27FC236}">
                <a16:creationId xmlns:a16="http://schemas.microsoft.com/office/drawing/2014/main" id="{67E125FB-5192-4208-80C4-54F197EC3A5D}"/>
              </a:ext>
            </a:extLst>
          </p:cNvPr>
          <p:cNvSpPr>
            <a:spLocks noGrp="1"/>
          </p:cNvSpPr>
          <p:nvPr>
            <p:ph idx="1"/>
          </p:nvPr>
        </p:nvSpPr>
        <p:spPr/>
        <p:txBody>
          <a:bodyPr>
            <a:normAutofit/>
          </a:bodyPr>
          <a:lstStyle/>
          <a:p>
            <a:r>
              <a:rPr kumimoji="1" lang="ja-JP" altLang="en-US" dirty="0"/>
              <a:t>特定の候補者を支持する有権者の割合（母集団での割合）を推定する問題は，標本に基づく推定値と，この推定値の精度についての叙述からなる．</a:t>
            </a:r>
            <a:endParaRPr kumimoji="1" lang="en-US" altLang="ja-JP" dirty="0"/>
          </a:p>
          <a:p>
            <a:pPr lvl="1"/>
            <a:r>
              <a:rPr lang="ja-JP" altLang="en-US" dirty="0"/>
              <a:t>「推定値の誤差が</a:t>
            </a:r>
            <a:r>
              <a:rPr lang="en-US" altLang="ja-JP" dirty="0"/>
              <a:t>3%</a:t>
            </a:r>
            <a:r>
              <a:rPr lang="ja-JP" altLang="en-US" dirty="0"/>
              <a:t>以内となる確率は</a:t>
            </a:r>
            <a:r>
              <a:rPr lang="en-US" altLang="ja-JP" dirty="0"/>
              <a:t>0.95</a:t>
            </a:r>
            <a:r>
              <a:rPr lang="ja-JP" altLang="en-US" dirty="0"/>
              <a:t>である」</a:t>
            </a:r>
            <a:endParaRPr lang="en-US" altLang="ja-JP" dirty="0"/>
          </a:p>
          <a:p>
            <a:r>
              <a:rPr kumimoji="1" lang="ja-JP" altLang="en-US" dirty="0"/>
              <a:t>仮説検定の問題では，仮説を採択するか棄却するかの決定は確率に基づいて行われる．</a:t>
            </a:r>
          </a:p>
        </p:txBody>
      </p:sp>
      <p:sp>
        <p:nvSpPr>
          <p:cNvPr id="4" name="スライド番号プレースホルダー 3">
            <a:extLst>
              <a:ext uri="{FF2B5EF4-FFF2-40B4-BE49-F238E27FC236}">
                <a16:creationId xmlns:a16="http://schemas.microsoft.com/office/drawing/2014/main" id="{1594993D-9854-462B-901D-763E1F1CA22F}"/>
              </a:ext>
            </a:extLst>
          </p:cNvPr>
          <p:cNvSpPr>
            <a:spLocks noGrp="1"/>
          </p:cNvSpPr>
          <p:nvPr>
            <p:ph type="sldNum" sz="quarter" idx="12"/>
          </p:nvPr>
        </p:nvSpPr>
        <p:spPr/>
        <p:txBody>
          <a:bodyPr/>
          <a:lstStyle/>
          <a:p>
            <a:fld id="{51FA5774-9DEC-4C8F-A9A0-987DCE3C7A20}" type="slidenum">
              <a:rPr kumimoji="1" lang="ja-JP" altLang="en-US" smtClean="0"/>
              <a:pPr/>
              <a:t>15</a:t>
            </a:fld>
            <a:endParaRPr kumimoji="1" lang="ja-JP" altLang="en-US"/>
          </a:p>
        </p:txBody>
      </p:sp>
    </p:spTree>
    <p:extLst>
      <p:ext uri="{BB962C8B-B14F-4D97-AF65-F5344CB8AC3E}">
        <p14:creationId xmlns:p14="http://schemas.microsoft.com/office/powerpoint/2010/main" val="1965884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44F94D-C3BA-4CF6-B206-A79BD55CF476}"/>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DBD1889-755B-42F8-898E-234B3AEDBCBE}"/>
              </a:ext>
            </a:extLst>
          </p:cNvPr>
          <p:cNvSpPr>
            <a:spLocks noGrp="1"/>
          </p:cNvSpPr>
          <p:nvPr>
            <p:ph idx="1"/>
          </p:nvPr>
        </p:nvSpPr>
        <p:spPr/>
        <p:txBody>
          <a:bodyPr>
            <a:normAutofit/>
          </a:bodyPr>
          <a:lstStyle/>
          <a:p>
            <a:r>
              <a:rPr kumimoji="1" lang="ja-JP" altLang="en-US" dirty="0"/>
              <a:t>標本に基づく結論は母集団についての不完全な情報を含んでおり，確実な結論を与えることは不可能であるため，こうした結論において確率を用いる必要がある．</a:t>
            </a:r>
            <a:endParaRPr kumimoji="1" lang="en-US" altLang="ja-JP" dirty="0"/>
          </a:p>
          <a:p>
            <a:r>
              <a:rPr lang="ja-JP" altLang="en-US" dirty="0"/>
              <a:t>結論に付与される確率の大きさは，結論の真実性における信頼の程度を表している．</a:t>
            </a:r>
            <a:endParaRPr lang="en-US" altLang="ja-JP" dirty="0"/>
          </a:p>
          <a:p>
            <a:pPr lvl="1"/>
            <a:r>
              <a:rPr lang="ja-JP" altLang="en-US" dirty="0"/>
              <a:t>「推定値の誤差が</a:t>
            </a:r>
            <a:r>
              <a:rPr lang="en-US" altLang="ja-JP" dirty="0"/>
              <a:t>3%</a:t>
            </a:r>
            <a:r>
              <a:rPr lang="ja-JP" altLang="en-US" dirty="0"/>
              <a:t>以内となる確率は</a:t>
            </a:r>
            <a:r>
              <a:rPr lang="en-US" altLang="ja-JP" dirty="0"/>
              <a:t>0.95</a:t>
            </a:r>
            <a:r>
              <a:rPr lang="ja-JP" altLang="en-US" dirty="0"/>
              <a:t>である」と述べたとき，こうした叙述（誤差は</a:t>
            </a:r>
            <a:r>
              <a:rPr lang="en-US" altLang="ja-JP" dirty="0"/>
              <a:t>3%</a:t>
            </a:r>
            <a:r>
              <a:rPr lang="ja-JP" altLang="en-US" dirty="0"/>
              <a:t>以内）のおよそ</a:t>
            </a:r>
            <a:r>
              <a:rPr lang="en-US" altLang="ja-JP" dirty="0"/>
              <a:t>95%</a:t>
            </a:r>
            <a:r>
              <a:rPr lang="ja-JP" altLang="en-US" dirty="0"/>
              <a:t>は正しく，</a:t>
            </a:r>
            <a:r>
              <a:rPr lang="en-US" altLang="ja-JP" dirty="0"/>
              <a:t>5%</a:t>
            </a:r>
            <a:r>
              <a:rPr lang="ja-JP" altLang="en-US" dirty="0"/>
              <a:t>は正しくないと解釈する．</a:t>
            </a:r>
            <a:endParaRPr lang="en-US" altLang="ja-JP" dirty="0"/>
          </a:p>
        </p:txBody>
      </p:sp>
      <p:sp>
        <p:nvSpPr>
          <p:cNvPr id="4" name="スライド番号プレースホルダー 3">
            <a:extLst>
              <a:ext uri="{FF2B5EF4-FFF2-40B4-BE49-F238E27FC236}">
                <a16:creationId xmlns:a16="http://schemas.microsoft.com/office/drawing/2014/main" id="{EFE83423-2194-4EC1-A035-4798064E0C4F}"/>
              </a:ext>
            </a:extLst>
          </p:cNvPr>
          <p:cNvSpPr>
            <a:spLocks noGrp="1"/>
          </p:cNvSpPr>
          <p:nvPr>
            <p:ph type="sldNum" sz="quarter" idx="12"/>
          </p:nvPr>
        </p:nvSpPr>
        <p:spPr/>
        <p:txBody>
          <a:bodyPr/>
          <a:lstStyle/>
          <a:p>
            <a:fld id="{51FA5774-9DEC-4C8F-A9A0-987DCE3C7A20}" type="slidenum">
              <a:rPr kumimoji="1" lang="ja-JP" altLang="en-US" smtClean="0"/>
              <a:pPr/>
              <a:t>16</a:t>
            </a:fld>
            <a:endParaRPr kumimoji="1" lang="ja-JP" altLang="en-US"/>
          </a:p>
        </p:txBody>
      </p:sp>
    </p:spTree>
    <p:extLst>
      <p:ext uri="{BB962C8B-B14F-4D97-AF65-F5344CB8AC3E}">
        <p14:creationId xmlns:p14="http://schemas.microsoft.com/office/powerpoint/2010/main" val="2103191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A4FE3F-B228-453F-AE31-B39E716165F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7DE8C63-3554-478F-AC9E-1D6366871E69}"/>
              </a:ext>
            </a:extLst>
          </p:cNvPr>
          <p:cNvSpPr>
            <a:spLocks noGrp="1"/>
          </p:cNvSpPr>
          <p:nvPr>
            <p:ph idx="1"/>
          </p:nvPr>
        </p:nvSpPr>
        <p:spPr/>
        <p:txBody>
          <a:bodyPr/>
          <a:lstStyle/>
          <a:p>
            <a:r>
              <a:rPr kumimoji="1" lang="ja-JP" altLang="en-US" dirty="0"/>
              <a:t>不確実なことに基づくどのような決定を行うにときにも，意識的にせよ無意識的にせよ，誰もが確率を用いている．</a:t>
            </a:r>
            <a:endParaRPr kumimoji="1" lang="en-US" altLang="ja-JP" dirty="0"/>
          </a:p>
          <a:p>
            <a:r>
              <a:rPr lang="ja-JP" altLang="en-US" dirty="0"/>
              <a:t>十分な教育を身に着けたいと望む人々，あるいは，合理的に行動したいと欲する人々は，確率に関してある程度の知識を持つべきである．</a:t>
            </a:r>
            <a:endParaRPr kumimoji="1" lang="ja-JP" altLang="en-US" dirty="0"/>
          </a:p>
        </p:txBody>
      </p:sp>
      <p:sp>
        <p:nvSpPr>
          <p:cNvPr id="4" name="スライド番号プレースホルダー 3">
            <a:extLst>
              <a:ext uri="{FF2B5EF4-FFF2-40B4-BE49-F238E27FC236}">
                <a16:creationId xmlns:a16="http://schemas.microsoft.com/office/drawing/2014/main" id="{DF77042C-9A9C-4874-A9A5-C68C370F7A31}"/>
              </a:ext>
            </a:extLst>
          </p:cNvPr>
          <p:cNvSpPr>
            <a:spLocks noGrp="1"/>
          </p:cNvSpPr>
          <p:nvPr>
            <p:ph type="sldNum" sz="quarter" idx="12"/>
          </p:nvPr>
        </p:nvSpPr>
        <p:spPr/>
        <p:txBody>
          <a:bodyPr/>
          <a:lstStyle/>
          <a:p>
            <a:fld id="{51FA5774-9DEC-4C8F-A9A0-987DCE3C7A20}" type="slidenum">
              <a:rPr kumimoji="1" lang="ja-JP" altLang="en-US" smtClean="0"/>
              <a:pPr/>
              <a:t>17</a:t>
            </a:fld>
            <a:endParaRPr kumimoji="1" lang="ja-JP" altLang="en-US"/>
          </a:p>
        </p:txBody>
      </p:sp>
    </p:spTree>
    <p:extLst>
      <p:ext uri="{BB962C8B-B14F-4D97-AF65-F5344CB8AC3E}">
        <p14:creationId xmlns:p14="http://schemas.microsoft.com/office/powerpoint/2010/main" val="3535632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E23CEC-8A8E-4D4A-A207-C8E9CA298A28}"/>
              </a:ext>
            </a:extLst>
          </p:cNvPr>
          <p:cNvSpPr>
            <a:spLocks noGrp="1"/>
          </p:cNvSpPr>
          <p:nvPr>
            <p:ph type="title"/>
          </p:nvPr>
        </p:nvSpPr>
        <p:spPr/>
        <p:txBody>
          <a:bodyPr>
            <a:normAutofit/>
          </a:bodyPr>
          <a:lstStyle/>
          <a:p>
            <a:r>
              <a:rPr lang="ja-JP" altLang="en-US" dirty="0"/>
              <a:t>５．本書の構成</a:t>
            </a:r>
            <a:endParaRPr kumimoji="1" lang="ja-JP" altLang="en-US" dirty="0"/>
          </a:p>
        </p:txBody>
      </p:sp>
      <p:sp>
        <p:nvSpPr>
          <p:cNvPr id="3" name="コンテンツ プレースホルダー 2">
            <a:extLst>
              <a:ext uri="{FF2B5EF4-FFF2-40B4-BE49-F238E27FC236}">
                <a16:creationId xmlns:a16="http://schemas.microsoft.com/office/drawing/2014/main" id="{D59BBBEA-ADAC-4879-B6EB-4FBBA60F937C}"/>
              </a:ext>
            </a:extLst>
          </p:cNvPr>
          <p:cNvSpPr>
            <a:spLocks noGrp="1"/>
          </p:cNvSpPr>
          <p:nvPr>
            <p:ph idx="1"/>
          </p:nvPr>
        </p:nvSpPr>
        <p:spPr/>
        <p:txBody>
          <a:bodyPr/>
          <a:lstStyle/>
          <a:p>
            <a:r>
              <a:rPr kumimoji="1" lang="ja-JP" altLang="en-US" dirty="0"/>
              <a:t>記述統計</a:t>
            </a:r>
            <a:r>
              <a:rPr lang="ja-JP" altLang="en-US" dirty="0"/>
              <a:t>からはじめる．</a:t>
            </a:r>
            <a:endParaRPr kumimoji="1" lang="en-US" altLang="ja-JP" dirty="0"/>
          </a:p>
          <a:p>
            <a:pPr lvl="1"/>
            <a:r>
              <a:rPr kumimoji="1" lang="ja-JP" altLang="en-US" dirty="0"/>
              <a:t>初めに標本の特性値（標本を要約する値）を考え，次に母集団の特性値を考える．</a:t>
            </a:r>
            <a:endParaRPr kumimoji="1" lang="en-US" altLang="ja-JP" dirty="0"/>
          </a:p>
          <a:p>
            <a:r>
              <a:rPr kumimoji="1" lang="ja-JP" altLang="en-US" dirty="0"/>
              <a:t>記述統計を基にしてはじめて，推測統計学における推定と検定の問題を考えることができる．</a:t>
            </a:r>
            <a:endParaRPr kumimoji="1" lang="en-US" altLang="ja-JP" dirty="0"/>
          </a:p>
          <a:p>
            <a:pPr lvl="1"/>
            <a:r>
              <a:rPr lang="ja-JP" altLang="en-US" dirty="0"/>
              <a:t>いかなる種類の問題に対しても，まず標本データを調べてから，標本の源泉である理論的母集団の導入を考える．</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962FC6AB-1C19-4C76-9240-7C91425E6F76}"/>
              </a:ext>
            </a:extLst>
          </p:cNvPr>
          <p:cNvSpPr>
            <a:spLocks noGrp="1"/>
          </p:cNvSpPr>
          <p:nvPr>
            <p:ph type="sldNum" sz="quarter" idx="12"/>
          </p:nvPr>
        </p:nvSpPr>
        <p:spPr/>
        <p:txBody>
          <a:bodyPr/>
          <a:lstStyle/>
          <a:p>
            <a:fld id="{51FA5774-9DEC-4C8F-A9A0-987DCE3C7A20}" type="slidenum">
              <a:rPr kumimoji="1" lang="ja-JP" altLang="en-US" smtClean="0"/>
              <a:pPr/>
              <a:t>18</a:t>
            </a:fld>
            <a:endParaRPr kumimoji="1" lang="ja-JP" altLang="en-US"/>
          </a:p>
        </p:txBody>
      </p:sp>
    </p:spTree>
    <p:extLst>
      <p:ext uri="{BB962C8B-B14F-4D97-AF65-F5344CB8AC3E}">
        <p14:creationId xmlns:p14="http://schemas.microsoft.com/office/powerpoint/2010/main" val="536069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450B35-50F2-46C7-8372-8E07AF184570}"/>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24CBAE5-1C32-4206-AE12-643539941367}"/>
              </a:ext>
            </a:extLst>
          </p:cNvPr>
          <p:cNvSpPr>
            <a:spLocks noGrp="1"/>
          </p:cNvSpPr>
          <p:nvPr>
            <p:ph idx="1"/>
          </p:nvPr>
        </p:nvSpPr>
        <p:spPr/>
        <p:txBody>
          <a:bodyPr/>
          <a:lstStyle/>
          <a:p>
            <a:r>
              <a:rPr kumimoji="1" lang="ja-JP" altLang="en-US" dirty="0"/>
              <a:t>第２章では標本データの特性値を扱う．</a:t>
            </a:r>
            <a:endParaRPr kumimoji="1" lang="en-US" altLang="ja-JP" dirty="0"/>
          </a:p>
          <a:p>
            <a:r>
              <a:rPr lang="ja-JP" altLang="en-US" dirty="0"/>
              <a:t>その後，基本的な理論的母集団を導入する．確率が現れるのは，この理論的段階である．</a:t>
            </a:r>
            <a:endParaRPr kumimoji="1" lang="ja-JP" altLang="en-US" dirty="0"/>
          </a:p>
        </p:txBody>
      </p:sp>
      <p:sp>
        <p:nvSpPr>
          <p:cNvPr id="4" name="スライド番号プレースホルダー 3">
            <a:extLst>
              <a:ext uri="{FF2B5EF4-FFF2-40B4-BE49-F238E27FC236}">
                <a16:creationId xmlns:a16="http://schemas.microsoft.com/office/drawing/2014/main" id="{7F0707D7-BDAC-48A1-BD14-EB8FAD33464E}"/>
              </a:ext>
            </a:extLst>
          </p:cNvPr>
          <p:cNvSpPr>
            <a:spLocks noGrp="1"/>
          </p:cNvSpPr>
          <p:nvPr>
            <p:ph type="sldNum" sz="quarter" idx="12"/>
          </p:nvPr>
        </p:nvSpPr>
        <p:spPr/>
        <p:txBody>
          <a:bodyPr/>
          <a:lstStyle/>
          <a:p>
            <a:fld id="{51FA5774-9DEC-4C8F-A9A0-987DCE3C7A20}" type="slidenum">
              <a:rPr kumimoji="1" lang="ja-JP" altLang="en-US" smtClean="0"/>
              <a:pPr/>
              <a:t>19</a:t>
            </a:fld>
            <a:endParaRPr kumimoji="1" lang="ja-JP" altLang="en-US"/>
          </a:p>
        </p:txBody>
      </p:sp>
    </p:spTree>
    <p:extLst>
      <p:ext uri="{BB962C8B-B14F-4D97-AF65-F5344CB8AC3E}">
        <p14:creationId xmlns:p14="http://schemas.microsoft.com/office/powerpoint/2010/main" val="2650080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40018B-A18C-4BC4-837B-2217BC48044D}"/>
              </a:ext>
            </a:extLst>
          </p:cNvPr>
          <p:cNvSpPr>
            <a:spLocks noGrp="1"/>
          </p:cNvSpPr>
          <p:nvPr>
            <p:ph type="title"/>
          </p:nvPr>
        </p:nvSpPr>
        <p:spPr/>
        <p:txBody>
          <a:bodyPr/>
          <a:lstStyle/>
          <a:p>
            <a:r>
              <a:rPr kumimoji="1" lang="ja-JP" altLang="en-US" dirty="0"/>
              <a:t>１．序説</a:t>
            </a:r>
          </a:p>
        </p:txBody>
      </p:sp>
      <p:sp>
        <p:nvSpPr>
          <p:cNvPr id="3" name="コンテンツ プレースホルダー 2">
            <a:extLst>
              <a:ext uri="{FF2B5EF4-FFF2-40B4-BE49-F238E27FC236}">
                <a16:creationId xmlns:a16="http://schemas.microsoft.com/office/drawing/2014/main" id="{DDAA1418-AD16-409E-836F-3DC39870ABBE}"/>
              </a:ext>
            </a:extLst>
          </p:cNvPr>
          <p:cNvSpPr>
            <a:spLocks noGrp="1"/>
          </p:cNvSpPr>
          <p:nvPr>
            <p:ph idx="1"/>
          </p:nvPr>
        </p:nvSpPr>
        <p:spPr/>
        <p:txBody>
          <a:bodyPr/>
          <a:lstStyle/>
          <a:p>
            <a:r>
              <a:rPr kumimoji="1" lang="ja-JP" altLang="en-US" u="sng" dirty="0">
                <a:solidFill>
                  <a:srgbClr val="FF0000"/>
                </a:solidFill>
              </a:rPr>
              <a:t>統計的方法</a:t>
            </a:r>
            <a:r>
              <a:rPr kumimoji="1" lang="ja-JP" altLang="en-US" dirty="0"/>
              <a:t>（</a:t>
            </a:r>
            <a:r>
              <a:rPr lang="en-US" altLang="ja-JP" dirty="0"/>
              <a:t>statistical methods</a:t>
            </a:r>
            <a:r>
              <a:rPr kumimoji="1" lang="ja-JP" altLang="en-US" dirty="0"/>
              <a:t>）：もっとも広義に定義すれば，数量的データ（</a:t>
            </a:r>
            <a:r>
              <a:rPr kumimoji="1" lang="en-US" altLang="ja-JP" dirty="0"/>
              <a:t>numerical data</a:t>
            </a:r>
            <a:r>
              <a:rPr kumimoji="1" lang="ja-JP" altLang="en-US" dirty="0"/>
              <a:t>）を処理する方法．</a:t>
            </a:r>
            <a:endParaRPr kumimoji="1" lang="en-US" altLang="ja-JP" dirty="0"/>
          </a:p>
          <a:p>
            <a:pPr lvl="1"/>
            <a:r>
              <a:rPr lang="ja-JP" altLang="en-US" dirty="0"/>
              <a:t>企業や政府の事業での，データ収集と分析のための方法はすべて，</a:t>
            </a:r>
            <a:r>
              <a:rPr lang="ja-JP" altLang="en-US" u="sng" dirty="0">
                <a:solidFill>
                  <a:srgbClr val="FF0000"/>
                </a:solidFill>
              </a:rPr>
              <a:t>統計学</a:t>
            </a:r>
            <a:r>
              <a:rPr lang="ja-JP" altLang="en-US" dirty="0"/>
              <a:t>（</a:t>
            </a:r>
            <a:r>
              <a:rPr lang="en-US" altLang="ja-JP" dirty="0"/>
              <a:t>statistics</a:t>
            </a:r>
            <a:r>
              <a:rPr lang="ja-JP" altLang="en-US" dirty="0"/>
              <a:t>）の領域に属すると考えてよい．</a:t>
            </a:r>
            <a:endParaRPr lang="en-US" altLang="ja-JP" dirty="0"/>
          </a:p>
          <a:p>
            <a:pPr lvl="1"/>
            <a:r>
              <a:rPr lang="ja-JP" altLang="en-US" dirty="0"/>
              <a:t>しかし，このような定義は広範すぎて実用的ではない．</a:t>
            </a:r>
            <a:endParaRPr kumimoji="1"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598ECC0D-C26E-4B2E-AB69-CD90AE115114}"/>
              </a:ext>
            </a:extLst>
          </p:cNvPr>
          <p:cNvSpPr>
            <a:spLocks noGrp="1"/>
          </p:cNvSpPr>
          <p:nvPr>
            <p:ph type="sldNum" sz="quarter" idx="12"/>
          </p:nvPr>
        </p:nvSpPr>
        <p:spPr/>
        <p:txBody>
          <a:bodyPr/>
          <a:lstStyle/>
          <a:p>
            <a:fld id="{51FA5774-9DEC-4C8F-A9A0-987DCE3C7A20}" type="slidenum">
              <a:rPr kumimoji="1" lang="ja-JP" altLang="en-US" smtClean="0"/>
              <a:pPr/>
              <a:t>2</a:t>
            </a:fld>
            <a:endParaRPr kumimoji="1" lang="ja-JP" altLang="en-US"/>
          </a:p>
        </p:txBody>
      </p:sp>
    </p:spTree>
    <p:extLst>
      <p:ext uri="{BB962C8B-B14F-4D97-AF65-F5344CB8AC3E}">
        <p14:creationId xmlns:p14="http://schemas.microsoft.com/office/powerpoint/2010/main" val="897116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5B8154-1E49-4DCC-9293-D42DF5431E0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6B5956CC-F336-41C7-AD92-234A272A5988}"/>
              </a:ext>
            </a:extLst>
          </p:cNvPr>
          <p:cNvSpPr>
            <a:spLocks noGrp="1"/>
          </p:cNvSpPr>
          <p:nvPr>
            <p:ph idx="1"/>
          </p:nvPr>
        </p:nvSpPr>
        <p:spPr/>
        <p:txBody>
          <a:bodyPr/>
          <a:lstStyle/>
          <a:p>
            <a:r>
              <a:rPr kumimoji="1" lang="ja-JP" altLang="en-US" dirty="0"/>
              <a:t>そこで，こうした方法を「統計的」と正当に呼ぶことができるよう，</a:t>
            </a:r>
            <a:r>
              <a:rPr kumimoji="1" lang="ja-JP" altLang="en-US" u="sng" dirty="0"/>
              <a:t>データの性質</a:t>
            </a:r>
            <a:r>
              <a:rPr kumimoji="1" lang="ja-JP" altLang="en-US" dirty="0"/>
              <a:t>と，</a:t>
            </a:r>
            <a:r>
              <a:rPr kumimoji="1" lang="ja-JP" altLang="en-US" u="sng" dirty="0"/>
              <a:t>データを調べる理由</a:t>
            </a:r>
            <a:r>
              <a:rPr kumimoji="1" lang="ja-JP" altLang="en-US" dirty="0"/>
              <a:t>の，両方を制限する必要がある．</a:t>
            </a:r>
            <a:endParaRPr kumimoji="1" lang="en-US" altLang="ja-JP" dirty="0"/>
          </a:p>
        </p:txBody>
      </p:sp>
      <p:sp>
        <p:nvSpPr>
          <p:cNvPr id="4" name="スライド番号プレースホルダー 3">
            <a:extLst>
              <a:ext uri="{FF2B5EF4-FFF2-40B4-BE49-F238E27FC236}">
                <a16:creationId xmlns:a16="http://schemas.microsoft.com/office/drawing/2014/main" id="{2DA5E6CD-7D71-418D-A9F5-97D90FD10488}"/>
              </a:ext>
            </a:extLst>
          </p:cNvPr>
          <p:cNvSpPr>
            <a:spLocks noGrp="1"/>
          </p:cNvSpPr>
          <p:nvPr>
            <p:ph type="sldNum" sz="quarter" idx="12"/>
          </p:nvPr>
        </p:nvSpPr>
        <p:spPr/>
        <p:txBody>
          <a:bodyPr/>
          <a:lstStyle/>
          <a:p>
            <a:fld id="{51FA5774-9DEC-4C8F-A9A0-987DCE3C7A20}" type="slidenum">
              <a:rPr kumimoji="1" lang="ja-JP" altLang="en-US" smtClean="0"/>
              <a:pPr/>
              <a:t>3</a:t>
            </a:fld>
            <a:endParaRPr kumimoji="1" lang="ja-JP" altLang="en-US"/>
          </a:p>
        </p:txBody>
      </p:sp>
    </p:spTree>
    <p:extLst>
      <p:ext uri="{BB962C8B-B14F-4D97-AF65-F5344CB8AC3E}">
        <p14:creationId xmlns:p14="http://schemas.microsoft.com/office/powerpoint/2010/main" val="3984241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151700-3E62-4704-AB2A-49BC344425A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A5FA04B3-4B9F-405B-A7B3-2D866D2F64D9}"/>
              </a:ext>
            </a:extLst>
          </p:cNvPr>
          <p:cNvSpPr>
            <a:spLocks noGrp="1"/>
          </p:cNvSpPr>
          <p:nvPr>
            <p:ph idx="1"/>
          </p:nvPr>
        </p:nvSpPr>
        <p:spPr/>
        <p:txBody>
          <a:bodyPr>
            <a:normAutofit lnSpcReduction="10000"/>
          </a:bodyPr>
          <a:lstStyle/>
          <a:p>
            <a:r>
              <a:rPr kumimoji="1" lang="ja-JP" altLang="en-US" dirty="0"/>
              <a:t>統計的方法は，</a:t>
            </a:r>
            <a:r>
              <a:rPr kumimoji="1" lang="ja-JP" altLang="en-US" u="sng" dirty="0"/>
              <a:t>観測値の源泉</a:t>
            </a:r>
            <a:r>
              <a:rPr lang="ja-JP" altLang="en-US" u="sng" dirty="0"/>
              <a:t>（</a:t>
            </a:r>
            <a:r>
              <a:rPr lang="en-US" altLang="ja-JP" u="sng" dirty="0"/>
              <a:t>source of the observations</a:t>
            </a:r>
            <a:r>
              <a:rPr lang="ja-JP" altLang="en-US" u="sng" dirty="0"/>
              <a:t>）</a:t>
            </a:r>
            <a:r>
              <a:rPr kumimoji="1" lang="ja-JP" altLang="en-US" u="sng" dirty="0"/>
              <a:t>から，測定（</a:t>
            </a:r>
            <a:r>
              <a:rPr kumimoji="1" lang="en-US" altLang="ja-JP" u="sng" dirty="0"/>
              <a:t>measurement</a:t>
            </a:r>
            <a:r>
              <a:rPr kumimoji="1" lang="ja-JP" altLang="en-US" u="sng" dirty="0"/>
              <a:t>）または計数</a:t>
            </a:r>
            <a:r>
              <a:rPr lang="ja-JP" altLang="en-US" u="sng" dirty="0"/>
              <a:t>（</a:t>
            </a:r>
            <a:r>
              <a:rPr lang="en-US" altLang="ja-JP" u="sng" dirty="0"/>
              <a:t>count</a:t>
            </a:r>
            <a:r>
              <a:rPr lang="ja-JP" altLang="en-US" u="sng" dirty="0"/>
              <a:t>）</a:t>
            </a:r>
            <a:r>
              <a:rPr kumimoji="1" lang="ja-JP" altLang="en-US" u="sng" dirty="0"/>
              <a:t>の形でとられた，観測データ</a:t>
            </a:r>
            <a:r>
              <a:rPr kumimoji="1" lang="ja-JP" altLang="en-US" dirty="0"/>
              <a:t>に関係がある．</a:t>
            </a:r>
            <a:endParaRPr kumimoji="1" lang="en-US" altLang="ja-JP" dirty="0"/>
          </a:p>
          <a:p>
            <a:pPr lvl="1"/>
            <a:r>
              <a:rPr lang="ja-JP" altLang="en-US" dirty="0"/>
              <a:t>ある都市で医療費を調べたいときは，その都市の住民の何パーセントかを選んで，それぞれの支出した医療費をたずねる．</a:t>
            </a:r>
            <a:endParaRPr lang="en-US" altLang="ja-JP" dirty="0"/>
          </a:p>
          <a:p>
            <a:pPr lvl="1"/>
            <a:r>
              <a:rPr kumimoji="1" lang="ja-JP" altLang="en-US" dirty="0"/>
              <a:t>議会で論争中の問題についての世論を知りたいならば，各地から選んだ有権者の集団に，この問題についての意見をたずねる．</a:t>
            </a:r>
          </a:p>
        </p:txBody>
      </p:sp>
      <p:sp>
        <p:nvSpPr>
          <p:cNvPr id="4" name="スライド番号プレースホルダー 3">
            <a:extLst>
              <a:ext uri="{FF2B5EF4-FFF2-40B4-BE49-F238E27FC236}">
                <a16:creationId xmlns:a16="http://schemas.microsoft.com/office/drawing/2014/main" id="{EA38B7EA-56C6-4401-B3D5-378970BE7D7C}"/>
              </a:ext>
            </a:extLst>
          </p:cNvPr>
          <p:cNvSpPr>
            <a:spLocks noGrp="1"/>
          </p:cNvSpPr>
          <p:nvPr>
            <p:ph type="sldNum" sz="quarter" idx="12"/>
          </p:nvPr>
        </p:nvSpPr>
        <p:spPr/>
        <p:txBody>
          <a:bodyPr/>
          <a:lstStyle/>
          <a:p>
            <a:fld id="{51FA5774-9DEC-4C8F-A9A0-987DCE3C7A20}" type="slidenum">
              <a:rPr kumimoji="1" lang="ja-JP" altLang="en-US" smtClean="0"/>
              <a:pPr/>
              <a:t>4</a:t>
            </a:fld>
            <a:endParaRPr kumimoji="1" lang="ja-JP" altLang="en-US"/>
          </a:p>
        </p:txBody>
      </p:sp>
    </p:spTree>
    <p:extLst>
      <p:ext uri="{BB962C8B-B14F-4D97-AF65-F5344CB8AC3E}">
        <p14:creationId xmlns:p14="http://schemas.microsoft.com/office/powerpoint/2010/main" val="3632830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C99D58-7D56-4D8B-A0E7-631976EDA87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917D8CED-142B-44D9-A0AD-4A252E8377ED}"/>
              </a:ext>
            </a:extLst>
          </p:cNvPr>
          <p:cNvSpPr>
            <a:spLocks noGrp="1"/>
          </p:cNvSpPr>
          <p:nvPr>
            <p:ph idx="1"/>
          </p:nvPr>
        </p:nvSpPr>
        <p:spPr/>
        <p:txBody>
          <a:bodyPr/>
          <a:lstStyle/>
          <a:p>
            <a:r>
              <a:rPr lang="ja-JP" altLang="en-US" dirty="0"/>
              <a:t>統計家は，</a:t>
            </a:r>
            <a:r>
              <a:rPr lang="ja-JP" altLang="en-US" u="sng" dirty="0"/>
              <a:t>観測値の源泉に関する結論を引き出すために</a:t>
            </a:r>
            <a:r>
              <a:rPr lang="ja-JP" altLang="en-US" dirty="0"/>
              <a:t>，上記のような観測値をとる．</a:t>
            </a:r>
            <a:endParaRPr lang="en-US" altLang="ja-JP" dirty="0"/>
          </a:p>
          <a:p>
            <a:pPr lvl="1"/>
            <a:r>
              <a:rPr lang="ja-JP" altLang="en-US" dirty="0"/>
              <a:t>抽出された個人の医療費は，都市全体での医療費の水準を知るために用いられる．</a:t>
            </a:r>
            <a:endParaRPr lang="en-US" altLang="ja-JP" dirty="0"/>
          </a:p>
          <a:p>
            <a:pPr lvl="1"/>
            <a:r>
              <a:rPr kumimoji="1" lang="ja-JP" altLang="en-US" dirty="0"/>
              <a:t>論争中の問題についての質問をごくわずかな有権者に行う目的は，この問題についてのすべての有権者の意見の，十分な近似値を知ることである．</a:t>
            </a:r>
          </a:p>
        </p:txBody>
      </p:sp>
      <p:sp>
        <p:nvSpPr>
          <p:cNvPr id="4" name="スライド番号プレースホルダー 3">
            <a:extLst>
              <a:ext uri="{FF2B5EF4-FFF2-40B4-BE49-F238E27FC236}">
                <a16:creationId xmlns:a16="http://schemas.microsoft.com/office/drawing/2014/main" id="{B6F21756-25B0-4B2C-BDE5-1CE57FA8568A}"/>
              </a:ext>
            </a:extLst>
          </p:cNvPr>
          <p:cNvSpPr>
            <a:spLocks noGrp="1"/>
          </p:cNvSpPr>
          <p:nvPr>
            <p:ph type="sldNum" sz="quarter" idx="12"/>
          </p:nvPr>
        </p:nvSpPr>
        <p:spPr/>
        <p:txBody>
          <a:bodyPr/>
          <a:lstStyle/>
          <a:p>
            <a:fld id="{51FA5774-9DEC-4C8F-A9A0-987DCE3C7A20}" type="slidenum">
              <a:rPr kumimoji="1" lang="ja-JP" altLang="en-US" smtClean="0"/>
              <a:pPr/>
              <a:t>5</a:t>
            </a:fld>
            <a:endParaRPr kumimoji="1" lang="ja-JP" altLang="en-US"/>
          </a:p>
        </p:txBody>
      </p:sp>
    </p:spTree>
    <p:extLst>
      <p:ext uri="{BB962C8B-B14F-4D97-AF65-F5344CB8AC3E}">
        <p14:creationId xmlns:p14="http://schemas.microsoft.com/office/powerpoint/2010/main" val="159024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a:solidFill>
                  <a:srgbClr val="FF0000"/>
                </a:solidFill>
              </a:rPr>
              <a:t>母集団</a:t>
            </a:r>
            <a:r>
              <a:rPr kumimoji="1" lang="ja-JP" altLang="en-US" dirty="0"/>
              <a:t>（</a:t>
            </a:r>
            <a:r>
              <a:rPr kumimoji="1" lang="en-US" altLang="ja-JP" dirty="0"/>
              <a:t>population</a:t>
            </a:r>
            <a:r>
              <a:rPr kumimoji="1" lang="ja-JP" altLang="en-US" dirty="0"/>
              <a:t>）：観測値の源泉</a:t>
            </a:r>
            <a:r>
              <a:rPr lang="ja-JP" altLang="en-US" dirty="0"/>
              <a:t>（テキスト </a:t>
            </a:r>
            <a:r>
              <a:rPr lang="en-US" altLang="ja-JP" dirty="0"/>
              <a:t>p.3</a:t>
            </a:r>
            <a:r>
              <a:rPr lang="ja-JP" altLang="en-US" dirty="0"/>
              <a:t>）</a:t>
            </a:r>
            <a:r>
              <a:rPr kumimoji="1" lang="ja-JP" altLang="en-US" dirty="0"/>
              <a:t>．興味のある対象全体．性質を明らかにしたい対象集団．データの発生装置．</a:t>
            </a:r>
            <a:endParaRPr kumimoji="1" lang="en-US" altLang="ja-JP" dirty="0"/>
          </a:p>
          <a:p>
            <a:r>
              <a:rPr lang="ja-JP" altLang="en-US" u="sng" dirty="0">
                <a:solidFill>
                  <a:srgbClr val="FF0000"/>
                </a:solidFill>
              </a:rPr>
              <a:t>標本</a:t>
            </a:r>
            <a:r>
              <a:rPr lang="ja-JP" altLang="en-US" dirty="0"/>
              <a:t>（</a:t>
            </a:r>
            <a:r>
              <a:rPr lang="en-US" altLang="ja-JP" dirty="0"/>
              <a:t>sample</a:t>
            </a:r>
            <a:r>
              <a:rPr lang="ja-JP" altLang="en-US" dirty="0"/>
              <a:t>）：母集団に関する情報を得る目的でそこからとられた観測値の集まり（テキスト </a:t>
            </a:r>
            <a:r>
              <a:rPr lang="en-US" altLang="ja-JP" dirty="0"/>
              <a:t>p.3</a:t>
            </a:r>
            <a:r>
              <a:rPr lang="ja-JP" altLang="en-US" dirty="0"/>
              <a:t>）．</a:t>
            </a:r>
            <a:endParaRPr lang="en-US" altLang="ja-JP" dirty="0"/>
          </a:p>
          <a:p>
            <a:r>
              <a:rPr lang="ja-JP" altLang="en-US" u="sng" dirty="0">
                <a:solidFill>
                  <a:srgbClr val="FF0000"/>
                </a:solidFill>
              </a:rPr>
              <a:t>統計的方法</a:t>
            </a:r>
            <a:r>
              <a:rPr lang="ja-JP" altLang="en-US" dirty="0"/>
              <a:t>（</a:t>
            </a:r>
            <a:r>
              <a:rPr lang="en-US" altLang="ja-JP" dirty="0"/>
              <a:t>statistical method</a:t>
            </a:r>
            <a:r>
              <a:rPr lang="ja-JP" altLang="en-US" dirty="0"/>
              <a:t>）あるいは</a:t>
            </a:r>
            <a:r>
              <a:rPr lang="ja-JP" altLang="en-US" u="sng" dirty="0">
                <a:solidFill>
                  <a:srgbClr val="FF0000"/>
                </a:solidFill>
              </a:rPr>
              <a:t>統計学</a:t>
            </a:r>
            <a:r>
              <a:rPr lang="ja-JP" altLang="en-US" dirty="0"/>
              <a:t>（</a:t>
            </a:r>
            <a:r>
              <a:rPr lang="en-US" altLang="ja-JP" dirty="0"/>
              <a:t>statistics</a:t>
            </a:r>
            <a:r>
              <a:rPr lang="ja-JP" altLang="en-US" dirty="0"/>
              <a:t>）：母集団に関する結論を標本から引き出す方法．</a:t>
            </a:r>
            <a:endParaRPr lang="en-US" altLang="ja-JP" dirty="0"/>
          </a:p>
        </p:txBody>
      </p:sp>
      <p:sp>
        <p:nvSpPr>
          <p:cNvPr id="4" name="スライド番号プレースホルダ 3"/>
          <p:cNvSpPr>
            <a:spLocks noGrp="1"/>
          </p:cNvSpPr>
          <p:nvPr>
            <p:ph type="sldNum" sz="quarter" idx="12"/>
          </p:nvPr>
        </p:nvSpPr>
        <p:spPr/>
        <p:txBody>
          <a:bodyPr/>
          <a:lstStyle/>
          <a:p>
            <a:fld id="{51FA5774-9DEC-4C8F-A9A0-987DCE3C7A20}"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記述統計と推測統計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u="sng" dirty="0">
                <a:solidFill>
                  <a:srgbClr val="FF0000"/>
                </a:solidFill>
              </a:rPr>
              <a:t>記述統計</a:t>
            </a:r>
            <a:r>
              <a:rPr kumimoji="1" lang="ja-JP" altLang="en-US" dirty="0"/>
              <a:t>（</a:t>
            </a:r>
            <a:r>
              <a:rPr kumimoji="1" lang="en-US" altLang="ja-JP" dirty="0"/>
              <a:t>descriptive statistics</a:t>
            </a:r>
            <a:r>
              <a:rPr kumimoji="1" lang="ja-JP" altLang="en-US" dirty="0"/>
              <a:t>）：データの収集，要約に関する統計学（テキスト </a:t>
            </a:r>
            <a:r>
              <a:rPr kumimoji="1" lang="en-US" altLang="ja-JP" dirty="0"/>
              <a:t>p.4</a:t>
            </a:r>
            <a:r>
              <a:rPr kumimoji="1" lang="ja-JP" altLang="en-US" dirty="0"/>
              <a:t>）．</a:t>
            </a:r>
            <a:endParaRPr kumimoji="1" lang="en-US" altLang="ja-JP" dirty="0"/>
          </a:p>
          <a:p>
            <a:pPr lvl="1"/>
            <a:r>
              <a:rPr lang="ja-JP" altLang="en-US" dirty="0"/>
              <a:t>推測統計への準備としての，標本データの要約．</a:t>
            </a:r>
            <a:endParaRPr kumimoji="1" lang="en-US" altLang="ja-JP" dirty="0"/>
          </a:p>
          <a:p>
            <a:r>
              <a:rPr lang="ja-JP" altLang="en-US" u="sng" dirty="0">
                <a:solidFill>
                  <a:srgbClr val="FF0000"/>
                </a:solidFill>
              </a:rPr>
              <a:t>推測統計</a:t>
            </a:r>
            <a:r>
              <a:rPr lang="ja-JP" altLang="en-US" dirty="0"/>
              <a:t>（</a:t>
            </a:r>
            <a:r>
              <a:rPr lang="en-US" altLang="ja-JP" dirty="0"/>
              <a:t>statistical inference</a:t>
            </a:r>
            <a:r>
              <a:rPr lang="ja-JP" altLang="en-US" dirty="0"/>
              <a:t>）：母集団に関する結論を引き出す統計学（テキスト </a:t>
            </a:r>
            <a:r>
              <a:rPr lang="en-US" altLang="ja-JP" dirty="0"/>
              <a:t>p.4</a:t>
            </a:r>
            <a:r>
              <a:rPr lang="ja-JP" altLang="en-US" dirty="0"/>
              <a:t>）．</a:t>
            </a:r>
            <a:endParaRPr lang="en-US" altLang="ja-JP" dirty="0"/>
          </a:p>
          <a:p>
            <a:pPr lvl="1"/>
            <a:r>
              <a:rPr lang="en-US" altLang="ja-JP" dirty="0"/>
              <a:t># </a:t>
            </a:r>
            <a:r>
              <a:rPr lang="ja-JP" altLang="en-US" dirty="0"/>
              <a:t>テキストの記述は，</a:t>
            </a:r>
            <a:r>
              <a:rPr kumimoji="1" lang="ja-JP" altLang="en-US" dirty="0"/>
              <a:t>大きな母集団から，相対的に小さな標本を抽出することを暗示している．小さな母集団や，非常に大きな標本が得られる場合は，記述統計の手法だけで十分かもしれない．</a:t>
            </a:r>
          </a:p>
        </p:txBody>
      </p:sp>
      <p:sp>
        <p:nvSpPr>
          <p:cNvPr id="4" name="スライド番号プレースホルダ 3"/>
          <p:cNvSpPr>
            <a:spLocks noGrp="1"/>
          </p:cNvSpPr>
          <p:nvPr>
            <p:ph type="sldNum" sz="quarter" idx="12"/>
          </p:nvPr>
        </p:nvSpPr>
        <p:spPr/>
        <p:txBody>
          <a:bodyPr/>
          <a:lstStyle/>
          <a:p>
            <a:fld id="{51FA5774-9DEC-4C8F-A9A0-987DCE3C7A20}"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C9F2BA-3862-4CB9-8308-48A909E219CA}"/>
              </a:ext>
            </a:extLst>
          </p:cNvPr>
          <p:cNvSpPr>
            <a:spLocks noGrp="1"/>
          </p:cNvSpPr>
          <p:nvPr>
            <p:ph type="title"/>
          </p:nvPr>
        </p:nvSpPr>
        <p:spPr/>
        <p:txBody>
          <a:bodyPr/>
          <a:lstStyle/>
          <a:p>
            <a:r>
              <a:rPr kumimoji="1" lang="ja-JP" altLang="en-US" dirty="0"/>
              <a:t>２．実例</a:t>
            </a:r>
          </a:p>
        </p:txBody>
      </p:sp>
      <p:sp>
        <p:nvSpPr>
          <p:cNvPr id="3" name="コンテンツ プレースホルダー 2">
            <a:extLst>
              <a:ext uri="{FF2B5EF4-FFF2-40B4-BE49-F238E27FC236}">
                <a16:creationId xmlns:a16="http://schemas.microsoft.com/office/drawing/2014/main" id="{3B697243-498F-46FD-9193-4C4167808792}"/>
              </a:ext>
            </a:extLst>
          </p:cNvPr>
          <p:cNvSpPr>
            <a:spLocks noGrp="1"/>
          </p:cNvSpPr>
          <p:nvPr>
            <p:ph idx="1"/>
          </p:nvPr>
        </p:nvSpPr>
        <p:spPr/>
        <p:txBody>
          <a:bodyPr/>
          <a:lstStyle/>
          <a:p>
            <a:pPr marL="514350" indent="-514350">
              <a:buFont typeface="+mj-lt"/>
              <a:buAutoNum type="alphaLcPeriod"/>
            </a:pPr>
            <a:r>
              <a:rPr kumimoji="1" lang="ja-JP" altLang="en-US" dirty="0"/>
              <a:t>米国議会の補欠選挙において，ある市長が，所属政党での候補者第</a:t>
            </a:r>
            <a:r>
              <a:rPr kumimoji="1" lang="en-US" altLang="ja-JP" dirty="0"/>
              <a:t>1</a:t>
            </a:r>
            <a:r>
              <a:rPr kumimoji="1" lang="ja-JP" altLang="en-US" dirty="0"/>
              <a:t>位となる可能性を知りたいと考えた．選挙運動推進にかかわる部署は，市長の人気を知るため，その州の有権者の世論調査を行うことに同意した．統計的方法を用いることで，望ましい精度で市長の支持率を推定するための，調査規模を決定することができる．</a:t>
            </a:r>
          </a:p>
        </p:txBody>
      </p:sp>
      <p:sp>
        <p:nvSpPr>
          <p:cNvPr id="4" name="スライド番号プレースホルダー 3">
            <a:extLst>
              <a:ext uri="{FF2B5EF4-FFF2-40B4-BE49-F238E27FC236}">
                <a16:creationId xmlns:a16="http://schemas.microsoft.com/office/drawing/2014/main" id="{C2812EF3-EC19-484D-AFAC-230044E4A917}"/>
              </a:ext>
            </a:extLst>
          </p:cNvPr>
          <p:cNvSpPr>
            <a:spLocks noGrp="1"/>
          </p:cNvSpPr>
          <p:nvPr>
            <p:ph type="sldNum" sz="quarter" idx="12"/>
          </p:nvPr>
        </p:nvSpPr>
        <p:spPr/>
        <p:txBody>
          <a:bodyPr/>
          <a:lstStyle/>
          <a:p>
            <a:fld id="{51FA5774-9DEC-4C8F-A9A0-987DCE3C7A20}" type="slidenum">
              <a:rPr kumimoji="1" lang="ja-JP" altLang="en-US" smtClean="0"/>
              <a:pPr/>
              <a:t>8</a:t>
            </a:fld>
            <a:endParaRPr kumimoji="1" lang="ja-JP" altLang="en-US"/>
          </a:p>
        </p:txBody>
      </p:sp>
    </p:spTree>
    <p:extLst>
      <p:ext uri="{BB962C8B-B14F-4D97-AF65-F5344CB8AC3E}">
        <p14:creationId xmlns:p14="http://schemas.microsoft.com/office/powerpoint/2010/main" val="3365104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BBC2B4-0AB0-499E-B13D-2FA13FCC7369}"/>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538E7F87-E65C-4876-A4E6-2E564F12265A}"/>
              </a:ext>
            </a:extLst>
          </p:cNvPr>
          <p:cNvSpPr>
            <a:spLocks noGrp="1"/>
          </p:cNvSpPr>
          <p:nvPr>
            <p:ph idx="1"/>
          </p:nvPr>
        </p:nvSpPr>
        <p:spPr/>
        <p:txBody>
          <a:bodyPr>
            <a:normAutofit/>
          </a:bodyPr>
          <a:lstStyle/>
          <a:p>
            <a:pPr marL="514350" indent="-514350">
              <a:buFont typeface="+mj-lt"/>
              <a:buAutoNum type="alphaLcPeriod" startAt="2"/>
            </a:pPr>
            <a:r>
              <a:rPr kumimoji="1" lang="ja-JP" altLang="en-US" dirty="0"/>
              <a:t>ある医学研究チームが，よく知られ</a:t>
            </a:r>
            <a:r>
              <a:rPr lang="ja-JP" altLang="en-US" dirty="0"/>
              <a:t>た子どもの病気の予防に役立つと期待される血清を開発した．ある大きな都市の教育委員会はいくつかの学年の児童の半数に血清を注射することを許可した．注射を受けたグループと受けなかったグループそれぞれで，次の１年間にその病気にかかった割合を求めて，統計的方法を用いれば，血清が真に有効であったかどうかを判定することができる．</a:t>
            </a:r>
            <a:endParaRPr kumimoji="1" lang="ja-JP" altLang="en-US" dirty="0"/>
          </a:p>
        </p:txBody>
      </p:sp>
      <p:sp>
        <p:nvSpPr>
          <p:cNvPr id="4" name="スライド番号プレースホルダー 3">
            <a:extLst>
              <a:ext uri="{FF2B5EF4-FFF2-40B4-BE49-F238E27FC236}">
                <a16:creationId xmlns:a16="http://schemas.microsoft.com/office/drawing/2014/main" id="{391ED10A-2D36-48B1-BD5C-F1AB5776310B}"/>
              </a:ext>
            </a:extLst>
          </p:cNvPr>
          <p:cNvSpPr>
            <a:spLocks noGrp="1"/>
          </p:cNvSpPr>
          <p:nvPr>
            <p:ph type="sldNum" sz="quarter" idx="12"/>
          </p:nvPr>
        </p:nvSpPr>
        <p:spPr/>
        <p:txBody>
          <a:bodyPr/>
          <a:lstStyle/>
          <a:p>
            <a:fld id="{51FA5774-9DEC-4C8F-A9A0-987DCE3C7A20}" type="slidenum">
              <a:rPr kumimoji="1" lang="ja-JP" altLang="en-US" smtClean="0"/>
              <a:pPr/>
              <a:t>9</a:t>
            </a:fld>
            <a:endParaRPr kumimoji="1" lang="ja-JP" altLang="en-US"/>
          </a:p>
        </p:txBody>
      </p:sp>
    </p:spTree>
    <p:extLst>
      <p:ext uri="{BB962C8B-B14F-4D97-AF65-F5344CB8AC3E}">
        <p14:creationId xmlns:p14="http://schemas.microsoft.com/office/powerpoint/2010/main" val="20612040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1630</Words>
  <Application>Microsoft Office PowerPoint</Application>
  <PresentationFormat>画面に合わせる (4:3)</PresentationFormat>
  <Paragraphs>83</Paragraphs>
  <Slides>19</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Arial</vt:lpstr>
      <vt:lpstr>Calibri</vt:lpstr>
      <vt:lpstr>Wingdings</vt:lpstr>
      <vt:lpstr>Office テーマ</vt:lpstr>
      <vt:lpstr>ホーエル『初等統計学』 第１章　統計的方法の性質</vt:lpstr>
      <vt:lpstr>１．序説</vt:lpstr>
      <vt:lpstr>PowerPoint プレゼンテーション</vt:lpstr>
      <vt:lpstr>PowerPoint プレゼンテーション</vt:lpstr>
      <vt:lpstr>PowerPoint プレゼンテーション</vt:lpstr>
      <vt:lpstr>PowerPoint プレゼンテーション</vt:lpstr>
      <vt:lpstr>記述統計と推測統計</vt:lpstr>
      <vt:lpstr>２．実例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３．推定と仮説の検定</vt:lpstr>
      <vt:lpstr>４．確率</vt:lpstr>
      <vt:lpstr>PowerPoint プレゼンテーション</vt:lpstr>
      <vt:lpstr>PowerPoint プレゼンテーション</vt:lpstr>
      <vt:lpstr>５．本書の構成</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 TERAO</dc:creator>
  <cp:lastModifiedBy>敦 寺尾</cp:lastModifiedBy>
  <cp:revision>39</cp:revision>
  <dcterms:created xsi:type="dcterms:W3CDTF">2009-09-29T02:01:05Z</dcterms:created>
  <dcterms:modified xsi:type="dcterms:W3CDTF">2024-09-17T13:37:59Z</dcterms:modified>
</cp:coreProperties>
</file>