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9"/>
  </p:notesMasterIdLst>
  <p:handoutMasterIdLst>
    <p:handoutMasterId r:id="rId60"/>
  </p:handoutMasterIdLst>
  <p:sldIdLst>
    <p:sldId id="256" r:id="rId2"/>
    <p:sldId id="257" r:id="rId3"/>
    <p:sldId id="322" r:id="rId4"/>
    <p:sldId id="323" r:id="rId5"/>
    <p:sldId id="258" r:id="rId6"/>
    <p:sldId id="262" r:id="rId7"/>
    <p:sldId id="264" r:id="rId8"/>
    <p:sldId id="261" r:id="rId9"/>
    <p:sldId id="263" r:id="rId10"/>
    <p:sldId id="265" r:id="rId11"/>
    <p:sldId id="266" r:id="rId12"/>
    <p:sldId id="267" r:id="rId13"/>
    <p:sldId id="271" r:id="rId14"/>
    <p:sldId id="327" r:id="rId15"/>
    <p:sldId id="275" r:id="rId16"/>
    <p:sldId id="270" r:id="rId17"/>
    <p:sldId id="278" r:id="rId18"/>
    <p:sldId id="279" r:id="rId19"/>
    <p:sldId id="280" r:id="rId20"/>
    <p:sldId id="285" r:id="rId21"/>
    <p:sldId id="296" r:id="rId22"/>
    <p:sldId id="281" r:id="rId23"/>
    <p:sldId id="282" r:id="rId24"/>
    <p:sldId id="283" r:id="rId25"/>
    <p:sldId id="284" r:id="rId26"/>
    <p:sldId id="297" r:id="rId27"/>
    <p:sldId id="298" r:id="rId28"/>
    <p:sldId id="301" r:id="rId29"/>
    <p:sldId id="300" r:id="rId30"/>
    <p:sldId id="302" r:id="rId31"/>
    <p:sldId id="299" r:id="rId32"/>
    <p:sldId id="303" r:id="rId33"/>
    <p:sldId id="304" r:id="rId34"/>
    <p:sldId id="329" r:id="rId35"/>
    <p:sldId id="305" r:id="rId36"/>
    <p:sldId id="306" r:id="rId37"/>
    <p:sldId id="312" r:id="rId38"/>
    <p:sldId id="307" r:id="rId39"/>
    <p:sldId id="290" r:id="rId40"/>
    <p:sldId id="291" r:id="rId41"/>
    <p:sldId id="308" r:id="rId42"/>
    <p:sldId id="315" r:id="rId43"/>
    <p:sldId id="316" r:id="rId44"/>
    <p:sldId id="319" r:id="rId45"/>
    <p:sldId id="320" r:id="rId46"/>
    <p:sldId id="321" r:id="rId47"/>
    <p:sldId id="309" r:id="rId48"/>
    <p:sldId id="310" r:id="rId49"/>
    <p:sldId id="311" r:id="rId50"/>
    <p:sldId id="313" r:id="rId51"/>
    <p:sldId id="286" r:id="rId52"/>
    <p:sldId id="328" r:id="rId53"/>
    <p:sldId id="325" r:id="rId54"/>
    <p:sldId id="326" r:id="rId55"/>
    <p:sldId id="317" r:id="rId56"/>
    <p:sldId id="314" r:id="rId57"/>
    <p:sldId id="259" r:id="rId58"/>
  </p:sldIdLst>
  <p:sldSz cx="9144000" cy="6858000" type="screen4x3"/>
  <p:notesSz cx="6805613"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4" d="100"/>
          <a:sy n="94" d="100"/>
        </p:scale>
        <p:origin x="884" y="5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Owner\My%20Documents\aoyama\ssi\2008\intro\080425\gradebook0425\behav_ec.csv"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behav_ec!$K$9</c:f>
              <c:strCache>
                <c:ptCount val="1"/>
                <c:pt idx="0">
                  <c:v>リスク回避</c:v>
                </c:pt>
              </c:strCache>
            </c:strRef>
          </c:tx>
          <c:invertIfNegative val="0"/>
          <c:cat>
            <c:strRef>
              <c:f>behav_ec!$L$8:$M$8</c:f>
              <c:strCache>
                <c:ptCount val="2"/>
                <c:pt idx="0">
                  <c:v>金増加</c:v>
                </c:pt>
                <c:pt idx="1">
                  <c:v>金損失</c:v>
                </c:pt>
              </c:strCache>
            </c:strRef>
          </c:cat>
          <c:val>
            <c:numRef>
              <c:f>behav_ec!$L$9:$M$9</c:f>
              <c:numCache>
                <c:formatCode>0%</c:formatCode>
                <c:ptCount val="2"/>
                <c:pt idx="0">
                  <c:v>0.63414634146341464</c:v>
                </c:pt>
                <c:pt idx="1">
                  <c:v>0.31707317073170732</c:v>
                </c:pt>
              </c:numCache>
            </c:numRef>
          </c:val>
          <c:extLst>
            <c:ext xmlns:c16="http://schemas.microsoft.com/office/drawing/2014/chart" uri="{C3380CC4-5D6E-409C-BE32-E72D297353CC}">
              <c16:uniqueId val="{00000000-B89F-4FA2-A4A2-BCDBAC465D07}"/>
            </c:ext>
          </c:extLst>
        </c:ser>
        <c:ser>
          <c:idx val="1"/>
          <c:order val="1"/>
          <c:tx>
            <c:strRef>
              <c:f>behav_ec!$K$10</c:f>
              <c:strCache>
                <c:ptCount val="1"/>
                <c:pt idx="0">
                  <c:v>リスク追及</c:v>
                </c:pt>
              </c:strCache>
            </c:strRef>
          </c:tx>
          <c:invertIfNegative val="0"/>
          <c:cat>
            <c:strRef>
              <c:f>behav_ec!$L$8:$M$8</c:f>
              <c:strCache>
                <c:ptCount val="2"/>
                <c:pt idx="0">
                  <c:v>金増加</c:v>
                </c:pt>
                <c:pt idx="1">
                  <c:v>金損失</c:v>
                </c:pt>
              </c:strCache>
            </c:strRef>
          </c:cat>
          <c:val>
            <c:numRef>
              <c:f>behav_ec!$L$10:$M$10</c:f>
              <c:numCache>
                <c:formatCode>0%</c:formatCode>
                <c:ptCount val="2"/>
                <c:pt idx="0">
                  <c:v>0.36585365853658525</c:v>
                </c:pt>
                <c:pt idx="1">
                  <c:v>0.68292682926829595</c:v>
                </c:pt>
              </c:numCache>
            </c:numRef>
          </c:val>
          <c:extLst>
            <c:ext xmlns:c16="http://schemas.microsoft.com/office/drawing/2014/chart" uri="{C3380CC4-5D6E-409C-BE32-E72D297353CC}">
              <c16:uniqueId val="{00000001-B89F-4FA2-A4A2-BCDBAC465D07}"/>
            </c:ext>
          </c:extLst>
        </c:ser>
        <c:dLbls>
          <c:showLegendKey val="0"/>
          <c:showVal val="0"/>
          <c:showCatName val="0"/>
          <c:showSerName val="0"/>
          <c:showPercent val="0"/>
          <c:showBubbleSize val="0"/>
        </c:dLbls>
        <c:gapWidth val="150"/>
        <c:axId val="63088896"/>
        <c:axId val="63095168"/>
      </c:barChart>
      <c:catAx>
        <c:axId val="63088896"/>
        <c:scaling>
          <c:orientation val="minMax"/>
        </c:scaling>
        <c:delete val="0"/>
        <c:axPos val="b"/>
        <c:title>
          <c:tx>
            <c:rich>
              <a:bodyPr/>
              <a:lstStyle/>
              <a:p>
                <a:pPr>
                  <a:defRPr sz="1400"/>
                </a:pPr>
                <a:r>
                  <a:rPr lang="ja-JP" altLang="en-US" sz="1400"/>
                  <a:t>状況</a:t>
                </a:r>
              </a:p>
            </c:rich>
          </c:tx>
          <c:overlay val="0"/>
        </c:title>
        <c:numFmt formatCode="General" sourceLinked="0"/>
        <c:majorTickMark val="out"/>
        <c:minorTickMark val="none"/>
        <c:tickLblPos val="nextTo"/>
        <c:txPr>
          <a:bodyPr/>
          <a:lstStyle/>
          <a:p>
            <a:pPr>
              <a:defRPr sz="1600"/>
            </a:pPr>
            <a:endParaRPr lang="ja-JP"/>
          </a:p>
        </c:txPr>
        <c:crossAx val="63095168"/>
        <c:crosses val="autoZero"/>
        <c:auto val="1"/>
        <c:lblAlgn val="ctr"/>
        <c:lblOffset val="100"/>
        <c:noMultiLvlLbl val="0"/>
      </c:catAx>
      <c:valAx>
        <c:axId val="63095168"/>
        <c:scaling>
          <c:orientation val="minMax"/>
          <c:max val="1"/>
        </c:scaling>
        <c:delete val="0"/>
        <c:axPos val="l"/>
        <c:majorGridlines/>
        <c:title>
          <c:tx>
            <c:rich>
              <a:bodyPr rot="0" vert="wordArtVertRtl"/>
              <a:lstStyle/>
              <a:p>
                <a:pPr>
                  <a:defRPr sz="1600"/>
                </a:pPr>
                <a:r>
                  <a:rPr lang="ja-JP" altLang="en-US" sz="1600"/>
                  <a:t>選択者割合</a:t>
                </a:r>
                <a:endParaRPr lang="en-US" altLang="ja-JP" sz="1600"/>
              </a:p>
            </c:rich>
          </c:tx>
          <c:overlay val="0"/>
        </c:title>
        <c:numFmt formatCode="0%" sourceLinked="1"/>
        <c:majorTickMark val="out"/>
        <c:minorTickMark val="none"/>
        <c:tickLblPos val="nextTo"/>
        <c:crossAx val="63088896"/>
        <c:crosses val="autoZero"/>
        <c:crossBetween val="between"/>
      </c:valAx>
    </c:plotArea>
    <c:legend>
      <c:legendPos val="t"/>
      <c:overlay val="0"/>
      <c:txPr>
        <a:bodyPr/>
        <a:lstStyle/>
        <a:p>
          <a:pPr>
            <a:defRPr sz="1800"/>
          </a:pPr>
          <a:endParaRPr lang="ja-JP"/>
        </a:p>
      </c:txPr>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49099"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sz="quarter" idx="1"/>
          </p:nvPr>
        </p:nvSpPr>
        <p:spPr>
          <a:xfrm>
            <a:off x="3854939" y="0"/>
            <a:ext cx="2949099" cy="496967"/>
          </a:xfrm>
          <a:prstGeom prst="rect">
            <a:avLst/>
          </a:prstGeom>
        </p:spPr>
        <p:txBody>
          <a:bodyPr vert="horz" lIns="91440" tIns="45720" rIns="91440" bIns="45720" rtlCol="0"/>
          <a:lstStyle>
            <a:lvl1pPr algn="r">
              <a:defRPr sz="1200"/>
            </a:lvl1pPr>
          </a:lstStyle>
          <a:p>
            <a:r>
              <a:rPr kumimoji="1" lang="en-US" altLang="ja-JP"/>
              <a:t>2012/12/10</a:t>
            </a:r>
            <a:endParaRPr kumimoji="1" lang="ja-JP" altLang="en-US"/>
          </a:p>
        </p:txBody>
      </p:sp>
      <p:sp>
        <p:nvSpPr>
          <p:cNvPr id="4" name="フッター プレースホルダ 3"/>
          <p:cNvSpPr>
            <a:spLocks noGrp="1"/>
          </p:cNvSpPr>
          <p:nvPr>
            <p:ph type="ftr" sz="quarter" idx="2"/>
          </p:nvPr>
        </p:nvSpPr>
        <p:spPr>
          <a:xfrm>
            <a:off x="0" y="9440646"/>
            <a:ext cx="2949099"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 4"/>
          <p:cNvSpPr>
            <a:spLocks noGrp="1"/>
          </p:cNvSpPr>
          <p:nvPr>
            <p:ph type="sldNum" sz="quarter" idx="3"/>
          </p:nvPr>
        </p:nvSpPr>
        <p:spPr>
          <a:xfrm>
            <a:off x="3854939" y="9440646"/>
            <a:ext cx="2949099" cy="496967"/>
          </a:xfrm>
          <a:prstGeom prst="rect">
            <a:avLst/>
          </a:prstGeom>
        </p:spPr>
        <p:txBody>
          <a:bodyPr vert="horz" lIns="91440" tIns="45720" rIns="91440" bIns="45720" rtlCol="0" anchor="b"/>
          <a:lstStyle>
            <a:lvl1pPr algn="r">
              <a:defRPr sz="1200"/>
            </a:lvl1pPr>
          </a:lstStyle>
          <a:p>
            <a:fld id="{0B1E9197-9498-4623-8A3A-9059549396A5}" type="slidenum">
              <a:rPr kumimoji="1" lang="ja-JP" altLang="en-US" smtClean="0"/>
              <a:pPr/>
              <a:t>‹#›</a:t>
            </a:fld>
            <a:endParaRPr kumimoji="1" lang="ja-JP" altLang="en-US"/>
          </a:p>
        </p:txBody>
      </p:sp>
    </p:spTree>
    <p:extLst>
      <p:ext uri="{BB962C8B-B14F-4D97-AF65-F5344CB8AC3E}">
        <p14:creationId xmlns:p14="http://schemas.microsoft.com/office/powerpoint/2010/main" val="944044551"/>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49099"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54939" y="0"/>
            <a:ext cx="2949099" cy="496967"/>
          </a:xfrm>
          <a:prstGeom prst="rect">
            <a:avLst/>
          </a:prstGeom>
        </p:spPr>
        <p:txBody>
          <a:bodyPr vert="horz" lIns="91440" tIns="45720" rIns="91440" bIns="45720" rtlCol="0"/>
          <a:lstStyle>
            <a:lvl1pPr algn="r">
              <a:defRPr sz="1200"/>
            </a:lvl1pPr>
          </a:lstStyle>
          <a:p>
            <a:r>
              <a:rPr kumimoji="1" lang="en-US" altLang="ja-JP"/>
              <a:t>2012/12/10</a:t>
            </a:r>
            <a:endParaRPr kumimoji="1" lang="ja-JP" altLang="en-US"/>
          </a:p>
        </p:txBody>
      </p:sp>
      <p:sp>
        <p:nvSpPr>
          <p:cNvPr id="4" name="スライド イメージ プレースホルダ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0562" y="4721186"/>
            <a:ext cx="5444490" cy="4472702"/>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 5"/>
          <p:cNvSpPr>
            <a:spLocks noGrp="1"/>
          </p:cNvSpPr>
          <p:nvPr>
            <p:ph type="ftr" sz="quarter" idx="4"/>
          </p:nvPr>
        </p:nvSpPr>
        <p:spPr>
          <a:xfrm>
            <a:off x="0" y="9440646"/>
            <a:ext cx="2949099"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54939" y="9440646"/>
            <a:ext cx="2949099" cy="496967"/>
          </a:xfrm>
          <a:prstGeom prst="rect">
            <a:avLst/>
          </a:prstGeom>
        </p:spPr>
        <p:txBody>
          <a:bodyPr vert="horz" lIns="91440" tIns="45720" rIns="91440" bIns="45720" rtlCol="0" anchor="b"/>
          <a:lstStyle>
            <a:lvl1pPr algn="r">
              <a:defRPr sz="1200"/>
            </a:lvl1pPr>
          </a:lstStyle>
          <a:p>
            <a:fld id="{9294123F-0CC4-464A-828D-B864B011BB41}" type="slidenum">
              <a:rPr kumimoji="1" lang="ja-JP" altLang="en-US" smtClean="0"/>
              <a:pPr/>
              <a:t>‹#›</a:t>
            </a:fld>
            <a:endParaRPr kumimoji="1" lang="ja-JP" altLang="en-US"/>
          </a:p>
        </p:txBody>
      </p:sp>
    </p:spTree>
    <p:extLst>
      <p:ext uri="{BB962C8B-B14F-4D97-AF65-F5344CB8AC3E}">
        <p14:creationId xmlns:p14="http://schemas.microsoft.com/office/powerpoint/2010/main" val="2832280923"/>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294123F-0CC4-464A-828D-B864B011BB41}" type="slidenum">
              <a:rPr kumimoji="1" lang="ja-JP" altLang="en-US" smtClean="0"/>
              <a:pPr/>
              <a:t>1</a:t>
            </a:fld>
            <a:endParaRPr kumimoji="1" lang="ja-JP" altLang="en-US"/>
          </a:p>
        </p:txBody>
      </p:sp>
      <p:sp>
        <p:nvSpPr>
          <p:cNvPr id="5" name="日付プレースホルダ 4"/>
          <p:cNvSpPr>
            <a:spLocks noGrp="1"/>
          </p:cNvSpPr>
          <p:nvPr>
            <p:ph type="dt" idx="11"/>
          </p:nvPr>
        </p:nvSpPr>
        <p:spPr/>
        <p:txBody>
          <a:bodyPr/>
          <a:lstStyle/>
          <a:p>
            <a:r>
              <a:rPr kumimoji="1" lang="en-US" altLang="ja-JP"/>
              <a:t>2012/12/10</a:t>
            </a:r>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err="1"/>
              <a:t>Tversky</a:t>
            </a:r>
            <a:r>
              <a:rPr kumimoji="1" lang="en-US" altLang="ja-JP" dirty="0"/>
              <a:t>,</a:t>
            </a:r>
            <a:r>
              <a:rPr kumimoji="1" lang="en-US" altLang="ja-JP" baseline="0" dirty="0"/>
              <a:t> A., &amp; </a:t>
            </a:r>
            <a:r>
              <a:rPr kumimoji="1" lang="en-US" altLang="ja-JP" baseline="0" dirty="0" err="1"/>
              <a:t>Kahneman</a:t>
            </a:r>
            <a:r>
              <a:rPr kumimoji="1" lang="en-US" altLang="ja-JP" baseline="0" dirty="0"/>
              <a:t>, D. (1983). Extensive versus intuitive reasoning: The conjunction fallacy in probability judgment. Psychological Review, 90, 293-315.</a:t>
            </a:r>
            <a:endParaRPr kumimoji="1" lang="ja-JP" altLang="en-US" dirty="0"/>
          </a:p>
        </p:txBody>
      </p:sp>
      <p:sp>
        <p:nvSpPr>
          <p:cNvPr id="4" name="スライド番号プレースホルダ 3"/>
          <p:cNvSpPr>
            <a:spLocks noGrp="1"/>
          </p:cNvSpPr>
          <p:nvPr>
            <p:ph type="sldNum" sz="quarter" idx="10"/>
          </p:nvPr>
        </p:nvSpPr>
        <p:spPr/>
        <p:txBody>
          <a:bodyPr/>
          <a:lstStyle/>
          <a:p>
            <a:fld id="{9294123F-0CC4-464A-828D-B864B011BB41}" type="slidenum">
              <a:rPr kumimoji="1" lang="ja-JP" altLang="en-US" smtClean="0"/>
              <a:pPr/>
              <a:t>8</a:t>
            </a:fld>
            <a:endParaRPr kumimoji="1" lang="ja-JP" altLang="en-US"/>
          </a:p>
        </p:txBody>
      </p:sp>
      <p:sp>
        <p:nvSpPr>
          <p:cNvPr id="5" name="日付プレースホルダ 4"/>
          <p:cNvSpPr>
            <a:spLocks noGrp="1"/>
          </p:cNvSpPr>
          <p:nvPr>
            <p:ph type="dt" idx="11"/>
          </p:nvPr>
        </p:nvSpPr>
        <p:spPr/>
        <p:txBody>
          <a:bodyPr/>
          <a:lstStyle/>
          <a:p>
            <a:r>
              <a:rPr kumimoji="1" lang="en-US" altLang="ja-JP"/>
              <a:t>2012/12/10</a:t>
            </a:r>
            <a:endParaRPr kumimoji="1"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a:t>T:</a:t>
            </a:r>
            <a:r>
              <a:rPr kumimoji="1" lang="en-US" altLang="ja-JP" baseline="0" dirty="0"/>
              <a:t> bank teller, F: feminist movement</a:t>
            </a:r>
            <a:endParaRPr kumimoji="1" lang="ja-JP" altLang="en-US" dirty="0"/>
          </a:p>
        </p:txBody>
      </p:sp>
      <p:sp>
        <p:nvSpPr>
          <p:cNvPr id="4" name="スライド番号プレースホルダ 3"/>
          <p:cNvSpPr>
            <a:spLocks noGrp="1"/>
          </p:cNvSpPr>
          <p:nvPr>
            <p:ph type="sldNum" sz="quarter" idx="10"/>
          </p:nvPr>
        </p:nvSpPr>
        <p:spPr/>
        <p:txBody>
          <a:bodyPr/>
          <a:lstStyle/>
          <a:p>
            <a:fld id="{9294123F-0CC4-464A-828D-B864B011BB41}" type="slidenum">
              <a:rPr kumimoji="1" lang="ja-JP" altLang="en-US" smtClean="0"/>
              <a:pPr/>
              <a:t>9</a:t>
            </a:fld>
            <a:endParaRPr kumimoji="1" lang="ja-JP" altLang="en-US"/>
          </a:p>
        </p:txBody>
      </p:sp>
      <p:sp>
        <p:nvSpPr>
          <p:cNvPr id="5" name="日付プレースホルダ 4"/>
          <p:cNvSpPr>
            <a:spLocks noGrp="1"/>
          </p:cNvSpPr>
          <p:nvPr>
            <p:ph type="dt" idx="11"/>
          </p:nvPr>
        </p:nvSpPr>
        <p:spPr/>
        <p:txBody>
          <a:bodyPr/>
          <a:lstStyle/>
          <a:p>
            <a:r>
              <a:rPr kumimoji="1" lang="en-US" altLang="ja-JP"/>
              <a:t>2012/12/10</a:t>
            </a:r>
            <a:endParaRPr kumimoji="1"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err="1"/>
              <a:t>Tversky</a:t>
            </a:r>
            <a:r>
              <a:rPr kumimoji="1" lang="en-US" altLang="ja-JP" dirty="0"/>
              <a:t>, A., &amp; </a:t>
            </a:r>
            <a:r>
              <a:rPr kumimoji="1" lang="en-US" altLang="ja-JP" dirty="0" err="1"/>
              <a:t>Kahneman</a:t>
            </a:r>
            <a:r>
              <a:rPr kumimoji="1" lang="en-US" altLang="ja-JP" dirty="0"/>
              <a:t>, D. (1974). Judgment under uncertainty:</a:t>
            </a:r>
            <a:r>
              <a:rPr kumimoji="1" lang="en-US" altLang="ja-JP" baseline="0" dirty="0"/>
              <a:t> Heuristics and biases. Science, 185, 1124-1131.</a:t>
            </a:r>
            <a:endParaRPr kumimoji="1" lang="ja-JP" altLang="en-US" dirty="0"/>
          </a:p>
        </p:txBody>
      </p:sp>
      <p:sp>
        <p:nvSpPr>
          <p:cNvPr id="4" name="スライド番号プレースホルダ 3"/>
          <p:cNvSpPr>
            <a:spLocks noGrp="1"/>
          </p:cNvSpPr>
          <p:nvPr>
            <p:ph type="sldNum" sz="quarter" idx="10"/>
          </p:nvPr>
        </p:nvSpPr>
        <p:spPr/>
        <p:txBody>
          <a:bodyPr/>
          <a:lstStyle/>
          <a:p>
            <a:fld id="{9294123F-0CC4-464A-828D-B864B011BB41}" type="slidenum">
              <a:rPr kumimoji="1" lang="ja-JP" altLang="en-US" smtClean="0"/>
              <a:pPr/>
              <a:t>10</a:t>
            </a:fld>
            <a:endParaRPr kumimoji="1" lang="ja-JP" altLang="en-US"/>
          </a:p>
        </p:txBody>
      </p:sp>
      <p:sp>
        <p:nvSpPr>
          <p:cNvPr id="5" name="日付プレースホルダ 4"/>
          <p:cNvSpPr>
            <a:spLocks noGrp="1"/>
          </p:cNvSpPr>
          <p:nvPr>
            <p:ph type="dt" idx="11"/>
          </p:nvPr>
        </p:nvSpPr>
        <p:spPr/>
        <p:txBody>
          <a:bodyPr/>
          <a:lstStyle/>
          <a:p>
            <a:r>
              <a:rPr kumimoji="1" lang="en-US" altLang="ja-JP"/>
              <a:t>2012/12/10</a:t>
            </a:r>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97D86635-7D5E-48A5-BD30-097FEA512153}" type="datetime1">
              <a:rPr kumimoji="1" lang="ja-JP" altLang="en-US" smtClean="0"/>
              <a:pPr/>
              <a:t>2024/2/8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20C0A469-D421-4C70-B94B-1BB822B2C522}"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38DFDE11-28DA-40DD-884C-B2CB42DCD187}" type="datetime1">
              <a:rPr kumimoji="1" lang="ja-JP" altLang="en-US" smtClean="0"/>
              <a:pPr/>
              <a:t>2024/2/8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20C0A469-D421-4C70-B94B-1BB822B2C522}"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379D4A4F-BE6E-4B9A-8F89-56777C533F09}" type="datetime1">
              <a:rPr kumimoji="1" lang="ja-JP" altLang="en-US" smtClean="0"/>
              <a:pPr/>
              <a:t>2024/2/8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20C0A469-D421-4C70-B94B-1BB822B2C522}"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A13D0697-0B94-4D39-A004-756B025E6CBE}" type="datetime1">
              <a:rPr kumimoji="1" lang="ja-JP" altLang="en-US" smtClean="0"/>
              <a:pPr/>
              <a:t>2024/2/8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20C0A469-D421-4C70-B94B-1BB822B2C522}"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D8F36E42-BFF8-4B0C-BED4-607135881FB0}" type="datetime1">
              <a:rPr kumimoji="1" lang="ja-JP" altLang="en-US" smtClean="0"/>
              <a:pPr/>
              <a:t>2024/2/8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20C0A469-D421-4C70-B94B-1BB822B2C522}"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740BF17A-11E6-4521-B4D0-2EFEA9474BCE}" type="datetime1">
              <a:rPr kumimoji="1" lang="ja-JP" altLang="en-US" smtClean="0"/>
              <a:pPr/>
              <a:t>2024/2/8</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20C0A469-D421-4C70-B94B-1BB822B2C522}"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4C61D989-FCB7-42F1-8A3A-C8A404C87768}" type="datetime1">
              <a:rPr kumimoji="1" lang="ja-JP" altLang="en-US" smtClean="0"/>
              <a:pPr/>
              <a:t>2024/2/8</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20C0A469-D421-4C70-B94B-1BB822B2C522}"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01067323-C08B-4739-9D35-D4147AA157D2}" type="datetime1">
              <a:rPr kumimoji="1" lang="ja-JP" altLang="en-US" smtClean="0"/>
              <a:pPr/>
              <a:t>2024/2/8</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20C0A469-D421-4C70-B94B-1BB822B2C522}"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3A3B7482-F04E-487A-8407-F458DB42E1D6}" type="datetime1">
              <a:rPr kumimoji="1" lang="ja-JP" altLang="en-US" smtClean="0"/>
              <a:pPr/>
              <a:t>2024/2/8</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20C0A469-D421-4C70-B94B-1BB822B2C522}"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90366C6C-2C2C-4ABF-9450-4B4E72E00B1C}" type="datetime1">
              <a:rPr kumimoji="1" lang="ja-JP" altLang="en-US" smtClean="0"/>
              <a:pPr/>
              <a:t>2024/2/8</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20C0A469-D421-4C70-B94B-1BB822B2C522}"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29472F26-DE5B-420E-99A3-A989CAB8AA07}" type="datetime1">
              <a:rPr kumimoji="1" lang="ja-JP" altLang="en-US" smtClean="0"/>
              <a:pPr/>
              <a:t>2024/2/8</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20C0A469-D421-4C70-B94B-1BB822B2C522}"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BD0665-213C-4326-8446-2609DD834664}" type="datetime1">
              <a:rPr kumimoji="1" lang="ja-JP" altLang="en-US" smtClean="0"/>
              <a:pPr/>
              <a:t>2024/2/8</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C0A469-D421-4C70-B94B-1BB822B2C522}"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1.bin"/><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3.wmf"/><Relationship Id="rId4" Type="http://schemas.openxmlformats.org/officeDocument/2006/relationships/oleObject" Target="../embeddings/oleObject2.bin"/></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oleObject" Target="../embeddings/oleObject3.bin"/><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oleObject" Target="../embeddings/oleObject4.bin"/><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image" Target="../media/image7.wmf"/><Relationship Id="rId7" Type="http://schemas.openxmlformats.org/officeDocument/2006/relationships/image" Target="../media/image9.wmf"/><Relationship Id="rId2" Type="http://schemas.openxmlformats.org/officeDocument/2006/relationships/oleObject" Target="../embeddings/oleObject5.bin"/><Relationship Id="rId1" Type="http://schemas.openxmlformats.org/officeDocument/2006/relationships/slideLayout" Target="../slideLayouts/slideLayout7.xml"/><Relationship Id="rId6" Type="http://schemas.openxmlformats.org/officeDocument/2006/relationships/oleObject" Target="../embeddings/oleObject7.bin"/><Relationship Id="rId5" Type="http://schemas.openxmlformats.org/officeDocument/2006/relationships/image" Target="../media/image8.wmf"/><Relationship Id="rId4" Type="http://schemas.openxmlformats.org/officeDocument/2006/relationships/oleObject" Target="../embeddings/oleObject6.bin"/><Relationship Id="rId9" Type="http://schemas.openxmlformats.org/officeDocument/2006/relationships/image" Target="../media/image10.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a:bodyPr>
          <a:lstStyle/>
          <a:p>
            <a:r>
              <a:rPr lang="ja-JP" altLang="en-US" dirty="0"/>
              <a:t>人間科学概論</a:t>
            </a:r>
            <a:br>
              <a:rPr lang="en-US" altLang="ja-JP" dirty="0"/>
            </a:br>
            <a:r>
              <a:rPr lang="ja-JP" altLang="en-US" dirty="0"/>
              <a:t>第</a:t>
            </a:r>
            <a:r>
              <a:rPr lang="en-US" altLang="ja-JP" dirty="0"/>
              <a:t>12</a:t>
            </a:r>
            <a:r>
              <a:rPr lang="ja-JP" altLang="en-US" dirty="0"/>
              <a:t>回：心理学と経済学の融合</a:t>
            </a:r>
            <a:endParaRPr kumimoji="1" lang="ja-JP" altLang="en-US" dirty="0"/>
          </a:p>
        </p:txBody>
      </p:sp>
      <p:sp>
        <p:nvSpPr>
          <p:cNvPr id="3" name="サブタイトル 2"/>
          <p:cNvSpPr>
            <a:spLocks noGrp="1"/>
          </p:cNvSpPr>
          <p:nvPr>
            <p:ph type="subTitle" idx="1"/>
          </p:nvPr>
        </p:nvSpPr>
        <p:spPr/>
        <p:txBody>
          <a:bodyPr>
            <a:normAutofit fontScale="85000" lnSpcReduction="20000"/>
          </a:bodyPr>
          <a:lstStyle/>
          <a:p>
            <a:r>
              <a:rPr lang="ja-JP" altLang="en-US" dirty="0"/>
              <a:t>寺尾 敦</a:t>
            </a:r>
            <a:endParaRPr lang="en-US" altLang="ja-JP" dirty="0"/>
          </a:p>
          <a:p>
            <a:r>
              <a:rPr lang="ja-JP" altLang="en-US" dirty="0"/>
              <a:t>青山学院大学社会情報学部</a:t>
            </a:r>
            <a:endParaRPr lang="en-US" altLang="ja-JP" dirty="0"/>
          </a:p>
          <a:p>
            <a:r>
              <a:rPr lang="en-US" altLang="ja-JP" dirty="0"/>
              <a:t>atsushi@si.aoyama.ac.jp</a:t>
            </a:r>
          </a:p>
          <a:p>
            <a:r>
              <a:rPr lang="en-US" altLang="ja-JP" dirty="0"/>
              <a:t>Twitter: @</a:t>
            </a:r>
            <a:r>
              <a:rPr lang="en-US" altLang="ja-JP" dirty="0" err="1"/>
              <a:t>aterao</a:t>
            </a:r>
            <a:endParaRPr lang="ja-JP"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err="1"/>
              <a:t>h</a:t>
            </a:r>
            <a:r>
              <a:rPr kumimoji="1" lang="en-US" altLang="ja-JP" dirty="0" err="1"/>
              <a:t>uristics</a:t>
            </a:r>
            <a:r>
              <a:rPr kumimoji="1" lang="en-US" altLang="ja-JP" dirty="0"/>
              <a:t>-and-biases </a:t>
            </a:r>
            <a:r>
              <a:rPr kumimoji="1" lang="ja-JP" altLang="en-US" dirty="0"/>
              <a:t>アプローチ</a:t>
            </a:r>
          </a:p>
        </p:txBody>
      </p:sp>
      <p:sp>
        <p:nvSpPr>
          <p:cNvPr id="3" name="コンテンツ プレースホルダ 2"/>
          <p:cNvSpPr>
            <a:spLocks noGrp="1"/>
          </p:cNvSpPr>
          <p:nvPr>
            <p:ph idx="1"/>
          </p:nvPr>
        </p:nvSpPr>
        <p:spPr/>
        <p:txBody>
          <a:bodyPr>
            <a:normAutofit/>
          </a:bodyPr>
          <a:lstStyle/>
          <a:p>
            <a:r>
              <a:rPr kumimoji="1" lang="en-US" altLang="ja-JP" dirty="0"/>
              <a:t>Amos </a:t>
            </a:r>
            <a:r>
              <a:rPr kumimoji="1" lang="en-US" altLang="ja-JP" dirty="0" err="1"/>
              <a:t>Tversky</a:t>
            </a:r>
            <a:r>
              <a:rPr kumimoji="1" lang="en-US" altLang="ja-JP" dirty="0"/>
              <a:t> </a:t>
            </a:r>
            <a:r>
              <a:rPr kumimoji="1" lang="ja-JP" altLang="en-US" dirty="0"/>
              <a:t>と </a:t>
            </a:r>
            <a:r>
              <a:rPr kumimoji="1" lang="en-US" altLang="ja-JP" dirty="0"/>
              <a:t>Daniel </a:t>
            </a:r>
            <a:r>
              <a:rPr kumimoji="1" lang="en-US" altLang="ja-JP" dirty="0" err="1"/>
              <a:t>Kaneman</a:t>
            </a:r>
            <a:r>
              <a:rPr kumimoji="1" lang="ja-JP" altLang="en-US" dirty="0"/>
              <a:t>による主張</a:t>
            </a:r>
            <a:r>
              <a:rPr lang="en-US" altLang="ja-JP" dirty="0"/>
              <a:t>(</a:t>
            </a:r>
            <a:r>
              <a:rPr lang="en-US" altLang="ja-JP" dirty="0" err="1"/>
              <a:t>Tversky</a:t>
            </a:r>
            <a:r>
              <a:rPr lang="en-US" altLang="ja-JP" dirty="0"/>
              <a:t> &amp; </a:t>
            </a:r>
            <a:r>
              <a:rPr lang="en-US" altLang="ja-JP" dirty="0" err="1"/>
              <a:t>Kahneman</a:t>
            </a:r>
            <a:r>
              <a:rPr lang="en-US" altLang="ja-JP" dirty="0"/>
              <a:t>, 1974)</a:t>
            </a:r>
            <a:endParaRPr kumimoji="1" lang="en-US" altLang="ja-JP" dirty="0"/>
          </a:p>
          <a:p>
            <a:r>
              <a:rPr kumimoji="1" lang="en-US" altLang="ja-JP" dirty="0"/>
              <a:t>Many decisions are based on beliefs concerning the likelihood of uncertain events such as the outcome of an election, the guilt of a defendant, or the future value of the dollar.</a:t>
            </a:r>
            <a:r>
              <a:rPr lang="en-US" altLang="ja-JP" dirty="0"/>
              <a:t>  </a:t>
            </a:r>
            <a:endParaRPr kumimoji="1" lang="ja-JP" altLang="en-US" dirty="0"/>
          </a:p>
        </p:txBody>
      </p:sp>
      <p:sp>
        <p:nvSpPr>
          <p:cNvPr id="5" name="スライド番号プレースホルダ 4"/>
          <p:cNvSpPr>
            <a:spLocks noGrp="1"/>
          </p:cNvSpPr>
          <p:nvPr>
            <p:ph type="sldNum" sz="quarter" idx="12"/>
          </p:nvPr>
        </p:nvSpPr>
        <p:spPr/>
        <p:txBody>
          <a:bodyPr/>
          <a:lstStyle/>
          <a:p>
            <a:fld id="{20C0A469-D421-4C70-B94B-1BB822B2C522}" type="slidenum">
              <a:rPr kumimoji="1" lang="ja-JP" altLang="en-US" smtClean="0"/>
              <a:pPr/>
              <a:t>10</a:t>
            </a:fld>
            <a:endParaRPr kumimoji="1" lang="ja-JP"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heuristics-and-biases </a:t>
            </a:r>
            <a:r>
              <a:rPr lang="ja-JP" altLang="en-US" dirty="0"/>
              <a:t>アプローチ</a:t>
            </a:r>
            <a:endParaRPr kumimoji="1" lang="ja-JP" altLang="en-US" dirty="0"/>
          </a:p>
        </p:txBody>
      </p:sp>
      <p:sp>
        <p:nvSpPr>
          <p:cNvPr id="3" name="コンテンツ プレースホルダ 2"/>
          <p:cNvSpPr>
            <a:spLocks noGrp="1"/>
          </p:cNvSpPr>
          <p:nvPr>
            <p:ph idx="1"/>
          </p:nvPr>
        </p:nvSpPr>
        <p:spPr/>
        <p:txBody>
          <a:bodyPr/>
          <a:lstStyle/>
          <a:p>
            <a:r>
              <a:rPr lang="en-US" altLang="ja-JP" dirty="0"/>
              <a:t>… </a:t>
            </a:r>
            <a:r>
              <a:rPr lang="en-US" altLang="ja-JP" u="sng" dirty="0"/>
              <a:t>people rely on a limited number of heuristic principles </a:t>
            </a:r>
            <a:r>
              <a:rPr lang="en-US" altLang="ja-JP" dirty="0"/>
              <a:t>which reduce the complex tasks of assessing probabilities and predicting values to simpler judgment operations.</a:t>
            </a:r>
          </a:p>
          <a:p>
            <a:r>
              <a:rPr kumimoji="1" lang="en-US" altLang="ja-JP" dirty="0"/>
              <a:t>In general, </a:t>
            </a:r>
            <a:r>
              <a:rPr kumimoji="1" lang="en-US" altLang="ja-JP" u="sng" dirty="0"/>
              <a:t>these heuristics are quite useful, but sometimes they lead to severe and systematic errors</a:t>
            </a:r>
            <a:r>
              <a:rPr kumimoji="1" lang="en-US" altLang="ja-JP" dirty="0"/>
              <a:t>.</a:t>
            </a:r>
            <a:endParaRPr kumimoji="1" lang="ja-JP" altLang="en-US" dirty="0"/>
          </a:p>
        </p:txBody>
      </p:sp>
      <p:sp>
        <p:nvSpPr>
          <p:cNvPr id="5" name="スライド番号プレースホルダ 4"/>
          <p:cNvSpPr>
            <a:spLocks noGrp="1"/>
          </p:cNvSpPr>
          <p:nvPr>
            <p:ph type="sldNum" sz="quarter" idx="12"/>
          </p:nvPr>
        </p:nvSpPr>
        <p:spPr/>
        <p:txBody>
          <a:bodyPr/>
          <a:lstStyle/>
          <a:p>
            <a:fld id="{20C0A469-D421-4C70-B94B-1BB822B2C522}" type="slidenum">
              <a:rPr kumimoji="1" lang="ja-JP" altLang="en-US" smtClean="0"/>
              <a:pPr/>
              <a:t>11</a:t>
            </a:fld>
            <a:endParaRPr kumimoji="1" lang="ja-JP"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タクシー問題</a:t>
            </a:r>
            <a:endParaRPr kumimoji="1" lang="ja-JP" altLang="en-US" dirty="0"/>
          </a:p>
        </p:txBody>
      </p:sp>
      <p:sp>
        <p:nvSpPr>
          <p:cNvPr id="3" name="コンテンツ プレースホルダ 2"/>
          <p:cNvSpPr>
            <a:spLocks noGrp="1"/>
          </p:cNvSpPr>
          <p:nvPr>
            <p:ph idx="1"/>
          </p:nvPr>
        </p:nvSpPr>
        <p:spPr/>
        <p:txBody>
          <a:bodyPr/>
          <a:lstStyle/>
          <a:p>
            <a:r>
              <a:rPr lang="ja-JP" altLang="en-US" dirty="0"/>
              <a:t>ある街のタクシーの８５％は緑で，１５％は青である．あるときタクシーによるひき逃げ事件が起きた．そこに目撃者が現れて，「青のタクシーがひいた」と証言した．この証人がどれくらい正確かを，同じような状況下でテストしたところ，８０％の場合は正しく色を識別できるが，２０％の場合は実際と逆の色を言ってしまうことがわかった．さて，証言どおり，青タクシーが犯人である確率はどれだけか．</a:t>
            </a:r>
            <a:endParaRPr kumimoji="1" lang="en-US" altLang="ja-JP" dirty="0"/>
          </a:p>
        </p:txBody>
      </p:sp>
      <p:sp>
        <p:nvSpPr>
          <p:cNvPr id="5" name="スライド番号プレースホルダ 4"/>
          <p:cNvSpPr>
            <a:spLocks noGrp="1"/>
          </p:cNvSpPr>
          <p:nvPr>
            <p:ph type="sldNum" sz="quarter" idx="12"/>
          </p:nvPr>
        </p:nvSpPr>
        <p:spPr/>
        <p:txBody>
          <a:bodyPr/>
          <a:lstStyle/>
          <a:p>
            <a:fld id="{20C0A469-D421-4C70-B94B-1BB822B2C522}" type="slidenum">
              <a:rPr kumimoji="1" lang="ja-JP" altLang="en-US" smtClean="0"/>
              <a:pPr/>
              <a:t>12</a:t>
            </a:fld>
            <a:endParaRPr kumimoji="1" lang="ja-JP"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sp>
        <p:nvSpPr>
          <p:cNvPr id="3" name="コンテンツ プレースホルダ 2"/>
          <p:cNvSpPr>
            <a:spLocks noGrp="1"/>
          </p:cNvSpPr>
          <p:nvPr>
            <p:ph idx="1"/>
          </p:nvPr>
        </p:nvSpPr>
        <p:spPr/>
        <p:txBody>
          <a:bodyPr>
            <a:normAutofit fontScale="92500" lnSpcReduction="10000"/>
          </a:bodyPr>
          <a:lstStyle/>
          <a:p>
            <a:r>
              <a:rPr kumimoji="1" lang="ja-JP" altLang="en-US" dirty="0"/>
              <a:t>事前確率（目撃情報がない時点での確率）の</a:t>
            </a:r>
            <a:r>
              <a:rPr lang="ja-JP" altLang="en-US" dirty="0"/>
              <a:t>，緑</a:t>
            </a:r>
            <a:r>
              <a:rPr kumimoji="1" lang="ja-JP" altLang="en-US" dirty="0"/>
              <a:t>８５％</a:t>
            </a:r>
            <a:r>
              <a:rPr lang="ja-JP" altLang="en-US" dirty="0"/>
              <a:t>，青１５％を考慮する必要がある．</a:t>
            </a:r>
            <a:endParaRPr lang="en-US" altLang="ja-JP" dirty="0"/>
          </a:p>
          <a:p>
            <a:pPr lvl="1"/>
            <a:r>
              <a:rPr lang="ja-JP" altLang="en-US" dirty="0"/>
              <a:t>それぞれのタクシーが事故を起こす確率はすべて等しいとする．</a:t>
            </a:r>
            <a:endParaRPr lang="en-US" altLang="ja-JP" dirty="0"/>
          </a:p>
          <a:p>
            <a:r>
              <a:rPr kumimoji="1" lang="ja-JP" altLang="en-US" dirty="0"/>
              <a:t>しかし，ひとはこれを考慮しない．（基準率無視</a:t>
            </a:r>
            <a:r>
              <a:rPr kumimoji="1" lang="en-US" altLang="ja-JP" dirty="0"/>
              <a:t>[base-rate fallacy]</a:t>
            </a:r>
            <a:r>
              <a:rPr kumimoji="1" lang="ja-JP" altLang="en-US" dirty="0"/>
              <a:t>）</a:t>
            </a:r>
            <a:endParaRPr kumimoji="1" lang="en-US" altLang="ja-JP" dirty="0"/>
          </a:p>
          <a:p>
            <a:r>
              <a:rPr kumimoji="1" lang="ja-JP" altLang="en-US" dirty="0"/>
              <a:t>代表性ヒューリスティックは，よい仮説</a:t>
            </a:r>
            <a:r>
              <a:rPr lang="ja-JP" altLang="en-US" dirty="0"/>
              <a:t>を好む．</a:t>
            </a:r>
            <a:endParaRPr lang="en-US" altLang="ja-JP" dirty="0"/>
          </a:p>
          <a:p>
            <a:pPr lvl="1"/>
            <a:r>
              <a:rPr kumimoji="1" lang="ja-JP" altLang="en-US" dirty="0"/>
              <a:t>ある事象が生じるメカニズムによって，典型的に生じることが好まれる．青タクシーがひいたとしたら，「青タクシーがひいた」という証言は代表性が高い．</a:t>
            </a:r>
          </a:p>
        </p:txBody>
      </p:sp>
      <p:sp>
        <p:nvSpPr>
          <p:cNvPr id="5" name="スライド番号プレースホルダ 4"/>
          <p:cNvSpPr>
            <a:spLocks noGrp="1"/>
          </p:cNvSpPr>
          <p:nvPr>
            <p:ph type="sldNum" sz="quarter" idx="12"/>
          </p:nvPr>
        </p:nvSpPr>
        <p:spPr/>
        <p:txBody>
          <a:bodyPr/>
          <a:lstStyle/>
          <a:p>
            <a:fld id="{20C0A469-D421-4C70-B94B-1BB822B2C522}" type="slidenum">
              <a:rPr kumimoji="1" lang="ja-JP" altLang="en-US" smtClean="0"/>
              <a:pPr/>
              <a:t>13</a:t>
            </a:fld>
            <a:endParaRPr kumimoji="1" lang="ja-JP"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5" name="コンテンツ プレースホルダー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99792" y="1571236"/>
            <a:ext cx="4752528" cy="4646392"/>
          </a:xfrm>
        </p:spPr>
      </p:pic>
      <p:sp>
        <p:nvSpPr>
          <p:cNvPr id="4" name="スライド番号プレースホルダー 3"/>
          <p:cNvSpPr>
            <a:spLocks noGrp="1"/>
          </p:cNvSpPr>
          <p:nvPr>
            <p:ph type="sldNum" sz="quarter" idx="12"/>
          </p:nvPr>
        </p:nvSpPr>
        <p:spPr/>
        <p:txBody>
          <a:bodyPr/>
          <a:lstStyle/>
          <a:p>
            <a:fld id="{20C0A469-D421-4C70-B94B-1BB822B2C522}" type="slidenum">
              <a:rPr kumimoji="1" lang="ja-JP" altLang="en-US" smtClean="0"/>
              <a:pPr/>
              <a:t>14</a:t>
            </a:fld>
            <a:endParaRPr kumimoji="1" lang="ja-JP" altLang="en-US"/>
          </a:p>
        </p:txBody>
      </p:sp>
      <p:sp>
        <p:nvSpPr>
          <p:cNvPr id="6" name="テキスト ボックス 5"/>
          <p:cNvSpPr txBox="1"/>
          <p:nvPr/>
        </p:nvSpPr>
        <p:spPr>
          <a:xfrm>
            <a:off x="3707904" y="1844824"/>
            <a:ext cx="1980029" cy="461665"/>
          </a:xfrm>
          <a:prstGeom prst="rect">
            <a:avLst/>
          </a:prstGeom>
          <a:noFill/>
        </p:spPr>
        <p:txBody>
          <a:bodyPr wrap="none" rtlCol="0">
            <a:spAutoFit/>
          </a:bodyPr>
          <a:lstStyle/>
          <a:p>
            <a:r>
              <a:rPr kumimoji="1" lang="ja-JP" altLang="en-US" sz="2400" dirty="0"/>
              <a:t>「青がひいた」</a:t>
            </a:r>
          </a:p>
        </p:txBody>
      </p:sp>
      <p:sp>
        <p:nvSpPr>
          <p:cNvPr id="7" name="テキスト ボックス 6"/>
          <p:cNvSpPr txBox="1"/>
          <p:nvPr/>
        </p:nvSpPr>
        <p:spPr>
          <a:xfrm>
            <a:off x="6372200" y="4005064"/>
            <a:ext cx="1980029" cy="461665"/>
          </a:xfrm>
          <a:prstGeom prst="rect">
            <a:avLst/>
          </a:prstGeom>
          <a:noFill/>
        </p:spPr>
        <p:txBody>
          <a:bodyPr wrap="none" rtlCol="0">
            <a:spAutoFit/>
          </a:bodyPr>
          <a:lstStyle/>
          <a:p>
            <a:r>
              <a:rPr kumimoji="1" lang="ja-JP" altLang="en-US" sz="2400" dirty="0"/>
              <a:t>「青がひいた」</a:t>
            </a:r>
          </a:p>
        </p:txBody>
      </p:sp>
      <p:sp>
        <p:nvSpPr>
          <p:cNvPr id="8" name="テキスト ボックス 7"/>
          <p:cNvSpPr txBox="1"/>
          <p:nvPr/>
        </p:nvSpPr>
        <p:spPr>
          <a:xfrm>
            <a:off x="6462305" y="1900783"/>
            <a:ext cx="1980029" cy="461665"/>
          </a:xfrm>
          <a:prstGeom prst="rect">
            <a:avLst/>
          </a:prstGeom>
          <a:noFill/>
        </p:spPr>
        <p:txBody>
          <a:bodyPr wrap="none" rtlCol="0">
            <a:spAutoFit/>
          </a:bodyPr>
          <a:lstStyle/>
          <a:p>
            <a:r>
              <a:rPr kumimoji="1" lang="ja-JP" altLang="en-US" sz="2400" dirty="0"/>
              <a:t>「緑がひいた」</a:t>
            </a:r>
          </a:p>
        </p:txBody>
      </p:sp>
      <p:sp>
        <p:nvSpPr>
          <p:cNvPr id="9" name="テキスト ボックス 8"/>
          <p:cNvSpPr txBox="1"/>
          <p:nvPr/>
        </p:nvSpPr>
        <p:spPr>
          <a:xfrm>
            <a:off x="3707903" y="4005063"/>
            <a:ext cx="1980029" cy="461665"/>
          </a:xfrm>
          <a:prstGeom prst="rect">
            <a:avLst/>
          </a:prstGeom>
          <a:noFill/>
        </p:spPr>
        <p:txBody>
          <a:bodyPr wrap="none" rtlCol="0">
            <a:spAutoFit/>
          </a:bodyPr>
          <a:lstStyle/>
          <a:p>
            <a:r>
              <a:rPr kumimoji="1" lang="ja-JP" altLang="en-US" sz="2400" dirty="0"/>
              <a:t>「緑がひいた」</a:t>
            </a:r>
          </a:p>
        </p:txBody>
      </p:sp>
      <p:sp>
        <p:nvSpPr>
          <p:cNvPr id="10" name="テキスト ボックス 9"/>
          <p:cNvSpPr txBox="1"/>
          <p:nvPr/>
        </p:nvSpPr>
        <p:spPr>
          <a:xfrm>
            <a:off x="302684" y="1834006"/>
            <a:ext cx="2630848" cy="461665"/>
          </a:xfrm>
          <a:prstGeom prst="rect">
            <a:avLst/>
          </a:prstGeom>
          <a:noFill/>
        </p:spPr>
        <p:txBody>
          <a:bodyPr wrap="none" rtlCol="0">
            <a:spAutoFit/>
          </a:bodyPr>
          <a:lstStyle/>
          <a:p>
            <a:r>
              <a:rPr kumimoji="1" lang="en-US" altLang="ja-JP" sz="2400" i="1" dirty="0">
                <a:latin typeface="Times New Roman" panose="02020603050405020304" pitchFamily="18" charset="0"/>
                <a:cs typeface="Times New Roman" panose="02020603050405020304" pitchFamily="18" charset="0"/>
              </a:rPr>
              <a:t>P</a:t>
            </a:r>
            <a:r>
              <a:rPr kumimoji="1" lang="en-US" altLang="ja-JP" sz="2400" dirty="0"/>
              <a:t>{</a:t>
            </a:r>
            <a:r>
              <a:rPr kumimoji="1" lang="ja-JP" altLang="en-US" sz="2400" dirty="0"/>
              <a:t>青が犯人</a:t>
            </a:r>
            <a:r>
              <a:rPr kumimoji="1" lang="en-US" altLang="ja-JP" sz="2400" dirty="0"/>
              <a:t>} = 0.15</a:t>
            </a:r>
            <a:endParaRPr kumimoji="1" lang="ja-JP" altLang="en-US" sz="2400" dirty="0"/>
          </a:p>
        </p:txBody>
      </p:sp>
      <p:sp>
        <p:nvSpPr>
          <p:cNvPr id="11" name="テキスト ボックス 10"/>
          <p:cNvSpPr txBox="1"/>
          <p:nvPr/>
        </p:nvSpPr>
        <p:spPr>
          <a:xfrm>
            <a:off x="302684" y="3894432"/>
            <a:ext cx="2630848" cy="461665"/>
          </a:xfrm>
          <a:prstGeom prst="rect">
            <a:avLst/>
          </a:prstGeom>
          <a:noFill/>
        </p:spPr>
        <p:txBody>
          <a:bodyPr wrap="none" rtlCol="0">
            <a:spAutoFit/>
          </a:bodyPr>
          <a:lstStyle/>
          <a:p>
            <a:r>
              <a:rPr kumimoji="1" lang="en-US" altLang="ja-JP" sz="2400" i="1" dirty="0">
                <a:latin typeface="Times New Roman" panose="02020603050405020304" pitchFamily="18" charset="0"/>
                <a:cs typeface="Times New Roman" panose="02020603050405020304" pitchFamily="18" charset="0"/>
              </a:rPr>
              <a:t>P</a:t>
            </a:r>
            <a:r>
              <a:rPr kumimoji="1" lang="en-US" altLang="ja-JP" sz="2400" dirty="0"/>
              <a:t>{</a:t>
            </a:r>
            <a:r>
              <a:rPr lang="ja-JP" altLang="en-US" sz="2400" dirty="0"/>
              <a:t>緑</a:t>
            </a:r>
            <a:r>
              <a:rPr kumimoji="1" lang="ja-JP" altLang="en-US" sz="2400" dirty="0"/>
              <a:t>が犯人</a:t>
            </a:r>
            <a:r>
              <a:rPr kumimoji="1" lang="en-US" altLang="ja-JP" sz="2400" dirty="0"/>
              <a:t>} = 0.85</a:t>
            </a:r>
            <a:endParaRPr kumimoji="1" lang="ja-JP" altLang="en-US" sz="2400" dirty="0"/>
          </a:p>
        </p:txBody>
      </p:sp>
    </p:spTree>
    <p:extLst>
      <p:ext uri="{BB962C8B-B14F-4D97-AF65-F5344CB8AC3E}">
        <p14:creationId xmlns:p14="http://schemas.microsoft.com/office/powerpoint/2010/main" val="39411061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オブジェクト 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name="数式" r:id="rId2" imgW="114120" imgH="215640" progId="Equation.3">
                  <p:embed/>
                </p:oleObj>
              </mc:Choice>
              <mc:Fallback>
                <p:oleObj name="数式" r:id="rId2" imgW="114120" imgH="215640" progId="Equation.3">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オブジェクト 4"/>
          <p:cNvGraphicFramePr>
            <a:graphicFrameLocks noChangeAspect="1"/>
          </p:cNvGraphicFramePr>
          <p:nvPr>
            <p:extLst>
              <p:ext uri="{D42A27DB-BD31-4B8C-83A1-F6EECF244321}">
                <p14:modId xmlns:p14="http://schemas.microsoft.com/office/powerpoint/2010/main" val="1038178492"/>
              </p:ext>
            </p:extLst>
          </p:nvPr>
        </p:nvGraphicFramePr>
        <p:xfrm>
          <a:off x="318862" y="789062"/>
          <a:ext cx="8825138" cy="4157588"/>
        </p:xfrm>
        <a:graphic>
          <a:graphicData uri="http://schemas.openxmlformats.org/presentationml/2006/ole">
            <mc:AlternateContent xmlns:mc="http://schemas.openxmlformats.org/markup-compatibility/2006">
              <mc:Choice xmlns:v="urn:schemas-microsoft-com:vml" Requires="v">
                <p:oleObj name="数式" r:id="rId4" imgW="5499000" imgH="2590560" progId="Equation.3">
                  <p:embed/>
                </p:oleObj>
              </mc:Choice>
              <mc:Fallback>
                <p:oleObj name="数式" r:id="rId4" imgW="5499000" imgH="2590560" progId="Equation.3">
                  <p:embed/>
                  <p:pic>
                    <p:nvPicPr>
                      <p:cNvPr id="0" name="Picture 3"/>
                      <p:cNvPicPr>
                        <a:picLocks noChangeAspect="1" noChangeArrowheads="1"/>
                      </p:cNvPicPr>
                      <p:nvPr/>
                    </p:nvPicPr>
                    <p:blipFill>
                      <a:blip r:embed="rId5"/>
                      <a:srcRect/>
                      <a:stretch>
                        <a:fillRect/>
                      </a:stretch>
                    </p:blipFill>
                    <p:spPr bwMode="auto">
                      <a:xfrm>
                        <a:off x="318862" y="789062"/>
                        <a:ext cx="8825138" cy="4157588"/>
                      </a:xfrm>
                      <a:prstGeom prst="rect">
                        <a:avLst/>
                      </a:prstGeom>
                      <a:noFill/>
                    </p:spPr>
                  </p:pic>
                </p:oleObj>
              </mc:Fallback>
            </mc:AlternateContent>
          </a:graphicData>
        </a:graphic>
      </p:graphicFrame>
      <p:sp>
        <p:nvSpPr>
          <p:cNvPr id="8" name="正方形/長方形 7"/>
          <p:cNvSpPr/>
          <p:nvPr/>
        </p:nvSpPr>
        <p:spPr>
          <a:xfrm>
            <a:off x="4500562" y="500042"/>
            <a:ext cx="2357454" cy="78581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2400" dirty="0"/>
              <a:t>ベイスの定理</a:t>
            </a:r>
          </a:p>
        </p:txBody>
      </p:sp>
      <p:sp>
        <p:nvSpPr>
          <p:cNvPr id="10" name="スライド番号プレースホルダ 9"/>
          <p:cNvSpPr>
            <a:spLocks noGrp="1"/>
          </p:cNvSpPr>
          <p:nvPr>
            <p:ph type="sldNum" sz="quarter" idx="12"/>
          </p:nvPr>
        </p:nvSpPr>
        <p:spPr/>
        <p:txBody>
          <a:bodyPr/>
          <a:lstStyle/>
          <a:p>
            <a:fld id="{20C0A469-D421-4C70-B94B-1BB822B2C522}" type="slidenum">
              <a:rPr kumimoji="1" lang="ja-JP" altLang="en-US" smtClean="0"/>
              <a:pPr/>
              <a:t>15</a:t>
            </a:fld>
            <a:endParaRPr kumimoji="1" lang="ja-JP" altLang="en-US"/>
          </a:p>
        </p:txBody>
      </p:sp>
      <p:pic>
        <p:nvPicPr>
          <p:cNvPr id="2" name="図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78425" y="3971059"/>
            <a:ext cx="2559182" cy="2502029"/>
          </a:xfrm>
          <a:prstGeom prst="rect">
            <a:avLst/>
          </a:prstGeom>
        </p:spPr>
      </p:pic>
      <p:sp>
        <p:nvSpPr>
          <p:cNvPr id="9" name="テキスト ボックス 8"/>
          <p:cNvSpPr txBox="1"/>
          <p:nvPr/>
        </p:nvSpPr>
        <p:spPr>
          <a:xfrm>
            <a:off x="3555114" y="4057134"/>
            <a:ext cx="2023311" cy="369332"/>
          </a:xfrm>
          <a:prstGeom prst="rect">
            <a:avLst/>
          </a:prstGeom>
          <a:noFill/>
        </p:spPr>
        <p:txBody>
          <a:bodyPr wrap="none" rtlCol="0">
            <a:spAutoFit/>
          </a:bodyPr>
          <a:lstStyle/>
          <a:p>
            <a:r>
              <a:rPr kumimoji="1" lang="en-US" altLang="ja-JP" i="1" dirty="0">
                <a:latin typeface="Times New Roman" panose="02020603050405020304" pitchFamily="18" charset="0"/>
                <a:cs typeface="Times New Roman" panose="02020603050405020304" pitchFamily="18" charset="0"/>
              </a:rPr>
              <a:t>P</a:t>
            </a:r>
            <a:r>
              <a:rPr kumimoji="1" lang="en-US" altLang="ja-JP" dirty="0"/>
              <a:t>{</a:t>
            </a:r>
            <a:r>
              <a:rPr kumimoji="1" lang="ja-JP" altLang="en-US" dirty="0"/>
              <a:t>青が犯人</a:t>
            </a:r>
            <a:r>
              <a:rPr kumimoji="1" lang="en-US" altLang="ja-JP" dirty="0"/>
              <a:t>} = 0.15</a:t>
            </a:r>
            <a:endParaRPr kumimoji="1" lang="ja-JP" altLang="en-US" dirty="0"/>
          </a:p>
        </p:txBody>
      </p:sp>
      <p:sp>
        <p:nvSpPr>
          <p:cNvPr id="11" name="テキスト ボックス 10"/>
          <p:cNvSpPr txBox="1"/>
          <p:nvPr/>
        </p:nvSpPr>
        <p:spPr>
          <a:xfrm>
            <a:off x="3555114" y="5340537"/>
            <a:ext cx="2023311" cy="369332"/>
          </a:xfrm>
          <a:prstGeom prst="rect">
            <a:avLst/>
          </a:prstGeom>
          <a:noFill/>
        </p:spPr>
        <p:txBody>
          <a:bodyPr wrap="none" rtlCol="0">
            <a:spAutoFit/>
          </a:bodyPr>
          <a:lstStyle/>
          <a:p>
            <a:r>
              <a:rPr kumimoji="1" lang="en-US" altLang="ja-JP" i="1" dirty="0">
                <a:latin typeface="Times New Roman" panose="02020603050405020304" pitchFamily="18" charset="0"/>
                <a:cs typeface="Times New Roman" panose="02020603050405020304" pitchFamily="18" charset="0"/>
              </a:rPr>
              <a:t>P</a:t>
            </a:r>
            <a:r>
              <a:rPr kumimoji="1" lang="en-US" altLang="ja-JP" dirty="0"/>
              <a:t>{</a:t>
            </a:r>
            <a:r>
              <a:rPr lang="ja-JP" altLang="en-US" dirty="0"/>
              <a:t>緑</a:t>
            </a:r>
            <a:r>
              <a:rPr kumimoji="1" lang="ja-JP" altLang="en-US" dirty="0"/>
              <a:t>が犯人</a:t>
            </a:r>
            <a:r>
              <a:rPr kumimoji="1" lang="en-US" altLang="ja-JP" dirty="0"/>
              <a:t>} = 0.85</a:t>
            </a:r>
            <a:endParaRPr kumimoji="1" lang="ja-JP" altLang="en-US" dirty="0"/>
          </a:p>
        </p:txBody>
      </p:sp>
      <p:sp>
        <p:nvSpPr>
          <p:cNvPr id="13" name="テキスト ボックス 12"/>
          <p:cNvSpPr txBox="1"/>
          <p:nvPr/>
        </p:nvSpPr>
        <p:spPr>
          <a:xfrm>
            <a:off x="5788407" y="4074527"/>
            <a:ext cx="1529586" cy="369332"/>
          </a:xfrm>
          <a:prstGeom prst="rect">
            <a:avLst/>
          </a:prstGeom>
          <a:noFill/>
        </p:spPr>
        <p:txBody>
          <a:bodyPr wrap="none" rtlCol="0">
            <a:spAutoFit/>
          </a:bodyPr>
          <a:lstStyle/>
          <a:p>
            <a:r>
              <a:rPr kumimoji="1" lang="ja-JP" altLang="en-US" dirty="0"/>
              <a:t>「青がひいた」</a:t>
            </a:r>
          </a:p>
        </p:txBody>
      </p:sp>
      <p:sp>
        <p:nvSpPr>
          <p:cNvPr id="14" name="テキスト ボックス 13"/>
          <p:cNvSpPr txBox="1"/>
          <p:nvPr/>
        </p:nvSpPr>
        <p:spPr>
          <a:xfrm>
            <a:off x="7584022" y="5222073"/>
            <a:ext cx="1529586" cy="369332"/>
          </a:xfrm>
          <a:prstGeom prst="rect">
            <a:avLst/>
          </a:prstGeom>
          <a:noFill/>
        </p:spPr>
        <p:txBody>
          <a:bodyPr wrap="none" rtlCol="0">
            <a:spAutoFit/>
          </a:bodyPr>
          <a:lstStyle/>
          <a:p>
            <a:r>
              <a:rPr kumimoji="1" lang="ja-JP" altLang="en-US" dirty="0"/>
              <a:t>「青がひいた」</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a:t>確率判断の研究のインパクト</a:t>
            </a:r>
          </a:p>
        </p:txBody>
      </p:sp>
      <p:sp>
        <p:nvSpPr>
          <p:cNvPr id="3" name="コンテンツ プレースホルダ 2"/>
          <p:cNvSpPr>
            <a:spLocks noGrp="1"/>
          </p:cNvSpPr>
          <p:nvPr>
            <p:ph idx="1"/>
          </p:nvPr>
        </p:nvSpPr>
        <p:spPr/>
        <p:txBody>
          <a:bodyPr>
            <a:normAutofit/>
          </a:bodyPr>
          <a:lstStyle/>
          <a:p>
            <a:r>
              <a:rPr kumimoji="1" lang="en-US" altLang="ja-JP" dirty="0"/>
              <a:t>1960</a:t>
            </a:r>
            <a:r>
              <a:rPr kumimoji="1" lang="ja-JP" altLang="en-US" dirty="0"/>
              <a:t>年代ごろまでは，人間の直感的な確率判断はほぼ正しいと考えられてきた．</a:t>
            </a:r>
            <a:endParaRPr kumimoji="1" lang="en-US" altLang="ja-JP" dirty="0"/>
          </a:p>
          <a:p>
            <a:pPr lvl="1">
              <a:buFont typeface="Wingdings" pitchFamily="2" charset="2"/>
              <a:buChar char="Ø"/>
            </a:pPr>
            <a:r>
              <a:rPr lang="ja-JP" altLang="en-US" dirty="0"/>
              <a:t>一般的に言えば，人間の思考は（数学的な意味で）合理的だと考えられてきた．</a:t>
            </a:r>
            <a:endParaRPr kumimoji="1" lang="en-US" altLang="ja-JP" dirty="0"/>
          </a:p>
          <a:p>
            <a:r>
              <a:rPr lang="ja-JP" altLang="en-US" dirty="0"/>
              <a:t>しかし，</a:t>
            </a:r>
            <a:r>
              <a:rPr lang="ja-JP" altLang="en-US" u="sng" dirty="0"/>
              <a:t>人間の確率判断はしばしば不正確で，非合理的</a:t>
            </a:r>
            <a:r>
              <a:rPr lang="ja-JP" altLang="en-US" dirty="0"/>
              <a:t>であった．</a:t>
            </a:r>
            <a:endParaRPr lang="en-US" altLang="ja-JP" dirty="0"/>
          </a:p>
          <a:p>
            <a:pPr lvl="1">
              <a:buFont typeface="Wingdings" pitchFamily="2" charset="2"/>
              <a:buChar char="Ø"/>
            </a:pPr>
            <a:r>
              <a:rPr kumimoji="1" lang="en-US" altLang="ja-JP" dirty="0" err="1"/>
              <a:t>Tversky</a:t>
            </a:r>
            <a:r>
              <a:rPr kumimoji="1" lang="en-US" altLang="ja-JP" dirty="0"/>
              <a:t> </a:t>
            </a:r>
            <a:r>
              <a:rPr kumimoji="1" lang="ja-JP" altLang="en-US" dirty="0"/>
              <a:t>と </a:t>
            </a:r>
            <a:r>
              <a:rPr kumimoji="1" lang="en-US" altLang="ja-JP" dirty="0" err="1"/>
              <a:t>Kahneman</a:t>
            </a:r>
            <a:r>
              <a:rPr kumimoji="1" lang="en-US" altLang="ja-JP" dirty="0"/>
              <a:t> </a:t>
            </a:r>
            <a:r>
              <a:rPr kumimoji="1" lang="ja-JP" altLang="en-US" dirty="0"/>
              <a:t>は，</a:t>
            </a:r>
            <a:r>
              <a:rPr kumimoji="1" lang="ja-JP" altLang="en-US" u="sng" dirty="0"/>
              <a:t>誤った確率推論は個別的に生じるのではなく，ヒューリスティックによって体系的に生じる</a:t>
            </a:r>
            <a:r>
              <a:rPr kumimoji="1" lang="ja-JP" altLang="en-US" dirty="0"/>
              <a:t>と主張した．</a:t>
            </a:r>
          </a:p>
        </p:txBody>
      </p:sp>
      <p:sp>
        <p:nvSpPr>
          <p:cNvPr id="5" name="スライド番号プレースホルダ 4"/>
          <p:cNvSpPr>
            <a:spLocks noGrp="1"/>
          </p:cNvSpPr>
          <p:nvPr>
            <p:ph type="sldNum" sz="quarter" idx="12"/>
          </p:nvPr>
        </p:nvSpPr>
        <p:spPr/>
        <p:txBody>
          <a:bodyPr/>
          <a:lstStyle/>
          <a:p>
            <a:fld id="{20C0A469-D421-4C70-B94B-1BB822B2C522}" type="slidenum">
              <a:rPr kumimoji="1" lang="ja-JP" altLang="en-US" smtClean="0"/>
              <a:pPr/>
              <a:t>16</a:t>
            </a:fld>
            <a:endParaRPr kumimoji="1" lang="ja-JP"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行動経済学の誕生</a:t>
            </a:r>
          </a:p>
        </p:txBody>
      </p:sp>
      <p:sp>
        <p:nvSpPr>
          <p:cNvPr id="3" name="コンテンツ プレースホルダ 2"/>
          <p:cNvSpPr>
            <a:spLocks noGrp="1"/>
          </p:cNvSpPr>
          <p:nvPr>
            <p:ph idx="1"/>
          </p:nvPr>
        </p:nvSpPr>
        <p:spPr/>
        <p:txBody>
          <a:bodyPr/>
          <a:lstStyle/>
          <a:p>
            <a:r>
              <a:rPr kumimoji="1" lang="ja-JP" altLang="en-US" dirty="0"/>
              <a:t>近年までの経済理論は，人間が合理的</a:t>
            </a:r>
            <a:r>
              <a:rPr lang="ja-JP" altLang="en-US" dirty="0"/>
              <a:t>な判断をするということを前提にしてきた．</a:t>
            </a:r>
            <a:endParaRPr kumimoji="1" lang="en-US" altLang="ja-JP" dirty="0"/>
          </a:p>
          <a:p>
            <a:r>
              <a:rPr kumimoji="1" lang="ja-JP" altLang="en-US" dirty="0"/>
              <a:t>しかし，</a:t>
            </a:r>
            <a:r>
              <a:rPr kumimoji="1" lang="ja-JP" altLang="en-US" u="sng" dirty="0"/>
              <a:t>人は合理的でないのだとしたら，それを前提に経済理論を作らなくてはならない</a:t>
            </a:r>
            <a:r>
              <a:rPr kumimoji="1" lang="ja-JP" altLang="en-US" dirty="0"/>
              <a:t>．</a:t>
            </a:r>
            <a:endParaRPr kumimoji="1" lang="en-US" altLang="ja-JP" dirty="0"/>
          </a:p>
          <a:p>
            <a:pPr lvl="1"/>
            <a:r>
              <a:rPr lang="ja-JP" altLang="en-US" dirty="0"/>
              <a:t>行動経済学，実験経済学</a:t>
            </a:r>
            <a:endParaRPr lang="en-US" altLang="ja-JP" dirty="0"/>
          </a:p>
          <a:p>
            <a:pPr lvl="1"/>
            <a:r>
              <a:rPr kumimoji="1" lang="ja-JP" altLang="en-US" dirty="0"/>
              <a:t>行動ファイナンス</a:t>
            </a:r>
            <a:endParaRPr kumimoji="1" lang="en-US" altLang="ja-JP" dirty="0"/>
          </a:p>
          <a:p>
            <a:pPr lvl="1"/>
            <a:r>
              <a:rPr lang="ja-JP" altLang="en-US" dirty="0"/>
              <a:t>神経経済学（心理学＋経済学＋脳科学）</a:t>
            </a:r>
            <a:endParaRPr kumimoji="1" lang="ja-JP" altLang="en-US" dirty="0"/>
          </a:p>
        </p:txBody>
      </p:sp>
      <p:sp>
        <p:nvSpPr>
          <p:cNvPr id="5" name="スライド番号プレースホルダ 4"/>
          <p:cNvSpPr>
            <a:spLocks noGrp="1"/>
          </p:cNvSpPr>
          <p:nvPr>
            <p:ph type="sldNum" sz="quarter" idx="12"/>
          </p:nvPr>
        </p:nvSpPr>
        <p:spPr/>
        <p:txBody>
          <a:bodyPr/>
          <a:lstStyle/>
          <a:p>
            <a:fld id="{20C0A469-D421-4C70-B94B-1BB822B2C522}" type="slidenum">
              <a:rPr kumimoji="1" lang="ja-JP" altLang="en-US" smtClean="0"/>
              <a:pPr/>
              <a:t>17</a:t>
            </a:fld>
            <a:endParaRPr kumimoji="1" lang="ja-JP"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伝統的な経済理論の仮定・主張</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a:t>人間の経済行動は合理的で，自己の利得を最大限に追求</a:t>
            </a:r>
            <a:r>
              <a:rPr lang="ja-JP" altLang="en-US" dirty="0"/>
              <a:t>する．</a:t>
            </a:r>
            <a:endParaRPr lang="en-US" altLang="ja-JP" dirty="0"/>
          </a:p>
          <a:p>
            <a:endParaRPr kumimoji="1" lang="en-US" altLang="ja-JP" dirty="0"/>
          </a:p>
          <a:p>
            <a:r>
              <a:rPr lang="ja-JP" altLang="en-US" dirty="0"/>
              <a:t>それでは，次の問題を考えてみてほしい．</a:t>
            </a:r>
            <a:endParaRPr kumimoji="1" lang="en-US" altLang="ja-JP" dirty="0"/>
          </a:p>
        </p:txBody>
      </p:sp>
      <p:sp>
        <p:nvSpPr>
          <p:cNvPr id="5" name="スライド番号プレースホルダ 4"/>
          <p:cNvSpPr>
            <a:spLocks noGrp="1"/>
          </p:cNvSpPr>
          <p:nvPr>
            <p:ph type="sldNum" sz="quarter" idx="12"/>
          </p:nvPr>
        </p:nvSpPr>
        <p:spPr/>
        <p:txBody>
          <a:bodyPr/>
          <a:lstStyle/>
          <a:p>
            <a:fld id="{20C0A469-D421-4C70-B94B-1BB822B2C522}" type="slidenum">
              <a:rPr kumimoji="1" lang="ja-JP" altLang="en-US" smtClean="0"/>
              <a:pPr/>
              <a:t>18</a:t>
            </a:fld>
            <a:endParaRPr kumimoji="1" lang="ja-JP"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最終提案ゲーム</a:t>
            </a:r>
          </a:p>
        </p:txBody>
      </p:sp>
      <p:sp>
        <p:nvSpPr>
          <p:cNvPr id="3" name="コンテンツ プレースホルダ 2"/>
          <p:cNvSpPr>
            <a:spLocks noGrp="1"/>
          </p:cNvSpPr>
          <p:nvPr>
            <p:ph idx="1"/>
          </p:nvPr>
        </p:nvSpPr>
        <p:spPr/>
        <p:txBody>
          <a:bodyPr/>
          <a:lstStyle/>
          <a:p>
            <a:r>
              <a:rPr kumimoji="1" lang="ja-JP" altLang="en-US" dirty="0"/>
              <a:t>ＡさんとＢさんは１万円を分け合う．どのように分けるかを決めるのはＡさんである．Ｂさんは分け前が不満なら受け取りを拒否できる．Ｂさんが拒否するとＡさんは１円ももらえない．Ａさんはどんな提案をすべきか？</a:t>
            </a:r>
          </a:p>
        </p:txBody>
      </p:sp>
      <p:sp>
        <p:nvSpPr>
          <p:cNvPr id="5" name="スライド番号プレースホルダ 4"/>
          <p:cNvSpPr>
            <a:spLocks noGrp="1"/>
          </p:cNvSpPr>
          <p:nvPr>
            <p:ph type="sldNum" sz="quarter" idx="12"/>
          </p:nvPr>
        </p:nvSpPr>
        <p:spPr/>
        <p:txBody>
          <a:bodyPr/>
          <a:lstStyle/>
          <a:p>
            <a:fld id="{20C0A469-D421-4C70-B94B-1BB822B2C522}" type="slidenum">
              <a:rPr kumimoji="1" lang="ja-JP" altLang="en-US" smtClean="0"/>
              <a:pPr/>
              <a:t>19</a:t>
            </a:fld>
            <a:endParaRPr kumimoji="1" lang="ja-JP"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今日の学習</a:t>
            </a:r>
            <a:endParaRPr kumimoji="1" lang="ja-JP" altLang="en-US" dirty="0"/>
          </a:p>
        </p:txBody>
      </p:sp>
      <p:sp>
        <p:nvSpPr>
          <p:cNvPr id="3" name="コンテンツ プレースホルダ 2"/>
          <p:cNvSpPr>
            <a:spLocks noGrp="1"/>
          </p:cNvSpPr>
          <p:nvPr>
            <p:ph idx="1"/>
          </p:nvPr>
        </p:nvSpPr>
        <p:spPr/>
        <p:txBody>
          <a:bodyPr>
            <a:normAutofit/>
          </a:bodyPr>
          <a:lstStyle/>
          <a:p>
            <a:r>
              <a:rPr lang="ja-JP" altLang="en-US" dirty="0"/>
              <a:t>人間の直感的な確率判断は，数学的正解と大きく異なるという意味で，非合理的である．</a:t>
            </a:r>
            <a:endParaRPr lang="en-US" altLang="ja-JP" dirty="0"/>
          </a:p>
          <a:p>
            <a:pPr lvl="1"/>
            <a:r>
              <a:rPr kumimoji="1" lang="ja-JP" altLang="en-US" dirty="0"/>
              <a:t>ひとつの説明として，</a:t>
            </a:r>
            <a:r>
              <a:rPr kumimoji="1" lang="ja-JP" altLang="en-US" u="sng" dirty="0">
                <a:solidFill>
                  <a:srgbClr val="FF0000"/>
                </a:solidFill>
              </a:rPr>
              <a:t>ヒューリスティックス</a:t>
            </a:r>
            <a:r>
              <a:rPr kumimoji="1" lang="ja-JP" altLang="en-US" dirty="0"/>
              <a:t>（</a:t>
            </a:r>
            <a:r>
              <a:rPr kumimoji="1" lang="en-US" altLang="ja-JP" dirty="0"/>
              <a:t>heuristics</a:t>
            </a:r>
            <a:r>
              <a:rPr kumimoji="1" lang="ja-JP" altLang="en-US" dirty="0"/>
              <a:t>）による判断がされる</a:t>
            </a:r>
            <a:r>
              <a:rPr lang="ja-JP" altLang="en-US" dirty="0"/>
              <a:t>ため．</a:t>
            </a:r>
            <a:endParaRPr lang="en-US" altLang="ja-JP" dirty="0"/>
          </a:p>
          <a:p>
            <a:r>
              <a:rPr lang="ja-JP" altLang="en-US" dirty="0"/>
              <a:t>人間の意思決定は，経済学が仮定した期待効用に従わないという意味で，非合理的である．</a:t>
            </a:r>
            <a:endParaRPr lang="en-US" altLang="ja-JP" dirty="0"/>
          </a:p>
          <a:p>
            <a:pPr lvl="1"/>
            <a:r>
              <a:rPr kumimoji="1" lang="ja-JP" altLang="en-US" dirty="0"/>
              <a:t>人間</a:t>
            </a:r>
            <a:r>
              <a:rPr kumimoji="1" lang="ja-JP" altLang="en-US"/>
              <a:t>の</a:t>
            </a:r>
            <a:r>
              <a:rPr lang="ja-JP" altLang="en-US"/>
              <a:t>非合理性を</a:t>
            </a:r>
            <a:r>
              <a:rPr lang="ja-JP" altLang="en-US" dirty="0"/>
              <a:t>前提とし，現実の行動を説明する</a:t>
            </a:r>
            <a:r>
              <a:rPr lang="ja-JP" altLang="en-US" u="sng" dirty="0">
                <a:solidFill>
                  <a:srgbClr val="FF0000"/>
                </a:solidFill>
              </a:rPr>
              <a:t>行動経済学</a:t>
            </a:r>
            <a:r>
              <a:rPr lang="ja-JP" altLang="en-US" dirty="0"/>
              <a:t>の誕生．</a:t>
            </a:r>
            <a:endParaRPr kumimoji="1" lang="ja-JP" altLang="en-US" dirty="0"/>
          </a:p>
        </p:txBody>
      </p:sp>
      <p:sp>
        <p:nvSpPr>
          <p:cNvPr id="5" name="スライド番号プレースホルダ 4"/>
          <p:cNvSpPr>
            <a:spLocks noGrp="1"/>
          </p:cNvSpPr>
          <p:nvPr>
            <p:ph type="sldNum" sz="quarter" idx="12"/>
          </p:nvPr>
        </p:nvSpPr>
        <p:spPr/>
        <p:txBody>
          <a:bodyPr/>
          <a:lstStyle/>
          <a:p>
            <a:fld id="{20C0A469-D421-4C70-B94B-1BB822B2C522}" type="slidenum">
              <a:rPr kumimoji="1" lang="ja-JP" altLang="en-US" smtClean="0"/>
              <a:pPr/>
              <a:t>2</a:t>
            </a:fld>
            <a:endParaRPr kumimoji="1" lang="ja-JP"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最終提案ゲーム</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a:t>完全に合理的で，自己の利益のみ追求するのならば，</a:t>
            </a:r>
            <a:endParaRPr kumimoji="1" lang="en-US" altLang="ja-JP" dirty="0"/>
          </a:p>
          <a:p>
            <a:pPr lvl="1"/>
            <a:r>
              <a:rPr lang="ja-JP" altLang="en-US" dirty="0"/>
              <a:t>「Ｂさんに１円だけ渡して，</a:t>
            </a:r>
            <a:r>
              <a:rPr lang="en-US" altLang="ja-JP" dirty="0"/>
              <a:t>9,999</a:t>
            </a:r>
            <a:r>
              <a:rPr lang="ja-JP" altLang="en-US" dirty="0"/>
              <a:t>円をもらう」が正解．</a:t>
            </a:r>
            <a:endParaRPr lang="en-US" altLang="ja-JP" dirty="0"/>
          </a:p>
          <a:p>
            <a:pPr lvl="1"/>
            <a:r>
              <a:rPr lang="ja-JP" altLang="en-US" dirty="0"/>
              <a:t>Ｂさんは，拒否して０円よりは，１円をよしとするはず．</a:t>
            </a:r>
            <a:endParaRPr lang="en-US" altLang="ja-JP" dirty="0"/>
          </a:p>
          <a:p>
            <a:r>
              <a:rPr kumimoji="1" lang="ja-JP" altLang="en-US" dirty="0"/>
              <a:t>実際にこのような判断をする人はほとんどいない，</a:t>
            </a:r>
            <a:endParaRPr kumimoji="1" lang="en-US" altLang="ja-JP" dirty="0"/>
          </a:p>
        </p:txBody>
      </p:sp>
      <p:sp>
        <p:nvSpPr>
          <p:cNvPr id="5" name="スライド番号プレースホルダ 4"/>
          <p:cNvSpPr>
            <a:spLocks noGrp="1"/>
          </p:cNvSpPr>
          <p:nvPr>
            <p:ph type="sldNum" sz="quarter" idx="12"/>
          </p:nvPr>
        </p:nvSpPr>
        <p:spPr/>
        <p:txBody>
          <a:bodyPr/>
          <a:lstStyle/>
          <a:p>
            <a:fld id="{20C0A469-D421-4C70-B94B-1BB822B2C522}" type="slidenum">
              <a:rPr kumimoji="1" lang="ja-JP" altLang="en-US" smtClean="0"/>
              <a:pPr/>
              <a:t>20</a:t>
            </a:fld>
            <a:endParaRPr kumimoji="1" lang="ja-JP"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a:t>意思決定における非合理性</a:t>
            </a:r>
          </a:p>
        </p:txBody>
      </p:sp>
      <p:sp>
        <p:nvSpPr>
          <p:cNvPr id="3" name="コンテンツ プレースホルダ 2"/>
          <p:cNvSpPr>
            <a:spLocks noGrp="1"/>
          </p:cNvSpPr>
          <p:nvPr>
            <p:ph idx="1"/>
          </p:nvPr>
        </p:nvSpPr>
        <p:spPr/>
        <p:txBody>
          <a:bodyPr/>
          <a:lstStyle/>
          <a:p>
            <a:r>
              <a:rPr kumimoji="1" lang="ja-JP" altLang="en-US" dirty="0"/>
              <a:t>意思決定では，一般に結果は確率的である．</a:t>
            </a:r>
            <a:endParaRPr kumimoji="1" lang="en-US" altLang="ja-JP" dirty="0"/>
          </a:p>
          <a:p>
            <a:pPr lvl="1"/>
            <a:r>
              <a:rPr lang="ja-JP" altLang="en-US" dirty="0"/>
              <a:t>どのような結果になるかは不確か．</a:t>
            </a:r>
            <a:endParaRPr lang="en-US" altLang="ja-JP" dirty="0"/>
          </a:p>
          <a:p>
            <a:pPr lvl="1"/>
            <a:r>
              <a:rPr kumimoji="1" lang="ja-JP" altLang="en-US" dirty="0"/>
              <a:t>そういう状況で，どうすれば得かを考える．</a:t>
            </a:r>
            <a:endParaRPr kumimoji="1" lang="en-US" altLang="ja-JP" dirty="0"/>
          </a:p>
          <a:p>
            <a:r>
              <a:rPr kumimoji="1" lang="ja-JP" altLang="en-US" dirty="0"/>
              <a:t>不確かな事象では，「利得」をどのように</a:t>
            </a:r>
            <a:r>
              <a:rPr lang="ja-JP" altLang="en-US" dirty="0"/>
              <a:t>判断するのか？</a:t>
            </a:r>
            <a:endParaRPr lang="en-US" altLang="ja-JP" dirty="0"/>
          </a:p>
          <a:p>
            <a:endParaRPr lang="en-US" altLang="ja-JP" dirty="0"/>
          </a:p>
          <a:p>
            <a:r>
              <a:rPr lang="ja-JP" altLang="en-US" dirty="0"/>
              <a:t>次の２つの問題に回答．</a:t>
            </a:r>
            <a:endParaRPr lang="en-US" altLang="ja-JP" dirty="0"/>
          </a:p>
        </p:txBody>
      </p:sp>
      <p:sp>
        <p:nvSpPr>
          <p:cNvPr id="5" name="スライド番号プレースホルダ 4"/>
          <p:cNvSpPr>
            <a:spLocks noGrp="1"/>
          </p:cNvSpPr>
          <p:nvPr>
            <p:ph type="sldNum" sz="quarter" idx="12"/>
          </p:nvPr>
        </p:nvSpPr>
        <p:spPr/>
        <p:txBody>
          <a:bodyPr/>
          <a:lstStyle/>
          <a:p>
            <a:fld id="{20C0A469-D421-4C70-B94B-1BB822B2C522}" type="slidenum">
              <a:rPr kumimoji="1" lang="ja-JP" altLang="en-US" smtClean="0"/>
              <a:pPr/>
              <a:t>21</a:t>
            </a:fld>
            <a:endParaRPr kumimoji="1" lang="ja-JP" alt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a:t>問題１</a:t>
            </a:r>
          </a:p>
        </p:txBody>
      </p:sp>
      <p:sp>
        <p:nvSpPr>
          <p:cNvPr id="3" name="コンテンツ プレースホルダ 2"/>
          <p:cNvSpPr>
            <a:spLocks noGrp="1"/>
          </p:cNvSpPr>
          <p:nvPr>
            <p:ph idx="1"/>
          </p:nvPr>
        </p:nvSpPr>
        <p:spPr/>
        <p:txBody>
          <a:bodyPr/>
          <a:lstStyle/>
          <a:p>
            <a:r>
              <a:rPr kumimoji="1" lang="ja-JP" altLang="en-US" dirty="0"/>
              <a:t>あなたは２万円をもらいました．</a:t>
            </a:r>
            <a:r>
              <a:rPr lang="ja-JP" altLang="en-US" dirty="0"/>
              <a:t>以下の選択肢のうちどちらかを選ばなくてはなりません．どちらをえらびますか？</a:t>
            </a:r>
            <a:endParaRPr kumimoji="1" lang="en-US" altLang="ja-JP" dirty="0"/>
          </a:p>
          <a:p>
            <a:pPr lvl="1"/>
            <a:r>
              <a:rPr lang="ja-JP" altLang="en-US" dirty="0"/>
              <a:t>確実に</a:t>
            </a:r>
            <a:r>
              <a:rPr lang="en-US" altLang="ja-JP" dirty="0"/>
              <a:t>5,000</a:t>
            </a:r>
            <a:r>
              <a:rPr lang="ja-JP" altLang="en-US" dirty="0"/>
              <a:t>円をもらえる</a:t>
            </a:r>
            <a:endParaRPr lang="en-US" altLang="ja-JP" dirty="0"/>
          </a:p>
          <a:p>
            <a:pPr lvl="1"/>
            <a:r>
              <a:rPr kumimoji="1" lang="ja-JP" altLang="en-US" dirty="0"/>
              <a:t>確率</a:t>
            </a:r>
            <a:r>
              <a:rPr kumimoji="1" lang="en-US" altLang="ja-JP" dirty="0"/>
              <a:t>25%</a:t>
            </a:r>
            <a:r>
              <a:rPr kumimoji="1" lang="ja-JP" altLang="en-US" dirty="0"/>
              <a:t>で</a:t>
            </a:r>
            <a:r>
              <a:rPr lang="ja-JP" altLang="en-US" dirty="0"/>
              <a:t>２万円をもらえるが，確率</a:t>
            </a:r>
            <a:r>
              <a:rPr lang="en-US" altLang="ja-JP" dirty="0"/>
              <a:t>75%</a:t>
            </a:r>
            <a:r>
              <a:rPr lang="ja-JP" altLang="en-US" dirty="0"/>
              <a:t>で何も得られない</a:t>
            </a:r>
            <a:endParaRPr kumimoji="1" lang="ja-JP" altLang="en-US" dirty="0"/>
          </a:p>
        </p:txBody>
      </p:sp>
      <p:sp>
        <p:nvSpPr>
          <p:cNvPr id="5" name="スライド番号プレースホルダ 4"/>
          <p:cNvSpPr>
            <a:spLocks noGrp="1"/>
          </p:cNvSpPr>
          <p:nvPr>
            <p:ph type="sldNum" sz="quarter" idx="12"/>
          </p:nvPr>
        </p:nvSpPr>
        <p:spPr/>
        <p:txBody>
          <a:bodyPr/>
          <a:lstStyle/>
          <a:p>
            <a:fld id="{20C0A469-D421-4C70-B94B-1BB822B2C522}" type="slidenum">
              <a:rPr kumimoji="1" lang="ja-JP" altLang="en-US" smtClean="0"/>
              <a:pPr/>
              <a:t>22</a:t>
            </a:fld>
            <a:endParaRPr kumimoji="1" lang="ja-JP" alt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問題２</a:t>
            </a:r>
            <a:endParaRPr kumimoji="1" lang="ja-JP" altLang="en-US" dirty="0"/>
          </a:p>
        </p:txBody>
      </p:sp>
      <p:sp>
        <p:nvSpPr>
          <p:cNvPr id="3" name="コンテンツ プレースホルダ 2"/>
          <p:cNvSpPr>
            <a:spLocks noGrp="1"/>
          </p:cNvSpPr>
          <p:nvPr>
            <p:ph idx="1"/>
          </p:nvPr>
        </p:nvSpPr>
        <p:spPr/>
        <p:txBody>
          <a:bodyPr/>
          <a:lstStyle/>
          <a:p>
            <a:r>
              <a:rPr lang="ja-JP" altLang="en-US" dirty="0"/>
              <a:t>あなたは４万円をもらいました．次に，以下の選択肢のうちどちらかを選ばなくてはなりません．どちらをえらびますか？</a:t>
            </a:r>
            <a:endParaRPr lang="en-US" altLang="ja-JP" dirty="0"/>
          </a:p>
          <a:p>
            <a:pPr lvl="1"/>
            <a:r>
              <a:rPr lang="ja-JP" altLang="en-US" dirty="0"/>
              <a:t>確実に罰金１万</a:t>
            </a:r>
            <a:r>
              <a:rPr lang="en-US" altLang="ja-JP" dirty="0"/>
              <a:t>5000</a:t>
            </a:r>
            <a:r>
              <a:rPr lang="ja-JP" altLang="en-US" dirty="0"/>
              <a:t>円を払う</a:t>
            </a:r>
            <a:endParaRPr lang="en-US" altLang="ja-JP" dirty="0"/>
          </a:p>
          <a:p>
            <a:pPr lvl="1"/>
            <a:r>
              <a:rPr lang="ja-JP" altLang="en-US" dirty="0"/>
              <a:t>確率</a:t>
            </a:r>
            <a:r>
              <a:rPr lang="en-US" altLang="ja-JP" dirty="0"/>
              <a:t>25%</a:t>
            </a:r>
            <a:r>
              <a:rPr lang="ja-JP" altLang="en-US" dirty="0"/>
              <a:t>で罰金を免除されるが，確率</a:t>
            </a:r>
            <a:r>
              <a:rPr lang="en-US" altLang="ja-JP" dirty="0"/>
              <a:t>75%</a:t>
            </a:r>
            <a:r>
              <a:rPr lang="ja-JP" altLang="en-US" dirty="0"/>
              <a:t>で罰金２万円を取られる</a:t>
            </a:r>
          </a:p>
          <a:p>
            <a:endParaRPr kumimoji="1" lang="ja-JP" altLang="en-US" dirty="0"/>
          </a:p>
        </p:txBody>
      </p:sp>
      <p:sp>
        <p:nvSpPr>
          <p:cNvPr id="5" name="スライド番号プレースホルダ 4"/>
          <p:cNvSpPr>
            <a:spLocks noGrp="1"/>
          </p:cNvSpPr>
          <p:nvPr>
            <p:ph type="sldNum" sz="quarter" idx="12"/>
          </p:nvPr>
        </p:nvSpPr>
        <p:spPr/>
        <p:txBody>
          <a:bodyPr/>
          <a:lstStyle/>
          <a:p>
            <a:fld id="{20C0A469-D421-4C70-B94B-1BB822B2C522}" type="slidenum">
              <a:rPr kumimoji="1" lang="ja-JP" altLang="en-US" smtClean="0"/>
              <a:pPr/>
              <a:t>23</a:t>
            </a:fld>
            <a:endParaRPr kumimoji="1" lang="ja-JP" alt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normAutofit/>
          </a:bodyPr>
          <a:lstStyle/>
          <a:p>
            <a:r>
              <a:rPr kumimoji="1" lang="ja-JP" altLang="en-US" dirty="0"/>
              <a:t>実験の結果（</a:t>
            </a:r>
            <a:r>
              <a:rPr kumimoji="1" lang="en-US" altLang="ja-JP" dirty="0"/>
              <a:t>’08 </a:t>
            </a:r>
            <a:r>
              <a:rPr kumimoji="1" lang="ja-JP" altLang="en-US" dirty="0"/>
              <a:t>社会情報入門 </a:t>
            </a:r>
            <a:r>
              <a:rPr kumimoji="1" lang="en-US" altLang="ja-JP" dirty="0"/>
              <a:t>I</a:t>
            </a:r>
            <a:r>
              <a:rPr kumimoji="1" lang="ja-JP" altLang="en-US" dirty="0"/>
              <a:t>）</a:t>
            </a:r>
          </a:p>
        </p:txBody>
      </p:sp>
      <p:graphicFrame>
        <p:nvGraphicFramePr>
          <p:cNvPr id="7" name="コンテンツ プレースホルダ 6"/>
          <p:cNvGraphicFramePr>
            <a:graphicFrameLocks noGrp="1"/>
          </p:cNvGraphicFramePr>
          <p:nvPr>
            <p:ph sz="half" idx="1"/>
          </p:nvPr>
        </p:nvGraphicFramePr>
        <p:xfrm>
          <a:off x="571472" y="1643050"/>
          <a:ext cx="4038600" cy="4632960"/>
        </p:xfrm>
        <a:graphic>
          <a:graphicData uri="http://schemas.openxmlformats.org/drawingml/2006/table">
            <a:tbl>
              <a:tblPr firstRow="1" bandRow="1">
                <a:tableStyleId>{5C22544A-7EE6-4342-B048-85BDC9FD1C3A}</a:tableStyleId>
              </a:tblPr>
              <a:tblGrid>
                <a:gridCol w="1346200">
                  <a:extLst>
                    <a:ext uri="{9D8B030D-6E8A-4147-A177-3AD203B41FA5}">
                      <a16:colId xmlns:a16="http://schemas.microsoft.com/office/drawing/2014/main" val="20000"/>
                    </a:ext>
                  </a:extLst>
                </a:gridCol>
                <a:gridCol w="1346200">
                  <a:extLst>
                    <a:ext uri="{9D8B030D-6E8A-4147-A177-3AD203B41FA5}">
                      <a16:colId xmlns:a16="http://schemas.microsoft.com/office/drawing/2014/main" val="20001"/>
                    </a:ext>
                  </a:extLst>
                </a:gridCol>
                <a:gridCol w="1346200">
                  <a:extLst>
                    <a:ext uri="{9D8B030D-6E8A-4147-A177-3AD203B41FA5}">
                      <a16:colId xmlns:a16="http://schemas.microsoft.com/office/drawing/2014/main" val="20002"/>
                    </a:ext>
                  </a:extLst>
                </a:gridCol>
              </a:tblGrid>
              <a:tr h="370840">
                <a:tc gridSpan="3">
                  <a:txBody>
                    <a:bodyPr/>
                    <a:lstStyle/>
                    <a:p>
                      <a:pPr algn="ctr"/>
                      <a:r>
                        <a:rPr kumimoji="1" lang="ja-JP" altLang="en-US" sz="2800" dirty="0"/>
                        <a:t>リスク回避・追及の</a:t>
                      </a:r>
                      <a:endParaRPr kumimoji="1" lang="en-US" altLang="ja-JP" sz="2800" dirty="0"/>
                    </a:p>
                    <a:p>
                      <a:pPr algn="ctr"/>
                      <a:r>
                        <a:rPr kumimoji="1" lang="ja-JP" altLang="en-US" sz="2800" dirty="0"/>
                        <a:t>選択者数（人）</a:t>
                      </a:r>
                    </a:p>
                  </a:txBody>
                  <a:tcPr/>
                </a:tc>
                <a:tc hMerge="1">
                  <a:txBody>
                    <a:bodyPr/>
                    <a:lstStyle/>
                    <a:p>
                      <a:endParaRPr kumimoji="1" lang="ja-JP" altLang="en-US" sz="2800" dirty="0"/>
                    </a:p>
                  </a:txBody>
                  <a:tcPr/>
                </a:tc>
                <a:tc hMerge="1">
                  <a:txBody>
                    <a:bodyPr/>
                    <a:lstStyle/>
                    <a:p>
                      <a:endParaRPr kumimoji="1" lang="ja-JP" altLang="en-US" sz="2800" dirty="0"/>
                    </a:p>
                  </a:txBody>
                  <a:tcPr/>
                </a:tc>
                <a:extLst>
                  <a:ext uri="{0D108BD9-81ED-4DB2-BD59-A6C34878D82A}">
                    <a16:rowId xmlns:a16="http://schemas.microsoft.com/office/drawing/2014/main" val="10000"/>
                  </a:ext>
                </a:extLst>
              </a:tr>
              <a:tr h="370840">
                <a:tc>
                  <a:txBody>
                    <a:bodyPr/>
                    <a:lstStyle/>
                    <a:p>
                      <a:endParaRPr kumimoji="1" lang="ja-JP" altLang="en-US" dirty="0"/>
                    </a:p>
                  </a:txBody>
                  <a:tcPr/>
                </a:tc>
                <a:tc>
                  <a:txBody>
                    <a:bodyPr/>
                    <a:lstStyle/>
                    <a:p>
                      <a:r>
                        <a:rPr kumimoji="1" lang="ja-JP" altLang="en-US" sz="2800" dirty="0"/>
                        <a:t>質問１：金増加</a:t>
                      </a:r>
                    </a:p>
                  </a:txBody>
                  <a:tcPr/>
                </a:tc>
                <a:tc>
                  <a:txBody>
                    <a:bodyPr/>
                    <a:lstStyle/>
                    <a:p>
                      <a:r>
                        <a:rPr kumimoji="1" lang="ja-JP" altLang="en-US" sz="2800" dirty="0"/>
                        <a:t>質問２：金損失</a:t>
                      </a:r>
                    </a:p>
                  </a:txBody>
                  <a:tcPr/>
                </a:tc>
                <a:extLst>
                  <a:ext uri="{0D108BD9-81ED-4DB2-BD59-A6C34878D82A}">
                    <a16:rowId xmlns:a16="http://schemas.microsoft.com/office/drawing/2014/main" val="10001"/>
                  </a:ext>
                </a:extLst>
              </a:tr>
              <a:tr h="370840">
                <a:tc>
                  <a:txBody>
                    <a:bodyPr/>
                    <a:lstStyle/>
                    <a:p>
                      <a:r>
                        <a:rPr kumimoji="1" lang="ja-JP" altLang="en-US" sz="2800" dirty="0"/>
                        <a:t>選択１：リスク回避</a:t>
                      </a:r>
                    </a:p>
                  </a:txBody>
                  <a:tcPr/>
                </a:tc>
                <a:tc>
                  <a:txBody>
                    <a:bodyPr/>
                    <a:lstStyle/>
                    <a:p>
                      <a:pPr algn="ctr"/>
                      <a:r>
                        <a:rPr kumimoji="1" lang="en-US" altLang="ja-JP" sz="2800" dirty="0"/>
                        <a:t>78</a:t>
                      </a:r>
                      <a:endParaRPr kumimoji="1" lang="ja-JP" altLang="en-US" sz="2800" dirty="0"/>
                    </a:p>
                  </a:txBody>
                  <a:tcPr anchor="ctr"/>
                </a:tc>
                <a:tc>
                  <a:txBody>
                    <a:bodyPr/>
                    <a:lstStyle/>
                    <a:p>
                      <a:pPr algn="ctr"/>
                      <a:r>
                        <a:rPr kumimoji="1" lang="en-US" altLang="ja-JP" sz="2800" dirty="0"/>
                        <a:t>39</a:t>
                      </a:r>
                      <a:endParaRPr kumimoji="1" lang="ja-JP" altLang="en-US" sz="2800" dirty="0"/>
                    </a:p>
                  </a:txBody>
                  <a:tcPr anchor="ctr"/>
                </a:tc>
                <a:extLst>
                  <a:ext uri="{0D108BD9-81ED-4DB2-BD59-A6C34878D82A}">
                    <a16:rowId xmlns:a16="http://schemas.microsoft.com/office/drawing/2014/main" val="10002"/>
                  </a:ext>
                </a:extLst>
              </a:tr>
              <a:tr h="370840">
                <a:tc>
                  <a:txBody>
                    <a:bodyPr/>
                    <a:lstStyle/>
                    <a:p>
                      <a:r>
                        <a:rPr kumimoji="1" lang="ja-JP" altLang="en-US" sz="2800" dirty="0"/>
                        <a:t>選択２：</a:t>
                      </a:r>
                      <a:endParaRPr kumimoji="1" lang="en-US" altLang="ja-JP" sz="2800" dirty="0"/>
                    </a:p>
                    <a:p>
                      <a:r>
                        <a:rPr kumimoji="1" lang="ja-JP" altLang="en-US" sz="2800" dirty="0"/>
                        <a:t>リスク追及</a:t>
                      </a:r>
                    </a:p>
                  </a:txBody>
                  <a:tcPr/>
                </a:tc>
                <a:tc>
                  <a:txBody>
                    <a:bodyPr/>
                    <a:lstStyle/>
                    <a:p>
                      <a:pPr algn="ctr"/>
                      <a:r>
                        <a:rPr kumimoji="1" lang="en-US" altLang="ja-JP" sz="2800" dirty="0"/>
                        <a:t>45</a:t>
                      </a:r>
                      <a:endParaRPr kumimoji="1" lang="ja-JP" altLang="en-US" sz="2800" dirty="0"/>
                    </a:p>
                  </a:txBody>
                  <a:tcPr anchor="ctr"/>
                </a:tc>
                <a:tc>
                  <a:txBody>
                    <a:bodyPr/>
                    <a:lstStyle/>
                    <a:p>
                      <a:pPr algn="ctr"/>
                      <a:r>
                        <a:rPr kumimoji="1" lang="en-US" altLang="ja-JP" sz="2800" dirty="0"/>
                        <a:t>84</a:t>
                      </a:r>
                      <a:endParaRPr kumimoji="1" lang="ja-JP" altLang="en-US" sz="2800" dirty="0"/>
                    </a:p>
                  </a:txBody>
                  <a:tcPr anchor="ctr"/>
                </a:tc>
                <a:extLst>
                  <a:ext uri="{0D108BD9-81ED-4DB2-BD59-A6C34878D82A}">
                    <a16:rowId xmlns:a16="http://schemas.microsoft.com/office/drawing/2014/main" val="10003"/>
                  </a:ext>
                </a:extLst>
              </a:tr>
            </a:tbl>
          </a:graphicData>
        </a:graphic>
      </p:graphicFrame>
      <p:graphicFrame>
        <p:nvGraphicFramePr>
          <p:cNvPr id="10" name="コンテンツ プレースホルダ 9"/>
          <p:cNvGraphicFramePr>
            <a:graphicFrameLocks noGrp="1"/>
          </p:cNvGraphicFramePr>
          <p:nvPr>
            <p:ph sz="half" idx="2"/>
          </p:nvPr>
        </p:nvGraphicFramePr>
        <p:xfrm>
          <a:off x="4648200" y="1600200"/>
          <a:ext cx="4038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6" name="スライド番号プレースホルダ 5"/>
          <p:cNvSpPr>
            <a:spLocks noGrp="1"/>
          </p:cNvSpPr>
          <p:nvPr>
            <p:ph type="sldNum" sz="quarter" idx="12"/>
          </p:nvPr>
        </p:nvSpPr>
        <p:spPr/>
        <p:txBody>
          <a:bodyPr/>
          <a:lstStyle/>
          <a:p>
            <a:fld id="{20C0A469-D421-4C70-B94B-1BB822B2C522}" type="slidenum">
              <a:rPr kumimoji="1" lang="ja-JP" altLang="en-US" smtClean="0"/>
              <a:pPr/>
              <a:t>24</a:t>
            </a:fld>
            <a:endParaRPr kumimoji="1" lang="ja-JP" alt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得な時は臆病，損な時は大胆</a:t>
            </a:r>
            <a:endParaRPr kumimoji="1" lang="ja-JP" altLang="en-US" dirty="0"/>
          </a:p>
        </p:txBody>
      </p:sp>
      <p:sp>
        <p:nvSpPr>
          <p:cNvPr id="3" name="コンテンツ プレースホルダ 2"/>
          <p:cNvSpPr>
            <a:spLocks noGrp="1"/>
          </p:cNvSpPr>
          <p:nvPr>
            <p:ph idx="1"/>
          </p:nvPr>
        </p:nvSpPr>
        <p:spPr/>
        <p:txBody>
          <a:bodyPr>
            <a:normAutofit lnSpcReduction="10000"/>
          </a:bodyPr>
          <a:lstStyle/>
          <a:p>
            <a:r>
              <a:rPr kumimoji="1" lang="ja-JP" altLang="en-US" dirty="0"/>
              <a:t>どちらの課題でも選択肢の意味は同じ</a:t>
            </a:r>
            <a:endParaRPr kumimoji="1" lang="en-US" altLang="ja-JP" dirty="0"/>
          </a:p>
          <a:p>
            <a:pPr lvl="1"/>
            <a:r>
              <a:rPr lang="ja-JP" altLang="en-US" dirty="0"/>
              <a:t>確実に２万５千円を手にする選択</a:t>
            </a:r>
            <a:endParaRPr lang="en-US" altLang="ja-JP" dirty="0"/>
          </a:p>
          <a:p>
            <a:pPr lvl="1"/>
            <a:r>
              <a:rPr kumimoji="1" lang="ja-JP" altLang="en-US" dirty="0"/>
              <a:t>確率</a:t>
            </a:r>
            <a:r>
              <a:rPr lang="en-US" altLang="ja-JP" dirty="0"/>
              <a:t>75%</a:t>
            </a:r>
            <a:r>
              <a:rPr lang="ja-JP" altLang="en-US" dirty="0"/>
              <a:t>で２万円，確率</a:t>
            </a:r>
            <a:r>
              <a:rPr lang="en-US" altLang="ja-JP" dirty="0"/>
              <a:t>25%</a:t>
            </a:r>
            <a:r>
              <a:rPr lang="ja-JP" altLang="en-US" dirty="0"/>
              <a:t>で４万円を手にする選択（期待値は２万５千円）</a:t>
            </a:r>
            <a:endParaRPr lang="en-US" altLang="ja-JP" dirty="0"/>
          </a:p>
          <a:p>
            <a:r>
              <a:rPr lang="ja-JP" altLang="en-US" dirty="0"/>
              <a:t>人間行動の特徴</a:t>
            </a:r>
            <a:endParaRPr lang="en-US" altLang="ja-JP" dirty="0"/>
          </a:p>
          <a:p>
            <a:pPr lvl="1"/>
            <a:r>
              <a:rPr lang="ja-JP" altLang="en-US" dirty="0"/>
              <a:t>お金が増える状況ならリスク回避（</a:t>
            </a:r>
            <a:r>
              <a:rPr lang="en-US" altLang="ja-JP" dirty="0"/>
              <a:t>risk averse</a:t>
            </a:r>
            <a:r>
              <a:rPr lang="ja-JP" altLang="en-US" dirty="0"/>
              <a:t>）</a:t>
            </a:r>
            <a:endParaRPr lang="en-US" altLang="ja-JP" dirty="0"/>
          </a:p>
          <a:p>
            <a:pPr lvl="1"/>
            <a:r>
              <a:rPr lang="ja-JP" altLang="en-US" dirty="0"/>
              <a:t>損をする状況ならリスク追求（</a:t>
            </a:r>
            <a:r>
              <a:rPr lang="en-US" altLang="ja-JP" dirty="0"/>
              <a:t>risk seeking</a:t>
            </a:r>
            <a:r>
              <a:rPr lang="ja-JP" altLang="en-US" dirty="0"/>
              <a:t>）</a:t>
            </a:r>
            <a:endParaRPr lang="en-US" altLang="ja-JP" dirty="0"/>
          </a:p>
          <a:p>
            <a:pPr lvl="1"/>
            <a:r>
              <a:rPr lang="ja-JP" altLang="en-US" dirty="0"/>
              <a:t>利得と損失の間でリスク指向性が異なることを，</a:t>
            </a:r>
            <a:r>
              <a:rPr lang="ja-JP" altLang="en-US" u="sng" dirty="0">
                <a:solidFill>
                  <a:srgbClr val="FF0000"/>
                </a:solidFill>
              </a:rPr>
              <a:t>反射効果</a:t>
            </a:r>
            <a:r>
              <a:rPr lang="ja-JP" altLang="en-US" dirty="0"/>
              <a:t>（</a:t>
            </a:r>
            <a:r>
              <a:rPr lang="en-US" altLang="ja-JP" dirty="0"/>
              <a:t>reflection effect</a:t>
            </a:r>
            <a:r>
              <a:rPr lang="ja-JP" altLang="en-US" dirty="0"/>
              <a:t>）と呼ぶ．</a:t>
            </a:r>
          </a:p>
        </p:txBody>
      </p:sp>
      <p:sp>
        <p:nvSpPr>
          <p:cNvPr id="5" name="スライド番号プレースホルダ 4"/>
          <p:cNvSpPr>
            <a:spLocks noGrp="1"/>
          </p:cNvSpPr>
          <p:nvPr>
            <p:ph type="sldNum" sz="quarter" idx="12"/>
          </p:nvPr>
        </p:nvSpPr>
        <p:spPr/>
        <p:txBody>
          <a:bodyPr/>
          <a:lstStyle/>
          <a:p>
            <a:fld id="{20C0A469-D421-4C70-B94B-1BB822B2C522}" type="slidenum">
              <a:rPr kumimoji="1" lang="ja-JP" altLang="en-US" smtClean="0"/>
              <a:pPr/>
              <a:t>25</a:t>
            </a:fld>
            <a:endParaRPr kumimoji="1" lang="ja-JP" alt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不確かな事象での利得計算</a:t>
            </a:r>
            <a:endParaRPr kumimoji="1" lang="ja-JP" altLang="en-US" dirty="0"/>
          </a:p>
        </p:txBody>
      </p:sp>
      <p:sp>
        <p:nvSpPr>
          <p:cNvPr id="3" name="コンテンツ プレースホルダ 2"/>
          <p:cNvSpPr>
            <a:spLocks noGrp="1"/>
          </p:cNvSpPr>
          <p:nvPr>
            <p:ph idx="1"/>
          </p:nvPr>
        </p:nvSpPr>
        <p:spPr/>
        <p:txBody>
          <a:bodyPr>
            <a:normAutofit lnSpcReduction="10000"/>
          </a:bodyPr>
          <a:lstStyle/>
          <a:p>
            <a:r>
              <a:rPr lang="ja-JP" altLang="en-US" dirty="0"/>
              <a:t>不確かな事象では，「利得」を何に基づいて判断するのか？</a:t>
            </a:r>
            <a:endParaRPr lang="en-US" altLang="ja-JP" dirty="0"/>
          </a:p>
          <a:p>
            <a:pPr lvl="1"/>
            <a:r>
              <a:rPr lang="ja-JP" altLang="en-US" dirty="0"/>
              <a:t>明らかに，期待値ではない．</a:t>
            </a:r>
            <a:endParaRPr lang="en-US" altLang="ja-JP" dirty="0"/>
          </a:p>
          <a:p>
            <a:r>
              <a:rPr kumimoji="1" lang="ja-JP" altLang="en-US" u="sng" dirty="0">
                <a:solidFill>
                  <a:srgbClr val="FF0000"/>
                </a:solidFill>
              </a:rPr>
              <a:t>期待効用</a:t>
            </a:r>
            <a:r>
              <a:rPr kumimoji="1" lang="ja-JP" altLang="en-US" dirty="0"/>
              <a:t>（</a:t>
            </a:r>
            <a:r>
              <a:rPr kumimoji="1" lang="en-US" altLang="ja-JP" dirty="0"/>
              <a:t>expected utility</a:t>
            </a:r>
            <a:r>
              <a:rPr kumimoji="1" lang="ja-JP" altLang="en-US" dirty="0"/>
              <a:t>）を計算しているという主張．</a:t>
            </a:r>
            <a:r>
              <a:rPr kumimoji="1" lang="en-US" altLang="ja-JP" sz="2600" dirty="0"/>
              <a:t>(von Neumann &amp; Morgenstern, 1944)</a:t>
            </a:r>
          </a:p>
          <a:p>
            <a:pPr lvl="1"/>
            <a:r>
              <a:rPr kumimoji="1" lang="ja-JP" altLang="en-US" dirty="0"/>
              <a:t>期待値の計算では</a:t>
            </a:r>
            <a:r>
              <a:rPr kumimoji="1" lang="en-US" altLang="ja-JP" dirty="0"/>
              <a:t>5,000</a:t>
            </a:r>
            <a:r>
              <a:rPr kumimoji="1" lang="ja-JP" altLang="en-US" dirty="0"/>
              <a:t>円といった金額をそのまま用い</a:t>
            </a:r>
            <a:r>
              <a:rPr lang="ja-JP" altLang="en-US" dirty="0"/>
              <a:t>る．</a:t>
            </a:r>
            <a:endParaRPr lang="en-US" altLang="ja-JP" dirty="0"/>
          </a:p>
          <a:p>
            <a:pPr lvl="1"/>
            <a:r>
              <a:rPr kumimoji="1" lang="ja-JP" altLang="en-US" dirty="0"/>
              <a:t>期待効用</a:t>
            </a:r>
            <a:r>
              <a:rPr lang="ja-JP" altLang="en-US" dirty="0"/>
              <a:t>の計算では</a:t>
            </a:r>
            <a:r>
              <a:rPr lang="en-US" altLang="ja-JP" dirty="0"/>
              <a:t>5,000</a:t>
            </a:r>
            <a:r>
              <a:rPr lang="ja-JP" altLang="en-US" dirty="0"/>
              <a:t>円といった金額の「嬉しさ」「個人的価値」を計算する．</a:t>
            </a:r>
            <a:endParaRPr lang="en-US" altLang="ja-JP" dirty="0"/>
          </a:p>
        </p:txBody>
      </p:sp>
      <p:sp>
        <p:nvSpPr>
          <p:cNvPr id="5" name="スライド番号プレースホルダ 4"/>
          <p:cNvSpPr>
            <a:spLocks noGrp="1"/>
          </p:cNvSpPr>
          <p:nvPr>
            <p:ph type="sldNum" sz="quarter" idx="12"/>
          </p:nvPr>
        </p:nvSpPr>
        <p:spPr/>
        <p:txBody>
          <a:bodyPr/>
          <a:lstStyle/>
          <a:p>
            <a:fld id="{20C0A469-D421-4C70-B94B-1BB822B2C522}" type="slidenum">
              <a:rPr kumimoji="1" lang="ja-JP" altLang="en-US" smtClean="0"/>
              <a:pPr/>
              <a:t>26</a:t>
            </a:fld>
            <a:endParaRPr kumimoji="1" lang="ja-JP" alt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利得状況での期待効用</a:t>
            </a:r>
            <a:endParaRPr kumimoji="1" lang="ja-JP" altLang="en-US" dirty="0"/>
          </a:p>
        </p:txBody>
      </p:sp>
      <p:sp>
        <p:nvSpPr>
          <p:cNvPr id="3" name="コンテンツ プレースホルダ 2"/>
          <p:cNvSpPr>
            <a:spLocks noGrp="1"/>
          </p:cNvSpPr>
          <p:nvPr>
            <p:ph idx="1"/>
          </p:nvPr>
        </p:nvSpPr>
        <p:spPr/>
        <p:txBody>
          <a:bodyPr>
            <a:normAutofit/>
          </a:bodyPr>
          <a:lstStyle/>
          <a:p>
            <a:pPr marL="342900" lvl="1" indent="-342900">
              <a:buFont typeface="Arial" pitchFamily="34" charset="0"/>
              <a:buChar char="•"/>
            </a:pPr>
            <a:r>
              <a:rPr lang="ja-JP" altLang="en-US" dirty="0"/>
              <a:t>利得状況選択肢１：確実に</a:t>
            </a:r>
            <a:r>
              <a:rPr lang="en-US" altLang="ja-JP" dirty="0"/>
              <a:t>5000</a:t>
            </a:r>
            <a:r>
              <a:rPr lang="ja-JP" altLang="en-US" dirty="0"/>
              <a:t>円をもらえる</a:t>
            </a:r>
            <a:endParaRPr lang="en-US" altLang="ja-JP" dirty="0"/>
          </a:p>
          <a:p>
            <a:pPr lvl="1"/>
            <a:r>
              <a:rPr kumimoji="1" lang="ja-JP" altLang="en-US" dirty="0"/>
              <a:t>期待効用は，</a:t>
            </a:r>
            <a:r>
              <a:rPr kumimoji="1" lang="en-US" altLang="ja-JP" dirty="0"/>
              <a:t>1 × </a:t>
            </a:r>
            <a:r>
              <a:rPr kumimoji="1" lang="en-US" altLang="ja-JP" i="1" dirty="0">
                <a:latin typeface="Times New Roman" pitchFamily="18" charset="0"/>
                <a:cs typeface="Times New Roman" pitchFamily="18" charset="0"/>
              </a:rPr>
              <a:t>u</a:t>
            </a:r>
            <a:r>
              <a:rPr kumimoji="1" lang="ja-JP" altLang="en-US" dirty="0"/>
              <a:t>（</a:t>
            </a:r>
            <a:r>
              <a:rPr kumimoji="1" lang="en-US" altLang="ja-JP" dirty="0"/>
              <a:t>5,000</a:t>
            </a:r>
            <a:r>
              <a:rPr kumimoji="1" lang="ja-JP" altLang="en-US" dirty="0"/>
              <a:t>円）</a:t>
            </a:r>
            <a:endParaRPr lang="en-US" altLang="ja-JP" dirty="0"/>
          </a:p>
          <a:p>
            <a:r>
              <a:rPr lang="ja-JP" altLang="en-US" sz="2800" dirty="0"/>
              <a:t>利得状況選択肢２：確率</a:t>
            </a:r>
            <a:r>
              <a:rPr lang="en-US" altLang="ja-JP" sz="2800" dirty="0"/>
              <a:t>25%</a:t>
            </a:r>
            <a:r>
              <a:rPr lang="ja-JP" altLang="en-US" sz="2800" dirty="0"/>
              <a:t>で２万円をもらえるが，確率</a:t>
            </a:r>
            <a:r>
              <a:rPr lang="en-US" altLang="ja-JP" sz="2800" dirty="0"/>
              <a:t>75%</a:t>
            </a:r>
            <a:r>
              <a:rPr lang="ja-JP" altLang="en-US" sz="2800" dirty="0"/>
              <a:t>で何も得られない．</a:t>
            </a:r>
            <a:endParaRPr lang="en-US" altLang="ja-JP" sz="2800" dirty="0"/>
          </a:p>
          <a:p>
            <a:pPr lvl="1"/>
            <a:r>
              <a:rPr lang="ja-JP" altLang="en-US" dirty="0"/>
              <a:t>期待効用は，</a:t>
            </a:r>
            <a:r>
              <a:rPr lang="en-US" altLang="ja-JP" dirty="0"/>
              <a:t>0.25 × </a:t>
            </a:r>
            <a:r>
              <a:rPr lang="en-US" altLang="ja-JP" i="1" dirty="0">
                <a:latin typeface="Times New Roman" pitchFamily="18" charset="0"/>
                <a:cs typeface="Times New Roman" pitchFamily="18" charset="0"/>
              </a:rPr>
              <a:t>u</a:t>
            </a:r>
            <a:r>
              <a:rPr lang="ja-JP" altLang="en-US" dirty="0"/>
              <a:t>（</a:t>
            </a:r>
            <a:r>
              <a:rPr lang="en-US" altLang="ja-JP" dirty="0"/>
              <a:t>2</a:t>
            </a:r>
            <a:r>
              <a:rPr lang="ja-JP" altLang="en-US" dirty="0"/>
              <a:t>万円） </a:t>
            </a:r>
            <a:r>
              <a:rPr lang="en-US" altLang="ja-JP" dirty="0"/>
              <a:t>+  0.75× </a:t>
            </a:r>
            <a:r>
              <a:rPr lang="en-US" altLang="ja-JP" i="1" dirty="0">
                <a:latin typeface="Times New Roman" pitchFamily="18" charset="0"/>
                <a:cs typeface="Times New Roman" pitchFamily="18" charset="0"/>
              </a:rPr>
              <a:t>u</a:t>
            </a:r>
            <a:r>
              <a:rPr lang="ja-JP" altLang="en-US" dirty="0"/>
              <a:t>（</a:t>
            </a:r>
            <a:r>
              <a:rPr lang="en-US" altLang="ja-JP" dirty="0"/>
              <a:t>0</a:t>
            </a:r>
            <a:r>
              <a:rPr lang="ja-JP" altLang="en-US" dirty="0"/>
              <a:t>円）</a:t>
            </a:r>
            <a:br>
              <a:rPr lang="en-US" altLang="ja-JP" dirty="0"/>
            </a:br>
            <a:r>
              <a:rPr lang="en-US" altLang="ja-JP" dirty="0"/>
              <a:t>= 0.25 × </a:t>
            </a:r>
            <a:r>
              <a:rPr lang="en-US" altLang="ja-JP" i="1" dirty="0">
                <a:latin typeface="Times New Roman" pitchFamily="18" charset="0"/>
                <a:cs typeface="Times New Roman" pitchFamily="18" charset="0"/>
              </a:rPr>
              <a:t>u</a:t>
            </a:r>
            <a:r>
              <a:rPr lang="ja-JP" altLang="en-US" dirty="0"/>
              <a:t> （</a:t>
            </a:r>
            <a:r>
              <a:rPr lang="en-US" altLang="ja-JP" dirty="0"/>
              <a:t>2</a:t>
            </a:r>
            <a:r>
              <a:rPr lang="ja-JP" altLang="en-US" dirty="0"/>
              <a:t>万円）</a:t>
            </a:r>
            <a:endParaRPr lang="en-US" altLang="ja-JP" dirty="0"/>
          </a:p>
          <a:p>
            <a:r>
              <a:rPr lang="ja-JP" altLang="en-US" sz="2800" dirty="0"/>
              <a:t>選択肢１を選ぶのだから，</a:t>
            </a:r>
            <a:r>
              <a:rPr lang="en-US" altLang="ja-JP" sz="2800" i="1" dirty="0">
                <a:latin typeface="Times New Roman" pitchFamily="18" charset="0"/>
                <a:cs typeface="Times New Roman" pitchFamily="18" charset="0"/>
              </a:rPr>
              <a:t> </a:t>
            </a:r>
            <a:br>
              <a:rPr lang="en-US" altLang="ja-JP" i="1" dirty="0">
                <a:latin typeface="Times New Roman" pitchFamily="18" charset="0"/>
                <a:cs typeface="Times New Roman" pitchFamily="18" charset="0"/>
              </a:rPr>
            </a:br>
            <a:r>
              <a:rPr lang="en-US" altLang="ja-JP" i="1" dirty="0">
                <a:latin typeface="Times New Roman" pitchFamily="18" charset="0"/>
                <a:cs typeface="Times New Roman" pitchFamily="18" charset="0"/>
              </a:rPr>
              <a:t>u</a:t>
            </a:r>
            <a:r>
              <a:rPr lang="ja-JP" altLang="en-US" dirty="0"/>
              <a:t>（</a:t>
            </a:r>
            <a:r>
              <a:rPr lang="en-US" altLang="ja-JP" dirty="0"/>
              <a:t>5,000</a:t>
            </a:r>
            <a:r>
              <a:rPr lang="ja-JP" altLang="en-US" dirty="0"/>
              <a:t>円） </a:t>
            </a:r>
            <a:r>
              <a:rPr lang="en-US" altLang="ja-JP" dirty="0"/>
              <a:t>&gt;</a:t>
            </a:r>
            <a:r>
              <a:rPr lang="ja-JP" altLang="en-US" dirty="0"/>
              <a:t> </a:t>
            </a:r>
            <a:r>
              <a:rPr lang="en-US" altLang="ja-JP" dirty="0"/>
              <a:t> 0.25 × </a:t>
            </a:r>
            <a:r>
              <a:rPr lang="en-US" altLang="ja-JP" i="1" dirty="0">
                <a:latin typeface="Times New Roman" pitchFamily="18" charset="0"/>
                <a:cs typeface="Times New Roman" pitchFamily="18" charset="0"/>
              </a:rPr>
              <a:t>u</a:t>
            </a:r>
            <a:r>
              <a:rPr lang="ja-JP" altLang="en-US" dirty="0"/>
              <a:t> （</a:t>
            </a:r>
            <a:r>
              <a:rPr lang="en-US" altLang="ja-JP" dirty="0"/>
              <a:t>2</a:t>
            </a:r>
            <a:r>
              <a:rPr lang="ja-JP" altLang="en-US" dirty="0"/>
              <a:t>万円）</a:t>
            </a:r>
          </a:p>
        </p:txBody>
      </p:sp>
      <p:sp>
        <p:nvSpPr>
          <p:cNvPr id="6" name="テキスト ボックス 5"/>
          <p:cNvSpPr txBox="1"/>
          <p:nvPr/>
        </p:nvSpPr>
        <p:spPr>
          <a:xfrm>
            <a:off x="4860032" y="4149080"/>
            <a:ext cx="2409634" cy="461665"/>
          </a:xfrm>
          <a:prstGeom prst="rect">
            <a:avLst/>
          </a:prstGeom>
          <a:noFill/>
        </p:spPr>
        <p:txBody>
          <a:bodyPr wrap="none" rtlCol="0">
            <a:spAutoFit/>
          </a:bodyPr>
          <a:lstStyle/>
          <a:p>
            <a:r>
              <a:rPr kumimoji="1" lang="en-US" altLang="ja-JP" sz="2400" i="1" dirty="0">
                <a:latin typeface="Times New Roman" pitchFamily="18" charset="0"/>
                <a:cs typeface="Times New Roman" pitchFamily="18" charset="0"/>
              </a:rPr>
              <a:t>u</a:t>
            </a:r>
            <a:r>
              <a:rPr kumimoji="1" lang="ja-JP" altLang="en-US" sz="2400" dirty="0"/>
              <a:t>（０円）</a:t>
            </a:r>
            <a:r>
              <a:rPr kumimoji="1" lang="en-US" altLang="ja-JP" sz="2400" dirty="0"/>
              <a:t>= 0 </a:t>
            </a:r>
            <a:r>
              <a:rPr kumimoji="1" lang="ja-JP" altLang="en-US" sz="2400" dirty="0"/>
              <a:t>と</a:t>
            </a:r>
            <a:r>
              <a:rPr lang="ja-JP" altLang="en-US" sz="2400" dirty="0"/>
              <a:t>する</a:t>
            </a:r>
            <a:endParaRPr kumimoji="1" lang="en-US" altLang="ja-JP" sz="2400" dirty="0"/>
          </a:p>
        </p:txBody>
      </p:sp>
      <p:sp>
        <p:nvSpPr>
          <p:cNvPr id="7" name="正方形/長方形 6"/>
          <p:cNvSpPr/>
          <p:nvPr/>
        </p:nvSpPr>
        <p:spPr>
          <a:xfrm>
            <a:off x="1403648" y="5517232"/>
            <a:ext cx="6696744"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t>２万円の効用の </a:t>
            </a:r>
            <a:r>
              <a:rPr lang="en-US" altLang="ja-JP" sz="2400" dirty="0"/>
              <a:t>1/4 </a:t>
            </a:r>
            <a:r>
              <a:rPr lang="ja-JP" altLang="en-US" sz="2400" dirty="0"/>
              <a:t>は，５千円の効用より小さい．</a:t>
            </a:r>
            <a:endParaRPr kumimoji="1" lang="ja-JP" altLang="en-US" sz="2400" dirty="0"/>
          </a:p>
        </p:txBody>
      </p:sp>
      <p:sp>
        <p:nvSpPr>
          <p:cNvPr id="8" name="スライド番号プレースホルダ 7"/>
          <p:cNvSpPr>
            <a:spLocks noGrp="1"/>
          </p:cNvSpPr>
          <p:nvPr>
            <p:ph type="sldNum" sz="quarter" idx="12"/>
          </p:nvPr>
        </p:nvSpPr>
        <p:spPr/>
        <p:txBody>
          <a:bodyPr/>
          <a:lstStyle/>
          <a:p>
            <a:fld id="{20C0A469-D421-4C70-B94B-1BB822B2C522}" type="slidenum">
              <a:rPr kumimoji="1" lang="ja-JP" altLang="en-US" smtClean="0"/>
              <a:pPr/>
              <a:t>27</a:t>
            </a:fld>
            <a:endParaRPr kumimoji="1" lang="ja-JP" alt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lstStyle/>
          <a:p>
            <a:r>
              <a:rPr kumimoji="1" lang="ja-JP" altLang="en-US" dirty="0"/>
              <a:t>利得状況での効用関数</a:t>
            </a:r>
          </a:p>
        </p:txBody>
      </p:sp>
      <p:sp>
        <p:nvSpPr>
          <p:cNvPr id="9" name="円弧 8"/>
          <p:cNvSpPr/>
          <p:nvPr/>
        </p:nvSpPr>
        <p:spPr>
          <a:xfrm flipH="1">
            <a:off x="3239344" y="2852936"/>
            <a:ext cx="5904656" cy="2880320"/>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11" name="直線矢印コネクタ 10"/>
          <p:cNvCxnSpPr/>
          <p:nvPr/>
        </p:nvCxnSpPr>
        <p:spPr>
          <a:xfrm>
            <a:off x="1187624" y="4293096"/>
            <a:ext cx="6048672"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3" name="直線矢印コネクタ 12"/>
          <p:cNvCxnSpPr/>
          <p:nvPr/>
        </p:nvCxnSpPr>
        <p:spPr>
          <a:xfrm rot="5400000" flipH="1" flipV="1">
            <a:off x="1259632" y="4005064"/>
            <a:ext cx="3888432"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rot="16200000" flipH="1">
            <a:off x="3348062" y="3932858"/>
            <a:ext cx="1152127" cy="395"/>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rot="5400000">
            <a:off x="5112060" y="3609020"/>
            <a:ext cx="151216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rot="10800000">
            <a:off x="3203848" y="2852936"/>
            <a:ext cx="266429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rot="10800000">
            <a:off x="3203848" y="3356992"/>
            <a:ext cx="720080" cy="0"/>
          </a:xfrm>
          <a:prstGeom prst="line">
            <a:avLst/>
          </a:prstGeom>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3563888" y="4581128"/>
            <a:ext cx="803425" cy="369332"/>
          </a:xfrm>
          <a:prstGeom prst="rect">
            <a:avLst/>
          </a:prstGeom>
          <a:noFill/>
        </p:spPr>
        <p:txBody>
          <a:bodyPr wrap="none" rtlCol="0">
            <a:spAutoFit/>
          </a:bodyPr>
          <a:lstStyle/>
          <a:p>
            <a:r>
              <a:rPr lang="ja-JP" altLang="en-US" dirty="0"/>
              <a:t>５千円</a:t>
            </a:r>
            <a:endParaRPr kumimoji="1" lang="ja-JP" altLang="en-US" dirty="0"/>
          </a:p>
        </p:txBody>
      </p:sp>
      <p:sp>
        <p:nvSpPr>
          <p:cNvPr id="32" name="テキスト ボックス 31"/>
          <p:cNvSpPr txBox="1"/>
          <p:nvPr/>
        </p:nvSpPr>
        <p:spPr>
          <a:xfrm>
            <a:off x="5652120" y="4581128"/>
            <a:ext cx="803425" cy="369332"/>
          </a:xfrm>
          <a:prstGeom prst="rect">
            <a:avLst/>
          </a:prstGeom>
          <a:noFill/>
        </p:spPr>
        <p:txBody>
          <a:bodyPr wrap="none" rtlCol="0">
            <a:spAutoFit/>
          </a:bodyPr>
          <a:lstStyle/>
          <a:p>
            <a:r>
              <a:rPr kumimoji="1" lang="ja-JP" altLang="en-US" dirty="0"/>
              <a:t>２万円</a:t>
            </a:r>
          </a:p>
        </p:txBody>
      </p:sp>
      <p:sp>
        <p:nvSpPr>
          <p:cNvPr id="33" name="テキスト ボックス 32"/>
          <p:cNvSpPr txBox="1"/>
          <p:nvPr/>
        </p:nvSpPr>
        <p:spPr>
          <a:xfrm>
            <a:off x="2915816" y="1556792"/>
            <a:ext cx="646331" cy="369332"/>
          </a:xfrm>
          <a:prstGeom prst="rect">
            <a:avLst/>
          </a:prstGeom>
          <a:noFill/>
        </p:spPr>
        <p:txBody>
          <a:bodyPr wrap="none" rtlCol="0">
            <a:spAutoFit/>
          </a:bodyPr>
          <a:lstStyle/>
          <a:p>
            <a:r>
              <a:rPr kumimoji="1" lang="ja-JP" altLang="en-US" dirty="0"/>
              <a:t>効用</a:t>
            </a:r>
          </a:p>
        </p:txBody>
      </p:sp>
      <p:sp>
        <p:nvSpPr>
          <p:cNvPr id="34" name="テキスト ボックス 33"/>
          <p:cNvSpPr txBox="1"/>
          <p:nvPr/>
        </p:nvSpPr>
        <p:spPr>
          <a:xfrm>
            <a:off x="7452320" y="4293096"/>
            <a:ext cx="646331" cy="369332"/>
          </a:xfrm>
          <a:prstGeom prst="rect">
            <a:avLst/>
          </a:prstGeom>
          <a:noFill/>
        </p:spPr>
        <p:txBody>
          <a:bodyPr wrap="none" rtlCol="0">
            <a:spAutoFit/>
          </a:bodyPr>
          <a:lstStyle/>
          <a:p>
            <a:r>
              <a:rPr kumimoji="1" lang="ja-JP" altLang="en-US" dirty="0"/>
              <a:t>金額</a:t>
            </a:r>
          </a:p>
        </p:txBody>
      </p:sp>
      <p:cxnSp>
        <p:nvCxnSpPr>
          <p:cNvPr id="42" name="直線コネクタ 41"/>
          <p:cNvCxnSpPr/>
          <p:nvPr/>
        </p:nvCxnSpPr>
        <p:spPr>
          <a:xfrm>
            <a:off x="2071670" y="3929066"/>
            <a:ext cx="468052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7" name="スライド番号プレースホルダ 16"/>
          <p:cNvSpPr>
            <a:spLocks noGrp="1"/>
          </p:cNvSpPr>
          <p:nvPr>
            <p:ph type="sldNum" sz="quarter" idx="12"/>
          </p:nvPr>
        </p:nvSpPr>
        <p:spPr/>
        <p:txBody>
          <a:bodyPr/>
          <a:lstStyle/>
          <a:p>
            <a:fld id="{20C0A469-D421-4C70-B94B-1BB822B2C522}" type="slidenum">
              <a:rPr kumimoji="1" lang="ja-JP" altLang="en-US" smtClean="0"/>
              <a:pPr/>
              <a:t>28</a:t>
            </a:fld>
            <a:endParaRPr kumimoji="1" lang="ja-JP" alt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損失状況での期待効用</a:t>
            </a:r>
            <a:endParaRPr kumimoji="1" lang="ja-JP" altLang="en-US" dirty="0"/>
          </a:p>
        </p:txBody>
      </p:sp>
      <p:sp>
        <p:nvSpPr>
          <p:cNvPr id="3" name="コンテンツ プレースホルダ 2"/>
          <p:cNvSpPr>
            <a:spLocks noGrp="1"/>
          </p:cNvSpPr>
          <p:nvPr>
            <p:ph idx="1"/>
          </p:nvPr>
        </p:nvSpPr>
        <p:spPr/>
        <p:txBody>
          <a:bodyPr>
            <a:normAutofit/>
          </a:bodyPr>
          <a:lstStyle/>
          <a:p>
            <a:pPr marL="342900" lvl="1" indent="-342900">
              <a:buFont typeface="Arial" pitchFamily="34" charset="0"/>
              <a:buChar char="•"/>
            </a:pPr>
            <a:r>
              <a:rPr lang="ja-JP" altLang="en-US" dirty="0"/>
              <a:t>損失状況選択肢１：確実に罰金１万</a:t>
            </a:r>
            <a:r>
              <a:rPr lang="en-US" altLang="ja-JP" dirty="0"/>
              <a:t>5000</a:t>
            </a:r>
            <a:r>
              <a:rPr lang="ja-JP" altLang="en-US" dirty="0"/>
              <a:t>円を払う</a:t>
            </a:r>
            <a:endParaRPr lang="en-US" altLang="ja-JP" dirty="0"/>
          </a:p>
          <a:p>
            <a:pPr lvl="1"/>
            <a:r>
              <a:rPr kumimoji="1" lang="ja-JP" altLang="en-US" dirty="0"/>
              <a:t>期待効用は，</a:t>
            </a:r>
            <a:r>
              <a:rPr kumimoji="1" lang="en-US" altLang="ja-JP" dirty="0"/>
              <a:t>1 × </a:t>
            </a:r>
            <a:r>
              <a:rPr kumimoji="1" lang="en-US" altLang="ja-JP" i="1" dirty="0">
                <a:latin typeface="Times New Roman" pitchFamily="18" charset="0"/>
                <a:cs typeface="Times New Roman" pitchFamily="18" charset="0"/>
              </a:rPr>
              <a:t>u</a:t>
            </a:r>
            <a:r>
              <a:rPr kumimoji="1" lang="ja-JP" altLang="en-US" dirty="0"/>
              <a:t>（</a:t>
            </a:r>
            <a:r>
              <a:rPr kumimoji="1" lang="en-US" altLang="ja-JP" dirty="0"/>
              <a:t>-15,000</a:t>
            </a:r>
            <a:r>
              <a:rPr kumimoji="1" lang="ja-JP" altLang="en-US" dirty="0"/>
              <a:t>）</a:t>
            </a:r>
            <a:endParaRPr lang="en-US" altLang="ja-JP" dirty="0"/>
          </a:p>
          <a:p>
            <a:pPr marL="342900" lvl="1" indent="-342900">
              <a:buFont typeface="Arial" pitchFamily="34" charset="0"/>
              <a:buChar char="•"/>
            </a:pPr>
            <a:r>
              <a:rPr lang="ja-JP" altLang="en-US" dirty="0"/>
              <a:t>損失状況選択肢２：確率</a:t>
            </a:r>
            <a:r>
              <a:rPr lang="en-US" altLang="ja-JP" dirty="0"/>
              <a:t>25%</a:t>
            </a:r>
            <a:r>
              <a:rPr lang="ja-JP" altLang="en-US" dirty="0"/>
              <a:t>で罰金を免除されるが，確率</a:t>
            </a:r>
            <a:r>
              <a:rPr lang="en-US" altLang="ja-JP" dirty="0"/>
              <a:t>75%</a:t>
            </a:r>
            <a:r>
              <a:rPr lang="ja-JP" altLang="en-US" dirty="0"/>
              <a:t>で罰金２万円を取られる</a:t>
            </a:r>
            <a:endParaRPr lang="en-US" altLang="ja-JP" dirty="0"/>
          </a:p>
          <a:p>
            <a:pPr lvl="1"/>
            <a:r>
              <a:rPr lang="ja-JP" altLang="en-US" dirty="0"/>
              <a:t>期待効用は，</a:t>
            </a:r>
            <a:r>
              <a:rPr lang="en-US" altLang="ja-JP" dirty="0"/>
              <a:t>0.25×</a:t>
            </a:r>
            <a:r>
              <a:rPr lang="en-US" altLang="ja-JP" i="1" dirty="0">
                <a:latin typeface="Times New Roman" pitchFamily="18" charset="0"/>
                <a:cs typeface="Times New Roman" pitchFamily="18" charset="0"/>
              </a:rPr>
              <a:t>u</a:t>
            </a:r>
            <a:r>
              <a:rPr lang="ja-JP" altLang="en-US" dirty="0"/>
              <a:t>（</a:t>
            </a:r>
            <a:r>
              <a:rPr lang="en-US" altLang="ja-JP" dirty="0"/>
              <a:t>0</a:t>
            </a:r>
            <a:r>
              <a:rPr lang="ja-JP" altLang="en-US" dirty="0"/>
              <a:t>） </a:t>
            </a:r>
            <a:r>
              <a:rPr lang="en-US" altLang="ja-JP" dirty="0"/>
              <a:t>+  0.75×</a:t>
            </a:r>
            <a:r>
              <a:rPr lang="en-US" altLang="ja-JP" i="1" dirty="0">
                <a:latin typeface="Times New Roman" pitchFamily="18" charset="0"/>
                <a:cs typeface="Times New Roman" pitchFamily="18" charset="0"/>
              </a:rPr>
              <a:t>u</a:t>
            </a:r>
            <a:r>
              <a:rPr lang="ja-JP" altLang="en-US" dirty="0"/>
              <a:t>（</a:t>
            </a:r>
            <a:r>
              <a:rPr lang="en-US" altLang="ja-JP" dirty="0"/>
              <a:t>- 20,000</a:t>
            </a:r>
            <a:r>
              <a:rPr lang="ja-JP" altLang="en-US" dirty="0"/>
              <a:t>）</a:t>
            </a:r>
            <a:br>
              <a:rPr lang="en-US" altLang="ja-JP" dirty="0"/>
            </a:br>
            <a:r>
              <a:rPr lang="en-US" altLang="ja-JP" dirty="0"/>
              <a:t>= 0.75 × </a:t>
            </a:r>
            <a:r>
              <a:rPr lang="en-US" altLang="ja-JP" i="1" dirty="0">
                <a:latin typeface="Times New Roman" pitchFamily="18" charset="0"/>
                <a:cs typeface="Times New Roman" pitchFamily="18" charset="0"/>
              </a:rPr>
              <a:t>u</a:t>
            </a:r>
            <a:r>
              <a:rPr lang="ja-JP" altLang="en-US" dirty="0"/>
              <a:t> （</a:t>
            </a:r>
            <a:r>
              <a:rPr lang="en-US" altLang="ja-JP" dirty="0"/>
              <a:t>- 20,000</a:t>
            </a:r>
            <a:r>
              <a:rPr lang="ja-JP" altLang="en-US" dirty="0"/>
              <a:t>）</a:t>
            </a:r>
            <a:endParaRPr lang="en-US" altLang="ja-JP" dirty="0"/>
          </a:p>
          <a:p>
            <a:r>
              <a:rPr lang="ja-JP" altLang="en-US" sz="2800" dirty="0"/>
              <a:t>選択肢２を選ぶのだから，</a:t>
            </a:r>
            <a:r>
              <a:rPr lang="en-US" altLang="ja-JP" sz="2800" i="1" dirty="0">
                <a:latin typeface="Times New Roman" pitchFamily="18" charset="0"/>
                <a:cs typeface="Times New Roman" pitchFamily="18" charset="0"/>
              </a:rPr>
              <a:t> </a:t>
            </a:r>
            <a:br>
              <a:rPr lang="en-US" altLang="ja-JP" sz="2800" i="1" dirty="0">
                <a:latin typeface="Times New Roman" pitchFamily="18" charset="0"/>
                <a:cs typeface="Times New Roman" pitchFamily="18" charset="0"/>
              </a:rPr>
            </a:br>
            <a:r>
              <a:rPr lang="en-US" altLang="ja-JP" sz="2800" i="1" dirty="0">
                <a:latin typeface="Times New Roman" pitchFamily="18" charset="0"/>
                <a:cs typeface="Times New Roman" pitchFamily="18" charset="0"/>
              </a:rPr>
              <a:t>u</a:t>
            </a:r>
            <a:r>
              <a:rPr lang="ja-JP" altLang="en-US" sz="2800" dirty="0"/>
              <a:t>（</a:t>
            </a:r>
            <a:r>
              <a:rPr lang="en-US" altLang="ja-JP" sz="2800" dirty="0"/>
              <a:t>- 15,000</a:t>
            </a:r>
            <a:r>
              <a:rPr lang="ja-JP" altLang="en-US" sz="2800" dirty="0"/>
              <a:t>円） </a:t>
            </a:r>
            <a:r>
              <a:rPr lang="en-US" altLang="ja-JP" sz="2800" dirty="0"/>
              <a:t>&lt;</a:t>
            </a:r>
            <a:r>
              <a:rPr lang="ja-JP" altLang="en-US" sz="2800" dirty="0"/>
              <a:t> </a:t>
            </a:r>
            <a:r>
              <a:rPr lang="en-US" altLang="ja-JP" sz="2800" dirty="0"/>
              <a:t> 0.75 × </a:t>
            </a:r>
            <a:r>
              <a:rPr lang="en-US" altLang="ja-JP" sz="2800" i="1" dirty="0">
                <a:latin typeface="Times New Roman" pitchFamily="18" charset="0"/>
                <a:cs typeface="Times New Roman" pitchFamily="18" charset="0"/>
              </a:rPr>
              <a:t>u</a:t>
            </a:r>
            <a:r>
              <a:rPr lang="ja-JP" altLang="en-US" sz="2800" dirty="0"/>
              <a:t> （</a:t>
            </a:r>
            <a:r>
              <a:rPr lang="en-US" altLang="ja-JP" sz="2800" dirty="0"/>
              <a:t>- 20,000</a:t>
            </a:r>
            <a:r>
              <a:rPr lang="ja-JP" altLang="en-US" sz="2800" dirty="0"/>
              <a:t>円）</a:t>
            </a:r>
          </a:p>
        </p:txBody>
      </p:sp>
      <p:sp>
        <p:nvSpPr>
          <p:cNvPr id="7" name="正方形/長方形 6"/>
          <p:cNvSpPr/>
          <p:nvPr/>
        </p:nvSpPr>
        <p:spPr>
          <a:xfrm>
            <a:off x="827584" y="5445224"/>
            <a:ext cx="7776864"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t>－２万円の効用の </a:t>
            </a:r>
            <a:r>
              <a:rPr lang="en-US" altLang="ja-JP" sz="2400" dirty="0"/>
              <a:t>3/4 </a:t>
            </a:r>
            <a:r>
              <a:rPr lang="ja-JP" altLang="en-US" sz="2400" dirty="0"/>
              <a:t>は，－１万５千円の効用より大きい．</a:t>
            </a:r>
            <a:endParaRPr kumimoji="1" lang="ja-JP" altLang="en-US" sz="2400" dirty="0"/>
          </a:p>
        </p:txBody>
      </p:sp>
      <p:sp>
        <p:nvSpPr>
          <p:cNvPr id="6" name="スライド番号プレースホルダ 5"/>
          <p:cNvSpPr>
            <a:spLocks noGrp="1"/>
          </p:cNvSpPr>
          <p:nvPr>
            <p:ph type="sldNum" sz="quarter" idx="12"/>
          </p:nvPr>
        </p:nvSpPr>
        <p:spPr/>
        <p:txBody>
          <a:bodyPr/>
          <a:lstStyle/>
          <a:p>
            <a:fld id="{20C0A469-D421-4C70-B94B-1BB822B2C522}" type="slidenum">
              <a:rPr kumimoji="1" lang="ja-JP" altLang="en-US" smtClean="0"/>
              <a:pPr/>
              <a:t>29</a:t>
            </a:fld>
            <a:endParaRPr kumimoji="1" lang="ja-JP"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なぜこれを学習するのか？</a:t>
            </a:r>
          </a:p>
        </p:txBody>
      </p:sp>
      <p:sp>
        <p:nvSpPr>
          <p:cNvPr id="3" name="コンテンツ プレースホルダー 2"/>
          <p:cNvSpPr>
            <a:spLocks noGrp="1"/>
          </p:cNvSpPr>
          <p:nvPr>
            <p:ph idx="1"/>
          </p:nvPr>
        </p:nvSpPr>
        <p:spPr/>
        <p:txBody>
          <a:bodyPr/>
          <a:lstStyle/>
          <a:p>
            <a:r>
              <a:rPr kumimoji="1" lang="ja-JP" altLang="en-US" dirty="0"/>
              <a:t>社会情報学部は「リエゾン」での学習を重視している．「社会」と「人間」エリアのリエゾンの例として，行動経済学を紹介したい．</a:t>
            </a:r>
            <a:endParaRPr kumimoji="1" lang="en-US" altLang="ja-JP" dirty="0"/>
          </a:p>
          <a:p>
            <a:r>
              <a:rPr lang="ja-JP" altLang="en-US" dirty="0"/>
              <a:t>確率的な思考は，</a:t>
            </a:r>
            <a:r>
              <a:rPr lang="ja-JP" altLang="en-US" u="sng" dirty="0">
                <a:solidFill>
                  <a:srgbClr val="FF0000"/>
                </a:solidFill>
              </a:rPr>
              <a:t>批判的思考</a:t>
            </a:r>
            <a:r>
              <a:rPr lang="ja-JP" altLang="en-US" dirty="0"/>
              <a:t>の一部である．人間の行う確率的思考の</a:t>
            </a:r>
            <a:r>
              <a:rPr lang="ja-JP" altLang="en-US" u="sng" dirty="0">
                <a:solidFill>
                  <a:srgbClr val="FF0000"/>
                </a:solidFill>
              </a:rPr>
              <a:t>バイアス</a:t>
            </a:r>
            <a:r>
              <a:rPr lang="ja-JP" altLang="en-US" dirty="0"/>
              <a:t>を知ることは，批判的思考のスキルを身に着けることになる．</a:t>
            </a:r>
            <a:endParaRPr lang="en-US" altLang="ja-JP" dirty="0"/>
          </a:p>
        </p:txBody>
      </p:sp>
      <p:sp>
        <p:nvSpPr>
          <p:cNvPr id="4" name="スライド番号プレースホルダー 3"/>
          <p:cNvSpPr>
            <a:spLocks noGrp="1"/>
          </p:cNvSpPr>
          <p:nvPr>
            <p:ph type="sldNum" sz="quarter" idx="12"/>
          </p:nvPr>
        </p:nvSpPr>
        <p:spPr/>
        <p:txBody>
          <a:bodyPr/>
          <a:lstStyle/>
          <a:p>
            <a:fld id="{20C0A469-D421-4C70-B94B-1BB822B2C522}" type="slidenum">
              <a:rPr kumimoji="1" lang="ja-JP" altLang="en-US" smtClean="0"/>
              <a:pPr/>
              <a:t>3</a:t>
            </a:fld>
            <a:endParaRPr kumimoji="1" lang="ja-JP" altLang="en-US"/>
          </a:p>
        </p:txBody>
      </p:sp>
    </p:spTree>
    <p:extLst>
      <p:ext uri="{BB962C8B-B14F-4D97-AF65-F5344CB8AC3E}">
        <p14:creationId xmlns:p14="http://schemas.microsoft.com/office/powerpoint/2010/main" val="41411786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lstStyle/>
          <a:p>
            <a:r>
              <a:rPr lang="ja-JP" altLang="en-US" dirty="0"/>
              <a:t>損失</a:t>
            </a:r>
            <a:r>
              <a:rPr kumimoji="1" lang="ja-JP" altLang="en-US" dirty="0"/>
              <a:t>状況での効用関数</a:t>
            </a:r>
          </a:p>
        </p:txBody>
      </p:sp>
      <p:sp>
        <p:nvSpPr>
          <p:cNvPr id="9" name="円弧 8"/>
          <p:cNvSpPr/>
          <p:nvPr/>
        </p:nvSpPr>
        <p:spPr>
          <a:xfrm flipV="1">
            <a:off x="-1044624" y="1628800"/>
            <a:ext cx="5904656" cy="4104456"/>
          </a:xfrm>
          <a:prstGeom prst="arc">
            <a:avLst>
              <a:gd name="adj1" fmla="val 16235647"/>
              <a:gd name="adj2" fmla="val 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11" name="直線矢印コネクタ 10"/>
          <p:cNvCxnSpPr/>
          <p:nvPr/>
        </p:nvCxnSpPr>
        <p:spPr>
          <a:xfrm>
            <a:off x="1187624" y="3789040"/>
            <a:ext cx="6048672"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3" name="直線矢印コネクタ 12"/>
          <p:cNvCxnSpPr/>
          <p:nvPr/>
        </p:nvCxnSpPr>
        <p:spPr>
          <a:xfrm rot="5400000" flipH="1" flipV="1">
            <a:off x="2916610" y="4076278"/>
            <a:ext cx="3888432"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rot="5400000">
            <a:off x="1727684" y="4617132"/>
            <a:ext cx="208823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rot="10800000">
            <a:off x="2771800" y="5661248"/>
            <a:ext cx="208823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rot="10800000">
            <a:off x="3491880" y="5373216"/>
            <a:ext cx="1368152" cy="0"/>
          </a:xfrm>
          <a:prstGeom prst="line">
            <a:avLst/>
          </a:prstGeom>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3131840" y="3140968"/>
            <a:ext cx="1452642" cy="369332"/>
          </a:xfrm>
          <a:prstGeom prst="rect">
            <a:avLst/>
          </a:prstGeom>
          <a:noFill/>
        </p:spPr>
        <p:txBody>
          <a:bodyPr wrap="none" rtlCol="0">
            <a:spAutoFit/>
          </a:bodyPr>
          <a:lstStyle/>
          <a:p>
            <a:r>
              <a:rPr lang="en-US" altLang="ja-JP" dirty="0"/>
              <a:t>― </a:t>
            </a:r>
            <a:r>
              <a:rPr lang="ja-JP" altLang="en-US" dirty="0"/>
              <a:t>１万５千円</a:t>
            </a:r>
            <a:endParaRPr kumimoji="1" lang="ja-JP" altLang="en-US" dirty="0"/>
          </a:p>
        </p:txBody>
      </p:sp>
      <p:sp>
        <p:nvSpPr>
          <p:cNvPr id="32" name="テキスト ボックス 31"/>
          <p:cNvSpPr txBox="1"/>
          <p:nvPr/>
        </p:nvSpPr>
        <p:spPr>
          <a:xfrm>
            <a:off x="2123728" y="3140968"/>
            <a:ext cx="1011815" cy="369332"/>
          </a:xfrm>
          <a:prstGeom prst="rect">
            <a:avLst/>
          </a:prstGeom>
          <a:noFill/>
        </p:spPr>
        <p:txBody>
          <a:bodyPr wrap="none" rtlCol="0">
            <a:spAutoFit/>
          </a:bodyPr>
          <a:lstStyle/>
          <a:p>
            <a:r>
              <a:rPr lang="en-US" altLang="ja-JP" dirty="0"/>
              <a:t>―</a:t>
            </a:r>
            <a:r>
              <a:rPr kumimoji="1" lang="ja-JP" altLang="en-US" dirty="0"/>
              <a:t>２万円</a:t>
            </a:r>
          </a:p>
        </p:txBody>
      </p:sp>
      <p:sp>
        <p:nvSpPr>
          <p:cNvPr id="33" name="テキスト ボックス 32"/>
          <p:cNvSpPr txBox="1"/>
          <p:nvPr/>
        </p:nvSpPr>
        <p:spPr>
          <a:xfrm>
            <a:off x="4572000" y="1628800"/>
            <a:ext cx="646331" cy="369332"/>
          </a:xfrm>
          <a:prstGeom prst="rect">
            <a:avLst/>
          </a:prstGeom>
          <a:noFill/>
        </p:spPr>
        <p:txBody>
          <a:bodyPr wrap="none" rtlCol="0">
            <a:spAutoFit/>
          </a:bodyPr>
          <a:lstStyle/>
          <a:p>
            <a:r>
              <a:rPr kumimoji="1" lang="ja-JP" altLang="en-US" dirty="0"/>
              <a:t>効用</a:t>
            </a:r>
          </a:p>
        </p:txBody>
      </p:sp>
      <p:sp>
        <p:nvSpPr>
          <p:cNvPr id="34" name="テキスト ボックス 33"/>
          <p:cNvSpPr txBox="1"/>
          <p:nvPr/>
        </p:nvSpPr>
        <p:spPr>
          <a:xfrm>
            <a:off x="7308304" y="3573016"/>
            <a:ext cx="646331" cy="369332"/>
          </a:xfrm>
          <a:prstGeom prst="rect">
            <a:avLst/>
          </a:prstGeom>
          <a:noFill/>
        </p:spPr>
        <p:txBody>
          <a:bodyPr wrap="none" rtlCol="0">
            <a:spAutoFit/>
          </a:bodyPr>
          <a:lstStyle/>
          <a:p>
            <a:r>
              <a:rPr kumimoji="1" lang="ja-JP" altLang="en-US" dirty="0"/>
              <a:t>金額</a:t>
            </a:r>
          </a:p>
        </p:txBody>
      </p:sp>
      <p:cxnSp>
        <p:nvCxnSpPr>
          <p:cNvPr id="17" name="直線コネクタ 16"/>
          <p:cNvCxnSpPr/>
          <p:nvPr/>
        </p:nvCxnSpPr>
        <p:spPr>
          <a:xfrm rot="5400000">
            <a:off x="2627784" y="4509120"/>
            <a:ext cx="172819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a:off x="1691680" y="5037708"/>
            <a:ext cx="468052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6" name="スライド番号プレースホルダ 15"/>
          <p:cNvSpPr>
            <a:spLocks noGrp="1"/>
          </p:cNvSpPr>
          <p:nvPr>
            <p:ph type="sldNum" sz="quarter" idx="12"/>
          </p:nvPr>
        </p:nvSpPr>
        <p:spPr/>
        <p:txBody>
          <a:bodyPr/>
          <a:lstStyle/>
          <a:p>
            <a:fld id="{20C0A469-D421-4C70-B94B-1BB822B2C522}" type="slidenum">
              <a:rPr kumimoji="1" lang="ja-JP" altLang="en-US" smtClean="0"/>
              <a:pPr/>
              <a:t>30</a:t>
            </a:fld>
            <a:endParaRPr kumimoji="1" lang="ja-JP" alt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規範としての期待効用理論</a:t>
            </a:r>
          </a:p>
        </p:txBody>
      </p:sp>
      <p:sp>
        <p:nvSpPr>
          <p:cNvPr id="3" name="コンテンツ プレースホルダ 2"/>
          <p:cNvSpPr>
            <a:spLocks noGrp="1"/>
          </p:cNvSpPr>
          <p:nvPr>
            <p:ph idx="1"/>
          </p:nvPr>
        </p:nvSpPr>
        <p:spPr/>
        <p:txBody>
          <a:bodyPr>
            <a:normAutofit/>
          </a:bodyPr>
          <a:lstStyle/>
          <a:p>
            <a:r>
              <a:rPr lang="ja-JP" altLang="en-US" dirty="0"/>
              <a:t>期待効用理論は経済学での規範的・標準的な人間観となった．期待効用を最大化させる意思決定者は合理的である．</a:t>
            </a:r>
            <a:endParaRPr lang="en-US" altLang="ja-JP" dirty="0"/>
          </a:p>
          <a:p>
            <a:r>
              <a:rPr lang="ja-JP" altLang="en-US" dirty="0"/>
              <a:t>ところが，期待効用理論の原則に矛盾する事態（アノマリー）があることが指摘された．</a:t>
            </a:r>
            <a:endParaRPr lang="en-US" altLang="ja-JP" dirty="0"/>
          </a:p>
          <a:p>
            <a:pPr lvl="1"/>
            <a:r>
              <a:rPr lang="ja-JP" altLang="en-US" dirty="0"/>
              <a:t>アレの逆説</a:t>
            </a:r>
            <a:endParaRPr lang="en-US" altLang="ja-JP" dirty="0"/>
          </a:p>
          <a:p>
            <a:pPr lvl="1"/>
            <a:r>
              <a:rPr lang="ja-JP" altLang="en-US" dirty="0"/>
              <a:t>フレーミング効果</a:t>
            </a:r>
            <a:endParaRPr lang="en-US" altLang="ja-JP" dirty="0"/>
          </a:p>
        </p:txBody>
      </p:sp>
      <p:sp>
        <p:nvSpPr>
          <p:cNvPr id="5" name="スライド番号プレースホルダ 4"/>
          <p:cNvSpPr>
            <a:spLocks noGrp="1"/>
          </p:cNvSpPr>
          <p:nvPr>
            <p:ph type="sldNum" sz="quarter" idx="12"/>
          </p:nvPr>
        </p:nvSpPr>
        <p:spPr/>
        <p:txBody>
          <a:bodyPr/>
          <a:lstStyle/>
          <a:p>
            <a:fld id="{20C0A469-D421-4C70-B94B-1BB822B2C522}" type="slidenum">
              <a:rPr kumimoji="1" lang="ja-JP" altLang="en-US" smtClean="0"/>
              <a:pPr/>
              <a:t>31</a:t>
            </a:fld>
            <a:endParaRPr kumimoji="1" lang="ja-JP" alt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アレの逆説</a:t>
            </a:r>
          </a:p>
        </p:txBody>
      </p:sp>
      <p:sp>
        <p:nvSpPr>
          <p:cNvPr id="3" name="コンテンツ プレースホルダ 2"/>
          <p:cNvSpPr>
            <a:spLocks noGrp="1"/>
          </p:cNvSpPr>
          <p:nvPr>
            <p:ph idx="1"/>
          </p:nvPr>
        </p:nvSpPr>
        <p:spPr/>
        <p:txBody>
          <a:bodyPr>
            <a:normAutofit/>
          </a:bodyPr>
          <a:lstStyle/>
          <a:p>
            <a:r>
              <a:rPr kumimoji="1" lang="ja-JP" altLang="en-US" dirty="0"/>
              <a:t>選択肢Ａ：確実に</a:t>
            </a:r>
            <a:r>
              <a:rPr kumimoji="1" lang="en-US" altLang="ja-JP" dirty="0"/>
              <a:t>100</a:t>
            </a:r>
            <a:r>
              <a:rPr kumimoji="1" lang="ja-JP" altLang="en-US" dirty="0"/>
              <a:t>万円もらう</a:t>
            </a:r>
            <a:endParaRPr kumimoji="1" lang="en-US" altLang="ja-JP" dirty="0"/>
          </a:p>
          <a:p>
            <a:r>
              <a:rPr lang="ja-JP" altLang="en-US" dirty="0"/>
              <a:t>選択肢Ｂ：確率</a:t>
            </a:r>
            <a:r>
              <a:rPr lang="en-US" altLang="ja-JP" dirty="0"/>
              <a:t>0.1</a:t>
            </a:r>
            <a:r>
              <a:rPr lang="ja-JP" altLang="en-US" dirty="0"/>
              <a:t>で</a:t>
            </a:r>
            <a:r>
              <a:rPr lang="en-US" altLang="ja-JP" dirty="0"/>
              <a:t>250</a:t>
            </a:r>
            <a:r>
              <a:rPr lang="ja-JP" altLang="en-US" dirty="0"/>
              <a:t>万円もらい，確率</a:t>
            </a:r>
            <a:r>
              <a:rPr lang="en-US" altLang="ja-JP" dirty="0"/>
              <a:t>0.89</a:t>
            </a:r>
            <a:r>
              <a:rPr lang="ja-JP" altLang="en-US" dirty="0"/>
              <a:t>で</a:t>
            </a:r>
            <a:r>
              <a:rPr lang="en-US" altLang="ja-JP" dirty="0"/>
              <a:t>100</a:t>
            </a:r>
            <a:r>
              <a:rPr lang="ja-JP" altLang="en-US" dirty="0"/>
              <a:t>万円もらい，確率</a:t>
            </a:r>
            <a:r>
              <a:rPr lang="en-US" altLang="ja-JP" dirty="0"/>
              <a:t>0.01</a:t>
            </a:r>
            <a:r>
              <a:rPr lang="ja-JP" altLang="en-US" dirty="0"/>
              <a:t>で何ももらわない．</a:t>
            </a:r>
            <a:endParaRPr lang="en-US" altLang="ja-JP" dirty="0"/>
          </a:p>
          <a:p>
            <a:endParaRPr kumimoji="1" lang="en-US" altLang="ja-JP" dirty="0"/>
          </a:p>
          <a:p>
            <a:r>
              <a:rPr lang="ja-JP" altLang="en-US" dirty="0"/>
              <a:t>一般には選択肢Ａが好まれる．</a:t>
            </a:r>
            <a:br>
              <a:rPr lang="en-US" altLang="ja-JP" dirty="0"/>
            </a:br>
            <a:r>
              <a:rPr lang="en-US" altLang="ja-JP" sz="2800" dirty="0"/>
              <a:t>1 ×</a:t>
            </a:r>
            <a:r>
              <a:rPr lang="en-US" altLang="ja-JP" sz="2800" i="1" dirty="0">
                <a:latin typeface="Times New Roman" pitchFamily="18" charset="0"/>
                <a:cs typeface="Times New Roman" pitchFamily="18" charset="0"/>
              </a:rPr>
              <a:t>u</a:t>
            </a:r>
            <a:r>
              <a:rPr lang="ja-JP" altLang="en-US" sz="2800" dirty="0"/>
              <a:t>（</a:t>
            </a:r>
            <a:r>
              <a:rPr lang="en-US" altLang="ja-JP" sz="2800" dirty="0"/>
              <a:t>100</a:t>
            </a:r>
            <a:r>
              <a:rPr lang="ja-JP" altLang="en-US" sz="2800" dirty="0"/>
              <a:t>万） </a:t>
            </a:r>
            <a:r>
              <a:rPr lang="en-US" altLang="ja-JP" sz="2800" dirty="0"/>
              <a:t>&gt; 0.1 ×</a:t>
            </a:r>
            <a:r>
              <a:rPr lang="en-US" altLang="ja-JP" sz="2800" i="1" dirty="0">
                <a:latin typeface="Times New Roman" pitchFamily="18" charset="0"/>
                <a:cs typeface="Times New Roman" pitchFamily="18" charset="0"/>
              </a:rPr>
              <a:t>u</a:t>
            </a:r>
            <a:r>
              <a:rPr lang="ja-JP" altLang="en-US" sz="2800" dirty="0"/>
              <a:t>（</a:t>
            </a:r>
            <a:r>
              <a:rPr lang="en-US" altLang="ja-JP" sz="2800" dirty="0"/>
              <a:t>250</a:t>
            </a:r>
            <a:r>
              <a:rPr lang="ja-JP" altLang="en-US" sz="2800" dirty="0"/>
              <a:t>万） </a:t>
            </a:r>
            <a:r>
              <a:rPr lang="en-US" altLang="ja-JP" sz="2800" dirty="0"/>
              <a:t>+</a:t>
            </a:r>
            <a:r>
              <a:rPr lang="ja-JP" altLang="en-US" sz="2800" dirty="0"/>
              <a:t> </a:t>
            </a:r>
            <a:r>
              <a:rPr lang="en-US" altLang="ja-JP" sz="2800" dirty="0"/>
              <a:t>0.89×</a:t>
            </a:r>
            <a:r>
              <a:rPr lang="en-US" altLang="ja-JP" sz="2800" i="1" dirty="0">
                <a:latin typeface="Times New Roman" pitchFamily="18" charset="0"/>
                <a:cs typeface="Times New Roman" pitchFamily="18" charset="0"/>
              </a:rPr>
              <a:t>u</a:t>
            </a:r>
            <a:r>
              <a:rPr lang="ja-JP" altLang="en-US" sz="2800" dirty="0"/>
              <a:t>（</a:t>
            </a:r>
            <a:r>
              <a:rPr lang="en-US" altLang="ja-JP" sz="2800" dirty="0"/>
              <a:t>100</a:t>
            </a:r>
            <a:r>
              <a:rPr lang="ja-JP" altLang="en-US" sz="2800" dirty="0"/>
              <a:t>万）</a:t>
            </a:r>
            <a:br>
              <a:rPr lang="en-US" altLang="ja-JP" sz="2800" dirty="0"/>
            </a:br>
            <a:r>
              <a:rPr lang="ja-JP" altLang="en-US" sz="2800" dirty="0"/>
              <a:t>したがって，</a:t>
            </a:r>
            <a:r>
              <a:rPr lang="en-US" altLang="ja-JP" sz="2800" dirty="0"/>
              <a:t>0.11×</a:t>
            </a:r>
            <a:r>
              <a:rPr lang="en-US" altLang="ja-JP" sz="2800" i="1" dirty="0">
                <a:latin typeface="Times New Roman" pitchFamily="18" charset="0"/>
                <a:cs typeface="Times New Roman" pitchFamily="18" charset="0"/>
              </a:rPr>
              <a:t>u</a:t>
            </a:r>
            <a:r>
              <a:rPr lang="ja-JP" altLang="en-US" sz="2800" dirty="0"/>
              <a:t>（</a:t>
            </a:r>
            <a:r>
              <a:rPr lang="en-US" altLang="ja-JP" sz="2800" dirty="0"/>
              <a:t>100</a:t>
            </a:r>
            <a:r>
              <a:rPr lang="ja-JP" altLang="en-US" sz="2800" dirty="0"/>
              <a:t>万円） </a:t>
            </a:r>
            <a:r>
              <a:rPr lang="en-US" altLang="ja-JP" sz="2800" dirty="0"/>
              <a:t>&gt; 0.1×</a:t>
            </a:r>
            <a:r>
              <a:rPr lang="en-US" altLang="ja-JP" sz="2800" i="1" dirty="0">
                <a:latin typeface="Times New Roman" pitchFamily="18" charset="0"/>
                <a:cs typeface="Times New Roman" pitchFamily="18" charset="0"/>
              </a:rPr>
              <a:t>u</a:t>
            </a:r>
            <a:r>
              <a:rPr lang="ja-JP" altLang="en-US" sz="2800" dirty="0"/>
              <a:t>（</a:t>
            </a:r>
            <a:r>
              <a:rPr lang="en-US" altLang="ja-JP" sz="2800" dirty="0"/>
              <a:t>250</a:t>
            </a:r>
            <a:r>
              <a:rPr lang="ja-JP" altLang="en-US" sz="2800" dirty="0"/>
              <a:t>万）</a:t>
            </a:r>
            <a:endParaRPr kumimoji="1" lang="ja-JP" altLang="en-US" sz="2800" dirty="0"/>
          </a:p>
        </p:txBody>
      </p:sp>
      <p:sp>
        <p:nvSpPr>
          <p:cNvPr id="5" name="スライド番号プレースホルダ 4"/>
          <p:cNvSpPr>
            <a:spLocks noGrp="1"/>
          </p:cNvSpPr>
          <p:nvPr>
            <p:ph type="sldNum" sz="quarter" idx="12"/>
          </p:nvPr>
        </p:nvSpPr>
        <p:spPr/>
        <p:txBody>
          <a:bodyPr/>
          <a:lstStyle/>
          <a:p>
            <a:fld id="{20C0A469-D421-4C70-B94B-1BB822B2C522}" type="slidenum">
              <a:rPr kumimoji="1" lang="ja-JP" altLang="en-US" smtClean="0"/>
              <a:pPr/>
              <a:t>32</a:t>
            </a:fld>
            <a:endParaRPr kumimoji="1" lang="ja-JP" alt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アレの逆説</a:t>
            </a:r>
            <a:endParaRPr kumimoji="1" lang="ja-JP" altLang="en-US" dirty="0"/>
          </a:p>
        </p:txBody>
      </p:sp>
      <p:sp>
        <p:nvSpPr>
          <p:cNvPr id="3" name="コンテンツ プレースホルダ 2"/>
          <p:cNvSpPr>
            <a:spLocks noGrp="1"/>
          </p:cNvSpPr>
          <p:nvPr>
            <p:ph idx="1"/>
          </p:nvPr>
        </p:nvSpPr>
        <p:spPr/>
        <p:txBody>
          <a:bodyPr/>
          <a:lstStyle/>
          <a:p>
            <a:r>
              <a:rPr lang="ja-JP" altLang="en-US" dirty="0"/>
              <a:t>選択肢Ｃ：確率</a:t>
            </a:r>
            <a:r>
              <a:rPr lang="en-US" altLang="ja-JP" dirty="0"/>
              <a:t>0.11</a:t>
            </a:r>
            <a:r>
              <a:rPr lang="ja-JP" altLang="en-US" dirty="0"/>
              <a:t>で</a:t>
            </a:r>
            <a:r>
              <a:rPr lang="en-US" altLang="ja-JP" dirty="0"/>
              <a:t>100</a:t>
            </a:r>
            <a:r>
              <a:rPr lang="ja-JP" altLang="en-US" dirty="0"/>
              <a:t>万円もらい，確率</a:t>
            </a:r>
            <a:r>
              <a:rPr lang="en-US" altLang="ja-JP" dirty="0"/>
              <a:t>0.89</a:t>
            </a:r>
            <a:r>
              <a:rPr lang="ja-JP" altLang="en-US" dirty="0"/>
              <a:t>で何ももらわない．</a:t>
            </a:r>
            <a:endParaRPr lang="en-US" altLang="ja-JP" dirty="0"/>
          </a:p>
          <a:p>
            <a:r>
              <a:rPr kumimoji="1" lang="ja-JP" altLang="en-US" dirty="0"/>
              <a:t>選択肢Ｄ：確率</a:t>
            </a:r>
            <a:r>
              <a:rPr kumimoji="1" lang="en-US" altLang="ja-JP" dirty="0"/>
              <a:t>0.1</a:t>
            </a:r>
            <a:r>
              <a:rPr kumimoji="1" lang="ja-JP" altLang="en-US" dirty="0"/>
              <a:t>で</a:t>
            </a:r>
            <a:r>
              <a:rPr kumimoji="1" lang="en-US" altLang="ja-JP" dirty="0"/>
              <a:t>250</a:t>
            </a:r>
            <a:r>
              <a:rPr kumimoji="1" lang="ja-JP" altLang="en-US" dirty="0"/>
              <a:t>万円もらい，</a:t>
            </a:r>
            <a:r>
              <a:rPr lang="ja-JP" altLang="en-US" dirty="0"/>
              <a:t>確率</a:t>
            </a:r>
            <a:r>
              <a:rPr lang="en-US" altLang="ja-JP" dirty="0"/>
              <a:t>0.9</a:t>
            </a:r>
            <a:r>
              <a:rPr lang="ja-JP" altLang="en-US" dirty="0"/>
              <a:t>で何ももらわない．</a:t>
            </a:r>
            <a:endParaRPr lang="en-US" altLang="ja-JP" dirty="0"/>
          </a:p>
          <a:p>
            <a:endParaRPr kumimoji="1" lang="en-US" altLang="ja-JP" dirty="0"/>
          </a:p>
          <a:p>
            <a:r>
              <a:rPr lang="ja-JP" altLang="en-US" dirty="0"/>
              <a:t>一般には選択肢Ｄが好まれる．しかし，</a:t>
            </a:r>
            <a:br>
              <a:rPr lang="en-US" altLang="ja-JP" dirty="0"/>
            </a:br>
            <a:r>
              <a:rPr lang="en-US" altLang="ja-JP" dirty="0"/>
              <a:t> 0.11×</a:t>
            </a:r>
            <a:r>
              <a:rPr lang="en-US" altLang="ja-JP" i="1" dirty="0">
                <a:latin typeface="Times New Roman" pitchFamily="18" charset="0"/>
                <a:cs typeface="Times New Roman" pitchFamily="18" charset="0"/>
              </a:rPr>
              <a:t>u</a:t>
            </a:r>
            <a:r>
              <a:rPr lang="ja-JP" altLang="en-US" dirty="0"/>
              <a:t>（</a:t>
            </a:r>
            <a:r>
              <a:rPr lang="en-US" altLang="ja-JP" dirty="0"/>
              <a:t>100</a:t>
            </a:r>
            <a:r>
              <a:rPr lang="ja-JP" altLang="en-US" dirty="0"/>
              <a:t>万円） </a:t>
            </a:r>
            <a:r>
              <a:rPr lang="en-US" altLang="ja-JP" dirty="0"/>
              <a:t>&gt; 0.1×</a:t>
            </a:r>
            <a:r>
              <a:rPr lang="en-US" altLang="ja-JP" i="1" dirty="0">
                <a:latin typeface="Times New Roman" pitchFamily="18" charset="0"/>
                <a:cs typeface="Times New Roman" pitchFamily="18" charset="0"/>
              </a:rPr>
              <a:t>u</a:t>
            </a:r>
            <a:r>
              <a:rPr lang="ja-JP" altLang="en-US" dirty="0"/>
              <a:t>（</a:t>
            </a:r>
            <a:r>
              <a:rPr lang="en-US" altLang="ja-JP" dirty="0"/>
              <a:t>250</a:t>
            </a:r>
            <a:r>
              <a:rPr lang="ja-JP" altLang="en-US" dirty="0"/>
              <a:t>万）</a:t>
            </a:r>
            <a:br>
              <a:rPr lang="en-US" altLang="ja-JP" dirty="0"/>
            </a:br>
            <a:r>
              <a:rPr lang="ja-JP" altLang="en-US" dirty="0" err="1"/>
              <a:t>だった</a:t>
            </a:r>
            <a:r>
              <a:rPr lang="ja-JP" altLang="en-US" dirty="0"/>
              <a:t>はず．</a:t>
            </a:r>
            <a:endParaRPr lang="en-US" altLang="ja-JP" dirty="0"/>
          </a:p>
        </p:txBody>
      </p:sp>
      <p:sp>
        <p:nvSpPr>
          <p:cNvPr id="5" name="スライド番号プレースホルダ 4"/>
          <p:cNvSpPr>
            <a:spLocks noGrp="1"/>
          </p:cNvSpPr>
          <p:nvPr>
            <p:ph type="sldNum" sz="quarter" idx="12"/>
          </p:nvPr>
        </p:nvSpPr>
        <p:spPr/>
        <p:txBody>
          <a:bodyPr/>
          <a:lstStyle/>
          <a:p>
            <a:fld id="{20C0A469-D421-4C70-B94B-1BB822B2C522}" type="slidenum">
              <a:rPr kumimoji="1" lang="ja-JP" altLang="en-US" smtClean="0"/>
              <a:pPr/>
              <a:t>33</a:t>
            </a:fld>
            <a:endParaRPr kumimoji="1" lang="ja-JP" alt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3E2F707-DF4E-40A8-8016-66044F11521B}"/>
              </a:ext>
            </a:extLst>
          </p:cNvPr>
          <p:cNvSpPr>
            <a:spLocks noGrp="1"/>
          </p:cNvSpPr>
          <p:nvPr>
            <p:ph type="title"/>
          </p:nvPr>
        </p:nvSpPr>
        <p:spPr/>
        <p:txBody>
          <a:bodyPr/>
          <a:lstStyle/>
          <a:p>
            <a:endParaRPr kumimoji="1" lang="ja-JP" altLang="en-US"/>
          </a:p>
        </p:txBody>
      </p:sp>
      <p:graphicFrame>
        <p:nvGraphicFramePr>
          <p:cNvPr id="5" name="表 5">
            <a:extLst>
              <a:ext uri="{FF2B5EF4-FFF2-40B4-BE49-F238E27FC236}">
                <a16:creationId xmlns:a16="http://schemas.microsoft.com/office/drawing/2014/main" id="{133854B5-E29C-4791-A0A1-CDCE8A14DF96}"/>
              </a:ext>
            </a:extLst>
          </p:cNvPr>
          <p:cNvGraphicFramePr>
            <a:graphicFrameLocks noGrp="1"/>
          </p:cNvGraphicFramePr>
          <p:nvPr>
            <p:ph idx="1"/>
            <p:extLst>
              <p:ext uri="{D42A27DB-BD31-4B8C-83A1-F6EECF244321}">
                <p14:modId xmlns:p14="http://schemas.microsoft.com/office/powerpoint/2010/main" val="3715050758"/>
              </p:ext>
            </p:extLst>
          </p:nvPr>
        </p:nvGraphicFramePr>
        <p:xfrm>
          <a:off x="457200" y="1600200"/>
          <a:ext cx="6583680" cy="2651760"/>
        </p:xfrm>
        <a:graphic>
          <a:graphicData uri="http://schemas.openxmlformats.org/drawingml/2006/table">
            <a:tbl>
              <a:tblPr firstRow="1" bandRow="1">
                <a:tableStyleId>{5C22544A-7EE6-4342-B048-85BDC9FD1C3A}</a:tableStyleId>
              </a:tblPr>
              <a:tblGrid>
                <a:gridCol w="1645920">
                  <a:extLst>
                    <a:ext uri="{9D8B030D-6E8A-4147-A177-3AD203B41FA5}">
                      <a16:colId xmlns:a16="http://schemas.microsoft.com/office/drawing/2014/main" val="2546480256"/>
                    </a:ext>
                  </a:extLst>
                </a:gridCol>
                <a:gridCol w="1645920">
                  <a:extLst>
                    <a:ext uri="{9D8B030D-6E8A-4147-A177-3AD203B41FA5}">
                      <a16:colId xmlns:a16="http://schemas.microsoft.com/office/drawing/2014/main" val="3482157797"/>
                    </a:ext>
                  </a:extLst>
                </a:gridCol>
                <a:gridCol w="1645920">
                  <a:extLst>
                    <a:ext uri="{9D8B030D-6E8A-4147-A177-3AD203B41FA5}">
                      <a16:colId xmlns:a16="http://schemas.microsoft.com/office/drawing/2014/main" val="3685460221"/>
                    </a:ext>
                  </a:extLst>
                </a:gridCol>
                <a:gridCol w="1645920">
                  <a:extLst>
                    <a:ext uri="{9D8B030D-6E8A-4147-A177-3AD203B41FA5}">
                      <a16:colId xmlns:a16="http://schemas.microsoft.com/office/drawing/2014/main" val="2081989624"/>
                    </a:ext>
                  </a:extLst>
                </a:gridCol>
              </a:tblGrid>
              <a:tr h="370840">
                <a:tc>
                  <a:txBody>
                    <a:bodyPr/>
                    <a:lstStyle/>
                    <a:p>
                      <a:pPr algn="ctr"/>
                      <a:r>
                        <a:rPr kumimoji="1" lang="ja-JP" altLang="en-US" sz="2400" dirty="0"/>
                        <a:t>選択肢 </a:t>
                      </a:r>
                      <a:r>
                        <a:rPr kumimoji="1" lang="en-US" altLang="ja-JP" sz="2400" dirty="0"/>
                        <a:t>/ </a:t>
                      </a:r>
                      <a:r>
                        <a:rPr kumimoji="1" lang="ja-JP" altLang="en-US" sz="2400" dirty="0"/>
                        <a:t>確率</a:t>
                      </a:r>
                    </a:p>
                  </a:txBody>
                  <a:tcPr/>
                </a:tc>
                <a:tc>
                  <a:txBody>
                    <a:bodyPr/>
                    <a:lstStyle/>
                    <a:p>
                      <a:pPr algn="ctr"/>
                      <a:r>
                        <a:rPr kumimoji="1" lang="en-US" altLang="ja-JP" sz="2400" dirty="0"/>
                        <a:t>0.1</a:t>
                      </a:r>
                      <a:endParaRPr kumimoji="1" lang="ja-JP" altLang="en-US" sz="2400" dirty="0"/>
                    </a:p>
                  </a:txBody>
                  <a:tcPr/>
                </a:tc>
                <a:tc>
                  <a:txBody>
                    <a:bodyPr/>
                    <a:lstStyle/>
                    <a:p>
                      <a:pPr algn="ctr"/>
                      <a:r>
                        <a:rPr kumimoji="1" lang="en-US" altLang="ja-JP" sz="2400" dirty="0"/>
                        <a:t>0.01</a:t>
                      </a:r>
                      <a:endParaRPr kumimoji="1" lang="ja-JP" altLang="en-US" sz="2400" dirty="0"/>
                    </a:p>
                  </a:txBody>
                  <a:tcPr/>
                </a:tc>
                <a:tc>
                  <a:txBody>
                    <a:bodyPr/>
                    <a:lstStyle/>
                    <a:p>
                      <a:pPr algn="ctr"/>
                      <a:r>
                        <a:rPr kumimoji="1" lang="en-US" altLang="ja-JP" sz="2400" dirty="0"/>
                        <a:t>0.89</a:t>
                      </a:r>
                      <a:endParaRPr kumimoji="1" lang="ja-JP" altLang="en-US" sz="2400" dirty="0"/>
                    </a:p>
                  </a:txBody>
                  <a:tcPr/>
                </a:tc>
                <a:extLst>
                  <a:ext uri="{0D108BD9-81ED-4DB2-BD59-A6C34878D82A}">
                    <a16:rowId xmlns:a16="http://schemas.microsoft.com/office/drawing/2014/main" val="696646070"/>
                  </a:ext>
                </a:extLst>
              </a:tr>
              <a:tr h="370840">
                <a:tc>
                  <a:txBody>
                    <a:bodyPr/>
                    <a:lstStyle/>
                    <a:p>
                      <a:pPr algn="ctr"/>
                      <a:r>
                        <a:rPr kumimoji="1" lang="en-US" altLang="ja-JP" sz="2400" dirty="0"/>
                        <a:t>A</a:t>
                      </a:r>
                      <a:endParaRPr kumimoji="1" lang="ja-JP" altLang="en-US" sz="2400" dirty="0"/>
                    </a:p>
                  </a:txBody>
                  <a:tcPr/>
                </a:tc>
                <a:tc>
                  <a:txBody>
                    <a:bodyPr/>
                    <a:lstStyle/>
                    <a:p>
                      <a:pPr algn="ctr"/>
                      <a:r>
                        <a:rPr kumimoji="1" lang="en-US" altLang="ja-JP" sz="2400" dirty="0"/>
                        <a:t>100</a:t>
                      </a:r>
                      <a:endParaRPr kumimoji="1" lang="ja-JP" altLang="en-US" sz="2400" dirty="0"/>
                    </a:p>
                  </a:txBody>
                  <a:tcPr/>
                </a:tc>
                <a:tc>
                  <a:txBody>
                    <a:bodyPr/>
                    <a:lstStyle/>
                    <a:p>
                      <a:pPr algn="ctr"/>
                      <a:r>
                        <a:rPr kumimoji="1" lang="en-US" altLang="ja-JP" sz="2400" dirty="0"/>
                        <a:t>100</a:t>
                      </a:r>
                      <a:endParaRPr kumimoji="1" lang="ja-JP" altLang="en-US" sz="2400" dirty="0"/>
                    </a:p>
                  </a:txBody>
                  <a:tcPr/>
                </a:tc>
                <a:tc>
                  <a:txBody>
                    <a:bodyPr/>
                    <a:lstStyle/>
                    <a:p>
                      <a:pPr algn="ctr"/>
                      <a:r>
                        <a:rPr kumimoji="1" lang="en-US" altLang="ja-JP" sz="2400" dirty="0"/>
                        <a:t>100</a:t>
                      </a:r>
                      <a:endParaRPr kumimoji="1" lang="ja-JP" altLang="en-US" sz="2400" dirty="0"/>
                    </a:p>
                  </a:txBody>
                  <a:tcPr/>
                </a:tc>
                <a:extLst>
                  <a:ext uri="{0D108BD9-81ED-4DB2-BD59-A6C34878D82A}">
                    <a16:rowId xmlns:a16="http://schemas.microsoft.com/office/drawing/2014/main" val="1130786657"/>
                  </a:ext>
                </a:extLst>
              </a:tr>
              <a:tr h="370840">
                <a:tc>
                  <a:txBody>
                    <a:bodyPr/>
                    <a:lstStyle/>
                    <a:p>
                      <a:pPr algn="ctr"/>
                      <a:r>
                        <a:rPr kumimoji="1" lang="en-US" altLang="ja-JP" sz="2400" dirty="0"/>
                        <a:t>B</a:t>
                      </a:r>
                      <a:endParaRPr kumimoji="1" lang="ja-JP" altLang="en-US" sz="2400" dirty="0"/>
                    </a:p>
                  </a:txBody>
                  <a:tcPr/>
                </a:tc>
                <a:tc>
                  <a:txBody>
                    <a:bodyPr/>
                    <a:lstStyle/>
                    <a:p>
                      <a:pPr algn="ctr"/>
                      <a:r>
                        <a:rPr kumimoji="1" lang="en-US" altLang="ja-JP" sz="2400" dirty="0"/>
                        <a:t>250</a:t>
                      </a:r>
                      <a:endParaRPr kumimoji="1" lang="ja-JP" altLang="en-US" sz="2400" dirty="0"/>
                    </a:p>
                  </a:txBody>
                  <a:tcPr/>
                </a:tc>
                <a:tc>
                  <a:txBody>
                    <a:bodyPr/>
                    <a:lstStyle/>
                    <a:p>
                      <a:pPr algn="ctr"/>
                      <a:r>
                        <a:rPr kumimoji="1" lang="en-US" altLang="ja-JP" sz="2400" dirty="0"/>
                        <a:t>0</a:t>
                      </a:r>
                      <a:endParaRPr kumimoji="1" lang="ja-JP" altLang="en-US" sz="2400" dirty="0"/>
                    </a:p>
                  </a:txBody>
                  <a:tcPr/>
                </a:tc>
                <a:tc>
                  <a:txBody>
                    <a:bodyPr/>
                    <a:lstStyle/>
                    <a:p>
                      <a:pPr algn="ctr"/>
                      <a:r>
                        <a:rPr kumimoji="1" lang="en-US" altLang="ja-JP" sz="2400" dirty="0"/>
                        <a:t>100</a:t>
                      </a:r>
                      <a:endParaRPr kumimoji="1" lang="ja-JP" altLang="en-US" sz="2400" dirty="0"/>
                    </a:p>
                  </a:txBody>
                  <a:tcPr/>
                </a:tc>
                <a:extLst>
                  <a:ext uri="{0D108BD9-81ED-4DB2-BD59-A6C34878D82A}">
                    <a16:rowId xmlns:a16="http://schemas.microsoft.com/office/drawing/2014/main" val="633580768"/>
                  </a:ext>
                </a:extLst>
              </a:tr>
              <a:tr h="370840">
                <a:tc>
                  <a:txBody>
                    <a:bodyPr/>
                    <a:lstStyle/>
                    <a:p>
                      <a:pPr algn="ctr"/>
                      <a:r>
                        <a:rPr kumimoji="1" lang="en-US" altLang="ja-JP" sz="2400" dirty="0"/>
                        <a:t>C</a:t>
                      </a:r>
                      <a:endParaRPr kumimoji="1" lang="ja-JP" altLang="en-US" sz="2400" dirty="0"/>
                    </a:p>
                  </a:txBody>
                  <a:tcPr/>
                </a:tc>
                <a:tc>
                  <a:txBody>
                    <a:bodyPr/>
                    <a:lstStyle/>
                    <a:p>
                      <a:pPr algn="ctr"/>
                      <a:r>
                        <a:rPr kumimoji="1" lang="en-US" altLang="ja-JP" sz="2400" dirty="0"/>
                        <a:t>100</a:t>
                      </a:r>
                      <a:endParaRPr kumimoji="1" lang="ja-JP" altLang="en-US" sz="2400" dirty="0"/>
                    </a:p>
                  </a:txBody>
                  <a:tcPr/>
                </a:tc>
                <a:tc>
                  <a:txBody>
                    <a:bodyPr/>
                    <a:lstStyle/>
                    <a:p>
                      <a:pPr algn="ctr"/>
                      <a:r>
                        <a:rPr kumimoji="1" lang="en-US" altLang="ja-JP" sz="2400" dirty="0"/>
                        <a:t>100</a:t>
                      </a:r>
                      <a:endParaRPr kumimoji="1" lang="ja-JP" altLang="en-US" sz="2400" dirty="0"/>
                    </a:p>
                  </a:txBody>
                  <a:tcPr/>
                </a:tc>
                <a:tc>
                  <a:txBody>
                    <a:bodyPr/>
                    <a:lstStyle/>
                    <a:p>
                      <a:pPr algn="ctr"/>
                      <a:r>
                        <a:rPr kumimoji="1" lang="en-US" altLang="ja-JP" sz="2400" dirty="0"/>
                        <a:t>0</a:t>
                      </a:r>
                      <a:endParaRPr kumimoji="1" lang="ja-JP" altLang="en-US" sz="2400" dirty="0"/>
                    </a:p>
                  </a:txBody>
                  <a:tcPr/>
                </a:tc>
                <a:extLst>
                  <a:ext uri="{0D108BD9-81ED-4DB2-BD59-A6C34878D82A}">
                    <a16:rowId xmlns:a16="http://schemas.microsoft.com/office/drawing/2014/main" val="671045099"/>
                  </a:ext>
                </a:extLst>
              </a:tr>
              <a:tr h="370840">
                <a:tc>
                  <a:txBody>
                    <a:bodyPr/>
                    <a:lstStyle/>
                    <a:p>
                      <a:pPr algn="ctr"/>
                      <a:r>
                        <a:rPr kumimoji="1" lang="en-US" altLang="ja-JP" sz="2400" dirty="0"/>
                        <a:t>D</a:t>
                      </a:r>
                      <a:endParaRPr kumimoji="1" lang="ja-JP" altLang="en-US" sz="2400" dirty="0"/>
                    </a:p>
                  </a:txBody>
                  <a:tcPr/>
                </a:tc>
                <a:tc>
                  <a:txBody>
                    <a:bodyPr/>
                    <a:lstStyle/>
                    <a:p>
                      <a:pPr algn="ctr"/>
                      <a:r>
                        <a:rPr kumimoji="1" lang="en-US" altLang="ja-JP" sz="2400" dirty="0"/>
                        <a:t>250</a:t>
                      </a:r>
                      <a:endParaRPr kumimoji="1" lang="ja-JP" altLang="en-US" sz="2400" dirty="0"/>
                    </a:p>
                  </a:txBody>
                  <a:tcPr/>
                </a:tc>
                <a:tc>
                  <a:txBody>
                    <a:bodyPr/>
                    <a:lstStyle/>
                    <a:p>
                      <a:pPr algn="ctr"/>
                      <a:r>
                        <a:rPr kumimoji="1" lang="en-US" altLang="ja-JP" sz="2400" dirty="0"/>
                        <a:t>0</a:t>
                      </a:r>
                      <a:endParaRPr kumimoji="1" lang="ja-JP" altLang="en-US" sz="2400" dirty="0"/>
                    </a:p>
                  </a:txBody>
                  <a:tcPr/>
                </a:tc>
                <a:tc>
                  <a:txBody>
                    <a:bodyPr/>
                    <a:lstStyle/>
                    <a:p>
                      <a:pPr algn="ctr"/>
                      <a:r>
                        <a:rPr kumimoji="1" lang="en-US" altLang="ja-JP" sz="2400" dirty="0"/>
                        <a:t>0</a:t>
                      </a:r>
                      <a:endParaRPr kumimoji="1" lang="ja-JP" altLang="en-US" sz="2400" dirty="0"/>
                    </a:p>
                  </a:txBody>
                  <a:tcPr/>
                </a:tc>
                <a:extLst>
                  <a:ext uri="{0D108BD9-81ED-4DB2-BD59-A6C34878D82A}">
                    <a16:rowId xmlns:a16="http://schemas.microsoft.com/office/drawing/2014/main" val="3218375232"/>
                  </a:ext>
                </a:extLst>
              </a:tr>
            </a:tbl>
          </a:graphicData>
        </a:graphic>
      </p:graphicFrame>
      <p:sp>
        <p:nvSpPr>
          <p:cNvPr id="4" name="スライド番号プレースホルダー 3">
            <a:extLst>
              <a:ext uri="{FF2B5EF4-FFF2-40B4-BE49-F238E27FC236}">
                <a16:creationId xmlns:a16="http://schemas.microsoft.com/office/drawing/2014/main" id="{86DBA397-43BA-4A85-9D4B-7ADEBC681F60}"/>
              </a:ext>
            </a:extLst>
          </p:cNvPr>
          <p:cNvSpPr>
            <a:spLocks noGrp="1"/>
          </p:cNvSpPr>
          <p:nvPr>
            <p:ph type="sldNum" sz="quarter" idx="12"/>
          </p:nvPr>
        </p:nvSpPr>
        <p:spPr/>
        <p:txBody>
          <a:bodyPr/>
          <a:lstStyle/>
          <a:p>
            <a:fld id="{20C0A469-D421-4C70-B94B-1BB822B2C522}" type="slidenum">
              <a:rPr kumimoji="1" lang="ja-JP" altLang="en-US" smtClean="0"/>
              <a:pPr/>
              <a:t>34</a:t>
            </a:fld>
            <a:endParaRPr kumimoji="1" lang="ja-JP" altLang="en-US"/>
          </a:p>
        </p:txBody>
      </p:sp>
      <p:sp>
        <p:nvSpPr>
          <p:cNvPr id="6" name="テキスト ボックス 5">
            <a:extLst>
              <a:ext uri="{FF2B5EF4-FFF2-40B4-BE49-F238E27FC236}">
                <a16:creationId xmlns:a16="http://schemas.microsoft.com/office/drawing/2014/main" id="{4DBDC70D-BCAD-40F4-9488-51B8E4D66D08}"/>
              </a:ext>
            </a:extLst>
          </p:cNvPr>
          <p:cNvSpPr txBox="1"/>
          <p:nvPr/>
        </p:nvSpPr>
        <p:spPr>
          <a:xfrm>
            <a:off x="395536" y="4439919"/>
            <a:ext cx="7632848" cy="954107"/>
          </a:xfrm>
          <a:prstGeom prst="rect">
            <a:avLst/>
          </a:prstGeom>
          <a:noFill/>
        </p:spPr>
        <p:txBody>
          <a:bodyPr wrap="square" rtlCol="0">
            <a:spAutoFit/>
          </a:bodyPr>
          <a:lstStyle/>
          <a:p>
            <a:r>
              <a:rPr lang="ja-JP" altLang="en-US" sz="2800" dirty="0"/>
              <a:t>期待効用理論の独立性公理：選好順序は全選択肢に共通の帰結を加えた前後で不変である．</a:t>
            </a:r>
            <a:endParaRPr kumimoji="1" lang="ja-JP" altLang="en-US" sz="2800" dirty="0"/>
          </a:p>
        </p:txBody>
      </p:sp>
      <p:sp>
        <p:nvSpPr>
          <p:cNvPr id="7" name="テキスト ボックス 6">
            <a:extLst>
              <a:ext uri="{FF2B5EF4-FFF2-40B4-BE49-F238E27FC236}">
                <a16:creationId xmlns:a16="http://schemas.microsoft.com/office/drawing/2014/main" id="{85E70D6C-51D1-4004-9C08-BEE29AEDFD0A}"/>
              </a:ext>
            </a:extLst>
          </p:cNvPr>
          <p:cNvSpPr txBox="1"/>
          <p:nvPr/>
        </p:nvSpPr>
        <p:spPr>
          <a:xfrm>
            <a:off x="457200" y="5572807"/>
            <a:ext cx="6532558" cy="523220"/>
          </a:xfrm>
          <a:prstGeom prst="rect">
            <a:avLst/>
          </a:prstGeom>
          <a:noFill/>
        </p:spPr>
        <p:txBody>
          <a:bodyPr wrap="none" rtlCol="0">
            <a:spAutoFit/>
          </a:bodyPr>
          <a:lstStyle/>
          <a:p>
            <a:r>
              <a:rPr kumimoji="1" lang="ja-JP" altLang="en-US" sz="2800" dirty="0"/>
              <a:t>アレの逆説はこの公理が成立していない．</a:t>
            </a:r>
          </a:p>
        </p:txBody>
      </p:sp>
    </p:spTree>
    <p:extLst>
      <p:ext uri="{BB962C8B-B14F-4D97-AF65-F5344CB8AC3E}">
        <p14:creationId xmlns:p14="http://schemas.microsoft.com/office/powerpoint/2010/main" val="31686070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a:t>フレーミング効果</a:t>
            </a:r>
            <a:br>
              <a:rPr kumimoji="1" lang="en-US" altLang="ja-JP" dirty="0"/>
            </a:br>
            <a:r>
              <a:rPr kumimoji="1" lang="ja-JP" altLang="en-US" dirty="0"/>
              <a:t>「アジア病気問題」</a:t>
            </a:r>
          </a:p>
        </p:txBody>
      </p:sp>
      <p:sp>
        <p:nvSpPr>
          <p:cNvPr id="3" name="コンテンツ プレースホルダ 2"/>
          <p:cNvSpPr>
            <a:spLocks noGrp="1"/>
          </p:cNvSpPr>
          <p:nvPr>
            <p:ph idx="1"/>
          </p:nvPr>
        </p:nvSpPr>
        <p:spPr/>
        <p:txBody>
          <a:bodyPr>
            <a:normAutofit lnSpcReduction="10000"/>
          </a:bodyPr>
          <a:lstStyle/>
          <a:p>
            <a:r>
              <a:rPr kumimoji="1" lang="ja-JP" altLang="en-US" dirty="0"/>
              <a:t>アジアで伝染病が流行し，６００名の命が危機にある．次の結果をもたら</a:t>
            </a:r>
            <a:r>
              <a:rPr lang="ja-JP" altLang="en-US" dirty="0"/>
              <a:t>す対策Ａ，Ｂのどちらを選ぶか？</a:t>
            </a:r>
            <a:endParaRPr lang="en-US" altLang="ja-JP" dirty="0"/>
          </a:p>
          <a:p>
            <a:pPr lvl="1"/>
            <a:r>
              <a:rPr lang="ja-JP" altLang="en-US" dirty="0"/>
              <a:t>Ａ：</a:t>
            </a:r>
            <a:r>
              <a:rPr lang="en-US" altLang="ja-JP" dirty="0"/>
              <a:t>400</a:t>
            </a:r>
            <a:r>
              <a:rPr lang="ja-JP" altLang="en-US" dirty="0"/>
              <a:t>人が死ぬ</a:t>
            </a:r>
            <a:endParaRPr lang="en-US" altLang="ja-JP" dirty="0"/>
          </a:p>
          <a:p>
            <a:pPr lvl="1"/>
            <a:r>
              <a:rPr lang="ja-JP" altLang="en-US" dirty="0"/>
              <a:t>Ｂ：確率</a:t>
            </a:r>
            <a:r>
              <a:rPr lang="en-US" altLang="ja-JP" dirty="0"/>
              <a:t>1/3</a:t>
            </a:r>
            <a:r>
              <a:rPr lang="ja-JP" altLang="en-US" dirty="0"/>
              <a:t>で死者ゼロで，確率</a:t>
            </a:r>
            <a:r>
              <a:rPr lang="en-US" altLang="ja-JP" dirty="0"/>
              <a:t>2/3</a:t>
            </a:r>
            <a:r>
              <a:rPr lang="ja-JP" altLang="en-US" dirty="0"/>
              <a:t>で</a:t>
            </a:r>
            <a:r>
              <a:rPr lang="en-US" altLang="ja-JP" dirty="0"/>
              <a:t>600</a:t>
            </a:r>
            <a:r>
              <a:rPr lang="ja-JP" altLang="en-US" dirty="0"/>
              <a:t>人が死ぬ．</a:t>
            </a:r>
            <a:endParaRPr lang="en-US" altLang="ja-JP" dirty="0"/>
          </a:p>
          <a:p>
            <a:endParaRPr lang="en-US" altLang="ja-JP" dirty="0"/>
          </a:p>
          <a:p>
            <a:r>
              <a:rPr lang="ja-JP" altLang="en-US" dirty="0"/>
              <a:t>多くの人はＢを選択した</a:t>
            </a:r>
            <a:br>
              <a:rPr lang="en-US" altLang="ja-JP" dirty="0"/>
            </a:br>
            <a:r>
              <a:rPr lang="ja-JP" altLang="en-US" sz="2400" dirty="0"/>
              <a:t>（</a:t>
            </a:r>
            <a:r>
              <a:rPr lang="en-US" altLang="ja-JP" sz="2400" dirty="0" err="1"/>
              <a:t>Tversky</a:t>
            </a:r>
            <a:r>
              <a:rPr lang="en-US" altLang="ja-JP" sz="2400" dirty="0"/>
              <a:t> &amp;</a:t>
            </a:r>
            <a:r>
              <a:rPr lang="en-US" altLang="ja-JP" sz="2400" dirty="0" err="1"/>
              <a:t>Kahnemann</a:t>
            </a:r>
            <a:r>
              <a:rPr lang="en-US" altLang="ja-JP" sz="2400" dirty="0"/>
              <a:t>, 1983</a:t>
            </a:r>
            <a:r>
              <a:rPr lang="ja-JP" altLang="en-US" sz="2400" dirty="0"/>
              <a:t>）</a:t>
            </a:r>
            <a:endParaRPr lang="en-US" altLang="ja-JP" sz="2400" dirty="0"/>
          </a:p>
        </p:txBody>
      </p:sp>
      <p:sp>
        <p:nvSpPr>
          <p:cNvPr id="5" name="スライド番号プレースホルダ 4"/>
          <p:cNvSpPr>
            <a:spLocks noGrp="1"/>
          </p:cNvSpPr>
          <p:nvPr>
            <p:ph type="sldNum" sz="quarter" idx="12"/>
          </p:nvPr>
        </p:nvSpPr>
        <p:spPr/>
        <p:txBody>
          <a:bodyPr/>
          <a:lstStyle/>
          <a:p>
            <a:fld id="{20C0A469-D421-4C70-B94B-1BB822B2C522}" type="slidenum">
              <a:rPr kumimoji="1" lang="ja-JP" altLang="en-US" smtClean="0"/>
              <a:pPr/>
              <a:t>35</a:t>
            </a:fld>
            <a:endParaRPr kumimoji="1" lang="ja-JP" alt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a:t>フレーミング効果</a:t>
            </a:r>
            <a:br>
              <a:rPr kumimoji="1" lang="en-US" altLang="ja-JP" dirty="0"/>
            </a:br>
            <a:r>
              <a:rPr lang="ja-JP" altLang="en-US" dirty="0"/>
              <a:t>「アジア病気問題」</a:t>
            </a:r>
            <a:endParaRPr kumimoji="1" lang="ja-JP" altLang="en-US" dirty="0"/>
          </a:p>
        </p:txBody>
      </p:sp>
      <p:sp>
        <p:nvSpPr>
          <p:cNvPr id="3" name="コンテンツ プレースホルダ 2"/>
          <p:cNvSpPr>
            <a:spLocks noGrp="1"/>
          </p:cNvSpPr>
          <p:nvPr>
            <p:ph idx="1"/>
          </p:nvPr>
        </p:nvSpPr>
        <p:spPr/>
        <p:txBody>
          <a:bodyPr>
            <a:normAutofit lnSpcReduction="10000"/>
          </a:bodyPr>
          <a:lstStyle/>
          <a:p>
            <a:r>
              <a:rPr kumimoji="1" lang="ja-JP" altLang="en-US" dirty="0"/>
              <a:t>アジアで伝染病が流行し，６００名の命が危機にある．次の結果をもたら</a:t>
            </a:r>
            <a:r>
              <a:rPr lang="ja-JP" altLang="en-US" dirty="0"/>
              <a:t>す対策Ｃ，Ｄのどちらを選ぶか？</a:t>
            </a:r>
            <a:endParaRPr lang="en-US" altLang="ja-JP" dirty="0"/>
          </a:p>
          <a:p>
            <a:pPr lvl="1"/>
            <a:r>
              <a:rPr lang="ja-JP" altLang="en-US" dirty="0"/>
              <a:t>Ｃ：</a:t>
            </a:r>
            <a:r>
              <a:rPr lang="en-US" altLang="ja-JP" dirty="0"/>
              <a:t>200</a:t>
            </a:r>
            <a:r>
              <a:rPr lang="ja-JP" altLang="en-US" dirty="0"/>
              <a:t>人が助かる</a:t>
            </a:r>
            <a:endParaRPr lang="en-US" altLang="ja-JP" dirty="0"/>
          </a:p>
          <a:p>
            <a:pPr lvl="1"/>
            <a:r>
              <a:rPr lang="ja-JP" altLang="en-US" dirty="0"/>
              <a:t>Ｄ：確率</a:t>
            </a:r>
            <a:r>
              <a:rPr lang="en-US" altLang="ja-JP" dirty="0"/>
              <a:t>1/3</a:t>
            </a:r>
            <a:r>
              <a:rPr lang="ja-JP" altLang="en-US" dirty="0"/>
              <a:t>で</a:t>
            </a:r>
            <a:r>
              <a:rPr lang="en-US" altLang="ja-JP" dirty="0"/>
              <a:t>600</a:t>
            </a:r>
            <a:r>
              <a:rPr lang="ja-JP" altLang="en-US" dirty="0"/>
              <a:t>人が助かって，確率</a:t>
            </a:r>
            <a:r>
              <a:rPr lang="en-US" altLang="ja-JP" dirty="0"/>
              <a:t>2/3</a:t>
            </a:r>
            <a:r>
              <a:rPr lang="ja-JP" altLang="en-US" dirty="0"/>
              <a:t>で誰も助からない．</a:t>
            </a:r>
            <a:endParaRPr lang="en-US" altLang="ja-JP" dirty="0"/>
          </a:p>
          <a:p>
            <a:endParaRPr lang="en-US" altLang="ja-JP" dirty="0"/>
          </a:p>
          <a:p>
            <a:r>
              <a:rPr lang="ja-JP" altLang="en-US" dirty="0"/>
              <a:t>多くの人はＣを選択した</a:t>
            </a:r>
            <a:br>
              <a:rPr lang="en-US" altLang="ja-JP" dirty="0"/>
            </a:br>
            <a:r>
              <a:rPr lang="ja-JP" altLang="en-US" sz="2400" dirty="0"/>
              <a:t>（</a:t>
            </a:r>
            <a:r>
              <a:rPr lang="en-US" altLang="ja-JP" sz="2400" dirty="0" err="1"/>
              <a:t>Tversky</a:t>
            </a:r>
            <a:r>
              <a:rPr lang="en-US" altLang="ja-JP" sz="2400" dirty="0"/>
              <a:t> &amp;</a:t>
            </a:r>
            <a:r>
              <a:rPr lang="en-US" altLang="ja-JP" sz="2400" dirty="0" err="1"/>
              <a:t>Kahnemann</a:t>
            </a:r>
            <a:r>
              <a:rPr lang="en-US" altLang="ja-JP" sz="2400" dirty="0"/>
              <a:t>, 1983</a:t>
            </a:r>
            <a:r>
              <a:rPr lang="ja-JP" altLang="en-US" sz="2400" dirty="0"/>
              <a:t>）</a:t>
            </a:r>
            <a:endParaRPr lang="en-US" altLang="ja-JP" sz="2400" dirty="0"/>
          </a:p>
        </p:txBody>
      </p:sp>
      <p:sp>
        <p:nvSpPr>
          <p:cNvPr id="5" name="正方形/長方形 4"/>
          <p:cNvSpPr/>
          <p:nvPr/>
        </p:nvSpPr>
        <p:spPr>
          <a:xfrm>
            <a:off x="5004048" y="4005064"/>
            <a:ext cx="3312368"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t>客観的には先ほどと</a:t>
            </a:r>
            <a:endParaRPr kumimoji="1" lang="en-US" altLang="ja-JP" sz="2400" dirty="0"/>
          </a:p>
          <a:p>
            <a:pPr algn="ctr"/>
            <a:r>
              <a:rPr kumimoji="1" lang="ja-JP" altLang="en-US" sz="2400" dirty="0"/>
              <a:t>同一問題のはず</a:t>
            </a:r>
          </a:p>
        </p:txBody>
      </p:sp>
      <p:sp>
        <p:nvSpPr>
          <p:cNvPr id="6" name="スライド番号プレースホルダ 5"/>
          <p:cNvSpPr>
            <a:spLocks noGrp="1"/>
          </p:cNvSpPr>
          <p:nvPr>
            <p:ph type="sldNum" sz="quarter" idx="12"/>
          </p:nvPr>
        </p:nvSpPr>
        <p:spPr/>
        <p:txBody>
          <a:bodyPr/>
          <a:lstStyle/>
          <a:p>
            <a:fld id="{20C0A469-D421-4C70-B94B-1BB822B2C522}" type="slidenum">
              <a:rPr kumimoji="1" lang="ja-JP" altLang="en-US" smtClean="0"/>
              <a:pPr/>
              <a:t>36</a:t>
            </a:fld>
            <a:endParaRPr kumimoji="1" lang="ja-JP" alt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フレーミング効果</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a:t>合理的な意思決定者は，同一の決定場面において，常に同じ選択をしなければならない．</a:t>
            </a:r>
            <a:endParaRPr kumimoji="1" lang="en-US" altLang="ja-JP" dirty="0"/>
          </a:p>
          <a:p>
            <a:r>
              <a:rPr lang="ja-JP" altLang="en-US" dirty="0"/>
              <a:t>フレーミング効果は現実の生活に入り込んでいるかもしれない．</a:t>
            </a:r>
            <a:endParaRPr lang="en-US" altLang="ja-JP" dirty="0"/>
          </a:p>
          <a:p>
            <a:pPr lvl="1"/>
            <a:r>
              <a:rPr kumimoji="1" lang="ja-JP" altLang="en-US" dirty="0"/>
              <a:t>「</a:t>
            </a:r>
            <a:r>
              <a:rPr kumimoji="1" lang="en-US" altLang="ja-JP" dirty="0"/>
              <a:t>75%</a:t>
            </a:r>
            <a:r>
              <a:rPr kumimoji="1" lang="ja-JP" altLang="en-US" dirty="0"/>
              <a:t>赤身」のひき肉は，「</a:t>
            </a:r>
            <a:r>
              <a:rPr kumimoji="1" lang="en-US" altLang="ja-JP" dirty="0"/>
              <a:t>25%</a:t>
            </a:r>
            <a:r>
              <a:rPr kumimoji="1" lang="ja-JP" altLang="en-US" dirty="0"/>
              <a:t>脂肪」の</a:t>
            </a:r>
            <a:r>
              <a:rPr lang="ja-JP" altLang="en-US" dirty="0"/>
              <a:t>ひき肉よりも高品質と判断された．試食の機会を与えると，前者の方が高評価を得た．</a:t>
            </a:r>
            <a:r>
              <a:rPr lang="en-US" altLang="ja-JP" sz="2400" dirty="0"/>
              <a:t>(Levin &amp; </a:t>
            </a:r>
            <a:r>
              <a:rPr lang="en-US" altLang="ja-JP" sz="2400" dirty="0" err="1"/>
              <a:t>Gaeth</a:t>
            </a:r>
            <a:r>
              <a:rPr lang="en-US" altLang="ja-JP" sz="2400" dirty="0"/>
              <a:t>, 1998)</a:t>
            </a:r>
            <a:endParaRPr kumimoji="1" lang="en-US" altLang="ja-JP" sz="2400" dirty="0"/>
          </a:p>
        </p:txBody>
      </p:sp>
      <p:sp>
        <p:nvSpPr>
          <p:cNvPr id="5" name="スライド番号プレースホルダ 4"/>
          <p:cNvSpPr>
            <a:spLocks noGrp="1"/>
          </p:cNvSpPr>
          <p:nvPr>
            <p:ph type="sldNum" sz="quarter" idx="12"/>
          </p:nvPr>
        </p:nvSpPr>
        <p:spPr/>
        <p:txBody>
          <a:bodyPr/>
          <a:lstStyle/>
          <a:p>
            <a:fld id="{20C0A469-D421-4C70-B94B-1BB822B2C522}" type="slidenum">
              <a:rPr kumimoji="1" lang="ja-JP" altLang="en-US" smtClean="0"/>
              <a:pPr/>
              <a:t>37</a:t>
            </a:fld>
            <a:endParaRPr kumimoji="1" lang="ja-JP" alt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a:t>記述的理論の必要性</a:t>
            </a:r>
          </a:p>
        </p:txBody>
      </p:sp>
      <p:sp>
        <p:nvSpPr>
          <p:cNvPr id="3" name="コンテンツ プレースホルダ 2"/>
          <p:cNvSpPr>
            <a:spLocks noGrp="1"/>
          </p:cNvSpPr>
          <p:nvPr>
            <p:ph idx="1"/>
          </p:nvPr>
        </p:nvSpPr>
        <p:spPr/>
        <p:txBody>
          <a:bodyPr>
            <a:normAutofit/>
          </a:bodyPr>
          <a:lstStyle/>
          <a:p>
            <a:r>
              <a:rPr kumimoji="1" lang="ja-JP" altLang="en-US" dirty="0"/>
              <a:t>経済学が合理性の規範理論（「どうあるべきか」）としてきた期待効用理論は，実際の人間行動を説明できない．</a:t>
            </a:r>
            <a:endParaRPr kumimoji="1" lang="en-US" altLang="ja-JP" dirty="0"/>
          </a:p>
          <a:p>
            <a:r>
              <a:rPr lang="ja-JP" altLang="en-US" u="sng" dirty="0"/>
              <a:t>規範理論を追求する一方で，実際の行動を示す記述理論が必要．</a:t>
            </a:r>
            <a:endParaRPr lang="en-US" altLang="ja-JP" u="sng" dirty="0"/>
          </a:p>
          <a:p>
            <a:r>
              <a:rPr lang="ja-JP" altLang="en-US" dirty="0"/>
              <a:t>「非合理」な行動も，それなりに合理的な行動に思える．</a:t>
            </a:r>
            <a:endParaRPr lang="en-US" altLang="ja-JP" u="sng" dirty="0"/>
          </a:p>
          <a:p>
            <a:pPr lvl="1"/>
            <a:r>
              <a:rPr lang="ja-JP" altLang="en-US" dirty="0"/>
              <a:t>記述にとどまらず，</a:t>
            </a:r>
            <a:r>
              <a:rPr lang="ja-JP" altLang="en-US" u="sng" dirty="0"/>
              <a:t>説明する</a:t>
            </a:r>
            <a:r>
              <a:rPr lang="ja-JP" altLang="en-US" dirty="0"/>
              <a:t>ことも重要．</a:t>
            </a:r>
            <a:endParaRPr lang="en-US" altLang="ja-JP" dirty="0"/>
          </a:p>
        </p:txBody>
      </p:sp>
      <p:sp>
        <p:nvSpPr>
          <p:cNvPr id="5" name="スライド番号プレースホルダ 4"/>
          <p:cNvSpPr>
            <a:spLocks noGrp="1"/>
          </p:cNvSpPr>
          <p:nvPr>
            <p:ph type="sldNum" sz="quarter" idx="12"/>
          </p:nvPr>
        </p:nvSpPr>
        <p:spPr/>
        <p:txBody>
          <a:bodyPr/>
          <a:lstStyle/>
          <a:p>
            <a:fld id="{20C0A469-D421-4C70-B94B-1BB822B2C522}" type="slidenum">
              <a:rPr kumimoji="1" lang="ja-JP" altLang="en-US" smtClean="0"/>
              <a:pPr/>
              <a:t>38</a:t>
            </a:fld>
            <a:endParaRPr kumimoji="1" lang="ja-JP" alt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プロスペクト理論</a:t>
            </a:r>
          </a:p>
        </p:txBody>
      </p:sp>
      <p:sp>
        <p:nvSpPr>
          <p:cNvPr id="3" name="コンテンツ プレースホルダ 2"/>
          <p:cNvSpPr>
            <a:spLocks noGrp="1"/>
          </p:cNvSpPr>
          <p:nvPr>
            <p:ph idx="1"/>
          </p:nvPr>
        </p:nvSpPr>
        <p:spPr/>
        <p:txBody>
          <a:bodyPr>
            <a:normAutofit/>
          </a:bodyPr>
          <a:lstStyle/>
          <a:p>
            <a:r>
              <a:rPr lang="ja-JP" altLang="en-US" u="sng" dirty="0">
                <a:solidFill>
                  <a:srgbClr val="FF0000"/>
                </a:solidFill>
              </a:rPr>
              <a:t>プロスペクト理論</a:t>
            </a:r>
            <a:r>
              <a:rPr lang="ja-JP" altLang="en-US" dirty="0"/>
              <a:t>：</a:t>
            </a:r>
            <a:r>
              <a:rPr kumimoji="1" lang="ja-JP" altLang="en-US" dirty="0"/>
              <a:t>アノマリーを説明する，代表的な記述理論．期待効用理論を拡張．</a:t>
            </a:r>
            <a:r>
              <a:rPr lang="ja-JP" altLang="en-US" sz="2400" dirty="0"/>
              <a:t> </a:t>
            </a:r>
            <a:r>
              <a:rPr kumimoji="1" lang="ja-JP" altLang="en-US" sz="2400" dirty="0"/>
              <a:t>（</a:t>
            </a:r>
            <a:r>
              <a:rPr kumimoji="1" lang="en-US" altLang="ja-JP" sz="2400" dirty="0" err="1"/>
              <a:t>Kahnemann</a:t>
            </a:r>
            <a:r>
              <a:rPr kumimoji="1" lang="en-US" altLang="ja-JP" sz="2400" dirty="0"/>
              <a:t> &amp; </a:t>
            </a:r>
            <a:r>
              <a:rPr kumimoji="1" lang="en-US" altLang="ja-JP" sz="2400" dirty="0" err="1"/>
              <a:t>Tversky</a:t>
            </a:r>
            <a:r>
              <a:rPr kumimoji="1" lang="en-US" altLang="ja-JP" sz="2400" dirty="0"/>
              <a:t>, 1979, </a:t>
            </a:r>
            <a:r>
              <a:rPr kumimoji="1" lang="en-US" altLang="ja-JP" sz="2400" i="1" dirty="0" err="1">
                <a:latin typeface="Times New Roman" pitchFamily="18" charset="0"/>
                <a:cs typeface="Times New Roman" pitchFamily="18" charset="0"/>
              </a:rPr>
              <a:t>Econometrica</a:t>
            </a:r>
            <a:r>
              <a:rPr kumimoji="1" lang="en-US" altLang="ja-JP" sz="2400" dirty="0"/>
              <a:t> </a:t>
            </a:r>
            <a:r>
              <a:rPr kumimoji="1" lang="ja-JP" altLang="en-US" sz="2400" dirty="0"/>
              <a:t>）</a:t>
            </a:r>
            <a:endParaRPr lang="en-US" altLang="ja-JP" dirty="0"/>
          </a:p>
          <a:p>
            <a:pPr lvl="1"/>
            <a:r>
              <a:rPr lang="ja-JP" altLang="en-US" u="sng" dirty="0">
                <a:solidFill>
                  <a:srgbClr val="FF0000"/>
                </a:solidFill>
              </a:rPr>
              <a:t>参照点</a:t>
            </a:r>
            <a:r>
              <a:rPr lang="ja-JP" altLang="en-US" dirty="0"/>
              <a:t>（意思決定者の判断基準点）を原点とした価値関数． 反射効果を表現．ある金額（例：１万円）を損したときの不満足は，それを得た時の満足よりもずっと大きい．</a:t>
            </a:r>
            <a:endParaRPr lang="en-US" altLang="ja-JP" dirty="0"/>
          </a:p>
          <a:p>
            <a:pPr lvl="1"/>
            <a:r>
              <a:rPr lang="ja-JP" altLang="en-US" dirty="0"/>
              <a:t>確率の加重．小さな確率は過大評価され，中くらいあるいは高い確率は過小評価される．</a:t>
            </a:r>
            <a:endParaRPr lang="en-US" altLang="ja-JP" dirty="0"/>
          </a:p>
        </p:txBody>
      </p:sp>
      <p:sp>
        <p:nvSpPr>
          <p:cNvPr id="5" name="スライド番号プレースホルダ 4"/>
          <p:cNvSpPr>
            <a:spLocks noGrp="1"/>
          </p:cNvSpPr>
          <p:nvPr>
            <p:ph type="sldNum" sz="quarter" idx="12"/>
          </p:nvPr>
        </p:nvSpPr>
        <p:spPr/>
        <p:txBody>
          <a:bodyPr/>
          <a:lstStyle/>
          <a:p>
            <a:fld id="{20C0A469-D421-4C70-B94B-1BB822B2C522}" type="slidenum">
              <a:rPr kumimoji="1" lang="ja-JP" altLang="en-US" smtClean="0"/>
              <a:pPr/>
              <a:t>39</a:t>
            </a:fld>
            <a:endParaRPr kumimoji="1" lang="ja-JP"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sp>
        <p:nvSpPr>
          <p:cNvPr id="3" name="コンテンツ プレースホルダー 2"/>
          <p:cNvSpPr>
            <a:spLocks noGrp="1"/>
          </p:cNvSpPr>
          <p:nvPr>
            <p:ph idx="1"/>
          </p:nvPr>
        </p:nvSpPr>
        <p:spPr/>
        <p:txBody>
          <a:bodyPr/>
          <a:lstStyle/>
          <a:p>
            <a:r>
              <a:rPr lang="en-US" altLang="ja-JP" dirty="0"/>
              <a:t>O. J. </a:t>
            </a:r>
            <a:r>
              <a:rPr lang="ja-JP" altLang="en-US" dirty="0"/>
              <a:t>シンプソン裁判：アメリカンフットボールの有名選手だった </a:t>
            </a:r>
            <a:r>
              <a:rPr lang="en-US" altLang="ja-JP" dirty="0"/>
              <a:t>O. J. </a:t>
            </a:r>
            <a:r>
              <a:rPr lang="ja-JP" altLang="en-US" dirty="0"/>
              <a:t>シンプソンが，妻とその友人の殺人容疑で起訴された裁判．</a:t>
            </a:r>
            <a:endParaRPr lang="en-US" altLang="ja-JP" dirty="0"/>
          </a:p>
          <a:p>
            <a:pPr lvl="1"/>
            <a:r>
              <a:rPr lang="ja-JP" altLang="en-US" dirty="0"/>
              <a:t>検察側の主張：</a:t>
            </a:r>
            <a:r>
              <a:rPr lang="en-US" altLang="ja-JP" dirty="0"/>
              <a:t>O. J. </a:t>
            </a:r>
            <a:r>
              <a:rPr lang="ja-JP" altLang="en-US" dirty="0"/>
              <a:t>シンプソンは長年にわたって妻に暴力をふるっていた．</a:t>
            </a:r>
            <a:endParaRPr lang="en-US" altLang="ja-JP" dirty="0"/>
          </a:p>
          <a:p>
            <a:pPr lvl="1"/>
            <a:r>
              <a:rPr lang="ja-JP" altLang="en-US" dirty="0"/>
              <a:t>弁護団の反論：妻に</a:t>
            </a:r>
            <a:r>
              <a:rPr kumimoji="1" lang="ja-JP" altLang="en-US" dirty="0"/>
              <a:t>暴力をふるう夫が，妻を殺してしまう確率は，</a:t>
            </a:r>
            <a:r>
              <a:rPr kumimoji="1" lang="en-US" altLang="ja-JP" dirty="0"/>
              <a:t>1/2500 </a:t>
            </a:r>
            <a:r>
              <a:rPr kumimoji="1" lang="ja-JP" altLang="en-US" dirty="0"/>
              <a:t>である．</a:t>
            </a:r>
            <a:endParaRPr kumimoji="1" lang="en-US" altLang="ja-JP" dirty="0"/>
          </a:p>
          <a:p>
            <a:pPr lvl="1"/>
            <a:r>
              <a:rPr kumimoji="1" lang="ja-JP" altLang="en-US" dirty="0"/>
              <a:t>批判的思考：検察は再反論できなかった．あなたは反論できる？</a:t>
            </a:r>
          </a:p>
        </p:txBody>
      </p:sp>
      <p:sp>
        <p:nvSpPr>
          <p:cNvPr id="4" name="スライド番号プレースホルダー 3"/>
          <p:cNvSpPr>
            <a:spLocks noGrp="1"/>
          </p:cNvSpPr>
          <p:nvPr>
            <p:ph type="sldNum" sz="quarter" idx="12"/>
          </p:nvPr>
        </p:nvSpPr>
        <p:spPr/>
        <p:txBody>
          <a:bodyPr/>
          <a:lstStyle/>
          <a:p>
            <a:fld id="{20C0A469-D421-4C70-B94B-1BB822B2C522}" type="slidenum">
              <a:rPr kumimoji="1" lang="ja-JP" altLang="en-US" smtClean="0"/>
              <a:pPr/>
              <a:t>4</a:t>
            </a:fld>
            <a:endParaRPr kumimoji="1" lang="ja-JP" altLang="en-US"/>
          </a:p>
        </p:txBody>
      </p:sp>
    </p:spTree>
    <p:extLst>
      <p:ext uri="{BB962C8B-B14F-4D97-AF65-F5344CB8AC3E}">
        <p14:creationId xmlns:p14="http://schemas.microsoft.com/office/powerpoint/2010/main" val="32058260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p>
            <a:r>
              <a:rPr kumimoji="1" lang="ja-JP" altLang="en-US" dirty="0"/>
              <a:t>プロスペクト理論の価値関数</a:t>
            </a:r>
          </a:p>
        </p:txBody>
      </p:sp>
      <p:pic>
        <p:nvPicPr>
          <p:cNvPr id="4" name="コンテンツ プレースホルダ 3" descr="prospect.png"/>
          <p:cNvPicPr>
            <a:picLocks noGrp="1" noChangeAspect="1"/>
          </p:cNvPicPr>
          <p:nvPr>
            <p:ph idx="4294967295"/>
          </p:nvPr>
        </p:nvPicPr>
        <p:blipFill>
          <a:blip r:embed="rId2" cstate="print"/>
          <a:stretch>
            <a:fillRect/>
          </a:stretch>
        </p:blipFill>
        <p:spPr>
          <a:xfrm>
            <a:off x="1763688" y="1268760"/>
            <a:ext cx="5616624" cy="4901106"/>
          </a:xfrm>
        </p:spPr>
      </p:pic>
      <p:sp>
        <p:nvSpPr>
          <p:cNvPr id="7" name="スライド番号プレースホルダ 6"/>
          <p:cNvSpPr>
            <a:spLocks noGrp="1"/>
          </p:cNvSpPr>
          <p:nvPr>
            <p:ph type="sldNum" sz="quarter" idx="12"/>
          </p:nvPr>
        </p:nvSpPr>
        <p:spPr/>
        <p:txBody>
          <a:bodyPr/>
          <a:lstStyle/>
          <a:p>
            <a:fld id="{20C0A469-D421-4C70-B94B-1BB822B2C522}" type="slidenum">
              <a:rPr kumimoji="1" lang="ja-JP" altLang="en-US" smtClean="0"/>
              <a:pPr/>
              <a:t>40</a:t>
            </a:fld>
            <a:endParaRPr kumimoji="1" lang="ja-JP" altLang="en-US"/>
          </a:p>
        </p:txBody>
      </p:sp>
      <p:sp>
        <p:nvSpPr>
          <p:cNvPr id="5" name="テキスト ボックス 4"/>
          <p:cNvSpPr txBox="1"/>
          <p:nvPr/>
        </p:nvSpPr>
        <p:spPr>
          <a:xfrm>
            <a:off x="1000100" y="6215082"/>
            <a:ext cx="5009705" cy="369332"/>
          </a:xfrm>
          <a:prstGeom prst="rect">
            <a:avLst/>
          </a:prstGeom>
          <a:noFill/>
        </p:spPr>
        <p:txBody>
          <a:bodyPr wrap="none" rtlCol="0">
            <a:spAutoFit/>
          </a:bodyPr>
          <a:lstStyle/>
          <a:p>
            <a:r>
              <a:rPr lang="ja-JP" altLang="en-US" dirty="0"/>
              <a:t>図の出典：日経ビジネス</a:t>
            </a:r>
            <a:r>
              <a:rPr lang="en-US" altLang="ja-JP" dirty="0" err="1"/>
              <a:t>Associe</a:t>
            </a:r>
            <a:r>
              <a:rPr lang="en-US" altLang="ja-JP" dirty="0"/>
              <a:t> 2008</a:t>
            </a:r>
            <a:r>
              <a:rPr lang="ja-JP" altLang="en-US" dirty="0"/>
              <a:t>年</a:t>
            </a:r>
            <a:r>
              <a:rPr lang="en-US" altLang="ja-JP" dirty="0"/>
              <a:t>7</a:t>
            </a:r>
            <a:r>
              <a:rPr lang="ja-JP" altLang="en-US" dirty="0"/>
              <a:t>月</a:t>
            </a:r>
            <a:r>
              <a:rPr lang="en-US" altLang="ja-JP" dirty="0"/>
              <a:t>15</a:t>
            </a:r>
            <a:r>
              <a:rPr lang="ja-JP" altLang="en-US" dirty="0"/>
              <a:t>日号</a:t>
            </a:r>
            <a:endParaRPr lang="en-US" altLang="ja-JP"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normAutofit/>
          </a:bodyPr>
          <a:lstStyle/>
          <a:p>
            <a:r>
              <a:rPr kumimoji="1" lang="ja-JP" altLang="en-US" dirty="0"/>
              <a:t>プロスペクト理論の確率加重関数</a:t>
            </a:r>
          </a:p>
        </p:txBody>
      </p:sp>
      <p:pic>
        <p:nvPicPr>
          <p:cNvPr id="6" name="コンテンツ プレースホルダ 5" descr="prospect2.png"/>
          <p:cNvPicPr>
            <a:picLocks noGrp="1" noChangeAspect="1"/>
          </p:cNvPicPr>
          <p:nvPr>
            <p:ph idx="1"/>
          </p:nvPr>
        </p:nvPicPr>
        <p:blipFill>
          <a:blip r:embed="rId2" cstate="print"/>
          <a:stretch>
            <a:fillRect/>
          </a:stretch>
        </p:blipFill>
        <p:spPr>
          <a:xfrm>
            <a:off x="1871700" y="1285860"/>
            <a:ext cx="5400600" cy="4762190"/>
          </a:xfrm>
        </p:spPr>
      </p:pic>
      <p:sp>
        <p:nvSpPr>
          <p:cNvPr id="5" name="スライド番号プレースホルダ 4"/>
          <p:cNvSpPr>
            <a:spLocks noGrp="1"/>
          </p:cNvSpPr>
          <p:nvPr>
            <p:ph type="sldNum" sz="quarter" idx="12"/>
          </p:nvPr>
        </p:nvSpPr>
        <p:spPr/>
        <p:txBody>
          <a:bodyPr/>
          <a:lstStyle/>
          <a:p>
            <a:fld id="{20C0A469-D421-4C70-B94B-1BB822B2C522}" type="slidenum">
              <a:rPr kumimoji="1" lang="ja-JP" altLang="en-US" smtClean="0"/>
              <a:pPr/>
              <a:t>41</a:t>
            </a:fld>
            <a:endParaRPr kumimoji="1" lang="ja-JP" altLang="en-US"/>
          </a:p>
        </p:txBody>
      </p:sp>
      <p:sp>
        <p:nvSpPr>
          <p:cNvPr id="7" name="テキスト ボックス 6"/>
          <p:cNvSpPr txBox="1"/>
          <p:nvPr/>
        </p:nvSpPr>
        <p:spPr>
          <a:xfrm>
            <a:off x="785786" y="6072206"/>
            <a:ext cx="5009705" cy="369332"/>
          </a:xfrm>
          <a:prstGeom prst="rect">
            <a:avLst/>
          </a:prstGeom>
          <a:noFill/>
        </p:spPr>
        <p:txBody>
          <a:bodyPr wrap="none" rtlCol="0">
            <a:spAutoFit/>
          </a:bodyPr>
          <a:lstStyle/>
          <a:p>
            <a:r>
              <a:rPr lang="ja-JP" altLang="en-US" dirty="0"/>
              <a:t>図の出典：日経ビジネス</a:t>
            </a:r>
            <a:r>
              <a:rPr lang="en-US" altLang="ja-JP" dirty="0" err="1"/>
              <a:t>Associe</a:t>
            </a:r>
            <a:r>
              <a:rPr lang="en-US" altLang="ja-JP" dirty="0"/>
              <a:t> 2008</a:t>
            </a:r>
            <a:r>
              <a:rPr lang="ja-JP" altLang="en-US" dirty="0"/>
              <a:t>年</a:t>
            </a:r>
            <a:r>
              <a:rPr lang="en-US" altLang="ja-JP" dirty="0"/>
              <a:t>7</a:t>
            </a:r>
            <a:r>
              <a:rPr lang="ja-JP" altLang="en-US" dirty="0"/>
              <a:t>月</a:t>
            </a:r>
            <a:r>
              <a:rPr lang="en-US" altLang="ja-JP" dirty="0"/>
              <a:t>15</a:t>
            </a:r>
            <a:r>
              <a:rPr lang="ja-JP" altLang="en-US" dirty="0"/>
              <a:t>日号</a:t>
            </a:r>
            <a:endParaRPr lang="en-US" altLang="ja-JP"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a:t>確率加重についての参考研究</a:t>
            </a:r>
          </a:p>
        </p:txBody>
      </p:sp>
      <p:sp>
        <p:nvSpPr>
          <p:cNvPr id="3" name="コンテンツ プレースホルダ 2"/>
          <p:cNvSpPr>
            <a:spLocks noGrp="1"/>
          </p:cNvSpPr>
          <p:nvPr>
            <p:ph idx="1"/>
          </p:nvPr>
        </p:nvSpPr>
        <p:spPr/>
        <p:txBody>
          <a:bodyPr>
            <a:normAutofit/>
          </a:bodyPr>
          <a:lstStyle/>
          <a:p>
            <a:r>
              <a:rPr lang="ja-JP" altLang="en-US" dirty="0"/>
              <a:t>アメリカ合衆国では，交通事故での死亡者が１年間におよそ</a:t>
            </a:r>
            <a:r>
              <a:rPr lang="en-US" altLang="ja-JP" dirty="0"/>
              <a:t>50,000</a:t>
            </a:r>
            <a:r>
              <a:rPr lang="ja-JP" altLang="en-US" dirty="0"/>
              <a:t>人と聞かされたあと，他のさまざまな原因での死亡者数を推定するよう求めた．</a:t>
            </a:r>
            <a:r>
              <a:rPr lang="ja-JP" altLang="en-US" sz="2400" dirty="0"/>
              <a:t>（</a:t>
            </a:r>
            <a:r>
              <a:rPr lang="en-US" altLang="ja-JP" sz="2400" dirty="0"/>
              <a:t>Lichtenstein et al., 1978</a:t>
            </a:r>
            <a:r>
              <a:rPr lang="ja-JP" altLang="en-US" sz="2400" dirty="0"/>
              <a:t>）</a:t>
            </a:r>
            <a:endParaRPr lang="en-US" altLang="ja-JP" sz="2400" dirty="0"/>
          </a:p>
          <a:p>
            <a:r>
              <a:rPr lang="ja-JP" altLang="en-US" dirty="0"/>
              <a:t>比較的よくある死因は過小評価，まれな死因は過大評価された．</a:t>
            </a:r>
            <a:endParaRPr lang="en-US" altLang="ja-JP" dirty="0"/>
          </a:p>
          <a:p>
            <a:pPr lvl="1"/>
            <a:r>
              <a:rPr lang="ja-JP" altLang="en-US" dirty="0"/>
              <a:t>これは</a:t>
            </a:r>
            <a:r>
              <a:rPr lang="ja-JP" altLang="en-US" u="sng" dirty="0">
                <a:solidFill>
                  <a:srgbClr val="FF0000"/>
                </a:solidFill>
              </a:rPr>
              <a:t>利用可能性</a:t>
            </a:r>
            <a:r>
              <a:rPr lang="ja-JP" altLang="en-US" dirty="0"/>
              <a:t>ヒューリスティックによって説明される．例：大きく報道されるまれな病気</a:t>
            </a:r>
          </a:p>
          <a:p>
            <a:endParaRPr lang="en-US" altLang="ja-JP"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 3" descr="lastscan.jpg"/>
          <p:cNvPicPr>
            <a:picLocks noGrp="1" noChangeAspect="1"/>
          </p:cNvPicPr>
          <p:nvPr>
            <p:ph idx="4294967295"/>
          </p:nvPr>
        </p:nvPicPr>
        <p:blipFill>
          <a:blip r:embed="rId2"/>
          <a:stretch>
            <a:fillRect/>
          </a:stretch>
        </p:blipFill>
        <p:spPr>
          <a:xfrm>
            <a:off x="928662" y="214290"/>
            <a:ext cx="7500990" cy="6299902"/>
          </a:xfrm>
        </p:spPr>
      </p:pic>
      <p:sp>
        <p:nvSpPr>
          <p:cNvPr id="6" name="テキスト ボックス 5"/>
          <p:cNvSpPr txBox="1"/>
          <p:nvPr/>
        </p:nvSpPr>
        <p:spPr>
          <a:xfrm>
            <a:off x="2000232" y="3071810"/>
            <a:ext cx="1635384" cy="369332"/>
          </a:xfrm>
          <a:prstGeom prst="rect">
            <a:avLst/>
          </a:prstGeom>
          <a:noFill/>
        </p:spPr>
        <p:txBody>
          <a:bodyPr wrap="none" rtlCol="0">
            <a:spAutoFit/>
          </a:bodyPr>
          <a:lstStyle/>
          <a:p>
            <a:r>
              <a:rPr kumimoji="1" lang="ja-JP" altLang="en-US" dirty="0"/>
              <a:t>ボツリヌス中毒</a:t>
            </a:r>
            <a:endParaRPr kumimoji="1" lang="en-US" altLang="ja-JP" dirty="0"/>
          </a:p>
        </p:txBody>
      </p:sp>
      <p:sp>
        <p:nvSpPr>
          <p:cNvPr id="7" name="テキスト ボックス 6"/>
          <p:cNvSpPr txBox="1"/>
          <p:nvPr/>
        </p:nvSpPr>
        <p:spPr>
          <a:xfrm>
            <a:off x="3857620" y="4857760"/>
            <a:ext cx="877163" cy="369332"/>
          </a:xfrm>
          <a:prstGeom prst="rect">
            <a:avLst/>
          </a:prstGeom>
          <a:noFill/>
        </p:spPr>
        <p:txBody>
          <a:bodyPr wrap="none" rtlCol="0">
            <a:spAutoFit/>
          </a:bodyPr>
          <a:lstStyle/>
          <a:p>
            <a:r>
              <a:rPr kumimoji="1" lang="ja-JP" altLang="en-US" dirty="0"/>
              <a:t>天然痘</a:t>
            </a:r>
            <a:endParaRPr kumimoji="1" lang="en-US" altLang="ja-JP"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 2"/>
          <p:cNvSpPr>
            <a:spLocks noGrp="1"/>
          </p:cNvSpPr>
          <p:nvPr>
            <p:ph idx="1"/>
          </p:nvPr>
        </p:nvSpPr>
        <p:spPr/>
        <p:txBody>
          <a:bodyPr/>
          <a:lstStyle/>
          <a:p>
            <a:r>
              <a:rPr kumimoji="1" lang="ja-JP" altLang="en-US" dirty="0"/>
              <a:t>プロスペクト理論の初期の記述には，「めったに起こりそうもない出来事は無視されるか，または過大な重みをつけられる」という主張が含まれていた．</a:t>
            </a:r>
            <a:r>
              <a:rPr lang="ja-JP" altLang="en-US" dirty="0"/>
              <a:t> </a:t>
            </a:r>
            <a:r>
              <a:rPr lang="ja-JP" altLang="en-US" sz="2400" dirty="0"/>
              <a:t>（カーネマン</a:t>
            </a:r>
            <a:r>
              <a:rPr lang="en-US" altLang="ja-JP" sz="2400" dirty="0"/>
              <a:t>『</a:t>
            </a:r>
            <a:r>
              <a:rPr lang="ja-JP" altLang="en-US" sz="2400" dirty="0"/>
              <a:t>ファスト＆スロー</a:t>
            </a:r>
            <a:r>
              <a:rPr lang="en-US" altLang="ja-JP" sz="2400" dirty="0"/>
              <a:t>』</a:t>
            </a:r>
            <a:r>
              <a:rPr lang="ja-JP" altLang="en-US" sz="2400" dirty="0"/>
              <a:t>下巻</a:t>
            </a:r>
            <a:r>
              <a:rPr lang="en-US" altLang="ja-JP" sz="2400" dirty="0"/>
              <a:t>p.134</a:t>
            </a:r>
            <a:r>
              <a:rPr lang="ja-JP" altLang="en-US" sz="2400" dirty="0"/>
              <a:t>）</a:t>
            </a:r>
            <a:endParaRPr lang="en-US" altLang="ja-JP" sz="24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 2"/>
          <p:cNvSpPr>
            <a:spLocks noGrp="1"/>
          </p:cNvSpPr>
          <p:nvPr>
            <p:ph idx="1"/>
          </p:nvPr>
        </p:nvSpPr>
        <p:spPr/>
        <p:txBody>
          <a:bodyPr/>
          <a:lstStyle/>
          <a:p>
            <a:r>
              <a:rPr lang="ja-JP" altLang="en-US" dirty="0"/>
              <a:t>「まれな事象の確率がよく（いつもではない）過大評価されるのは，記憶の確証バイアスが働くからである．」 ． </a:t>
            </a:r>
            <a:r>
              <a:rPr lang="ja-JP" altLang="en-US" sz="2400" dirty="0"/>
              <a:t>（カーネマン</a:t>
            </a:r>
            <a:r>
              <a:rPr lang="en-US" altLang="ja-JP" sz="2400" dirty="0"/>
              <a:t>『</a:t>
            </a:r>
            <a:r>
              <a:rPr lang="ja-JP" altLang="en-US" sz="2400" dirty="0"/>
              <a:t>ファスト＆スロー</a:t>
            </a:r>
            <a:r>
              <a:rPr lang="en-US" altLang="ja-JP" sz="2400" dirty="0"/>
              <a:t>』</a:t>
            </a:r>
            <a:r>
              <a:rPr lang="ja-JP" altLang="en-US" sz="2400" dirty="0"/>
              <a:t>下巻</a:t>
            </a:r>
            <a:r>
              <a:rPr lang="en-US" altLang="ja-JP" sz="2400" dirty="0"/>
              <a:t>p.149</a:t>
            </a:r>
            <a:r>
              <a:rPr lang="ja-JP" altLang="en-US" sz="2400" dirty="0"/>
              <a:t>）</a:t>
            </a:r>
            <a:endParaRPr lang="en-US" altLang="ja-JP" sz="2400" dirty="0"/>
          </a:p>
          <a:p>
            <a:pPr lvl="1"/>
            <a:r>
              <a:rPr lang="ja-JP" altLang="en-US" dirty="0"/>
              <a:t>可能性が明示的に提示された場合</a:t>
            </a:r>
            <a:endParaRPr lang="en-US" altLang="ja-JP" dirty="0"/>
          </a:p>
          <a:p>
            <a:pPr lvl="1"/>
            <a:r>
              <a:rPr lang="ja-JP" altLang="en-US" dirty="0"/>
              <a:t>激しい不安を伴う場合</a:t>
            </a:r>
            <a:endParaRPr lang="en-US" altLang="ja-JP" dirty="0"/>
          </a:p>
          <a:p>
            <a:pPr lvl="1"/>
            <a:r>
              <a:rPr lang="ja-JP" altLang="en-US" dirty="0"/>
              <a:t>鮮明なイメージを伴う場合</a:t>
            </a:r>
            <a:endParaRPr lang="en-US" altLang="ja-JP" dirty="0"/>
          </a:p>
          <a:p>
            <a:pPr lvl="1"/>
            <a:r>
              <a:rPr lang="ja-JP" altLang="en-US" dirty="0"/>
              <a:t>具体的な頻度表現や明示的な説明がなされる場合</a:t>
            </a:r>
            <a:endParaRPr lang="en-US" altLang="ja-JP"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 2"/>
          <p:cNvSpPr>
            <a:spLocks noGrp="1"/>
          </p:cNvSpPr>
          <p:nvPr>
            <p:ph idx="1"/>
          </p:nvPr>
        </p:nvSpPr>
        <p:spPr/>
        <p:txBody>
          <a:bodyPr/>
          <a:lstStyle/>
          <a:p>
            <a:r>
              <a:rPr kumimoji="1" lang="ja-JP" altLang="en-US" dirty="0"/>
              <a:t>「私たちの大半は，原子炉のメルトダウンを心配して時間を費やすようなことはしないし，見知らぬ親戚から巨額の遺産を残されるといった空想にふけることもしない．だがそうした稀な事態がありうるかもしれないとなったら，おそらくは確率をはるかに上回る重みを付けてしまうだろう．」</a:t>
            </a:r>
            <a:r>
              <a:rPr kumimoji="1" lang="ja-JP" altLang="en-US" sz="2400" dirty="0"/>
              <a:t>（カーネマン</a:t>
            </a:r>
            <a:r>
              <a:rPr kumimoji="1" lang="en-US" altLang="ja-JP" sz="2400" dirty="0"/>
              <a:t>『</a:t>
            </a:r>
            <a:r>
              <a:rPr lang="ja-JP" altLang="en-US" sz="2400" dirty="0"/>
              <a:t>ファスト＆スロー</a:t>
            </a:r>
            <a:r>
              <a:rPr kumimoji="1" lang="en-US" altLang="ja-JP" sz="2400" dirty="0"/>
              <a:t>』</a:t>
            </a:r>
            <a:r>
              <a:rPr kumimoji="1" lang="ja-JP" altLang="en-US" sz="2400" dirty="0"/>
              <a:t>下巻</a:t>
            </a:r>
            <a:r>
              <a:rPr kumimoji="1" lang="en-US" altLang="ja-JP" sz="2400" dirty="0"/>
              <a:t>p.124</a:t>
            </a:r>
            <a:r>
              <a:rPr kumimoji="1" lang="ja-JP" altLang="en-US" sz="2400" dirty="0"/>
              <a:t>）</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プロスペクト理論による</a:t>
            </a:r>
            <a:br>
              <a:rPr lang="en-US" altLang="ja-JP" dirty="0"/>
            </a:br>
            <a:r>
              <a:rPr lang="ja-JP" altLang="en-US" dirty="0"/>
              <a:t>アレの逆説の説明</a:t>
            </a:r>
            <a:endParaRPr kumimoji="1" lang="ja-JP" altLang="en-US" dirty="0"/>
          </a:p>
        </p:txBody>
      </p:sp>
      <p:sp>
        <p:nvSpPr>
          <p:cNvPr id="3" name="コンテンツ プレースホルダ 2"/>
          <p:cNvSpPr>
            <a:spLocks noGrp="1"/>
          </p:cNvSpPr>
          <p:nvPr>
            <p:ph idx="1"/>
          </p:nvPr>
        </p:nvSpPr>
        <p:spPr/>
        <p:txBody>
          <a:bodyPr>
            <a:normAutofit/>
          </a:bodyPr>
          <a:lstStyle/>
          <a:p>
            <a:r>
              <a:rPr lang="ja-JP" altLang="en-US" dirty="0"/>
              <a:t>アレの逆説は無矛盾であることが示された．</a:t>
            </a:r>
            <a:endParaRPr lang="en-US" altLang="ja-JP" dirty="0"/>
          </a:p>
          <a:p>
            <a:pPr lvl="1"/>
            <a:r>
              <a:rPr lang="ja-JP" altLang="en-US" dirty="0"/>
              <a:t>選択肢Ａ：確実に</a:t>
            </a:r>
            <a:r>
              <a:rPr lang="en-US" altLang="ja-JP" dirty="0"/>
              <a:t>100</a:t>
            </a:r>
            <a:r>
              <a:rPr lang="ja-JP" altLang="en-US" dirty="0"/>
              <a:t>万円もらう</a:t>
            </a:r>
            <a:endParaRPr lang="en-US" altLang="ja-JP" dirty="0"/>
          </a:p>
          <a:p>
            <a:pPr lvl="1"/>
            <a:r>
              <a:rPr lang="ja-JP" altLang="en-US" dirty="0"/>
              <a:t>選択肢Ｂ：確率</a:t>
            </a:r>
            <a:r>
              <a:rPr lang="en-US" altLang="ja-JP" dirty="0"/>
              <a:t>0.1</a:t>
            </a:r>
            <a:r>
              <a:rPr lang="ja-JP" altLang="en-US" dirty="0"/>
              <a:t>で</a:t>
            </a:r>
            <a:r>
              <a:rPr lang="en-US" altLang="ja-JP" dirty="0"/>
              <a:t>250</a:t>
            </a:r>
            <a:r>
              <a:rPr lang="ja-JP" altLang="en-US" dirty="0"/>
              <a:t>万円もらい，確率</a:t>
            </a:r>
            <a:r>
              <a:rPr lang="en-US" altLang="ja-JP" dirty="0"/>
              <a:t>0.89</a:t>
            </a:r>
            <a:r>
              <a:rPr lang="ja-JP" altLang="en-US" dirty="0"/>
              <a:t>で</a:t>
            </a:r>
            <a:r>
              <a:rPr lang="en-US" altLang="ja-JP" dirty="0"/>
              <a:t>100</a:t>
            </a:r>
            <a:r>
              <a:rPr lang="ja-JP" altLang="en-US" dirty="0"/>
              <a:t>万円もらい，確率</a:t>
            </a:r>
            <a:r>
              <a:rPr lang="en-US" altLang="ja-JP" dirty="0"/>
              <a:t>0.01</a:t>
            </a:r>
            <a:r>
              <a:rPr lang="ja-JP" altLang="en-US" dirty="0"/>
              <a:t>で何ももらわない．</a:t>
            </a:r>
            <a:endParaRPr lang="en-US" altLang="ja-JP" dirty="0"/>
          </a:p>
        </p:txBody>
      </p:sp>
      <p:graphicFrame>
        <p:nvGraphicFramePr>
          <p:cNvPr id="5" name="オブジェクト 4"/>
          <p:cNvGraphicFramePr>
            <a:graphicFrameLocks noChangeAspect="1"/>
          </p:cNvGraphicFramePr>
          <p:nvPr/>
        </p:nvGraphicFramePr>
        <p:xfrm>
          <a:off x="1043608" y="4077072"/>
          <a:ext cx="7104189" cy="533648"/>
        </p:xfrm>
        <a:graphic>
          <a:graphicData uri="http://schemas.openxmlformats.org/presentationml/2006/ole">
            <mc:AlternateContent xmlns:mc="http://schemas.openxmlformats.org/markup-compatibility/2006">
              <mc:Choice xmlns:v="urn:schemas-microsoft-com:vml" Requires="v">
                <p:oleObj name="数式" r:id="rId2" imgW="2705040" imgH="203040" progId="Equation.3">
                  <p:embed/>
                </p:oleObj>
              </mc:Choice>
              <mc:Fallback>
                <p:oleObj name="数式" r:id="rId2" imgW="2705040" imgH="203040" progId="Equation.3">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4077072"/>
                        <a:ext cx="7104189" cy="53364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円/楕円 5"/>
          <p:cNvSpPr/>
          <p:nvPr/>
        </p:nvSpPr>
        <p:spPr>
          <a:xfrm>
            <a:off x="1259632" y="2132856"/>
            <a:ext cx="1440160" cy="576064"/>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7" name="スライド番号プレースホルダ 6"/>
          <p:cNvSpPr>
            <a:spLocks noGrp="1"/>
          </p:cNvSpPr>
          <p:nvPr>
            <p:ph type="sldNum" sz="quarter" idx="12"/>
          </p:nvPr>
        </p:nvSpPr>
        <p:spPr/>
        <p:txBody>
          <a:bodyPr/>
          <a:lstStyle/>
          <a:p>
            <a:fld id="{20C0A469-D421-4C70-B94B-1BB822B2C522}" type="slidenum">
              <a:rPr kumimoji="1" lang="ja-JP" altLang="en-US" smtClean="0"/>
              <a:pPr/>
              <a:t>47</a:t>
            </a:fld>
            <a:endParaRPr kumimoji="1" lang="ja-JP" alt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 2"/>
          <p:cNvSpPr>
            <a:spLocks noGrp="1"/>
          </p:cNvSpPr>
          <p:nvPr>
            <p:ph idx="1"/>
          </p:nvPr>
        </p:nvSpPr>
        <p:spPr/>
        <p:txBody>
          <a:bodyPr/>
          <a:lstStyle/>
          <a:p>
            <a:pPr lvl="1"/>
            <a:r>
              <a:rPr lang="ja-JP" altLang="en-US" dirty="0"/>
              <a:t>選択肢Ｃ：確率</a:t>
            </a:r>
            <a:r>
              <a:rPr lang="en-US" altLang="ja-JP" dirty="0"/>
              <a:t>0.11</a:t>
            </a:r>
            <a:r>
              <a:rPr lang="ja-JP" altLang="en-US" dirty="0"/>
              <a:t>で</a:t>
            </a:r>
            <a:r>
              <a:rPr lang="en-US" altLang="ja-JP" dirty="0"/>
              <a:t>100</a:t>
            </a:r>
            <a:r>
              <a:rPr lang="ja-JP" altLang="en-US" dirty="0"/>
              <a:t>万円もらい，確率</a:t>
            </a:r>
            <a:r>
              <a:rPr lang="en-US" altLang="ja-JP" dirty="0"/>
              <a:t>0.89</a:t>
            </a:r>
            <a:r>
              <a:rPr lang="ja-JP" altLang="en-US" dirty="0"/>
              <a:t>で何ももらわない．</a:t>
            </a:r>
            <a:endParaRPr lang="en-US" altLang="ja-JP" dirty="0"/>
          </a:p>
          <a:p>
            <a:pPr lvl="1"/>
            <a:r>
              <a:rPr lang="ja-JP" altLang="en-US" dirty="0"/>
              <a:t>選択肢Ｄ：確率</a:t>
            </a:r>
            <a:r>
              <a:rPr lang="en-US" altLang="ja-JP" dirty="0"/>
              <a:t>0.1</a:t>
            </a:r>
            <a:r>
              <a:rPr lang="ja-JP" altLang="en-US" dirty="0"/>
              <a:t>で</a:t>
            </a:r>
            <a:r>
              <a:rPr lang="en-US" altLang="ja-JP" dirty="0"/>
              <a:t>250</a:t>
            </a:r>
            <a:r>
              <a:rPr lang="ja-JP" altLang="en-US" dirty="0"/>
              <a:t>万円もらい，確率</a:t>
            </a:r>
            <a:r>
              <a:rPr lang="en-US" altLang="ja-JP" dirty="0"/>
              <a:t>0.9</a:t>
            </a:r>
            <a:r>
              <a:rPr lang="ja-JP" altLang="en-US" dirty="0"/>
              <a:t>で何ももらわない．</a:t>
            </a:r>
            <a:endParaRPr lang="en-US" altLang="ja-JP" dirty="0"/>
          </a:p>
          <a:p>
            <a:endParaRPr kumimoji="1" lang="ja-JP" altLang="en-US" dirty="0"/>
          </a:p>
        </p:txBody>
      </p:sp>
      <p:sp>
        <p:nvSpPr>
          <p:cNvPr id="5" name="円/楕円 4"/>
          <p:cNvSpPr/>
          <p:nvPr/>
        </p:nvSpPr>
        <p:spPr>
          <a:xfrm>
            <a:off x="1331640" y="2492896"/>
            <a:ext cx="1440160" cy="576064"/>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graphicFrame>
        <p:nvGraphicFramePr>
          <p:cNvPr id="6" name="オブジェクト 5"/>
          <p:cNvGraphicFramePr>
            <a:graphicFrameLocks noChangeAspect="1"/>
          </p:cNvGraphicFramePr>
          <p:nvPr/>
        </p:nvGraphicFramePr>
        <p:xfrm>
          <a:off x="1907704" y="3573016"/>
          <a:ext cx="5603304" cy="533648"/>
        </p:xfrm>
        <a:graphic>
          <a:graphicData uri="http://schemas.openxmlformats.org/presentationml/2006/ole">
            <mc:AlternateContent xmlns:mc="http://schemas.openxmlformats.org/markup-compatibility/2006">
              <mc:Choice xmlns:v="urn:schemas-microsoft-com:vml" Requires="v">
                <p:oleObj name="数式" r:id="rId2" imgW="2133360" imgH="203040" progId="Equation.3">
                  <p:embed/>
                </p:oleObj>
              </mc:Choice>
              <mc:Fallback>
                <p:oleObj name="数式" r:id="rId2" imgW="2133360" imgH="203040" progId="Equation.3">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3573016"/>
                        <a:ext cx="5603304" cy="53364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スライド番号プレースホルダ 6"/>
          <p:cNvSpPr>
            <a:spLocks noGrp="1"/>
          </p:cNvSpPr>
          <p:nvPr>
            <p:ph type="sldNum" sz="quarter" idx="12"/>
          </p:nvPr>
        </p:nvSpPr>
        <p:spPr/>
        <p:txBody>
          <a:bodyPr/>
          <a:lstStyle/>
          <a:p>
            <a:fld id="{20C0A469-D421-4C70-B94B-1BB822B2C522}" type="slidenum">
              <a:rPr kumimoji="1" lang="ja-JP" altLang="en-US" smtClean="0"/>
              <a:pPr/>
              <a:t>48</a:t>
            </a:fld>
            <a:endParaRPr kumimoji="1" lang="ja-JP" alt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890" name="Object 2"/>
          <p:cNvGraphicFramePr>
            <a:graphicFrameLocks noChangeAspect="1"/>
          </p:cNvGraphicFramePr>
          <p:nvPr/>
        </p:nvGraphicFramePr>
        <p:xfrm>
          <a:off x="1259632" y="1340768"/>
          <a:ext cx="7104062" cy="533400"/>
        </p:xfrm>
        <a:graphic>
          <a:graphicData uri="http://schemas.openxmlformats.org/presentationml/2006/ole">
            <mc:AlternateContent xmlns:mc="http://schemas.openxmlformats.org/markup-compatibility/2006">
              <mc:Choice xmlns:v="urn:schemas-microsoft-com:vml" Requires="v">
                <p:oleObj name="数式" r:id="rId2" imgW="2705040" imgH="203040" progId="Equation.3">
                  <p:embed/>
                </p:oleObj>
              </mc:Choice>
              <mc:Fallback>
                <p:oleObj name="数式" r:id="rId2" imgW="2705040" imgH="203040" progId="Equation.3">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1340768"/>
                        <a:ext cx="7104062"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7891" name="Object 3"/>
          <p:cNvGraphicFramePr>
            <a:graphicFrameLocks noChangeAspect="1"/>
          </p:cNvGraphicFramePr>
          <p:nvPr/>
        </p:nvGraphicFramePr>
        <p:xfrm>
          <a:off x="1259632" y="1916832"/>
          <a:ext cx="5602288" cy="533400"/>
        </p:xfrm>
        <a:graphic>
          <a:graphicData uri="http://schemas.openxmlformats.org/presentationml/2006/ole">
            <mc:AlternateContent xmlns:mc="http://schemas.openxmlformats.org/markup-compatibility/2006">
              <mc:Choice xmlns:v="urn:schemas-microsoft-com:vml" Requires="v">
                <p:oleObj name="数式" r:id="rId4" imgW="2133360" imgH="203040" progId="Equation.3">
                  <p:embed/>
                </p:oleObj>
              </mc:Choice>
              <mc:Fallback>
                <p:oleObj name="数式" r:id="rId4" imgW="2133360" imgH="203040" progId="Equation.3">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9632" y="1916832"/>
                        <a:ext cx="5602288"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8" name="直線コネクタ 7"/>
          <p:cNvCxnSpPr/>
          <p:nvPr/>
        </p:nvCxnSpPr>
        <p:spPr>
          <a:xfrm>
            <a:off x="2699792" y="1844824"/>
            <a:ext cx="252028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a:off x="1259632" y="2492896"/>
            <a:ext cx="252028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37892" name="Object 4"/>
          <p:cNvGraphicFramePr>
            <a:graphicFrameLocks noChangeAspect="1"/>
          </p:cNvGraphicFramePr>
          <p:nvPr/>
        </p:nvGraphicFramePr>
        <p:xfrm>
          <a:off x="1259632" y="2996952"/>
          <a:ext cx="7270750" cy="533400"/>
        </p:xfrm>
        <a:graphic>
          <a:graphicData uri="http://schemas.openxmlformats.org/presentationml/2006/ole">
            <mc:AlternateContent xmlns:mc="http://schemas.openxmlformats.org/markup-compatibility/2006">
              <mc:Choice xmlns:v="urn:schemas-microsoft-com:vml" Requires="v">
                <p:oleObj name="数式" r:id="rId6" imgW="2768400" imgH="203040" progId="Equation.3">
                  <p:embed/>
                </p:oleObj>
              </mc:Choice>
              <mc:Fallback>
                <p:oleObj name="数式" r:id="rId6" imgW="2768400" imgH="203040" progId="Equation.3">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59632" y="2996952"/>
                        <a:ext cx="7270750"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7893" name="Object 5"/>
          <p:cNvGraphicFramePr>
            <a:graphicFrameLocks noChangeAspect="1"/>
          </p:cNvGraphicFramePr>
          <p:nvPr/>
        </p:nvGraphicFramePr>
        <p:xfrm>
          <a:off x="2555776" y="4077072"/>
          <a:ext cx="3435350" cy="533400"/>
        </p:xfrm>
        <a:graphic>
          <a:graphicData uri="http://schemas.openxmlformats.org/presentationml/2006/ole">
            <mc:AlternateContent xmlns:mc="http://schemas.openxmlformats.org/markup-compatibility/2006">
              <mc:Choice xmlns:v="urn:schemas-microsoft-com:vml" Requires="v">
                <p:oleObj name="数式" r:id="rId8" imgW="1307880" imgH="203040" progId="Equation.3">
                  <p:embed/>
                </p:oleObj>
              </mc:Choice>
              <mc:Fallback>
                <p:oleObj name="数式" r:id="rId8" imgW="1307880" imgH="203040" progId="Equation.3">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55776" y="4077072"/>
                        <a:ext cx="3435350"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スライド番号プレースホルダ 8"/>
          <p:cNvSpPr>
            <a:spLocks noGrp="1"/>
          </p:cNvSpPr>
          <p:nvPr>
            <p:ph type="sldNum" sz="quarter" idx="12"/>
          </p:nvPr>
        </p:nvSpPr>
        <p:spPr/>
        <p:txBody>
          <a:bodyPr/>
          <a:lstStyle/>
          <a:p>
            <a:fld id="{20C0A469-D421-4C70-B94B-1BB822B2C522}" type="slidenum">
              <a:rPr kumimoji="1" lang="ja-JP" altLang="en-US" smtClean="0"/>
              <a:pPr/>
              <a:t>49</a:t>
            </a:fld>
            <a:endParaRPr kumimoji="1" lang="ja-JP"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病院問題</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a:t>ある町には，２つの病院がある．大病院では毎日約４５人，小病院では約１５人の赤ん坊が生まれる．当然ながら，約５０％の赤ん坊が男児である．しかし，正確には男児の出生率は日によって異なっており，５０％より高い日もあれば低い日もある．ところで，１年のうちで，６０％以上が男児であったという日の数は，大病院と小病院ではどちらが多いだろうか．（大病院？小病院？どちらも同じ？）</a:t>
            </a:r>
          </a:p>
        </p:txBody>
      </p:sp>
      <p:sp>
        <p:nvSpPr>
          <p:cNvPr id="5" name="スライド番号プレースホルダ 4"/>
          <p:cNvSpPr>
            <a:spLocks noGrp="1"/>
          </p:cNvSpPr>
          <p:nvPr>
            <p:ph type="sldNum" sz="quarter" idx="12"/>
          </p:nvPr>
        </p:nvSpPr>
        <p:spPr/>
        <p:txBody>
          <a:bodyPr/>
          <a:lstStyle/>
          <a:p>
            <a:fld id="{20C0A469-D421-4C70-B94B-1BB822B2C522}" type="slidenum">
              <a:rPr kumimoji="1" lang="ja-JP" altLang="en-US" smtClean="0"/>
              <a:pPr/>
              <a:t>5</a:t>
            </a:fld>
            <a:endParaRPr kumimoji="1" lang="ja-JP" alt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normAutofit fontScale="90000"/>
          </a:bodyPr>
          <a:lstStyle/>
          <a:p>
            <a:r>
              <a:rPr lang="ja-JP" altLang="en-US" dirty="0"/>
              <a:t>プロスペクト理論による</a:t>
            </a:r>
            <a:br>
              <a:rPr lang="en-US" altLang="ja-JP" dirty="0"/>
            </a:br>
            <a:r>
              <a:rPr lang="ja-JP" altLang="en-US" dirty="0"/>
              <a:t>フレーミング効果の説明</a:t>
            </a:r>
            <a:endParaRPr kumimoji="1" lang="ja-JP" altLang="en-US" dirty="0"/>
          </a:p>
        </p:txBody>
      </p:sp>
      <p:sp>
        <p:nvSpPr>
          <p:cNvPr id="4" name="コンテンツ プレースホルダ 3"/>
          <p:cNvSpPr>
            <a:spLocks noGrp="1"/>
          </p:cNvSpPr>
          <p:nvPr>
            <p:ph idx="1"/>
          </p:nvPr>
        </p:nvSpPr>
        <p:spPr/>
        <p:txBody>
          <a:bodyPr>
            <a:normAutofit fontScale="92500" lnSpcReduction="10000"/>
          </a:bodyPr>
          <a:lstStyle/>
          <a:p>
            <a:r>
              <a:rPr lang="ja-JP" altLang="en-US" dirty="0"/>
              <a:t>選択肢</a:t>
            </a:r>
            <a:r>
              <a:rPr lang="en-US" altLang="ja-JP" dirty="0"/>
              <a:t>A, B</a:t>
            </a:r>
          </a:p>
          <a:p>
            <a:pPr lvl="1"/>
            <a:r>
              <a:rPr kumimoji="1" lang="ja-JP" altLang="en-US" dirty="0"/>
              <a:t>「死ぬ」という表現がされることで，だれも犠牲にならない状況が，価値関数における参照点となる．</a:t>
            </a:r>
            <a:endParaRPr kumimoji="1" lang="en-US" altLang="ja-JP" dirty="0"/>
          </a:p>
          <a:p>
            <a:pPr lvl="1"/>
            <a:r>
              <a:rPr lang="ja-JP" altLang="en-US" dirty="0"/>
              <a:t>「死者をどれだけ減らせるか」という損失状況に読めるため，リスク追求となる．</a:t>
            </a:r>
            <a:endParaRPr lang="en-US" altLang="ja-JP" dirty="0"/>
          </a:p>
          <a:p>
            <a:r>
              <a:rPr lang="ja-JP" altLang="en-US" dirty="0"/>
              <a:t>選択肢</a:t>
            </a:r>
            <a:r>
              <a:rPr lang="en-US" altLang="ja-JP" dirty="0"/>
              <a:t>C, D</a:t>
            </a:r>
          </a:p>
          <a:p>
            <a:pPr lvl="1"/>
            <a:r>
              <a:rPr lang="ja-JP" altLang="en-US" dirty="0"/>
              <a:t>「助かる」という表現がされることで，何もしなければ</a:t>
            </a:r>
            <a:r>
              <a:rPr lang="en-US" altLang="ja-JP" dirty="0"/>
              <a:t>600</a:t>
            </a:r>
            <a:r>
              <a:rPr lang="ja-JP" altLang="en-US" dirty="0"/>
              <a:t>人が犠牲になる状況が参照点となる．</a:t>
            </a:r>
            <a:endParaRPr lang="en-US" altLang="ja-JP" dirty="0"/>
          </a:p>
          <a:p>
            <a:pPr lvl="1"/>
            <a:r>
              <a:rPr lang="ja-JP" altLang="en-US" dirty="0"/>
              <a:t>「何人助けられるか」という利得状況に読めるため，リスク回避となる．</a:t>
            </a:r>
            <a:endParaRPr lang="en-US" altLang="ja-JP" dirty="0"/>
          </a:p>
        </p:txBody>
      </p:sp>
      <p:sp>
        <p:nvSpPr>
          <p:cNvPr id="5" name="スライド番号プレースホルダ 4"/>
          <p:cNvSpPr>
            <a:spLocks noGrp="1"/>
          </p:cNvSpPr>
          <p:nvPr>
            <p:ph type="sldNum" sz="quarter" idx="12"/>
          </p:nvPr>
        </p:nvSpPr>
        <p:spPr/>
        <p:txBody>
          <a:bodyPr/>
          <a:lstStyle/>
          <a:p>
            <a:fld id="{20C0A469-D421-4C70-B94B-1BB822B2C522}" type="slidenum">
              <a:rPr kumimoji="1" lang="ja-JP" altLang="en-US" smtClean="0"/>
              <a:pPr/>
              <a:t>50</a:t>
            </a:fld>
            <a:endParaRPr kumimoji="1" lang="ja-JP" alt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 3" descr="be.jpg"/>
          <p:cNvPicPr>
            <a:picLocks noChangeAspect="1"/>
          </p:cNvPicPr>
          <p:nvPr/>
        </p:nvPicPr>
        <p:blipFill>
          <a:blip r:embed="rId2" cstate="print"/>
          <a:stretch>
            <a:fillRect/>
          </a:stretch>
        </p:blipFill>
        <p:spPr>
          <a:xfrm>
            <a:off x="2357422" y="0"/>
            <a:ext cx="5000660" cy="6699664"/>
          </a:xfrm>
          <a:prstGeom prst="rect">
            <a:avLst/>
          </a:prstGeom>
        </p:spPr>
      </p:pic>
      <p:sp>
        <p:nvSpPr>
          <p:cNvPr id="5" name="テキスト ボックス 4"/>
          <p:cNvSpPr txBox="1"/>
          <p:nvPr/>
        </p:nvSpPr>
        <p:spPr>
          <a:xfrm>
            <a:off x="428596" y="4714884"/>
            <a:ext cx="3190297" cy="1200329"/>
          </a:xfrm>
          <a:prstGeom prst="rect">
            <a:avLst/>
          </a:prstGeom>
          <a:noFill/>
        </p:spPr>
        <p:txBody>
          <a:bodyPr wrap="none" rtlCol="0">
            <a:spAutoFit/>
          </a:bodyPr>
          <a:lstStyle/>
          <a:p>
            <a:r>
              <a:rPr kumimoji="1" lang="ja-JP" altLang="en-US" sz="2400" dirty="0"/>
              <a:t>２００８年７月１５日号</a:t>
            </a:r>
            <a:endParaRPr kumimoji="1" lang="en-US" altLang="ja-JP" sz="2400" dirty="0"/>
          </a:p>
          <a:p>
            <a:r>
              <a:rPr kumimoji="1" lang="ja-JP" altLang="en-US" sz="2400" dirty="0"/>
              <a:t>図書館で電子版記事を</a:t>
            </a:r>
            <a:endParaRPr kumimoji="1" lang="en-US" altLang="ja-JP" sz="2400" dirty="0"/>
          </a:p>
          <a:p>
            <a:r>
              <a:rPr kumimoji="1" lang="ja-JP" altLang="en-US" sz="2400" dirty="0"/>
              <a:t>閲覧・</a:t>
            </a:r>
            <a:r>
              <a:rPr lang="ja-JP" altLang="en-US" sz="2400" dirty="0"/>
              <a:t>ダウンロード可能</a:t>
            </a:r>
            <a:endParaRPr kumimoji="1" lang="ja-JP" altLang="en-US" sz="2400" dirty="0"/>
          </a:p>
        </p:txBody>
      </p:sp>
      <p:sp>
        <p:nvSpPr>
          <p:cNvPr id="7" name="スライド番号プレースホルダ 6"/>
          <p:cNvSpPr>
            <a:spLocks noGrp="1"/>
          </p:cNvSpPr>
          <p:nvPr>
            <p:ph type="sldNum" sz="quarter" idx="12"/>
          </p:nvPr>
        </p:nvSpPr>
        <p:spPr/>
        <p:txBody>
          <a:bodyPr/>
          <a:lstStyle/>
          <a:p>
            <a:fld id="{20C0A469-D421-4C70-B94B-1BB822B2C522}" type="slidenum">
              <a:rPr kumimoji="1" lang="ja-JP" altLang="en-US" smtClean="0"/>
              <a:pPr/>
              <a:t>51</a:t>
            </a:fld>
            <a:endParaRPr kumimoji="1" lang="ja-JP" alt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73E519C5-0799-4509-887B-CC3CC243527D}"/>
              </a:ext>
            </a:extLst>
          </p:cNvPr>
          <p:cNvSpPr>
            <a:spLocks noGrp="1"/>
          </p:cNvSpPr>
          <p:nvPr>
            <p:ph type="sldNum" sz="quarter" idx="12"/>
          </p:nvPr>
        </p:nvSpPr>
        <p:spPr/>
        <p:txBody>
          <a:bodyPr/>
          <a:lstStyle/>
          <a:p>
            <a:fld id="{20C0A469-D421-4C70-B94B-1BB822B2C522}" type="slidenum">
              <a:rPr kumimoji="1" lang="ja-JP" altLang="en-US" smtClean="0"/>
              <a:pPr/>
              <a:t>52</a:t>
            </a:fld>
            <a:endParaRPr kumimoji="1" lang="ja-JP" altLang="en-US"/>
          </a:p>
        </p:txBody>
      </p:sp>
      <p:pic>
        <p:nvPicPr>
          <p:cNvPr id="4" name="図 3">
            <a:extLst>
              <a:ext uri="{FF2B5EF4-FFF2-40B4-BE49-F238E27FC236}">
                <a16:creationId xmlns:a16="http://schemas.microsoft.com/office/drawing/2014/main" id="{FDE47A9A-410C-4E0E-8A12-88B1D4B23B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1720" y="196131"/>
            <a:ext cx="4863185" cy="6525344"/>
          </a:xfrm>
          <a:prstGeom prst="rect">
            <a:avLst/>
          </a:prstGeom>
        </p:spPr>
      </p:pic>
    </p:spTree>
    <p:extLst>
      <p:ext uri="{BB962C8B-B14F-4D97-AF65-F5344CB8AC3E}">
        <p14:creationId xmlns:p14="http://schemas.microsoft.com/office/powerpoint/2010/main" val="31760398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3768" y="3840213"/>
            <a:ext cx="3206915" cy="2749691"/>
          </a:xfrm>
          <a:prstGeom prst="rect">
            <a:avLst/>
          </a:prstGeom>
        </p:spPr>
      </p:pic>
      <p:sp>
        <p:nvSpPr>
          <p:cNvPr id="2" name="タイトル 1"/>
          <p:cNvSpPr>
            <a:spLocks noGrp="1"/>
          </p:cNvSpPr>
          <p:nvPr>
            <p:ph type="title"/>
          </p:nvPr>
        </p:nvSpPr>
        <p:spPr/>
        <p:txBody>
          <a:bodyPr>
            <a:normAutofit fontScale="90000"/>
          </a:bodyPr>
          <a:lstStyle/>
          <a:p>
            <a:r>
              <a:rPr kumimoji="1" lang="ja-JP" altLang="en-US" dirty="0"/>
              <a:t>小テスト</a:t>
            </a:r>
            <a:r>
              <a:rPr lang="ja-JP" altLang="en-US" dirty="0"/>
              <a:t>：批判的思考できるかな？</a:t>
            </a:r>
            <a:endParaRPr kumimoji="1" lang="ja-JP" altLang="en-US" dirty="0"/>
          </a:p>
        </p:txBody>
      </p:sp>
      <p:sp>
        <p:nvSpPr>
          <p:cNvPr id="3" name="コンテンツ プレースホルダー 2"/>
          <p:cNvSpPr>
            <a:spLocks noGrp="1"/>
          </p:cNvSpPr>
          <p:nvPr>
            <p:ph idx="1"/>
          </p:nvPr>
        </p:nvSpPr>
        <p:spPr/>
        <p:txBody>
          <a:bodyPr>
            <a:normAutofit/>
          </a:bodyPr>
          <a:lstStyle/>
          <a:p>
            <a:r>
              <a:rPr lang="en-US" altLang="ja-JP" dirty="0"/>
              <a:t>O. J. </a:t>
            </a:r>
            <a:r>
              <a:rPr lang="ja-JP" altLang="en-US" dirty="0"/>
              <a:t>シンプソン裁判で，弁護団の反論に再反論してください．</a:t>
            </a:r>
            <a:r>
              <a:rPr lang="ja-JP" altLang="en-US" u="sng" dirty="0">
                <a:solidFill>
                  <a:srgbClr val="FF0000"/>
                </a:solidFill>
              </a:rPr>
              <a:t>下図を使って述べること</a:t>
            </a:r>
            <a:r>
              <a:rPr lang="ja-JP" altLang="en-US" dirty="0"/>
              <a:t>．</a:t>
            </a:r>
            <a:endParaRPr lang="en-US" altLang="ja-JP" dirty="0"/>
          </a:p>
          <a:p>
            <a:pPr lvl="1"/>
            <a:r>
              <a:rPr lang="ja-JP" altLang="en-US" dirty="0"/>
              <a:t>弁護団の反論：妻に</a:t>
            </a:r>
            <a:r>
              <a:rPr kumimoji="1" lang="ja-JP" altLang="en-US" dirty="0"/>
              <a:t>暴力をふるう夫が，妻を殺してしまう確率は，</a:t>
            </a:r>
            <a:r>
              <a:rPr kumimoji="1" lang="en-US" altLang="ja-JP" dirty="0"/>
              <a:t>1/2500 </a:t>
            </a:r>
            <a:r>
              <a:rPr kumimoji="1" lang="ja-JP" altLang="en-US" dirty="0"/>
              <a:t>である．</a:t>
            </a:r>
            <a:endParaRPr kumimoji="1" lang="en-US" altLang="ja-JP" dirty="0"/>
          </a:p>
        </p:txBody>
      </p:sp>
      <p:sp>
        <p:nvSpPr>
          <p:cNvPr id="4" name="スライド番号プレースホルダー 3"/>
          <p:cNvSpPr>
            <a:spLocks noGrp="1"/>
          </p:cNvSpPr>
          <p:nvPr>
            <p:ph type="sldNum" sz="quarter" idx="12"/>
          </p:nvPr>
        </p:nvSpPr>
        <p:spPr/>
        <p:txBody>
          <a:bodyPr/>
          <a:lstStyle/>
          <a:p>
            <a:fld id="{20C0A469-D421-4C70-B94B-1BB822B2C522}" type="slidenum">
              <a:rPr kumimoji="1" lang="ja-JP" altLang="en-US" smtClean="0"/>
              <a:pPr/>
              <a:t>53</a:t>
            </a:fld>
            <a:endParaRPr kumimoji="1" lang="ja-JP" altLang="en-US" dirty="0"/>
          </a:p>
        </p:txBody>
      </p:sp>
      <p:sp>
        <p:nvSpPr>
          <p:cNvPr id="7" name="テキスト ボックス 6"/>
          <p:cNvSpPr txBox="1"/>
          <p:nvPr/>
        </p:nvSpPr>
        <p:spPr>
          <a:xfrm>
            <a:off x="771769" y="4437112"/>
            <a:ext cx="2162772" cy="461665"/>
          </a:xfrm>
          <a:prstGeom prst="rect">
            <a:avLst/>
          </a:prstGeom>
          <a:noFill/>
        </p:spPr>
        <p:txBody>
          <a:bodyPr wrap="none" rtlCol="0">
            <a:spAutoFit/>
          </a:bodyPr>
          <a:lstStyle/>
          <a:p>
            <a:r>
              <a:rPr lang="ja-JP" altLang="en-US" sz="2400" dirty="0"/>
              <a:t>暴力をふるう夫</a:t>
            </a:r>
            <a:endParaRPr kumimoji="1" lang="en-US" altLang="ja-JP" sz="2400" dirty="0"/>
          </a:p>
        </p:txBody>
      </p:sp>
      <p:sp>
        <p:nvSpPr>
          <p:cNvPr id="21" name="テキスト ボックス 20"/>
          <p:cNvSpPr txBox="1"/>
          <p:nvPr/>
        </p:nvSpPr>
        <p:spPr>
          <a:xfrm>
            <a:off x="5918910" y="4673117"/>
            <a:ext cx="2767890" cy="830997"/>
          </a:xfrm>
          <a:prstGeom prst="rect">
            <a:avLst/>
          </a:prstGeom>
          <a:noFill/>
        </p:spPr>
        <p:txBody>
          <a:bodyPr wrap="square" rtlCol="0">
            <a:spAutoFit/>
          </a:bodyPr>
          <a:lstStyle/>
          <a:p>
            <a:r>
              <a:rPr lang="ja-JP" altLang="en-US" sz="2400" dirty="0"/>
              <a:t>（夫から暴力を受けていた）殺された妻</a:t>
            </a:r>
            <a:endParaRPr kumimoji="1" lang="en-US" altLang="ja-JP" sz="2400" dirty="0"/>
          </a:p>
        </p:txBody>
      </p:sp>
      <p:cxnSp>
        <p:nvCxnSpPr>
          <p:cNvPr id="12" name="直線矢印コネクタ 11"/>
          <p:cNvCxnSpPr/>
          <p:nvPr/>
        </p:nvCxnSpPr>
        <p:spPr>
          <a:xfrm flipH="1" flipV="1">
            <a:off x="4892577" y="4667944"/>
            <a:ext cx="903559" cy="34523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直線矢印コネクタ 35"/>
          <p:cNvCxnSpPr/>
          <p:nvPr/>
        </p:nvCxnSpPr>
        <p:spPr>
          <a:xfrm flipH="1">
            <a:off x="4984317" y="5353645"/>
            <a:ext cx="811819" cy="58251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テキスト ボックス 36"/>
          <p:cNvSpPr txBox="1"/>
          <p:nvPr/>
        </p:nvSpPr>
        <p:spPr>
          <a:xfrm>
            <a:off x="1518769" y="5474497"/>
            <a:ext cx="1415772" cy="461665"/>
          </a:xfrm>
          <a:prstGeom prst="rect">
            <a:avLst/>
          </a:prstGeom>
          <a:noFill/>
        </p:spPr>
        <p:txBody>
          <a:bodyPr wrap="none" rtlCol="0">
            <a:spAutoFit/>
          </a:bodyPr>
          <a:lstStyle/>
          <a:p>
            <a:r>
              <a:rPr lang="ja-JP" altLang="en-US" sz="2400" dirty="0"/>
              <a:t>他の誰か</a:t>
            </a:r>
            <a:endParaRPr kumimoji="1" lang="en-US" altLang="ja-JP" sz="2400" dirty="0"/>
          </a:p>
        </p:txBody>
      </p:sp>
    </p:spTree>
    <p:extLst>
      <p:ext uri="{BB962C8B-B14F-4D97-AF65-F5344CB8AC3E}">
        <p14:creationId xmlns:p14="http://schemas.microsoft.com/office/powerpoint/2010/main" val="38317870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20C0A469-D421-4C70-B94B-1BB822B2C522}" type="slidenum">
              <a:rPr kumimoji="1" lang="ja-JP" altLang="en-US" smtClean="0"/>
              <a:pPr/>
              <a:t>54</a:t>
            </a:fld>
            <a:endParaRPr kumimoji="1" lang="ja-JP" altLang="en-US"/>
          </a:p>
        </p:txBody>
      </p:sp>
    </p:spTree>
    <p:extLst>
      <p:ext uri="{BB962C8B-B14F-4D97-AF65-F5344CB8AC3E}">
        <p14:creationId xmlns:p14="http://schemas.microsoft.com/office/powerpoint/2010/main" val="341698717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小テスト（</a:t>
            </a:r>
            <a:r>
              <a:rPr kumimoji="1" lang="en-US" altLang="ja-JP" dirty="0"/>
              <a:t>2015</a:t>
            </a:r>
            <a:r>
              <a:rPr kumimoji="1" lang="ja-JP" altLang="en-US" dirty="0"/>
              <a:t>年度まで使用）</a:t>
            </a:r>
          </a:p>
        </p:txBody>
      </p:sp>
      <p:sp>
        <p:nvSpPr>
          <p:cNvPr id="3" name="コンテンツ プレースホルダ 2"/>
          <p:cNvSpPr>
            <a:spLocks noGrp="1"/>
          </p:cNvSpPr>
          <p:nvPr>
            <p:ph idx="1"/>
          </p:nvPr>
        </p:nvSpPr>
        <p:spPr/>
        <p:txBody>
          <a:bodyPr/>
          <a:lstStyle/>
          <a:p>
            <a:r>
              <a:rPr lang="ja-JP" altLang="en-US" dirty="0"/>
              <a:t>少年の（凶悪）犯罪が増加しているといわれることがあるが，実際のデータでは，これを支持する証拠は乏しい．むしろ，近年の少年犯罪は減少傾向にある．少年による（凶悪）犯罪の発生数は，なぜ実際と異なって認識されるのであろうか？</a:t>
            </a:r>
            <a:endParaRPr kumimoji="1" lang="ja-JP" altLang="en-US" dirty="0"/>
          </a:p>
        </p:txBody>
      </p:sp>
      <p:sp>
        <p:nvSpPr>
          <p:cNvPr id="4" name="スライド番号プレースホルダ 3"/>
          <p:cNvSpPr>
            <a:spLocks noGrp="1"/>
          </p:cNvSpPr>
          <p:nvPr>
            <p:ph type="sldNum" sz="quarter" idx="12"/>
          </p:nvPr>
        </p:nvSpPr>
        <p:spPr/>
        <p:txBody>
          <a:bodyPr/>
          <a:lstStyle/>
          <a:p>
            <a:fld id="{20C0A469-D421-4C70-B94B-1BB822B2C522}" type="slidenum">
              <a:rPr kumimoji="1" lang="ja-JP" altLang="en-US" smtClean="0"/>
              <a:pPr/>
              <a:t>55</a:t>
            </a:fld>
            <a:endParaRPr kumimoji="1" lang="ja-JP" alt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小テスト（</a:t>
            </a:r>
            <a:r>
              <a:rPr kumimoji="1" lang="en-US" altLang="ja-JP" dirty="0"/>
              <a:t>2013</a:t>
            </a:r>
            <a:r>
              <a:rPr lang="ja-JP" altLang="en-US" dirty="0"/>
              <a:t>年度？</a:t>
            </a:r>
            <a:r>
              <a:rPr kumimoji="1" lang="ja-JP" altLang="en-US" dirty="0" err="1"/>
              <a:t>まで</a:t>
            </a:r>
            <a:r>
              <a:rPr kumimoji="1" lang="ja-JP" altLang="en-US" dirty="0"/>
              <a:t>使用）</a:t>
            </a:r>
          </a:p>
        </p:txBody>
      </p:sp>
      <p:sp>
        <p:nvSpPr>
          <p:cNvPr id="3" name="コンテンツ プレースホルダ 2"/>
          <p:cNvSpPr>
            <a:spLocks noGrp="1"/>
          </p:cNvSpPr>
          <p:nvPr>
            <p:ph idx="1"/>
          </p:nvPr>
        </p:nvSpPr>
        <p:spPr/>
        <p:txBody>
          <a:bodyPr/>
          <a:lstStyle/>
          <a:p>
            <a:r>
              <a:rPr kumimoji="1" lang="ja-JP" altLang="en-US" dirty="0"/>
              <a:t>プロスペクト理論の価値関数を</a:t>
            </a:r>
            <a:r>
              <a:rPr kumimoji="1" lang="ja-JP" altLang="en-US" u="sng" dirty="0"/>
              <a:t>図示して</a:t>
            </a:r>
            <a:r>
              <a:rPr kumimoji="1" lang="ja-JP" altLang="en-US" dirty="0"/>
              <a:t>，「アジア病気問題」での意思決定における反射効果を説明しなさい．プロスペクト理論による「アレの逆説」の説明での，</a:t>
            </a:r>
            <a:r>
              <a:rPr kumimoji="1" lang="en-US" altLang="ja-JP" dirty="0"/>
              <a:t>V( ) </a:t>
            </a:r>
            <a:r>
              <a:rPr kumimoji="1" lang="ja-JP" altLang="en-US" dirty="0"/>
              <a:t>という記号を用いること．確率</a:t>
            </a:r>
            <a:r>
              <a:rPr lang="ja-JP" altLang="en-US" dirty="0"/>
              <a:t>は，加重することなく，そのまま用いてよい</a:t>
            </a:r>
            <a:r>
              <a:rPr kumimoji="1" lang="ja-JP" altLang="en-US" dirty="0"/>
              <a:t>．</a:t>
            </a:r>
          </a:p>
        </p:txBody>
      </p:sp>
      <p:sp>
        <p:nvSpPr>
          <p:cNvPr id="5" name="スライド番号プレースホルダ 4"/>
          <p:cNvSpPr>
            <a:spLocks noGrp="1"/>
          </p:cNvSpPr>
          <p:nvPr>
            <p:ph type="sldNum" sz="quarter" idx="12"/>
          </p:nvPr>
        </p:nvSpPr>
        <p:spPr/>
        <p:txBody>
          <a:bodyPr/>
          <a:lstStyle/>
          <a:p>
            <a:fld id="{20C0A469-D421-4C70-B94B-1BB822B2C522}" type="slidenum">
              <a:rPr kumimoji="1" lang="ja-JP" altLang="en-US" smtClean="0"/>
              <a:pPr/>
              <a:t>56</a:t>
            </a:fld>
            <a:endParaRPr kumimoji="1" lang="ja-JP" alt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H. A. Simon</a:t>
            </a:r>
            <a:r>
              <a:rPr kumimoji="1" lang="ja-JP" altLang="en-US" dirty="0"/>
              <a:t>を目指そう</a:t>
            </a:r>
          </a:p>
        </p:txBody>
      </p:sp>
      <p:sp>
        <p:nvSpPr>
          <p:cNvPr id="3" name="コンテンツ プレースホルダ 2"/>
          <p:cNvSpPr>
            <a:spLocks noGrp="1"/>
          </p:cNvSpPr>
          <p:nvPr>
            <p:ph idx="1"/>
          </p:nvPr>
        </p:nvSpPr>
        <p:spPr/>
        <p:txBody>
          <a:bodyPr>
            <a:normAutofit fontScale="92500" lnSpcReduction="10000"/>
          </a:bodyPr>
          <a:lstStyle/>
          <a:p>
            <a:r>
              <a:rPr lang="en-US" altLang="ja-JP" dirty="0"/>
              <a:t>Simon</a:t>
            </a:r>
            <a:r>
              <a:rPr lang="ja-JP" altLang="en-US" dirty="0"/>
              <a:t>には，たぶん，なれないけれど・・・</a:t>
            </a:r>
            <a:endParaRPr kumimoji="1" lang="en-US" altLang="ja-JP" dirty="0"/>
          </a:p>
          <a:p>
            <a:endParaRPr kumimoji="1" lang="en-US" altLang="ja-JP" dirty="0"/>
          </a:p>
          <a:p>
            <a:r>
              <a:rPr kumimoji="1" lang="ja-JP" altLang="en-US" dirty="0"/>
              <a:t>文系・理系という区分を超えよう</a:t>
            </a:r>
            <a:endParaRPr kumimoji="1" lang="en-US" altLang="ja-JP" dirty="0"/>
          </a:p>
          <a:p>
            <a:pPr lvl="1"/>
            <a:r>
              <a:rPr lang="ja-JP" altLang="en-US" dirty="0"/>
              <a:t>社会の問題は，文理に分けて出題されない</a:t>
            </a:r>
            <a:endParaRPr kumimoji="1" lang="en-US" altLang="ja-JP" dirty="0"/>
          </a:p>
          <a:p>
            <a:r>
              <a:rPr lang="ja-JP" altLang="en-US" dirty="0"/>
              <a:t>独創的な問題解決アプローチを考えよう</a:t>
            </a:r>
            <a:endParaRPr kumimoji="1" lang="en-US" altLang="ja-JP" dirty="0"/>
          </a:p>
          <a:p>
            <a:pPr lvl="1"/>
            <a:r>
              <a:rPr lang="ja-JP" altLang="en-US" dirty="0"/>
              <a:t>広い分野の人と交流しよう</a:t>
            </a:r>
            <a:endParaRPr lang="en-US" altLang="ja-JP" dirty="0"/>
          </a:p>
          <a:p>
            <a:endParaRPr kumimoji="1" lang="en-US" altLang="ja-JP" dirty="0"/>
          </a:p>
          <a:p>
            <a:r>
              <a:rPr lang="ja-JP" altLang="en-US" dirty="0"/>
              <a:t>留学を考えている人は，</a:t>
            </a:r>
            <a:r>
              <a:rPr lang="en-US" altLang="ja-JP" dirty="0"/>
              <a:t>Carnegie Mellon</a:t>
            </a:r>
            <a:r>
              <a:rPr lang="ja-JP" altLang="en-US" dirty="0"/>
              <a:t>大学も候補に入れてください．</a:t>
            </a:r>
            <a:endParaRPr kumimoji="1" lang="ja-JP" altLang="en-US" dirty="0"/>
          </a:p>
        </p:txBody>
      </p:sp>
      <p:sp>
        <p:nvSpPr>
          <p:cNvPr id="5" name="スライド番号プレースホルダ 4"/>
          <p:cNvSpPr>
            <a:spLocks noGrp="1"/>
          </p:cNvSpPr>
          <p:nvPr>
            <p:ph type="sldNum" sz="quarter" idx="12"/>
          </p:nvPr>
        </p:nvSpPr>
        <p:spPr/>
        <p:txBody>
          <a:bodyPr/>
          <a:lstStyle/>
          <a:p>
            <a:fld id="{20C0A469-D421-4C70-B94B-1BB822B2C522}" type="slidenum">
              <a:rPr kumimoji="1" lang="ja-JP" altLang="en-US" smtClean="0"/>
              <a:pPr/>
              <a:t>57</a:t>
            </a:fld>
            <a:endParaRPr kumimoji="1" lang="ja-JP"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リンダ問題</a:t>
            </a:r>
          </a:p>
        </p:txBody>
      </p:sp>
      <p:sp>
        <p:nvSpPr>
          <p:cNvPr id="3" name="コンテンツ プレースホルダ 2"/>
          <p:cNvSpPr>
            <a:spLocks noGrp="1"/>
          </p:cNvSpPr>
          <p:nvPr>
            <p:ph idx="1"/>
          </p:nvPr>
        </p:nvSpPr>
        <p:spPr/>
        <p:txBody>
          <a:bodyPr/>
          <a:lstStyle/>
          <a:p>
            <a:r>
              <a:rPr kumimoji="1" lang="ja-JP" altLang="en-US" dirty="0"/>
              <a:t>リンダは３１歳で独身，ものをはっきり言うタイプで，頭が良い．大学では哲学を専攻した．学生として，差別問題や社会主義の問題に強い関心を持ち，反核デモにも参加した．</a:t>
            </a:r>
            <a:r>
              <a:rPr lang="ja-JP" altLang="en-US" dirty="0"/>
              <a:t>以下の選択肢を，可能性が高い（</a:t>
            </a:r>
            <a:r>
              <a:rPr lang="en-US" altLang="ja-JP" dirty="0"/>
              <a:t>probable</a:t>
            </a:r>
            <a:r>
              <a:rPr lang="ja-JP" altLang="en-US" dirty="0"/>
              <a:t>）と思う順に並べよ．（次のスライド）</a:t>
            </a:r>
            <a:endParaRPr kumimoji="1" lang="en-US" altLang="ja-JP" dirty="0"/>
          </a:p>
        </p:txBody>
      </p:sp>
      <p:sp>
        <p:nvSpPr>
          <p:cNvPr id="5" name="スライド番号プレースホルダ 4"/>
          <p:cNvSpPr>
            <a:spLocks noGrp="1"/>
          </p:cNvSpPr>
          <p:nvPr>
            <p:ph type="sldNum" sz="quarter" idx="12"/>
          </p:nvPr>
        </p:nvSpPr>
        <p:spPr/>
        <p:txBody>
          <a:bodyPr/>
          <a:lstStyle/>
          <a:p>
            <a:fld id="{20C0A469-D421-4C70-B94B-1BB822B2C522}" type="slidenum">
              <a:rPr kumimoji="1" lang="ja-JP" altLang="en-US" smtClean="0"/>
              <a:pPr/>
              <a:t>6</a:t>
            </a:fld>
            <a:endParaRPr kumimoji="1" lang="ja-JP"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リンダ問題（選択肢）</a:t>
            </a:r>
          </a:p>
        </p:txBody>
      </p:sp>
      <p:sp>
        <p:nvSpPr>
          <p:cNvPr id="3" name="コンテンツ プレースホルダ 2"/>
          <p:cNvSpPr>
            <a:spLocks noGrp="1"/>
          </p:cNvSpPr>
          <p:nvPr>
            <p:ph idx="1"/>
          </p:nvPr>
        </p:nvSpPr>
        <p:spPr/>
        <p:txBody>
          <a:bodyPr>
            <a:normAutofit fontScale="92500" lnSpcReduction="10000"/>
          </a:bodyPr>
          <a:lstStyle/>
          <a:p>
            <a:pPr marL="514350" indent="-514350">
              <a:buFont typeface="+mj-lt"/>
              <a:buAutoNum type="arabicPeriod"/>
            </a:pPr>
            <a:r>
              <a:rPr lang="ja-JP" altLang="en-US" dirty="0"/>
              <a:t>リンダは小学校の教師である</a:t>
            </a:r>
            <a:endParaRPr lang="en-US" altLang="ja-JP" dirty="0"/>
          </a:p>
          <a:p>
            <a:pPr marL="514350" indent="-514350">
              <a:buFont typeface="+mj-lt"/>
              <a:buAutoNum type="arabicPeriod"/>
            </a:pPr>
            <a:r>
              <a:rPr lang="ja-JP" altLang="en-US" dirty="0"/>
              <a:t>書店で働いており，ヨガのクラスを取っている</a:t>
            </a:r>
            <a:endParaRPr lang="en-US" altLang="ja-JP" dirty="0"/>
          </a:p>
          <a:p>
            <a:pPr marL="514350" indent="-514350">
              <a:buFont typeface="+mj-lt"/>
              <a:buAutoNum type="arabicPeriod"/>
            </a:pPr>
            <a:r>
              <a:rPr lang="ja-JP" altLang="en-US" dirty="0"/>
              <a:t>女性解放運動に熱心である</a:t>
            </a:r>
            <a:endParaRPr lang="en-US" altLang="ja-JP" dirty="0"/>
          </a:p>
          <a:p>
            <a:pPr marL="514350" indent="-514350">
              <a:buFont typeface="+mj-lt"/>
              <a:buAutoNum type="arabicPeriod"/>
            </a:pPr>
            <a:r>
              <a:rPr lang="ja-JP" altLang="en-US" dirty="0"/>
              <a:t>精神医学のソーシャルワーカーである</a:t>
            </a:r>
            <a:endParaRPr lang="en-US" altLang="ja-JP" dirty="0"/>
          </a:p>
          <a:p>
            <a:pPr marL="514350" indent="-514350">
              <a:buFont typeface="+mj-lt"/>
              <a:buAutoNum type="arabicPeriod"/>
            </a:pPr>
            <a:r>
              <a:rPr lang="ja-JP" altLang="en-US" dirty="0"/>
              <a:t>女性投票者同盟のメンバーである</a:t>
            </a:r>
            <a:endParaRPr lang="en-US" altLang="ja-JP" dirty="0"/>
          </a:p>
          <a:p>
            <a:pPr marL="514350" indent="-514350">
              <a:buFont typeface="+mj-lt"/>
              <a:buAutoNum type="arabicPeriod"/>
            </a:pPr>
            <a:r>
              <a:rPr lang="ja-JP" altLang="en-US" dirty="0"/>
              <a:t>銀行の現金出納係である</a:t>
            </a:r>
            <a:endParaRPr lang="en-US" altLang="ja-JP" dirty="0"/>
          </a:p>
          <a:p>
            <a:pPr marL="514350" indent="-514350">
              <a:buFont typeface="+mj-lt"/>
              <a:buAutoNum type="arabicPeriod"/>
            </a:pPr>
            <a:r>
              <a:rPr lang="ja-JP" altLang="en-US" dirty="0"/>
              <a:t>保険のセールスマンである</a:t>
            </a:r>
            <a:endParaRPr lang="en-US" altLang="ja-JP" dirty="0"/>
          </a:p>
          <a:p>
            <a:pPr marL="514350" indent="-514350">
              <a:buFont typeface="+mj-lt"/>
              <a:buAutoNum type="arabicPeriod"/>
            </a:pPr>
            <a:r>
              <a:rPr lang="ja-JP" altLang="en-US" dirty="0"/>
              <a:t>銀行の現金出納係であり，女性解放運動に熱心である</a:t>
            </a:r>
            <a:endParaRPr lang="en-US" altLang="ja-JP" dirty="0"/>
          </a:p>
          <a:p>
            <a:endParaRPr lang="en-US" altLang="ja-JP" dirty="0"/>
          </a:p>
        </p:txBody>
      </p:sp>
      <p:sp>
        <p:nvSpPr>
          <p:cNvPr id="5" name="スライド番号プレースホルダ 4"/>
          <p:cNvSpPr>
            <a:spLocks noGrp="1"/>
          </p:cNvSpPr>
          <p:nvPr>
            <p:ph type="sldNum" sz="quarter" idx="12"/>
          </p:nvPr>
        </p:nvSpPr>
        <p:spPr/>
        <p:txBody>
          <a:bodyPr/>
          <a:lstStyle/>
          <a:p>
            <a:fld id="{20C0A469-D421-4C70-B94B-1BB822B2C522}" type="slidenum">
              <a:rPr kumimoji="1" lang="ja-JP" altLang="en-US" smtClean="0"/>
              <a:pPr/>
              <a:t>7</a:t>
            </a:fld>
            <a:endParaRPr kumimoji="1" lang="ja-JP"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代表性ヒューリスティック</a:t>
            </a:r>
          </a:p>
        </p:txBody>
      </p:sp>
      <p:sp>
        <p:nvSpPr>
          <p:cNvPr id="3" name="コンテンツ プレースホルダ 2"/>
          <p:cNvSpPr>
            <a:spLocks noGrp="1"/>
          </p:cNvSpPr>
          <p:nvPr>
            <p:ph idx="1"/>
          </p:nvPr>
        </p:nvSpPr>
        <p:spPr/>
        <p:txBody>
          <a:bodyPr>
            <a:normAutofit fontScale="92500" lnSpcReduction="10000"/>
          </a:bodyPr>
          <a:lstStyle/>
          <a:p>
            <a:r>
              <a:rPr kumimoji="1" lang="ja-JP" altLang="en-US" u="sng" dirty="0">
                <a:solidFill>
                  <a:srgbClr val="FF0000"/>
                </a:solidFill>
              </a:rPr>
              <a:t>代表性</a:t>
            </a:r>
            <a:r>
              <a:rPr kumimoji="1" lang="ja-JP" altLang="en-US" dirty="0"/>
              <a:t>（</a:t>
            </a:r>
            <a:r>
              <a:rPr kumimoji="1" lang="en-US" altLang="ja-JP" dirty="0"/>
              <a:t>representativeness</a:t>
            </a:r>
            <a:r>
              <a:rPr kumimoji="1" lang="ja-JP" altLang="en-US" dirty="0"/>
              <a:t>）：もっとも典型的な事象との類似度</a:t>
            </a:r>
            <a:endParaRPr kumimoji="1" lang="en-US" altLang="ja-JP" dirty="0"/>
          </a:p>
          <a:p>
            <a:pPr lvl="1"/>
            <a:r>
              <a:rPr kumimoji="1" lang="ja-JP" altLang="en-US" dirty="0"/>
              <a:t>標本と母集団，事例とカテゴリ，行為と行為者，あるいはより一般には，結果とモデルの間の一致の程度である</a:t>
            </a:r>
            <a:r>
              <a:rPr kumimoji="1" lang="ja-JP" altLang="en-US" sz="2400" dirty="0"/>
              <a:t>（</a:t>
            </a:r>
            <a:r>
              <a:rPr kumimoji="1" lang="en-US" altLang="ja-JP" sz="2400" dirty="0" err="1"/>
              <a:t>Tversky</a:t>
            </a:r>
            <a:r>
              <a:rPr kumimoji="1" lang="en-US" altLang="ja-JP" sz="2400" dirty="0"/>
              <a:t> &amp; </a:t>
            </a:r>
            <a:r>
              <a:rPr kumimoji="1" lang="en-US" altLang="ja-JP" sz="2400" dirty="0" err="1"/>
              <a:t>Kahneman</a:t>
            </a:r>
            <a:r>
              <a:rPr kumimoji="1" lang="en-US" altLang="ja-JP" sz="2400" dirty="0"/>
              <a:t>, 1983</a:t>
            </a:r>
            <a:r>
              <a:rPr kumimoji="1" lang="ja-JP" altLang="en-US" sz="2400" dirty="0"/>
              <a:t>）</a:t>
            </a:r>
            <a:endParaRPr kumimoji="1" lang="en-US" altLang="ja-JP" sz="2400" dirty="0"/>
          </a:p>
          <a:p>
            <a:r>
              <a:rPr lang="ja-JP" altLang="en-US" dirty="0"/>
              <a:t>代表性ヒューリスティック：人間は，確率判断を求められたとき，代表性により判断する．</a:t>
            </a:r>
            <a:endParaRPr lang="en-US" altLang="ja-JP" dirty="0"/>
          </a:p>
          <a:p>
            <a:pPr lvl="1"/>
            <a:r>
              <a:rPr lang="ja-JP" altLang="en-US" dirty="0"/>
              <a:t>代表性の高い事例は，必ずしも高頻度（高確率）ではない．例：ハリウッドの女優にとって，「４回以上の離婚歴がある」は，「民主党に投票する」よりも代表的．</a:t>
            </a:r>
            <a:endParaRPr lang="en-US" altLang="ja-JP" dirty="0"/>
          </a:p>
        </p:txBody>
      </p:sp>
      <p:sp>
        <p:nvSpPr>
          <p:cNvPr id="5" name="スライド番号プレースホルダ 4"/>
          <p:cNvSpPr>
            <a:spLocks noGrp="1"/>
          </p:cNvSpPr>
          <p:nvPr>
            <p:ph type="sldNum" sz="quarter" idx="12"/>
          </p:nvPr>
        </p:nvSpPr>
        <p:spPr/>
        <p:txBody>
          <a:bodyPr/>
          <a:lstStyle/>
          <a:p>
            <a:fld id="{20C0A469-D421-4C70-B94B-1BB822B2C522}" type="slidenum">
              <a:rPr kumimoji="1" lang="ja-JP" altLang="en-US" smtClean="0"/>
              <a:pPr/>
              <a:t>8</a:t>
            </a:fld>
            <a:endParaRPr kumimoji="1" lang="ja-JP"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代表性</a:t>
            </a:r>
          </a:p>
        </p:txBody>
      </p:sp>
      <p:sp>
        <p:nvSpPr>
          <p:cNvPr id="3" name="コンテンツ プレースホルダ 2"/>
          <p:cNvSpPr>
            <a:spLocks noGrp="1"/>
          </p:cNvSpPr>
          <p:nvPr>
            <p:ph idx="1"/>
          </p:nvPr>
        </p:nvSpPr>
        <p:spPr/>
        <p:txBody>
          <a:bodyPr>
            <a:normAutofit fontScale="92500" lnSpcReduction="10000"/>
          </a:bodyPr>
          <a:lstStyle/>
          <a:p>
            <a:r>
              <a:rPr lang="ja-JP" altLang="en-US" dirty="0"/>
              <a:t>病院問題での代表性ヒューリスティック</a:t>
            </a:r>
            <a:endParaRPr lang="en-US" altLang="ja-JP" dirty="0"/>
          </a:p>
          <a:p>
            <a:pPr lvl="1"/>
            <a:r>
              <a:rPr lang="ja-JP" altLang="en-US" dirty="0"/>
              <a:t>母集団での男児の出生率は５０％．これと近いデータは代表性が高い．</a:t>
            </a:r>
            <a:endParaRPr lang="en-US" altLang="ja-JP" dirty="0"/>
          </a:p>
          <a:p>
            <a:pPr lvl="1"/>
            <a:r>
              <a:rPr lang="ja-JP" altLang="en-US" u="sng" dirty="0">
                <a:solidFill>
                  <a:srgbClr val="FF0000"/>
                </a:solidFill>
              </a:rPr>
              <a:t>少数の法則</a:t>
            </a:r>
            <a:r>
              <a:rPr lang="ja-JP" altLang="en-US" dirty="0"/>
              <a:t>（</a:t>
            </a:r>
            <a:r>
              <a:rPr lang="en-US" altLang="ja-JP" dirty="0"/>
              <a:t>low of small numbers</a:t>
            </a:r>
            <a:r>
              <a:rPr lang="ja-JP" altLang="en-US" dirty="0"/>
              <a:t>）：小さな標本でも母集団の性質を代表すると考えてしまうバイアス．</a:t>
            </a:r>
            <a:endParaRPr lang="en-US" altLang="ja-JP" dirty="0"/>
          </a:p>
          <a:p>
            <a:r>
              <a:rPr lang="ja-JP" altLang="en-US" dirty="0"/>
              <a:t>リンダ問題での代表性ヒューリスティック</a:t>
            </a:r>
            <a:endParaRPr lang="en-US" altLang="ja-JP" dirty="0"/>
          </a:p>
          <a:p>
            <a:pPr lvl="1"/>
            <a:r>
              <a:rPr lang="ja-JP" altLang="en-US" dirty="0"/>
              <a:t>リンダは，それぞれのクラス（小学校教師，銀行員，女性解放運動に熱心，・・・）の典型的なメンバーにどれくらい似ているか？</a:t>
            </a:r>
            <a:endParaRPr lang="en-US" altLang="ja-JP" dirty="0"/>
          </a:p>
          <a:p>
            <a:pPr lvl="1"/>
            <a:r>
              <a:rPr lang="ja-JP" altLang="en-US" dirty="0"/>
              <a:t>代表性に基づいて，</a:t>
            </a:r>
            <a:r>
              <a:rPr lang="en-US" altLang="ja-JP" dirty="0"/>
              <a:t>P(T&amp;F) &gt; P(T) </a:t>
            </a:r>
            <a:r>
              <a:rPr lang="ja-JP" altLang="en-US" dirty="0"/>
              <a:t>と判断される．</a:t>
            </a:r>
            <a:endParaRPr lang="en-US" altLang="ja-JP" dirty="0"/>
          </a:p>
          <a:p>
            <a:endParaRPr kumimoji="1" lang="ja-JP" altLang="en-US" dirty="0"/>
          </a:p>
        </p:txBody>
      </p:sp>
      <p:sp>
        <p:nvSpPr>
          <p:cNvPr id="5" name="スライド番号プレースホルダ 4"/>
          <p:cNvSpPr>
            <a:spLocks noGrp="1"/>
          </p:cNvSpPr>
          <p:nvPr>
            <p:ph type="sldNum" sz="quarter" idx="12"/>
          </p:nvPr>
        </p:nvSpPr>
        <p:spPr/>
        <p:txBody>
          <a:bodyPr/>
          <a:lstStyle/>
          <a:p>
            <a:fld id="{20C0A469-D421-4C70-B94B-1BB822B2C522}" type="slidenum">
              <a:rPr kumimoji="1" lang="ja-JP" altLang="en-US" smtClean="0"/>
              <a:pPr/>
              <a:t>9</a:t>
            </a:fld>
            <a:endParaRPr kumimoji="1" lang="ja-JP" altLang="en-US"/>
          </a:p>
        </p:txBody>
      </p:sp>
    </p:spTree>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2524</TotalTime>
  <Words>3731</Words>
  <Application>Microsoft Office PowerPoint</Application>
  <PresentationFormat>画面に合わせる (4:3)</PresentationFormat>
  <Paragraphs>334</Paragraphs>
  <Slides>57</Slides>
  <Notes>4</Notes>
  <HiddenSlides>0</HiddenSlides>
  <MMClips>0</MMClips>
  <ScaleCrop>false</ScaleCrop>
  <HeadingPairs>
    <vt:vector size="8" baseType="variant">
      <vt:variant>
        <vt:lpstr>使用されているフォント</vt:lpstr>
      </vt:variant>
      <vt:variant>
        <vt:i4>4</vt:i4>
      </vt:variant>
      <vt:variant>
        <vt:lpstr>テーマ</vt:lpstr>
      </vt:variant>
      <vt:variant>
        <vt:i4>1</vt:i4>
      </vt:variant>
      <vt:variant>
        <vt:lpstr>埋め込まれた OLE サーバー</vt:lpstr>
      </vt:variant>
      <vt:variant>
        <vt:i4>1</vt:i4>
      </vt:variant>
      <vt:variant>
        <vt:lpstr>スライド タイトル</vt:lpstr>
      </vt:variant>
      <vt:variant>
        <vt:i4>57</vt:i4>
      </vt:variant>
    </vt:vector>
  </HeadingPairs>
  <TitlesOfParts>
    <vt:vector size="63" baseType="lpstr">
      <vt:lpstr>Arial</vt:lpstr>
      <vt:lpstr>Calibri</vt:lpstr>
      <vt:lpstr>Times New Roman</vt:lpstr>
      <vt:lpstr>Wingdings</vt:lpstr>
      <vt:lpstr>Office テーマ</vt:lpstr>
      <vt:lpstr>数式</vt:lpstr>
      <vt:lpstr>人間科学概論 第12回：心理学と経済学の融合</vt:lpstr>
      <vt:lpstr>今日の学習</vt:lpstr>
      <vt:lpstr>なぜこれを学習するのか？</vt:lpstr>
      <vt:lpstr>PowerPoint プレゼンテーション</vt:lpstr>
      <vt:lpstr>病院問題</vt:lpstr>
      <vt:lpstr>リンダ問題</vt:lpstr>
      <vt:lpstr>リンダ問題（選択肢）</vt:lpstr>
      <vt:lpstr>代表性ヒューリスティック</vt:lpstr>
      <vt:lpstr>代表性</vt:lpstr>
      <vt:lpstr>huristics-and-biases アプローチ</vt:lpstr>
      <vt:lpstr>heuristics-and-biases アプローチ</vt:lpstr>
      <vt:lpstr>タクシー問題</vt:lpstr>
      <vt:lpstr>PowerPoint プレゼンテーション</vt:lpstr>
      <vt:lpstr>PowerPoint プレゼンテーション</vt:lpstr>
      <vt:lpstr>PowerPoint プレゼンテーション</vt:lpstr>
      <vt:lpstr>確率判断の研究のインパクト</vt:lpstr>
      <vt:lpstr>行動経済学の誕生</vt:lpstr>
      <vt:lpstr>伝統的な経済理論の仮定・主張</vt:lpstr>
      <vt:lpstr>最終提案ゲーム</vt:lpstr>
      <vt:lpstr>最終提案ゲーム</vt:lpstr>
      <vt:lpstr>意思決定における非合理性</vt:lpstr>
      <vt:lpstr>問題１</vt:lpstr>
      <vt:lpstr>問題２</vt:lpstr>
      <vt:lpstr>実験の結果（’08 社会情報入門 I）</vt:lpstr>
      <vt:lpstr>得な時は臆病，損な時は大胆</vt:lpstr>
      <vt:lpstr>不確かな事象での利得計算</vt:lpstr>
      <vt:lpstr>利得状況での期待効用</vt:lpstr>
      <vt:lpstr>利得状況での効用関数</vt:lpstr>
      <vt:lpstr>損失状況での期待効用</vt:lpstr>
      <vt:lpstr>損失状況での効用関数</vt:lpstr>
      <vt:lpstr>規範としての期待効用理論</vt:lpstr>
      <vt:lpstr>アレの逆説</vt:lpstr>
      <vt:lpstr>アレの逆説</vt:lpstr>
      <vt:lpstr>PowerPoint プレゼンテーション</vt:lpstr>
      <vt:lpstr>フレーミング効果 「アジア病気問題」</vt:lpstr>
      <vt:lpstr>フレーミング効果 「アジア病気問題」</vt:lpstr>
      <vt:lpstr>フレーミング効果</vt:lpstr>
      <vt:lpstr>記述的理論の必要性</vt:lpstr>
      <vt:lpstr>プロスペクト理論</vt:lpstr>
      <vt:lpstr>プロスペクト理論の価値関数</vt:lpstr>
      <vt:lpstr>プロスペクト理論の確率加重関数</vt:lpstr>
      <vt:lpstr>確率加重についての参考研究</vt:lpstr>
      <vt:lpstr>PowerPoint プレゼンテーション</vt:lpstr>
      <vt:lpstr>PowerPoint プレゼンテーション</vt:lpstr>
      <vt:lpstr>PowerPoint プレゼンテーション</vt:lpstr>
      <vt:lpstr>PowerPoint プレゼンテーション</vt:lpstr>
      <vt:lpstr>プロスペクト理論による アレの逆説の説明</vt:lpstr>
      <vt:lpstr>PowerPoint プレゼンテーション</vt:lpstr>
      <vt:lpstr>PowerPoint プレゼンテーション</vt:lpstr>
      <vt:lpstr>プロスペクト理論による フレーミング効果の説明</vt:lpstr>
      <vt:lpstr>PowerPoint プレゼンテーション</vt:lpstr>
      <vt:lpstr>PowerPoint プレゼンテーション</vt:lpstr>
      <vt:lpstr>小テスト：批判的思考できるかな？</vt:lpstr>
      <vt:lpstr>PowerPoint プレゼンテーション</vt:lpstr>
      <vt:lpstr>小テスト（2015年度まで使用）</vt:lpstr>
      <vt:lpstr>小テスト（2013年度？まで使用）</vt:lpstr>
      <vt:lpstr>H. A. Simonを目指そう</vt:lpstr>
    </vt:vector>
  </TitlesOfParts>
  <Company>Aoyama Gakuin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人間科学概論：心理学と経済学の融合</dc:title>
  <dc:creator>Atsushi TERAO</dc:creator>
  <cp:lastModifiedBy>敦 寺尾</cp:lastModifiedBy>
  <cp:revision>161</cp:revision>
  <dcterms:created xsi:type="dcterms:W3CDTF">2009-11-23T10:47:30Z</dcterms:created>
  <dcterms:modified xsi:type="dcterms:W3CDTF">2024-02-08T14:17:43Z</dcterms:modified>
</cp:coreProperties>
</file>