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300" r:id="rId2"/>
    <p:sldId id="302" r:id="rId3"/>
    <p:sldId id="303" r:id="rId4"/>
    <p:sldId id="301" r:id="rId5"/>
    <p:sldId id="257" r:id="rId6"/>
    <p:sldId id="258" r:id="rId7"/>
    <p:sldId id="259" r:id="rId8"/>
    <p:sldId id="262" r:id="rId9"/>
    <p:sldId id="264" r:id="rId10"/>
    <p:sldId id="265" r:id="rId11"/>
    <p:sldId id="266" r:id="rId12"/>
    <p:sldId id="267" r:id="rId13"/>
    <p:sldId id="268" r:id="rId14"/>
    <p:sldId id="269" r:id="rId15"/>
    <p:sldId id="270" r:id="rId16"/>
    <p:sldId id="271" r:id="rId17"/>
    <p:sldId id="272" r:id="rId18"/>
    <p:sldId id="273" r:id="rId19"/>
    <p:sldId id="274" r:id="rId20"/>
    <p:sldId id="285" r:id="rId21"/>
    <p:sldId id="286" r:id="rId22"/>
    <p:sldId id="287" r:id="rId23"/>
    <p:sldId id="288" r:id="rId24"/>
    <p:sldId id="289" r:id="rId25"/>
    <p:sldId id="290" r:id="rId26"/>
    <p:sldId id="291" r:id="rId27"/>
    <p:sldId id="292" r:id="rId28"/>
    <p:sldId id="294" r:id="rId29"/>
    <p:sldId id="295" r:id="rId30"/>
    <p:sldId id="296" r:id="rId31"/>
    <p:sldId id="305" r:id="rId32"/>
    <p:sldId id="306" r:id="rId33"/>
    <p:sldId id="299" r:id="rId34"/>
    <p:sldId id="275" r:id="rId35"/>
    <p:sldId id="276" r:id="rId36"/>
    <p:sldId id="277" r:id="rId37"/>
    <p:sldId id="278" r:id="rId38"/>
    <p:sldId id="279" r:id="rId39"/>
    <p:sldId id="280" r:id="rId40"/>
    <p:sldId id="284" r:id="rId41"/>
    <p:sldId id="281" r:id="rId42"/>
    <p:sldId id="282" r:id="rId43"/>
    <p:sldId id="304" r:id="rId44"/>
    <p:sldId id="261" r:id="rId45"/>
    <p:sldId id="293" r:id="rId4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80" autoAdjust="0"/>
    <p:restoredTop sz="94660"/>
  </p:normalViewPr>
  <p:slideViewPr>
    <p:cSldViewPr>
      <p:cViewPr varScale="1">
        <p:scale>
          <a:sx n="40" d="100"/>
          <a:sy n="40" d="100"/>
        </p:scale>
        <p:origin x="-69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tsushi\Desktop\&#25945;&#32946;&#12513;&#12487;&#12451;&#12450;&#35542;\chap0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tsushi\Desktop\&#25945;&#32946;&#12513;&#12487;&#12451;&#12450;&#35542;\chap0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ja-JP"/>
  <c:chart>
    <c:plotArea>
      <c:layout/>
      <c:lineChart>
        <c:grouping val="standard"/>
        <c:ser>
          <c:idx val="0"/>
          <c:order val="0"/>
          <c:tx>
            <c:strRef>
              <c:f>Sheet2!$B$7</c:f>
              <c:strCache>
                <c:ptCount val="1"/>
                <c:pt idx="0">
                  <c:v>知識多</c:v>
                </c:pt>
              </c:strCache>
            </c:strRef>
          </c:tx>
          <c:marker>
            <c:symbol val="none"/>
          </c:marker>
          <c:cat>
            <c:strRef>
              <c:f>Sheet2!$C$6:$D$6</c:f>
              <c:strCache>
                <c:ptCount val="2"/>
                <c:pt idx="0">
                  <c:v>統合</c:v>
                </c:pt>
                <c:pt idx="1">
                  <c:v>分離</c:v>
                </c:pt>
              </c:strCache>
            </c:strRef>
          </c:cat>
          <c:val>
            <c:numRef>
              <c:f>Sheet2!$C$7:$D$7</c:f>
              <c:numCache>
                <c:formatCode>General</c:formatCode>
                <c:ptCount val="2"/>
                <c:pt idx="0">
                  <c:v>4.43</c:v>
                </c:pt>
                <c:pt idx="1">
                  <c:v>4.43</c:v>
                </c:pt>
              </c:numCache>
            </c:numRef>
          </c:val>
        </c:ser>
        <c:ser>
          <c:idx val="1"/>
          <c:order val="1"/>
          <c:tx>
            <c:strRef>
              <c:f>Sheet2!$B$8</c:f>
              <c:strCache>
                <c:ptCount val="1"/>
                <c:pt idx="0">
                  <c:v>知識少</c:v>
                </c:pt>
              </c:strCache>
            </c:strRef>
          </c:tx>
          <c:spPr>
            <a:ln>
              <a:prstDash val="dash"/>
            </a:ln>
          </c:spPr>
          <c:marker>
            <c:symbol val="none"/>
          </c:marker>
          <c:cat>
            <c:strRef>
              <c:f>Sheet2!$C$6:$D$6</c:f>
              <c:strCache>
                <c:ptCount val="2"/>
                <c:pt idx="0">
                  <c:v>統合</c:v>
                </c:pt>
                <c:pt idx="1">
                  <c:v>分離</c:v>
                </c:pt>
              </c:strCache>
            </c:strRef>
          </c:cat>
          <c:val>
            <c:numRef>
              <c:f>Sheet2!$C$8:$D$8</c:f>
              <c:numCache>
                <c:formatCode>General</c:formatCode>
                <c:ptCount val="2"/>
                <c:pt idx="0">
                  <c:v>4.8600000000000003</c:v>
                </c:pt>
                <c:pt idx="1">
                  <c:v>2.57</c:v>
                </c:pt>
              </c:numCache>
            </c:numRef>
          </c:val>
        </c:ser>
        <c:marker val="1"/>
        <c:axId val="210780160"/>
        <c:axId val="210781696"/>
      </c:lineChart>
      <c:catAx>
        <c:axId val="210780160"/>
        <c:scaling>
          <c:orientation val="minMax"/>
        </c:scaling>
        <c:axPos val="b"/>
        <c:tickLblPos val="nextTo"/>
        <c:txPr>
          <a:bodyPr/>
          <a:lstStyle/>
          <a:p>
            <a:pPr>
              <a:defRPr sz="1400"/>
            </a:pPr>
            <a:endParaRPr lang="ja-JP"/>
          </a:p>
        </c:txPr>
        <c:crossAx val="210781696"/>
        <c:crosses val="autoZero"/>
        <c:auto val="1"/>
        <c:lblAlgn val="ctr"/>
        <c:lblOffset val="100"/>
      </c:catAx>
      <c:valAx>
        <c:axId val="210781696"/>
        <c:scaling>
          <c:orientation val="minMax"/>
        </c:scaling>
        <c:axPos val="l"/>
        <c:majorGridlines/>
        <c:title>
          <c:tx>
            <c:rich>
              <a:bodyPr rot="0" vert="wordArtVertRtl"/>
              <a:lstStyle/>
              <a:p>
                <a:pPr>
                  <a:defRPr/>
                </a:pPr>
                <a:r>
                  <a:rPr lang="ja-JP" altLang="en-US" sz="1400"/>
                  <a:t>転移課題スコア</a:t>
                </a:r>
              </a:p>
            </c:rich>
          </c:tx>
          <c:layout/>
        </c:title>
        <c:numFmt formatCode="General" sourceLinked="1"/>
        <c:tickLblPos val="nextTo"/>
        <c:txPr>
          <a:bodyPr/>
          <a:lstStyle/>
          <a:p>
            <a:pPr>
              <a:defRPr sz="1400"/>
            </a:pPr>
            <a:endParaRPr lang="ja-JP"/>
          </a:p>
        </c:txPr>
        <c:crossAx val="210780160"/>
        <c:crosses val="autoZero"/>
        <c:crossBetween val="between"/>
      </c:valAx>
    </c:plotArea>
    <c:legend>
      <c:legendPos val="l"/>
      <c:layout>
        <c:manualLayout>
          <c:xMode val="edge"/>
          <c:yMode val="edge"/>
          <c:x val="0.20833333333333348"/>
          <c:y val="0.44944918343540391"/>
          <c:w val="0.22083333333333341"/>
          <c:h val="0.21221274424030342"/>
        </c:manualLayout>
      </c:layout>
      <c:overlay val="1"/>
      <c:txPr>
        <a:bodyPr/>
        <a:lstStyle/>
        <a:p>
          <a:pPr>
            <a:defRPr sz="1400"/>
          </a:pPr>
          <a:endParaRPr lang="ja-JP"/>
        </a:p>
      </c:tx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ja-JP"/>
  <c:chart>
    <c:plotArea>
      <c:layout/>
      <c:lineChart>
        <c:grouping val="standard"/>
        <c:ser>
          <c:idx val="0"/>
          <c:order val="0"/>
          <c:tx>
            <c:strRef>
              <c:f>Sheet1!$B$4</c:f>
              <c:strCache>
                <c:ptCount val="1"/>
                <c:pt idx="0">
                  <c:v>低空間能力</c:v>
                </c:pt>
              </c:strCache>
            </c:strRef>
          </c:tx>
          <c:marker>
            <c:symbol val="none"/>
          </c:marker>
          <c:cat>
            <c:strRef>
              <c:f>Sheet1!$C$3:$D$3</c:f>
              <c:strCache>
                <c:ptCount val="2"/>
                <c:pt idx="0">
                  <c:v>同時提示</c:v>
                </c:pt>
                <c:pt idx="1">
                  <c:v>継時提示</c:v>
                </c:pt>
              </c:strCache>
            </c:strRef>
          </c:cat>
          <c:val>
            <c:numRef>
              <c:f>Sheet1!$C$4:$D$4</c:f>
              <c:numCache>
                <c:formatCode>General</c:formatCode>
                <c:ptCount val="2"/>
                <c:pt idx="0">
                  <c:v>4.07</c:v>
                </c:pt>
                <c:pt idx="1">
                  <c:v>4.0599999999999996</c:v>
                </c:pt>
              </c:numCache>
            </c:numRef>
          </c:val>
        </c:ser>
        <c:ser>
          <c:idx val="1"/>
          <c:order val="1"/>
          <c:tx>
            <c:strRef>
              <c:f>Sheet1!$B$5</c:f>
              <c:strCache>
                <c:ptCount val="1"/>
                <c:pt idx="0">
                  <c:v>高空間能力</c:v>
                </c:pt>
              </c:strCache>
            </c:strRef>
          </c:tx>
          <c:spPr>
            <a:ln>
              <a:prstDash val="dash"/>
            </a:ln>
          </c:spPr>
          <c:marker>
            <c:symbol val="none"/>
          </c:marker>
          <c:cat>
            <c:strRef>
              <c:f>Sheet1!$C$3:$D$3</c:f>
              <c:strCache>
                <c:ptCount val="2"/>
                <c:pt idx="0">
                  <c:v>同時提示</c:v>
                </c:pt>
                <c:pt idx="1">
                  <c:v>継時提示</c:v>
                </c:pt>
              </c:strCache>
            </c:strRef>
          </c:cat>
          <c:val>
            <c:numRef>
              <c:f>Sheet1!$C$5:$D$5</c:f>
              <c:numCache>
                <c:formatCode>General</c:formatCode>
                <c:ptCount val="2"/>
                <c:pt idx="0">
                  <c:v>5.53</c:v>
                </c:pt>
                <c:pt idx="1">
                  <c:v>3.53</c:v>
                </c:pt>
              </c:numCache>
            </c:numRef>
          </c:val>
        </c:ser>
        <c:marker val="1"/>
        <c:axId val="136330624"/>
        <c:axId val="210806656"/>
      </c:lineChart>
      <c:catAx>
        <c:axId val="136330624"/>
        <c:scaling>
          <c:orientation val="minMax"/>
        </c:scaling>
        <c:axPos val="b"/>
        <c:tickLblPos val="nextTo"/>
        <c:txPr>
          <a:bodyPr/>
          <a:lstStyle/>
          <a:p>
            <a:pPr>
              <a:defRPr sz="1400"/>
            </a:pPr>
            <a:endParaRPr lang="ja-JP"/>
          </a:p>
        </c:txPr>
        <c:crossAx val="210806656"/>
        <c:crosses val="autoZero"/>
        <c:auto val="1"/>
        <c:lblAlgn val="ctr"/>
        <c:lblOffset val="100"/>
      </c:catAx>
      <c:valAx>
        <c:axId val="210806656"/>
        <c:scaling>
          <c:orientation val="minMax"/>
        </c:scaling>
        <c:axPos val="l"/>
        <c:majorGridlines/>
        <c:title>
          <c:tx>
            <c:rich>
              <a:bodyPr rot="0" vert="wordArtVertRtl"/>
              <a:lstStyle/>
              <a:p>
                <a:pPr>
                  <a:defRPr sz="1400"/>
                </a:pPr>
                <a:r>
                  <a:rPr lang="ja-JP" altLang="en-US" sz="1400"/>
                  <a:t>転移課題スコア</a:t>
                </a:r>
              </a:p>
            </c:rich>
          </c:tx>
          <c:layout/>
        </c:title>
        <c:numFmt formatCode="General" sourceLinked="1"/>
        <c:tickLblPos val="nextTo"/>
        <c:txPr>
          <a:bodyPr/>
          <a:lstStyle/>
          <a:p>
            <a:pPr>
              <a:defRPr sz="1400"/>
            </a:pPr>
            <a:endParaRPr lang="ja-JP"/>
          </a:p>
        </c:txPr>
        <c:crossAx val="136330624"/>
        <c:crosses val="autoZero"/>
        <c:crossBetween val="between"/>
      </c:valAx>
    </c:plotArea>
    <c:legend>
      <c:legendPos val="r"/>
      <c:layout/>
      <c:overlay val="1"/>
      <c:txPr>
        <a:bodyPr/>
        <a:lstStyle/>
        <a:p>
          <a:pPr>
            <a:defRPr sz="1400"/>
          </a:pPr>
          <a:endParaRPr lang="ja-JP"/>
        </a:p>
      </c:txPr>
    </c:legend>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3DC6ED-3CEB-4582-9106-F8FB07455069}" type="datetimeFigureOut">
              <a:rPr kumimoji="1" lang="ja-JP" altLang="en-US" smtClean="0"/>
              <a:pPr/>
              <a:t>2010/10/19</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575842-67DF-428D-A5EC-AF6A9FF56AEA}"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2AF80C8-FFFB-4121-902F-43350E437A00}" type="slidenum">
              <a:rPr kumimoji="1" lang="ja-JP" altLang="en-US" smtClean="0"/>
              <a:pPr/>
              <a:t>2</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Mayer (2001, p. 31) </a:t>
            </a:r>
            <a:r>
              <a:rPr kumimoji="1" lang="ja-JP" altLang="en-US" dirty="0" smtClean="0"/>
              <a:t>より</a:t>
            </a:r>
            <a:endParaRPr kumimoji="1" lang="ja-JP" altLang="en-US" dirty="0"/>
          </a:p>
        </p:txBody>
      </p:sp>
      <p:sp>
        <p:nvSpPr>
          <p:cNvPr id="4" name="スライド番号プレースホルダ 3"/>
          <p:cNvSpPr>
            <a:spLocks noGrp="1"/>
          </p:cNvSpPr>
          <p:nvPr>
            <p:ph type="sldNum" sz="quarter" idx="10"/>
          </p:nvPr>
        </p:nvSpPr>
        <p:spPr/>
        <p:txBody>
          <a:bodyPr/>
          <a:lstStyle/>
          <a:p>
            <a:fld id="{B4575842-67DF-428D-A5EC-AF6A9FF56AEA}" type="slidenum">
              <a:rPr kumimoji="1" lang="ja-JP" altLang="en-US" smtClean="0"/>
              <a:pPr/>
              <a:t>6</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See also Mayer (2001b, Chapter 7), by Fletcher &amp; Tobias.</a:t>
            </a:r>
            <a:endParaRPr kumimoji="1" lang="ja-JP" altLang="en-US" dirty="0"/>
          </a:p>
        </p:txBody>
      </p:sp>
      <p:sp>
        <p:nvSpPr>
          <p:cNvPr id="4" name="スライド番号プレースホルダ 3"/>
          <p:cNvSpPr>
            <a:spLocks noGrp="1"/>
          </p:cNvSpPr>
          <p:nvPr>
            <p:ph type="sldNum" sz="quarter" idx="10"/>
          </p:nvPr>
        </p:nvSpPr>
        <p:spPr/>
        <p:txBody>
          <a:bodyPr/>
          <a:lstStyle/>
          <a:p>
            <a:fld id="{B4575842-67DF-428D-A5EC-AF6A9FF56AEA}" type="slidenum">
              <a:rPr kumimoji="1" lang="ja-JP" altLang="en-US" smtClean="0"/>
              <a:pPr/>
              <a:t>22</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3E4D6DFF-3B15-4AF3-8E95-D2E539B01373}" type="datetimeFigureOut">
              <a:rPr kumimoji="1" lang="ja-JP" altLang="en-US" smtClean="0"/>
              <a:pPr/>
              <a:t>2010/10/19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5823DDA-BA76-4C89-ABF6-4003F4A0AF10}"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E4D6DFF-3B15-4AF3-8E95-D2E539B01373}" type="datetimeFigureOut">
              <a:rPr kumimoji="1" lang="ja-JP" altLang="en-US" smtClean="0"/>
              <a:pPr/>
              <a:t>2010/10/19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5823DDA-BA76-4C89-ABF6-4003F4A0AF10}"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E4D6DFF-3B15-4AF3-8E95-D2E539B01373}" type="datetimeFigureOut">
              <a:rPr kumimoji="1" lang="ja-JP" altLang="en-US" smtClean="0"/>
              <a:pPr/>
              <a:t>2010/10/19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5823DDA-BA76-4C89-ABF6-4003F4A0AF10}"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E4D6DFF-3B15-4AF3-8E95-D2E539B01373}" type="datetimeFigureOut">
              <a:rPr kumimoji="1" lang="ja-JP" altLang="en-US" smtClean="0"/>
              <a:pPr/>
              <a:t>2010/10/19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5823DDA-BA76-4C89-ABF6-4003F4A0AF10}"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3E4D6DFF-3B15-4AF3-8E95-D2E539B01373}" type="datetimeFigureOut">
              <a:rPr kumimoji="1" lang="ja-JP" altLang="en-US" smtClean="0"/>
              <a:pPr/>
              <a:t>2010/10/19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5823DDA-BA76-4C89-ABF6-4003F4A0AF10}"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3E4D6DFF-3B15-4AF3-8E95-D2E539B01373}" type="datetimeFigureOut">
              <a:rPr kumimoji="1" lang="ja-JP" altLang="en-US" smtClean="0"/>
              <a:pPr/>
              <a:t>2010/10/19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5823DDA-BA76-4C89-ABF6-4003F4A0AF10}"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3E4D6DFF-3B15-4AF3-8E95-D2E539B01373}" type="datetimeFigureOut">
              <a:rPr kumimoji="1" lang="ja-JP" altLang="en-US" smtClean="0"/>
              <a:pPr/>
              <a:t>2010/10/19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65823DDA-BA76-4C89-ABF6-4003F4A0AF10}"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3E4D6DFF-3B15-4AF3-8E95-D2E539B01373}" type="datetimeFigureOut">
              <a:rPr kumimoji="1" lang="ja-JP" altLang="en-US" smtClean="0"/>
              <a:pPr/>
              <a:t>2010/10/19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65823DDA-BA76-4C89-ABF6-4003F4A0AF10}"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E4D6DFF-3B15-4AF3-8E95-D2E539B01373}" type="datetimeFigureOut">
              <a:rPr kumimoji="1" lang="ja-JP" altLang="en-US" smtClean="0"/>
              <a:pPr/>
              <a:t>2010/10/19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65823DDA-BA76-4C89-ABF6-4003F4A0AF10}"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E4D6DFF-3B15-4AF3-8E95-D2E539B01373}" type="datetimeFigureOut">
              <a:rPr kumimoji="1" lang="ja-JP" altLang="en-US" smtClean="0"/>
              <a:pPr/>
              <a:t>2010/10/19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5823DDA-BA76-4C89-ABF6-4003F4A0AF10}"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E4D6DFF-3B15-4AF3-8E95-D2E539B01373}" type="datetimeFigureOut">
              <a:rPr kumimoji="1" lang="ja-JP" altLang="en-US" smtClean="0"/>
              <a:pPr/>
              <a:t>2010/10/19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5823DDA-BA76-4C89-ABF6-4003F4A0AF10}"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4D6DFF-3B15-4AF3-8E95-D2E539B01373}" type="datetimeFigureOut">
              <a:rPr kumimoji="1" lang="ja-JP" altLang="en-US" smtClean="0"/>
              <a:pPr/>
              <a:t>2010/10/19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823DDA-BA76-4C89-ABF6-4003F4A0AF10}"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心理学概論</a:t>
            </a:r>
            <a:r>
              <a:rPr kumimoji="1" lang="en-US" altLang="ja-JP" dirty="0" smtClean="0"/>
              <a:t/>
            </a:r>
            <a:br>
              <a:rPr kumimoji="1" lang="en-US" altLang="ja-JP" dirty="0" smtClean="0"/>
            </a:br>
            <a:r>
              <a:rPr lang="ja-JP" altLang="en-US" dirty="0" smtClean="0"/>
              <a:t>第５回：心理学研究法（２）</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寺尾 敦</a:t>
            </a:r>
            <a:endParaRPr kumimoji="1" lang="en-US" altLang="ja-JP" dirty="0" smtClean="0"/>
          </a:p>
          <a:p>
            <a:r>
              <a:rPr kumimoji="1" lang="en-US" altLang="ja-JP" dirty="0" smtClean="0"/>
              <a:t>atsushi@si.aoyama.ac.jp</a:t>
            </a:r>
            <a:endParaRPr kumimoji="1" lang="ja-JP" altLang="en-US" dirty="0"/>
          </a:p>
        </p:txBody>
      </p:sp>
      <p:sp>
        <p:nvSpPr>
          <p:cNvPr id="4" name="スライド番号プレースホルダ 3"/>
          <p:cNvSpPr>
            <a:spLocks noGrp="1"/>
          </p:cNvSpPr>
          <p:nvPr>
            <p:ph type="sldNum" sz="quarter" idx="12"/>
          </p:nvPr>
        </p:nvSpPr>
        <p:spPr/>
        <p:txBody>
          <a:bodyPr/>
          <a:lstStyle/>
          <a:p>
            <a:fld id="{35D1BC03-B999-49DC-A9D5-88EF6192070A}" type="slidenum">
              <a:rPr kumimoji="1" lang="ja-JP" altLang="en-US" smtClean="0"/>
              <a:pPr/>
              <a:t>1</a:t>
            </a:fld>
            <a:endParaRPr kumimoji="1" lang="ja-JP"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11560" y="1268760"/>
            <a:ext cx="7272808" cy="453650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p>
        </p:txBody>
      </p:sp>
      <p:sp>
        <p:nvSpPr>
          <p:cNvPr id="5" name="正方形/長方形 4"/>
          <p:cNvSpPr/>
          <p:nvPr/>
        </p:nvSpPr>
        <p:spPr>
          <a:xfrm>
            <a:off x="971600" y="1772816"/>
            <a:ext cx="2088232"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dirty="0" smtClean="0"/>
              <a:t>音声</a:t>
            </a:r>
            <a:endParaRPr lang="en-US" altLang="ja-JP" sz="3600" dirty="0" smtClean="0"/>
          </a:p>
          <a:p>
            <a:pPr algn="ctr"/>
            <a:r>
              <a:rPr lang="ja-JP" altLang="en-US" sz="3600" dirty="0" smtClean="0"/>
              <a:t>イメージ</a:t>
            </a:r>
            <a:endParaRPr kumimoji="1" lang="en-US" altLang="ja-JP" sz="3600" dirty="0" smtClean="0"/>
          </a:p>
        </p:txBody>
      </p:sp>
      <p:sp>
        <p:nvSpPr>
          <p:cNvPr id="6" name="正方形/長方形 5"/>
          <p:cNvSpPr/>
          <p:nvPr/>
        </p:nvSpPr>
        <p:spPr>
          <a:xfrm>
            <a:off x="971600" y="4221088"/>
            <a:ext cx="2088232" cy="129614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ja-JP" altLang="en-US" sz="3600" dirty="0" smtClean="0"/>
              <a:t>視覚的</a:t>
            </a:r>
            <a:endParaRPr lang="en-US" altLang="ja-JP" sz="3600" dirty="0" smtClean="0"/>
          </a:p>
          <a:p>
            <a:pPr algn="ctr"/>
            <a:r>
              <a:rPr kumimoji="1" lang="ja-JP" altLang="en-US" sz="3600" dirty="0"/>
              <a:t>イメージ</a:t>
            </a:r>
            <a:endParaRPr kumimoji="1" lang="en-US" altLang="ja-JP" sz="3600" dirty="0" smtClean="0"/>
          </a:p>
        </p:txBody>
      </p:sp>
      <p:cxnSp>
        <p:nvCxnSpPr>
          <p:cNvPr id="7" name="直線コネクタ 6"/>
          <p:cNvCxnSpPr/>
          <p:nvPr/>
        </p:nvCxnSpPr>
        <p:spPr>
          <a:xfrm rot="5400000">
            <a:off x="1727684" y="3537012"/>
            <a:ext cx="453650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4644008" y="1772816"/>
            <a:ext cx="2088232"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dirty="0"/>
              <a:t>言語的</a:t>
            </a:r>
            <a:endParaRPr lang="en-US" altLang="ja-JP" sz="3600" dirty="0" smtClean="0"/>
          </a:p>
          <a:p>
            <a:pPr algn="ctr"/>
            <a:r>
              <a:rPr lang="ja-JP" altLang="en-US" sz="3600" dirty="0"/>
              <a:t>モデル</a:t>
            </a:r>
            <a:endParaRPr kumimoji="1" lang="en-US" altLang="ja-JP" sz="3600" dirty="0" smtClean="0"/>
          </a:p>
        </p:txBody>
      </p:sp>
      <p:sp>
        <p:nvSpPr>
          <p:cNvPr id="9" name="正方形/長方形 8"/>
          <p:cNvSpPr/>
          <p:nvPr/>
        </p:nvSpPr>
        <p:spPr>
          <a:xfrm>
            <a:off x="4644008" y="4221088"/>
            <a:ext cx="2088232" cy="129614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ja-JP" altLang="en-US" sz="3600" dirty="0"/>
              <a:t>絵画</a:t>
            </a:r>
            <a:r>
              <a:rPr lang="ja-JP" altLang="en-US" sz="3600" dirty="0" smtClean="0"/>
              <a:t>的</a:t>
            </a:r>
            <a:endParaRPr lang="en-US" altLang="ja-JP" sz="3600" dirty="0" smtClean="0"/>
          </a:p>
          <a:p>
            <a:pPr algn="ctr"/>
            <a:r>
              <a:rPr lang="ja-JP" altLang="en-US" sz="3600" dirty="0"/>
              <a:t>モデル</a:t>
            </a:r>
            <a:endParaRPr kumimoji="1" lang="en-US" altLang="ja-JP" sz="3600" dirty="0" smtClean="0"/>
          </a:p>
        </p:txBody>
      </p:sp>
      <p:sp>
        <p:nvSpPr>
          <p:cNvPr id="10" name="円/楕円 9"/>
          <p:cNvSpPr/>
          <p:nvPr/>
        </p:nvSpPr>
        <p:spPr>
          <a:xfrm>
            <a:off x="2267744" y="2852936"/>
            <a:ext cx="2952328" cy="1512168"/>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400" dirty="0" smtClean="0"/>
              <a:t>一貫性のある知識表象へ</a:t>
            </a:r>
            <a:endParaRPr kumimoji="1" lang="en-US" altLang="ja-JP" sz="2400" dirty="0" smtClean="0"/>
          </a:p>
        </p:txBody>
      </p:sp>
      <p:cxnSp>
        <p:nvCxnSpPr>
          <p:cNvPr id="11" name="直線矢印コネクタ 10"/>
          <p:cNvCxnSpPr>
            <a:endCxn id="8" idx="1"/>
          </p:cNvCxnSpPr>
          <p:nvPr/>
        </p:nvCxnSpPr>
        <p:spPr>
          <a:xfrm>
            <a:off x="3131840" y="2420888"/>
            <a:ext cx="1512168" cy="1588"/>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a:off x="3059832" y="4797152"/>
            <a:ext cx="1656184" cy="1588"/>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3203848" y="548680"/>
            <a:ext cx="1832553" cy="584775"/>
          </a:xfrm>
          <a:prstGeom prst="rect">
            <a:avLst/>
          </a:prstGeom>
          <a:noFill/>
        </p:spPr>
        <p:txBody>
          <a:bodyPr wrap="none" rtlCol="0">
            <a:spAutoFit/>
          </a:bodyPr>
          <a:lstStyle/>
          <a:p>
            <a:r>
              <a:rPr lang="ja-JP" altLang="en-US" sz="3200" b="1" dirty="0"/>
              <a:t>作業</a:t>
            </a:r>
            <a:r>
              <a:rPr lang="ja-JP" altLang="en-US" sz="3200" b="1" dirty="0" smtClean="0"/>
              <a:t>記憶</a:t>
            </a:r>
            <a:endParaRPr kumimoji="1" lang="ja-JP" altLang="en-US" sz="3200" b="1" dirty="0"/>
          </a:p>
        </p:txBody>
      </p:sp>
      <p:sp>
        <p:nvSpPr>
          <p:cNvPr id="17" name="テキスト ボックス 16"/>
          <p:cNvSpPr txBox="1"/>
          <p:nvPr/>
        </p:nvSpPr>
        <p:spPr>
          <a:xfrm>
            <a:off x="3203848" y="1844824"/>
            <a:ext cx="1107996" cy="461665"/>
          </a:xfrm>
          <a:prstGeom prst="rect">
            <a:avLst/>
          </a:prstGeom>
          <a:noFill/>
        </p:spPr>
        <p:txBody>
          <a:bodyPr wrap="none" rtlCol="0">
            <a:spAutoFit/>
          </a:bodyPr>
          <a:lstStyle/>
          <a:p>
            <a:r>
              <a:rPr lang="ja-JP" altLang="en-US" sz="2400" b="1" dirty="0" smtClean="0">
                <a:solidFill>
                  <a:srgbClr val="FF0000"/>
                </a:solidFill>
              </a:rPr>
              <a:t>体制化</a:t>
            </a:r>
            <a:endParaRPr kumimoji="1" lang="ja-JP" altLang="en-US" sz="2400" b="1" dirty="0">
              <a:solidFill>
                <a:srgbClr val="FF0000"/>
              </a:solidFill>
            </a:endParaRPr>
          </a:p>
        </p:txBody>
      </p:sp>
      <p:sp>
        <p:nvSpPr>
          <p:cNvPr id="18" name="テキスト ボックス 17"/>
          <p:cNvSpPr txBox="1"/>
          <p:nvPr/>
        </p:nvSpPr>
        <p:spPr>
          <a:xfrm>
            <a:off x="3275856" y="4869160"/>
            <a:ext cx="1107996" cy="461665"/>
          </a:xfrm>
          <a:prstGeom prst="rect">
            <a:avLst/>
          </a:prstGeom>
          <a:noFill/>
        </p:spPr>
        <p:txBody>
          <a:bodyPr wrap="none" rtlCol="0">
            <a:spAutoFit/>
          </a:bodyPr>
          <a:lstStyle/>
          <a:p>
            <a:r>
              <a:rPr lang="ja-JP" altLang="en-US" sz="2400" b="1" dirty="0" smtClean="0">
                <a:solidFill>
                  <a:srgbClr val="FF0000"/>
                </a:solidFill>
              </a:rPr>
              <a:t>体制化</a:t>
            </a:r>
            <a:endParaRPr kumimoji="1" lang="ja-JP" altLang="en-US" sz="2400" b="1" dirty="0">
              <a:solidFill>
                <a:srgbClr val="FF0000"/>
              </a:solidFill>
            </a:endParaRPr>
          </a:p>
        </p:txBody>
      </p:sp>
      <p:sp>
        <p:nvSpPr>
          <p:cNvPr id="20" name="テキスト ボックス 19"/>
          <p:cNvSpPr txBox="1"/>
          <p:nvPr/>
        </p:nvSpPr>
        <p:spPr>
          <a:xfrm>
            <a:off x="971600" y="5949280"/>
            <a:ext cx="5658921" cy="461665"/>
          </a:xfrm>
          <a:prstGeom prst="rect">
            <a:avLst/>
          </a:prstGeom>
          <a:noFill/>
        </p:spPr>
        <p:txBody>
          <a:bodyPr wrap="none" rtlCol="0">
            <a:spAutoFit/>
          </a:bodyPr>
          <a:lstStyle/>
          <a:p>
            <a:r>
              <a:rPr lang="ja-JP" altLang="en-US" sz="2400" dirty="0" smtClean="0"/>
              <a:t>情報の一時的保持と操作．容量限界あり．</a:t>
            </a:r>
            <a:endParaRPr lang="en-US" altLang="ja-JP" sz="2400" dirty="0" smtClean="0"/>
          </a:p>
        </p:txBody>
      </p:sp>
      <p:sp>
        <p:nvSpPr>
          <p:cNvPr id="22" name="テキスト ボックス 21"/>
          <p:cNvSpPr txBox="1"/>
          <p:nvPr/>
        </p:nvSpPr>
        <p:spPr>
          <a:xfrm>
            <a:off x="5292080" y="3356992"/>
            <a:ext cx="2731838" cy="584775"/>
          </a:xfrm>
          <a:prstGeom prst="rect">
            <a:avLst/>
          </a:prstGeom>
          <a:noFill/>
        </p:spPr>
        <p:txBody>
          <a:bodyPr wrap="none" rtlCol="0">
            <a:spAutoFit/>
          </a:bodyPr>
          <a:lstStyle/>
          <a:p>
            <a:r>
              <a:rPr kumimoji="1" lang="ja-JP" altLang="en-US" sz="3200" b="1" dirty="0" smtClean="0">
                <a:solidFill>
                  <a:srgbClr val="FF0000"/>
                </a:solidFill>
              </a:rPr>
              <a:t>メンタルモデル</a:t>
            </a:r>
            <a:endParaRPr kumimoji="1" lang="ja-JP" altLang="en-US" sz="3200" b="1" dirty="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611560" y="1268760"/>
            <a:ext cx="4608512" cy="453650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cxnSp>
        <p:nvCxnSpPr>
          <p:cNvPr id="3" name="直線コネクタ 2"/>
          <p:cNvCxnSpPr/>
          <p:nvPr/>
        </p:nvCxnSpPr>
        <p:spPr>
          <a:xfrm rot="5400000">
            <a:off x="-936612" y="3537012"/>
            <a:ext cx="453650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正方形/長方形 3"/>
          <p:cNvSpPr/>
          <p:nvPr/>
        </p:nvSpPr>
        <p:spPr>
          <a:xfrm>
            <a:off x="1763688" y="1772816"/>
            <a:ext cx="2088232"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dirty="0"/>
              <a:t>言語的</a:t>
            </a:r>
            <a:endParaRPr lang="en-US" altLang="ja-JP" sz="3600" dirty="0" smtClean="0"/>
          </a:p>
          <a:p>
            <a:pPr algn="ctr"/>
            <a:r>
              <a:rPr lang="ja-JP" altLang="en-US" sz="3600" dirty="0"/>
              <a:t>モデル</a:t>
            </a:r>
            <a:endParaRPr kumimoji="1" lang="en-US" altLang="ja-JP" sz="3600" dirty="0" smtClean="0"/>
          </a:p>
        </p:txBody>
      </p:sp>
      <p:sp>
        <p:nvSpPr>
          <p:cNvPr id="5" name="正方形/長方形 4"/>
          <p:cNvSpPr/>
          <p:nvPr/>
        </p:nvSpPr>
        <p:spPr>
          <a:xfrm>
            <a:off x="1763688" y="4221088"/>
            <a:ext cx="2088232" cy="129614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ja-JP" altLang="en-US" sz="3600" dirty="0"/>
              <a:t>絵画</a:t>
            </a:r>
            <a:r>
              <a:rPr lang="ja-JP" altLang="en-US" sz="3600" dirty="0" smtClean="0"/>
              <a:t>的</a:t>
            </a:r>
            <a:endParaRPr lang="en-US" altLang="ja-JP" sz="3600" dirty="0" smtClean="0"/>
          </a:p>
          <a:p>
            <a:pPr algn="ctr"/>
            <a:r>
              <a:rPr lang="ja-JP" altLang="en-US" sz="3600" dirty="0"/>
              <a:t>モデル</a:t>
            </a:r>
            <a:endParaRPr kumimoji="1" lang="en-US" altLang="ja-JP" sz="3600" dirty="0" smtClean="0"/>
          </a:p>
        </p:txBody>
      </p:sp>
      <p:sp>
        <p:nvSpPr>
          <p:cNvPr id="6" name="正方形/長方形 5"/>
          <p:cNvSpPr/>
          <p:nvPr/>
        </p:nvSpPr>
        <p:spPr>
          <a:xfrm>
            <a:off x="5940152" y="1268760"/>
            <a:ext cx="2808312" cy="453650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8" name="テキスト ボックス 7"/>
          <p:cNvSpPr txBox="1"/>
          <p:nvPr/>
        </p:nvSpPr>
        <p:spPr>
          <a:xfrm>
            <a:off x="1043608" y="548680"/>
            <a:ext cx="1832553" cy="584775"/>
          </a:xfrm>
          <a:prstGeom prst="rect">
            <a:avLst/>
          </a:prstGeom>
          <a:noFill/>
        </p:spPr>
        <p:txBody>
          <a:bodyPr wrap="none" rtlCol="0">
            <a:spAutoFit/>
          </a:bodyPr>
          <a:lstStyle/>
          <a:p>
            <a:r>
              <a:rPr lang="ja-JP" altLang="en-US" sz="3200" b="1" dirty="0"/>
              <a:t>作業</a:t>
            </a:r>
            <a:r>
              <a:rPr lang="ja-JP" altLang="en-US" sz="3200" b="1" dirty="0" smtClean="0"/>
              <a:t>記憶</a:t>
            </a:r>
            <a:endParaRPr kumimoji="1" lang="ja-JP" altLang="en-US" sz="3200" b="1" dirty="0"/>
          </a:p>
        </p:txBody>
      </p:sp>
      <p:sp>
        <p:nvSpPr>
          <p:cNvPr id="9" name="テキスト ボックス 8"/>
          <p:cNvSpPr txBox="1"/>
          <p:nvPr/>
        </p:nvSpPr>
        <p:spPr>
          <a:xfrm>
            <a:off x="6372200" y="548680"/>
            <a:ext cx="1832553" cy="584775"/>
          </a:xfrm>
          <a:prstGeom prst="rect">
            <a:avLst/>
          </a:prstGeom>
          <a:noFill/>
        </p:spPr>
        <p:txBody>
          <a:bodyPr wrap="none" rtlCol="0">
            <a:spAutoFit/>
          </a:bodyPr>
          <a:lstStyle/>
          <a:p>
            <a:r>
              <a:rPr lang="ja-JP" altLang="en-US" sz="3200" b="1" dirty="0" smtClean="0">
                <a:solidFill>
                  <a:srgbClr val="FF0000"/>
                </a:solidFill>
              </a:rPr>
              <a:t>長期記憶</a:t>
            </a:r>
            <a:endParaRPr kumimoji="1" lang="ja-JP" altLang="en-US" sz="3200" b="1" dirty="0">
              <a:solidFill>
                <a:srgbClr val="FF0000"/>
              </a:solidFill>
            </a:endParaRPr>
          </a:p>
        </p:txBody>
      </p:sp>
      <p:sp>
        <p:nvSpPr>
          <p:cNvPr id="10" name="円/楕円 9"/>
          <p:cNvSpPr/>
          <p:nvPr/>
        </p:nvSpPr>
        <p:spPr>
          <a:xfrm>
            <a:off x="3995936" y="3212976"/>
            <a:ext cx="792088" cy="792088"/>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6" name="屈折矢印 15"/>
          <p:cNvSpPr/>
          <p:nvPr/>
        </p:nvSpPr>
        <p:spPr>
          <a:xfrm>
            <a:off x="3851920" y="4077072"/>
            <a:ext cx="720080" cy="1080120"/>
          </a:xfrm>
          <a:prstGeom prst="bentUpArrow">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8" name="屈折矢印 17"/>
          <p:cNvSpPr/>
          <p:nvPr/>
        </p:nvSpPr>
        <p:spPr>
          <a:xfrm rot="10800000" flipH="1">
            <a:off x="3851920" y="2060848"/>
            <a:ext cx="720080" cy="1152128"/>
          </a:xfrm>
          <a:prstGeom prst="bentUp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0" name="左矢印 19"/>
          <p:cNvSpPr/>
          <p:nvPr/>
        </p:nvSpPr>
        <p:spPr>
          <a:xfrm>
            <a:off x="4788024" y="3501008"/>
            <a:ext cx="1584176" cy="360040"/>
          </a:xfrm>
          <a:prstGeom prst="lef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 name="正方形/長方形 6"/>
          <p:cNvSpPr/>
          <p:nvPr/>
        </p:nvSpPr>
        <p:spPr>
          <a:xfrm>
            <a:off x="6300192" y="3068960"/>
            <a:ext cx="2088232" cy="129614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3600" dirty="0" smtClean="0"/>
              <a:t>既有</a:t>
            </a:r>
            <a:endParaRPr lang="en-US" altLang="ja-JP" sz="3600" dirty="0" smtClean="0"/>
          </a:p>
          <a:p>
            <a:pPr algn="ctr"/>
            <a:r>
              <a:rPr lang="ja-JP" altLang="en-US" sz="3600" dirty="0" smtClean="0"/>
              <a:t>知識</a:t>
            </a:r>
            <a:endParaRPr lang="en-US" altLang="ja-JP" sz="3600" dirty="0" smtClean="0"/>
          </a:p>
        </p:txBody>
      </p:sp>
      <p:sp>
        <p:nvSpPr>
          <p:cNvPr id="21" name="テキスト ボックス 20"/>
          <p:cNvSpPr txBox="1"/>
          <p:nvPr/>
        </p:nvSpPr>
        <p:spPr>
          <a:xfrm>
            <a:off x="4716016" y="2564904"/>
            <a:ext cx="1627369" cy="830997"/>
          </a:xfrm>
          <a:prstGeom prst="rect">
            <a:avLst/>
          </a:prstGeom>
          <a:noFill/>
        </p:spPr>
        <p:txBody>
          <a:bodyPr wrap="none" rtlCol="0">
            <a:spAutoFit/>
          </a:bodyPr>
          <a:lstStyle/>
          <a:p>
            <a:r>
              <a:rPr kumimoji="1" lang="ja-JP" altLang="en-US" sz="2400" b="1" dirty="0" smtClean="0">
                <a:solidFill>
                  <a:srgbClr val="FF0000"/>
                </a:solidFill>
              </a:rPr>
              <a:t>統合された</a:t>
            </a:r>
            <a:endParaRPr kumimoji="1" lang="en-US" altLang="ja-JP" sz="2400" b="1" dirty="0" smtClean="0">
              <a:solidFill>
                <a:srgbClr val="FF0000"/>
              </a:solidFill>
            </a:endParaRPr>
          </a:p>
          <a:p>
            <a:r>
              <a:rPr lang="ja-JP" altLang="en-US" sz="2400" b="1" dirty="0" smtClean="0">
                <a:solidFill>
                  <a:srgbClr val="FF0000"/>
                </a:solidFill>
              </a:rPr>
              <a:t>表象</a:t>
            </a:r>
            <a:endParaRPr kumimoji="1" lang="ja-JP" altLang="en-US" sz="2400" b="1" dirty="0">
              <a:solidFill>
                <a:srgbClr val="FF0000"/>
              </a:solidFill>
            </a:endParaRPr>
          </a:p>
        </p:txBody>
      </p:sp>
      <p:sp>
        <p:nvSpPr>
          <p:cNvPr id="22" name="円/楕円 21"/>
          <p:cNvSpPr/>
          <p:nvPr/>
        </p:nvSpPr>
        <p:spPr>
          <a:xfrm>
            <a:off x="4067944" y="692696"/>
            <a:ext cx="2160240" cy="136815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sz="2400" dirty="0" smtClean="0"/>
              <a:t>active</a:t>
            </a:r>
          </a:p>
          <a:p>
            <a:pPr algn="ctr"/>
            <a:r>
              <a:rPr lang="en-US" altLang="ja-JP" sz="2400" dirty="0" smtClean="0"/>
              <a:t>processing</a:t>
            </a:r>
            <a:endParaRPr kumimoji="1" lang="ja-JP" alt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マルチメディア学習の認知理論</a:t>
            </a:r>
            <a:r>
              <a:rPr kumimoji="1" lang="en-US" altLang="ja-JP" dirty="0" smtClean="0"/>
              <a:t/>
            </a:r>
            <a:br>
              <a:rPr kumimoji="1" lang="en-US" altLang="ja-JP" dirty="0" smtClean="0"/>
            </a:br>
            <a:r>
              <a:rPr kumimoji="1" lang="ja-JP" altLang="en-US" dirty="0" smtClean="0"/>
              <a:t>における５つの認知プロセス</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５つの認知プロセス</a:t>
            </a:r>
            <a:endParaRPr lang="en-US" altLang="ja-JP" dirty="0" smtClean="0"/>
          </a:p>
          <a:p>
            <a:pPr marL="971550" lvl="1" indent="-514350">
              <a:buFont typeface="+mj-lt"/>
              <a:buAutoNum type="arabicPeriod"/>
            </a:pPr>
            <a:r>
              <a:rPr lang="ja-JP" altLang="en-US" dirty="0" smtClean="0"/>
              <a:t>聴覚的情報の選択</a:t>
            </a:r>
            <a:endParaRPr lang="en-US" altLang="ja-JP" dirty="0" smtClean="0"/>
          </a:p>
          <a:p>
            <a:pPr marL="971550" lvl="1" indent="-514350">
              <a:buFont typeface="+mj-lt"/>
              <a:buAutoNum type="arabicPeriod"/>
            </a:pPr>
            <a:r>
              <a:rPr lang="ja-JP" altLang="en-US" dirty="0"/>
              <a:t>視覚的</a:t>
            </a:r>
            <a:r>
              <a:rPr kumimoji="1" lang="ja-JP" altLang="en-US" dirty="0" smtClean="0"/>
              <a:t>情報の選択</a:t>
            </a:r>
            <a:endParaRPr kumimoji="1" lang="en-US" altLang="ja-JP" dirty="0" smtClean="0"/>
          </a:p>
          <a:p>
            <a:pPr marL="971550" lvl="1" indent="-514350">
              <a:buFont typeface="+mj-lt"/>
              <a:buAutoNum type="arabicPeriod"/>
            </a:pPr>
            <a:r>
              <a:rPr lang="ja-JP" altLang="en-US" dirty="0"/>
              <a:t>音声</a:t>
            </a:r>
            <a:r>
              <a:rPr lang="ja-JP" altLang="en-US" dirty="0" smtClean="0"/>
              <a:t>イメージの体制化</a:t>
            </a:r>
            <a:endParaRPr lang="en-US" altLang="ja-JP" dirty="0" smtClean="0"/>
          </a:p>
          <a:p>
            <a:pPr marL="971550" lvl="1" indent="-514350">
              <a:buFont typeface="+mj-lt"/>
              <a:buAutoNum type="arabicPeriod"/>
            </a:pPr>
            <a:r>
              <a:rPr lang="ja-JP" altLang="en-US" dirty="0" smtClean="0"/>
              <a:t>視覚的</a:t>
            </a:r>
            <a:r>
              <a:rPr kumimoji="1" lang="ja-JP" altLang="en-US" dirty="0" smtClean="0"/>
              <a:t>イメージの体制化</a:t>
            </a:r>
            <a:endParaRPr kumimoji="1" lang="en-US" altLang="ja-JP" dirty="0" smtClean="0"/>
          </a:p>
          <a:p>
            <a:pPr marL="971550" lvl="1" indent="-514350">
              <a:buFont typeface="+mj-lt"/>
              <a:buAutoNum type="arabicPeriod"/>
            </a:pPr>
            <a:r>
              <a:rPr lang="ja-JP" altLang="en-US" dirty="0" smtClean="0"/>
              <a:t>２つのモデルおよび長期記憶の統合</a:t>
            </a:r>
            <a:endParaRPr lang="en-US" altLang="ja-JP" dirty="0" smtClean="0"/>
          </a:p>
          <a:p>
            <a:r>
              <a:rPr kumimoji="1" lang="ja-JP" altLang="en-US" dirty="0"/>
              <a:t>これら</a:t>
            </a:r>
            <a:r>
              <a:rPr kumimoji="1" lang="ja-JP" altLang="en-US" dirty="0" smtClean="0"/>
              <a:t>はこの順序で生じるとは限らない．</a:t>
            </a:r>
            <a:endParaRPr kumimoji="1" lang="en-US" altLang="ja-JP" dirty="0" smtClean="0"/>
          </a:p>
          <a:p>
            <a:r>
              <a:rPr lang="ja-JP" altLang="en-US" dirty="0" smtClean="0"/>
              <a:t>文章全体でなく，小さな部分ごとに生じる．</a:t>
            </a:r>
            <a:endParaRPr kumimoji="1" lang="en-US" altLang="ja-JP"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マルチメディア学習の認知理論</a:t>
            </a:r>
            <a:r>
              <a:rPr lang="en-US" altLang="ja-JP" dirty="0"/>
              <a:t/>
            </a:r>
            <a:br>
              <a:rPr lang="en-US" altLang="ja-JP" dirty="0"/>
            </a:br>
            <a:r>
              <a:rPr lang="ja-JP" altLang="en-US" dirty="0"/>
              <a:t>に</a:t>
            </a:r>
            <a:r>
              <a:rPr lang="ja-JP" altLang="en-US" dirty="0" smtClean="0"/>
              <a:t>おける３つの仮定</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３つの仮定</a:t>
            </a:r>
            <a:endParaRPr kumimoji="1" lang="en-US" altLang="ja-JP" dirty="0" smtClean="0"/>
          </a:p>
          <a:p>
            <a:pPr lvl="1"/>
            <a:r>
              <a:rPr lang="ja-JP" altLang="en-US" b="1" dirty="0">
                <a:solidFill>
                  <a:srgbClr val="FF0000"/>
                </a:solidFill>
              </a:rPr>
              <a:t>２重</a:t>
            </a:r>
            <a:r>
              <a:rPr lang="ja-JP" altLang="en-US" b="1" dirty="0" smtClean="0">
                <a:solidFill>
                  <a:srgbClr val="FF0000"/>
                </a:solidFill>
              </a:rPr>
              <a:t>チャンネル</a:t>
            </a:r>
            <a:r>
              <a:rPr lang="ja-JP" altLang="en-US" dirty="0" smtClean="0"/>
              <a:t>（</a:t>
            </a:r>
            <a:r>
              <a:rPr lang="en-US" altLang="ja-JP" dirty="0" smtClean="0"/>
              <a:t>dual –channel assumption</a:t>
            </a:r>
            <a:r>
              <a:rPr lang="ja-JP" altLang="en-US" dirty="0" smtClean="0"/>
              <a:t>）</a:t>
            </a:r>
            <a:endParaRPr lang="en-US" altLang="ja-JP" dirty="0" smtClean="0"/>
          </a:p>
          <a:p>
            <a:pPr lvl="1"/>
            <a:r>
              <a:rPr kumimoji="1" lang="ja-JP" altLang="en-US" b="1" dirty="0">
                <a:solidFill>
                  <a:srgbClr val="FF0000"/>
                </a:solidFill>
              </a:rPr>
              <a:t>容量</a:t>
            </a:r>
            <a:r>
              <a:rPr kumimoji="1" lang="ja-JP" altLang="en-US" b="1" dirty="0" smtClean="0">
                <a:solidFill>
                  <a:srgbClr val="FF0000"/>
                </a:solidFill>
              </a:rPr>
              <a:t>限界</a:t>
            </a:r>
            <a:r>
              <a:rPr kumimoji="1" lang="ja-JP" altLang="en-US" dirty="0" smtClean="0"/>
              <a:t>（</a:t>
            </a:r>
            <a:r>
              <a:rPr lang="en-US" altLang="ja-JP" dirty="0" smtClean="0"/>
              <a:t>limited capacity assumption</a:t>
            </a:r>
            <a:r>
              <a:rPr kumimoji="1" lang="ja-JP" altLang="en-US" dirty="0" smtClean="0"/>
              <a:t>）</a:t>
            </a:r>
            <a:endParaRPr kumimoji="1" lang="en-US" altLang="ja-JP" dirty="0" smtClean="0"/>
          </a:p>
          <a:p>
            <a:pPr lvl="1"/>
            <a:r>
              <a:rPr lang="ja-JP" altLang="en-US" b="1" dirty="0" smtClean="0">
                <a:solidFill>
                  <a:srgbClr val="FF0000"/>
                </a:solidFill>
              </a:rPr>
              <a:t>積極的な処理</a:t>
            </a:r>
            <a:r>
              <a:rPr lang="ja-JP" altLang="en-US" dirty="0" smtClean="0"/>
              <a:t>（</a:t>
            </a:r>
            <a:r>
              <a:rPr lang="en-US" altLang="ja-JP" dirty="0" smtClean="0"/>
              <a:t>active processing assumption</a:t>
            </a:r>
            <a:r>
              <a:rPr lang="ja-JP" altLang="en-US" dirty="0" smtClean="0"/>
              <a:t>）</a:t>
            </a:r>
            <a:endParaRPr kumimoji="1" lang="ja-JP"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２重チャンネル仮定</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smtClean="0"/>
              <a:t>視覚的に提示された材料と，聴覚的に提示された材料では，異なった情報処理チャンネルが用いられる．</a:t>
            </a:r>
            <a:endParaRPr lang="en-US" altLang="ja-JP" dirty="0" smtClean="0"/>
          </a:p>
          <a:p>
            <a:r>
              <a:rPr kumimoji="1" lang="ja-JP" altLang="en-US" dirty="0"/>
              <a:t>あるチャンネル</a:t>
            </a:r>
            <a:r>
              <a:rPr kumimoji="1" lang="ja-JP" altLang="en-US" dirty="0" smtClean="0"/>
              <a:t>から入った情報の表象を，もうひとつのチャンネルでの処理のために変換することは可能．</a:t>
            </a:r>
            <a:endParaRPr kumimoji="1" lang="ja-JP"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容量限界仮定</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それぞれのチャンネルにおいて，同時に処理できる情報の量には限界がある．</a:t>
            </a:r>
            <a:endParaRPr kumimoji="1" lang="en-US" altLang="ja-JP" dirty="0" smtClean="0"/>
          </a:p>
          <a:p>
            <a:pPr lvl="1"/>
            <a:r>
              <a:rPr lang="ja-JP" altLang="en-US" dirty="0"/>
              <a:t>５</a:t>
            </a:r>
            <a:r>
              <a:rPr lang="ja-JP" altLang="en-US" dirty="0" smtClean="0"/>
              <a:t>から７チャンク</a:t>
            </a:r>
            <a:endParaRPr kumimoji="1" lang="en-US" altLang="ja-JP" dirty="0" smtClean="0"/>
          </a:p>
          <a:p>
            <a:r>
              <a:rPr lang="ja-JP" altLang="en-US" dirty="0"/>
              <a:t>容量を測定</a:t>
            </a:r>
            <a:r>
              <a:rPr lang="ja-JP" altLang="en-US" dirty="0" smtClean="0"/>
              <a:t>する標準的な方法はメモリー・スパン・テスト．</a:t>
            </a:r>
            <a:endParaRPr lang="en-US" altLang="ja-JP" dirty="0" smtClean="0"/>
          </a:p>
          <a:p>
            <a:pPr lvl="1"/>
            <a:r>
              <a:rPr kumimoji="1" lang="ja-JP" altLang="en-US" dirty="0" smtClean="0"/>
              <a:t>例：</a:t>
            </a:r>
            <a:r>
              <a:rPr kumimoji="1" lang="en-US" altLang="ja-JP" dirty="0" smtClean="0"/>
              <a:t>Digit span </a:t>
            </a:r>
            <a:r>
              <a:rPr lang="ja-JP" altLang="en-US" dirty="0" smtClean="0"/>
              <a:t>は，</a:t>
            </a:r>
            <a:r>
              <a:rPr kumimoji="1" lang="ja-JP" altLang="en-US" dirty="0" smtClean="0"/>
              <a:t>１秒間にひとつのペースで数字のリストを読み上げ，順に再生するよう求める．間違いなしで再生できた最長のリストの長さ．</a:t>
            </a:r>
            <a:endParaRPr kumimoji="1" lang="en-US" altLang="ja-JP" dirty="0" smtClean="0"/>
          </a:p>
          <a:p>
            <a:endParaRPr kumimoji="1" lang="en-US" altLang="ja-JP"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作業記憶の容量が限られているため，以下のことを決める必要がある．</a:t>
            </a:r>
            <a:endParaRPr kumimoji="1" lang="en-US" altLang="ja-JP" dirty="0" smtClean="0"/>
          </a:p>
          <a:p>
            <a:pPr lvl="1"/>
            <a:r>
              <a:rPr kumimoji="1" lang="ja-JP" altLang="en-US" dirty="0" smtClean="0"/>
              <a:t>外部から入ってくる情報のうち，どれに注意を当てるべきか．</a:t>
            </a:r>
            <a:endParaRPr kumimoji="1" lang="en-US" altLang="ja-JP" dirty="0" smtClean="0"/>
          </a:p>
          <a:p>
            <a:pPr lvl="1"/>
            <a:r>
              <a:rPr lang="ja-JP" altLang="en-US" dirty="0" smtClean="0"/>
              <a:t>体制化において，どのくらいの数の結合を形成するか．</a:t>
            </a:r>
            <a:endParaRPr lang="en-US" altLang="ja-JP" dirty="0" smtClean="0"/>
          </a:p>
          <a:p>
            <a:pPr lvl="1"/>
            <a:r>
              <a:rPr kumimoji="1" lang="ja-JP" altLang="en-US" dirty="0"/>
              <a:t>最後の統合に</a:t>
            </a:r>
            <a:r>
              <a:rPr kumimoji="1" lang="ja-JP" altLang="en-US" dirty="0" smtClean="0"/>
              <a:t>おいて，どのくらいの数の結合を形成するか．</a:t>
            </a:r>
            <a:endParaRPr kumimoji="1" lang="en-US" altLang="ja-JP"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lang="ja-JP" altLang="en-US" b="1" dirty="0" smtClean="0">
                <a:solidFill>
                  <a:srgbClr val="FF0000"/>
                </a:solidFill>
              </a:rPr>
              <a:t>メタ認知的方略</a:t>
            </a:r>
            <a:r>
              <a:rPr lang="ja-JP" altLang="en-US" dirty="0" smtClean="0"/>
              <a:t>（</a:t>
            </a:r>
            <a:r>
              <a:rPr lang="en-US" altLang="ja-JP" dirty="0" err="1" smtClean="0"/>
              <a:t>metacognitive</a:t>
            </a:r>
            <a:r>
              <a:rPr lang="en-US" altLang="ja-JP" dirty="0" smtClean="0"/>
              <a:t> strategies</a:t>
            </a:r>
            <a:r>
              <a:rPr lang="ja-JP" altLang="en-US" dirty="0" smtClean="0"/>
              <a:t>） ：限られた認知資源の割りあて，モニタリング，調整，を行うスキル．</a:t>
            </a:r>
            <a:endParaRPr lang="en-US" altLang="ja-JP" dirty="0" smtClean="0"/>
          </a:p>
          <a:p>
            <a:r>
              <a:rPr lang="ja-JP" altLang="en-US" dirty="0" smtClean="0"/>
              <a:t>メタ認知的方略は，作業記憶の中央実行系（</a:t>
            </a:r>
            <a:r>
              <a:rPr lang="en-US" altLang="ja-JP" dirty="0" smtClean="0"/>
              <a:t>central executive</a:t>
            </a:r>
            <a:r>
              <a:rPr lang="ja-JP" altLang="en-US" dirty="0" smtClean="0"/>
              <a:t>）において中心的なものである．中央実行系は認知資源の割りあてをコントロールする．</a:t>
            </a:r>
            <a:endParaRPr kumimoji="1" lang="ja-JP"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積極的な処理の仮定</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smtClean="0"/>
              <a:t>人は，首尾一貫した心的表象を構成するために，認知的な処理に積極的に従事する．こうした処理には，注意を向ける，情報を体制化する，入力された情報を他の知識と統合する，といったものがある．</a:t>
            </a:r>
            <a:endParaRPr kumimoji="1" lang="en-US" altLang="ja-JP" dirty="0" smtClean="0"/>
          </a:p>
          <a:p>
            <a:r>
              <a:rPr lang="ja-JP" altLang="en-US" dirty="0"/>
              <a:t>積極的</a:t>
            </a:r>
            <a:r>
              <a:rPr lang="ja-JP" altLang="en-US" dirty="0" smtClean="0"/>
              <a:t>な学習は</a:t>
            </a:r>
            <a:r>
              <a:rPr lang="ja-JP" altLang="en-US" b="1" dirty="0" smtClean="0">
                <a:solidFill>
                  <a:srgbClr val="FF0000"/>
                </a:solidFill>
              </a:rPr>
              <a:t>メンタルモデル</a:t>
            </a:r>
            <a:r>
              <a:rPr lang="ja-JP" altLang="en-US" dirty="0" smtClean="0"/>
              <a:t>（</a:t>
            </a:r>
            <a:r>
              <a:rPr lang="en-US" altLang="ja-JP" dirty="0" smtClean="0"/>
              <a:t>mental model</a:t>
            </a:r>
            <a:r>
              <a:rPr lang="ja-JP" altLang="en-US" dirty="0" smtClean="0"/>
              <a:t>）を作り上げるプロセスである．</a:t>
            </a:r>
            <a:endParaRPr lang="en-US" altLang="ja-JP" dirty="0" smtClean="0"/>
          </a:p>
          <a:p>
            <a:pPr lvl="1"/>
            <a:r>
              <a:rPr kumimoji="1" lang="ja-JP" altLang="en-US" dirty="0" smtClean="0"/>
              <a:t>教材での重要な部分と，部分間の関係（因果など）．</a:t>
            </a:r>
            <a:endParaRPr kumimoji="1" lang="ja-JP"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lang="ja-JP" altLang="en-US" u="sng" dirty="0" smtClean="0"/>
              <a:t>マルチメディアのデザインは，学習者のモデル構築を助けようとするものでなければならない．</a:t>
            </a:r>
            <a:endParaRPr lang="en-US" altLang="ja-JP" u="sng" dirty="0" smtClean="0"/>
          </a:p>
          <a:p>
            <a:pPr lvl="1"/>
            <a:r>
              <a:rPr lang="ja-JP" altLang="en-US" dirty="0"/>
              <a:t>首尾一貫した</a:t>
            </a:r>
            <a:r>
              <a:rPr kumimoji="1" lang="ja-JP" altLang="en-US" dirty="0" smtClean="0"/>
              <a:t>構造</a:t>
            </a:r>
            <a:r>
              <a:rPr kumimoji="1" lang="ja-JP" altLang="en-US" dirty="0"/>
              <a:t>を持った</a:t>
            </a:r>
            <a:r>
              <a:rPr kumimoji="1" lang="ja-JP" altLang="en-US" dirty="0" smtClean="0"/>
              <a:t>材料</a:t>
            </a:r>
            <a:endParaRPr kumimoji="1" lang="en-US" altLang="ja-JP" dirty="0" smtClean="0"/>
          </a:p>
          <a:p>
            <a:pPr lvl="1"/>
            <a:r>
              <a:rPr lang="ja-JP" altLang="en-US" dirty="0"/>
              <a:t>学習者のモデル構築</a:t>
            </a:r>
            <a:r>
              <a:rPr lang="ja-JP" altLang="en-US" dirty="0" smtClean="0"/>
              <a:t>を導くガイドとなるメッセージ</a:t>
            </a:r>
            <a:endParaRPr kumimoji="1"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a:bodyPr>
          <a:lstStyle/>
          <a:p>
            <a:r>
              <a:rPr kumimoji="1" lang="ja-JP" altLang="en-US" dirty="0" smtClean="0"/>
              <a:t>先週の小テスト</a:t>
            </a:r>
            <a:endParaRPr kumimoji="1" lang="ja-JP" altLang="en-US" dirty="0"/>
          </a:p>
        </p:txBody>
      </p:sp>
      <p:sp>
        <p:nvSpPr>
          <p:cNvPr id="6" name="コンテンツ プレースホルダ 5"/>
          <p:cNvSpPr>
            <a:spLocks noGrp="1"/>
          </p:cNvSpPr>
          <p:nvPr>
            <p:ph idx="1"/>
          </p:nvPr>
        </p:nvSpPr>
        <p:spPr/>
        <p:txBody>
          <a:bodyPr>
            <a:normAutofit fontScale="85000" lnSpcReduction="10000"/>
          </a:bodyPr>
          <a:lstStyle/>
          <a:p>
            <a:r>
              <a:rPr lang="ja-JP" altLang="en-US" dirty="0"/>
              <a:t>ある研究者</a:t>
            </a:r>
            <a:r>
              <a:rPr lang="ja-JP" altLang="en-US" dirty="0" smtClean="0"/>
              <a:t>は，「海馬（脳の一部）は複雑な思考過程に関係し，簡単な思考過程には関係がない」という仮説を立てた．彼はランダムに抽出した</a:t>
            </a:r>
            <a:r>
              <a:rPr lang="en-US" altLang="ja-JP" dirty="0" smtClean="0"/>
              <a:t>20</a:t>
            </a:r>
            <a:r>
              <a:rPr lang="ja-JP" altLang="en-US" dirty="0" smtClean="0"/>
              <a:t>匹のラットの海馬を切除した．そのうち，ランダムに選んだ</a:t>
            </a:r>
            <a:r>
              <a:rPr lang="en-US" altLang="ja-JP" dirty="0" smtClean="0"/>
              <a:t>10</a:t>
            </a:r>
            <a:r>
              <a:rPr lang="ja-JP" altLang="en-US" dirty="0" smtClean="0"/>
              <a:t>匹に簡単な迷路を学習させ，残りの</a:t>
            </a:r>
            <a:r>
              <a:rPr lang="en-US" altLang="ja-JP" dirty="0" smtClean="0"/>
              <a:t>10</a:t>
            </a:r>
            <a:r>
              <a:rPr lang="ja-JP" altLang="en-US" dirty="0" smtClean="0"/>
              <a:t>匹には難しい迷路を学習させた．最初の群は</a:t>
            </a:r>
            <a:r>
              <a:rPr lang="en-US" altLang="ja-JP" dirty="0" smtClean="0"/>
              <a:t>10</a:t>
            </a:r>
            <a:r>
              <a:rPr lang="ja-JP" altLang="en-US" dirty="0" smtClean="0"/>
              <a:t>回以下の試行で間違いなく迷路を抜けられるようになった．第２の群は間違いなく迷路を抜けられるようになるのに</a:t>
            </a:r>
            <a:r>
              <a:rPr lang="en-US" altLang="ja-JP" dirty="0" smtClean="0"/>
              <a:t>30</a:t>
            </a:r>
            <a:r>
              <a:rPr lang="ja-JP" altLang="en-US" dirty="0" smtClean="0"/>
              <a:t>試行以上かかった．これにより，彼は自分の仮説が支持されたと結論を下した．</a:t>
            </a:r>
            <a:r>
              <a:rPr lang="en-US" altLang="ja-JP" dirty="0" smtClean="0"/>
              <a:t/>
            </a:r>
            <a:br>
              <a:rPr lang="en-US" altLang="ja-JP" dirty="0" smtClean="0"/>
            </a:br>
            <a:r>
              <a:rPr lang="ja-JP" altLang="en-US" dirty="0" smtClean="0"/>
              <a:t>（</a:t>
            </a:r>
            <a:r>
              <a:rPr lang="en-US" altLang="ja-JP" dirty="0" smtClean="0"/>
              <a:t>『</a:t>
            </a:r>
            <a:r>
              <a:rPr lang="ja-JP" altLang="en-US" dirty="0" smtClean="0"/>
              <a:t>心理学実験計画入門</a:t>
            </a:r>
            <a:r>
              <a:rPr lang="en-US" altLang="ja-JP" dirty="0" smtClean="0"/>
              <a:t>』</a:t>
            </a:r>
            <a:r>
              <a:rPr lang="ja-JP" altLang="en-US" dirty="0" smtClean="0"/>
              <a:t>学芸社より．架空の実験）</a:t>
            </a:r>
            <a:endParaRPr kumimoji="1" lang="ja-JP" altLang="en-US" dirty="0"/>
          </a:p>
        </p:txBody>
      </p:sp>
      <p:sp>
        <p:nvSpPr>
          <p:cNvPr id="4" name="スライド番号プレースホルダ 3"/>
          <p:cNvSpPr>
            <a:spLocks noGrp="1"/>
          </p:cNvSpPr>
          <p:nvPr>
            <p:ph type="sldNum" sz="quarter" idx="12"/>
          </p:nvPr>
        </p:nvSpPr>
        <p:spPr/>
        <p:txBody>
          <a:bodyPr/>
          <a:lstStyle/>
          <a:p>
            <a:fld id="{35D1BC03-B999-49DC-A9D5-88EF6192070A}" type="slidenum">
              <a:rPr kumimoji="1" lang="ja-JP" altLang="en-US" smtClean="0"/>
              <a:pPr/>
              <a:t>2</a:t>
            </a:fld>
            <a:endParaRPr kumimoji="1" lang="ja-JP"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２．マルチメディアによる学習の効果</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マルチメディア学習の環境をどのようにデザインすればよいかについての，７つの原理．</a:t>
            </a:r>
            <a:endParaRPr lang="en-US" altLang="ja-JP" dirty="0" smtClean="0"/>
          </a:p>
          <a:p>
            <a:pPr lvl="1"/>
            <a:r>
              <a:rPr kumimoji="1" lang="en-US" altLang="ja-JP" dirty="0" smtClean="0"/>
              <a:t>Mayer (2001b) </a:t>
            </a:r>
            <a:r>
              <a:rPr kumimoji="1" lang="ja-JP" altLang="en-US" dirty="0" smtClean="0"/>
              <a:t>の第１章では，さらに多くの原理が呈示されている</a:t>
            </a:r>
            <a:r>
              <a:rPr lang="ja-JP" altLang="en-US" dirty="0" smtClean="0"/>
              <a:t>．</a:t>
            </a:r>
            <a:endParaRPr kumimoji="1" lang="en-US" altLang="ja-JP"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(1) </a:t>
            </a:r>
            <a:r>
              <a:rPr kumimoji="1" lang="ja-JP" altLang="en-US" dirty="0" smtClean="0"/>
              <a:t>マルチメディアの効果</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マルチメディアの原理（</a:t>
            </a:r>
            <a:r>
              <a:rPr kumimoji="1" lang="en-US" altLang="ja-JP" dirty="0" smtClean="0"/>
              <a:t>multimedia principle</a:t>
            </a:r>
            <a:r>
              <a:rPr kumimoji="1" lang="ja-JP" altLang="en-US" dirty="0" smtClean="0"/>
              <a:t>）：単一のメディア（例：言葉のみ）よりは，マルチメディア（言葉＋絵）提示の方が，学習を促進する．</a:t>
            </a:r>
            <a:endParaRPr kumimoji="1" lang="en-US" altLang="ja-JP" dirty="0" smtClean="0"/>
          </a:p>
          <a:p>
            <a:r>
              <a:rPr lang="ja-JP" altLang="en-US" dirty="0" smtClean="0"/>
              <a:t>２種類のテスト</a:t>
            </a:r>
            <a:endParaRPr kumimoji="1" lang="en-US" altLang="ja-JP" dirty="0" smtClean="0"/>
          </a:p>
          <a:p>
            <a:pPr lvl="1"/>
            <a:r>
              <a:rPr lang="ja-JP" altLang="en-US" b="1" dirty="0" smtClean="0">
                <a:solidFill>
                  <a:srgbClr val="FF0000"/>
                </a:solidFill>
              </a:rPr>
              <a:t>保持</a:t>
            </a:r>
            <a:r>
              <a:rPr lang="ja-JP" altLang="en-US" dirty="0" smtClean="0"/>
              <a:t>（</a:t>
            </a:r>
            <a:r>
              <a:rPr lang="en-US" altLang="ja-JP" dirty="0" smtClean="0"/>
              <a:t>retention</a:t>
            </a:r>
            <a:r>
              <a:rPr lang="ja-JP" altLang="en-US" dirty="0" smtClean="0"/>
              <a:t>）：教示が終わったとき，保持できている情報の量．</a:t>
            </a:r>
            <a:endParaRPr lang="en-US" altLang="ja-JP" dirty="0" smtClean="0"/>
          </a:p>
          <a:p>
            <a:pPr lvl="1"/>
            <a:r>
              <a:rPr kumimoji="1" lang="ja-JP" altLang="en-US" b="1" dirty="0" smtClean="0">
                <a:solidFill>
                  <a:srgbClr val="FF0000"/>
                </a:solidFill>
              </a:rPr>
              <a:t>転移</a:t>
            </a:r>
            <a:r>
              <a:rPr kumimoji="1" lang="ja-JP" altLang="en-US" dirty="0" smtClean="0"/>
              <a:t>（</a:t>
            </a:r>
            <a:r>
              <a:rPr kumimoji="1" lang="en-US" altLang="ja-JP" dirty="0" smtClean="0"/>
              <a:t>transfer</a:t>
            </a:r>
            <a:r>
              <a:rPr kumimoji="1" lang="ja-JP" altLang="en-US" dirty="0" smtClean="0"/>
              <a:t>）：学習したことを新しい問題に適用する能力．</a:t>
            </a:r>
            <a:endParaRPr kumimoji="1" lang="en-US" altLang="ja-JP"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ormAutofit/>
          </a:bodyPr>
          <a:lstStyle/>
          <a:p>
            <a:r>
              <a:rPr lang="ja-JP" altLang="en-US" dirty="0" smtClean="0"/>
              <a:t>説明文のみの場合に比較して，イラストを付加すると，記憶保持や転移のテストでの成績が良くなる．</a:t>
            </a:r>
            <a:endParaRPr lang="en-US" altLang="ja-JP" dirty="0" smtClean="0"/>
          </a:p>
          <a:p>
            <a:r>
              <a:rPr lang="en-US" altLang="ja-JP" dirty="0" smtClean="0"/>
              <a:t>Mayer (2001a) </a:t>
            </a:r>
            <a:r>
              <a:rPr lang="ja-JP" altLang="en-US" dirty="0" smtClean="0"/>
              <a:t>は９つの研究を検討．</a:t>
            </a:r>
            <a:endParaRPr lang="en-US" altLang="ja-JP" dirty="0" smtClean="0"/>
          </a:p>
          <a:p>
            <a:pPr lvl="1"/>
            <a:r>
              <a:rPr lang="ja-JP" altLang="en-US" dirty="0" smtClean="0"/>
              <a:t>保持テストでは，６つの研究で，「言葉＋絵」群の成績が優れていた（マルチメディアの効果）．</a:t>
            </a:r>
            <a:endParaRPr lang="en-US" altLang="ja-JP" dirty="0" smtClean="0"/>
          </a:p>
          <a:p>
            <a:pPr lvl="1"/>
            <a:r>
              <a:rPr lang="ja-JP" altLang="en-US" dirty="0" smtClean="0"/>
              <a:t>転移テストでは，９つの研究すべてで，マルチメディアの効果が認められた．</a:t>
            </a:r>
            <a:endParaRPr lang="en-US" altLang="ja-JP"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lang="ja-JP" altLang="en-US" dirty="0" smtClean="0"/>
              <a:t>アニメーションあるいはナレーション単独よりも，これらを組み合わせると，保持および転移成績がよくなる．</a:t>
            </a:r>
            <a:endParaRPr lang="en-US" altLang="ja-JP" dirty="0" smtClean="0"/>
          </a:p>
          <a:p>
            <a:pPr lvl="1"/>
            <a:r>
              <a:rPr lang="ja-JP" altLang="en-US" dirty="0" smtClean="0"/>
              <a:t>アニメーション＋ナレーション群の保持成績は，アニメーション単独群と変わらなかったが，ナレーション単独群および統制群を上回った．転移課題では，アニメーション＋ナレーション群の成績は他の３群よりも優れていた．（</a:t>
            </a:r>
            <a:r>
              <a:rPr lang="en-US" altLang="ja-JP" dirty="0" smtClean="0"/>
              <a:t>Mayer &amp; Anderson, 1991, Experiment 2b)</a:t>
            </a:r>
            <a:endParaRPr lang="ja-JP" altLang="en-US" dirty="0" smtClean="0"/>
          </a:p>
          <a:p>
            <a:endParaRPr lang="ja-JP" altLang="en-US" dirty="0" smtClean="0"/>
          </a:p>
          <a:p>
            <a:endParaRPr kumimoji="1" lang="ja-JP"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(2) </a:t>
            </a:r>
            <a:r>
              <a:rPr kumimoji="1" lang="ja-JP" altLang="en-US" dirty="0" smtClean="0"/>
              <a:t>空間的接近の効果</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空間的接近の原理（</a:t>
            </a:r>
            <a:r>
              <a:rPr kumimoji="1" lang="en-US" altLang="ja-JP" dirty="0" smtClean="0"/>
              <a:t>spatial contiguity principle</a:t>
            </a:r>
            <a:r>
              <a:rPr kumimoji="1" lang="ja-JP" altLang="en-US" dirty="0" smtClean="0"/>
              <a:t>）：文章とイラストが空間的に離れているよりは，近くにある方が有効である．</a:t>
            </a:r>
            <a:r>
              <a:rPr kumimoji="1" lang="en-US" altLang="ja-JP" dirty="0" smtClean="0"/>
              <a:t/>
            </a:r>
            <a:br>
              <a:rPr kumimoji="1" lang="en-US" altLang="ja-JP" dirty="0" smtClean="0"/>
            </a:br>
            <a:r>
              <a:rPr kumimoji="1" lang="en-US" altLang="ja-JP" sz="2400" dirty="0" smtClean="0"/>
              <a:t>(Mayer, 2001b, Table 12.7. See also Chapter 8.)</a:t>
            </a:r>
          </a:p>
          <a:p>
            <a:pPr lvl="1"/>
            <a:r>
              <a:rPr lang="ja-JP" altLang="en-US" dirty="0" smtClean="0"/>
              <a:t>いくつかの情報ソースに注意を分割しなければならないフォーマットを避ける（</a:t>
            </a:r>
            <a:r>
              <a:rPr lang="en-US" altLang="ja-JP" dirty="0" smtClean="0"/>
              <a:t>split-attention principle</a:t>
            </a:r>
            <a:r>
              <a:rPr lang="ja-JP" altLang="en-US" dirty="0" smtClean="0"/>
              <a:t>）．</a:t>
            </a:r>
            <a:endParaRPr lang="en-US" altLang="ja-JP" dirty="0" smtClean="0"/>
          </a:p>
          <a:p>
            <a:pPr lvl="1"/>
            <a:r>
              <a:rPr lang="ja-JP" altLang="en-US" dirty="0" smtClean="0"/>
              <a:t>図と解説文を並べて提示する．図の中に解説文や語句を埋め込む． （</a:t>
            </a:r>
            <a:r>
              <a:rPr lang="ja-JP" altLang="en-US" dirty="0" smtClean="0">
                <a:solidFill>
                  <a:srgbClr val="00B050"/>
                </a:solidFill>
              </a:rPr>
              <a:t>テキスト図</a:t>
            </a:r>
            <a:r>
              <a:rPr lang="en-US" altLang="ja-JP" dirty="0" smtClean="0">
                <a:solidFill>
                  <a:srgbClr val="00B050"/>
                </a:solidFill>
              </a:rPr>
              <a:t>1.2</a:t>
            </a:r>
            <a:r>
              <a:rPr lang="ja-JP" altLang="en-US" dirty="0" smtClean="0"/>
              <a:t>）</a:t>
            </a:r>
            <a:endParaRPr kumimoji="1" lang="ja-JP"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(3) </a:t>
            </a:r>
            <a:r>
              <a:rPr lang="ja-JP" altLang="en-US" dirty="0" smtClean="0"/>
              <a:t>時間的接近の効果</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ja-JP" altLang="en-US" dirty="0" smtClean="0"/>
              <a:t>時間的接近の原理（</a:t>
            </a:r>
            <a:r>
              <a:rPr lang="en-US" altLang="ja-JP" dirty="0" smtClean="0"/>
              <a:t>temporal contiguity principle</a:t>
            </a:r>
            <a:r>
              <a:rPr lang="ja-JP" altLang="en-US" dirty="0" smtClean="0"/>
              <a:t>）：</a:t>
            </a:r>
            <a:r>
              <a:rPr kumimoji="1" lang="ja-JP" altLang="en-US" dirty="0" smtClean="0"/>
              <a:t>聴覚提示と視覚提示が同時に行われる場合と，順番に継時的に提示する場合を比較すると，同時提示の方が優れている．</a:t>
            </a:r>
            <a:r>
              <a:rPr kumimoji="1" lang="en-US" altLang="ja-JP" dirty="0" smtClean="0"/>
              <a:t/>
            </a:r>
            <a:br>
              <a:rPr kumimoji="1" lang="en-US" altLang="ja-JP" dirty="0" smtClean="0"/>
            </a:br>
            <a:r>
              <a:rPr kumimoji="1" lang="en-US" altLang="ja-JP" sz="2400" dirty="0" smtClean="0"/>
              <a:t>(Mayer, 2001b, Table 12.8. See also Chapter 8.)</a:t>
            </a:r>
          </a:p>
          <a:p>
            <a:pPr lvl="1"/>
            <a:r>
              <a:rPr kumimoji="1" lang="en-US" altLang="ja-JP" dirty="0" smtClean="0"/>
              <a:t>Split-attention principle</a:t>
            </a:r>
          </a:p>
          <a:p>
            <a:pPr lvl="1"/>
            <a:r>
              <a:rPr lang="ja-JP" altLang="en-US" dirty="0" smtClean="0"/>
              <a:t>継続提示の場合，先に提示された内容と後に提示された内容とを統合するために，先の内容を記憶するという負荷がかかる．</a:t>
            </a:r>
            <a:endParaRPr kumimoji="1" lang="en-US" altLang="ja-JP" dirty="0" smtClean="0"/>
          </a:p>
          <a:p>
            <a:endParaRPr kumimoji="1" lang="ja-JP"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(4) </a:t>
            </a:r>
            <a:r>
              <a:rPr kumimoji="1" lang="ja-JP" altLang="en-US" dirty="0" smtClean="0"/>
              <a:t>一貫性の効果</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smtClean="0"/>
              <a:t>一貫性の原理（</a:t>
            </a:r>
            <a:r>
              <a:rPr kumimoji="1" lang="en-US" altLang="ja-JP" dirty="0" smtClean="0"/>
              <a:t>coherence principle</a:t>
            </a:r>
            <a:r>
              <a:rPr kumimoji="1" lang="ja-JP" altLang="en-US" dirty="0" smtClean="0"/>
              <a:t>）</a:t>
            </a:r>
            <a:r>
              <a:rPr lang="ja-JP" altLang="en-US" dirty="0" smtClean="0"/>
              <a:t>：</a:t>
            </a:r>
            <a:r>
              <a:rPr kumimoji="1" lang="ja-JP" altLang="en-US" dirty="0" smtClean="0"/>
              <a:t>教示したい内容とは直接関係のない文章，絵，音などは，学習を阻害することがある．</a:t>
            </a:r>
            <a:endParaRPr kumimoji="1" lang="en-US" altLang="ja-JP" dirty="0" smtClean="0"/>
          </a:p>
          <a:p>
            <a:pPr lvl="1"/>
            <a:r>
              <a:rPr lang="ja-JP" altLang="en-US" dirty="0" smtClean="0"/>
              <a:t>これらを加える目的は，教材を楽しいものにすること（</a:t>
            </a:r>
            <a:r>
              <a:rPr lang="en-US" altLang="ja-JP" dirty="0" smtClean="0"/>
              <a:t>emotional interest hypothesis</a:t>
            </a:r>
            <a:r>
              <a:rPr lang="ja-JP" altLang="en-US" dirty="0" smtClean="0"/>
              <a:t>）．</a:t>
            </a:r>
            <a:endParaRPr lang="en-US" altLang="ja-JP" dirty="0" smtClean="0"/>
          </a:p>
          <a:p>
            <a:pPr lvl="1"/>
            <a:r>
              <a:rPr lang="ja-JP" altLang="en-US" dirty="0" smtClean="0"/>
              <a:t>ナレーションつきアニメーションの教材に，余分なビデオクリップを加えると，転移課題の成績が低下した．保持課題での成績には差が見られなかった（楽しくしても効果がなかった）．</a:t>
            </a:r>
            <a:r>
              <a:rPr lang="en-US" altLang="ja-JP" dirty="0" smtClean="0"/>
              <a:t/>
            </a:r>
            <a:br>
              <a:rPr lang="en-US" altLang="ja-JP" dirty="0" smtClean="0"/>
            </a:br>
            <a:r>
              <a:rPr lang="ja-JP" altLang="en-US" sz="2400" dirty="0" smtClean="0"/>
              <a:t>（</a:t>
            </a:r>
            <a:r>
              <a:rPr lang="en-US" altLang="ja-JP" sz="2400" dirty="0" smtClean="0"/>
              <a:t>Mayer, </a:t>
            </a:r>
            <a:r>
              <a:rPr lang="en-US" altLang="ja-JP" sz="2400" dirty="0" err="1" smtClean="0"/>
              <a:t>Heiser</a:t>
            </a:r>
            <a:r>
              <a:rPr lang="en-US" altLang="ja-JP" sz="2400" dirty="0" smtClean="0"/>
              <a:t>, &amp; </a:t>
            </a:r>
            <a:r>
              <a:rPr lang="en-US" altLang="ja-JP" sz="2400" dirty="0" err="1" smtClean="0"/>
              <a:t>Lonn</a:t>
            </a:r>
            <a:r>
              <a:rPr lang="en-US" altLang="ja-JP" sz="2400" dirty="0" smtClean="0"/>
              <a:t>, 2001, Experiment 3</a:t>
            </a:r>
            <a:r>
              <a:rPr lang="ja-JP" altLang="en-US" sz="2400" dirty="0" smtClean="0"/>
              <a:t>）</a:t>
            </a:r>
            <a:endParaRPr kumimoji="1" lang="ja-JP" altLang="en-US"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pPr lvl="1"/>
            <a:r>
              <a:rPr lang="ja-JP" altLang="en-US" dirty="0" smtClean="0"/>
              <a:t>ナレーションつきアニメーションの教材に，余分な音楽を加えると，保持および転移テストの成績が低下する．</a:t>
            </a:r>
            <a:r>
              <a:rPr lang="en-US" altLang="ja-JP" dirty="0" smtClean="0"/>
              <a:t/>
            </a:r>
            <a:br>
              <a:rPr lang="en-US" altLang="ja-JP" dirty="0" smtClean="0"/>
            </a:br>
            <a:r>
              <a:rPr lang="en-US" altLang="ja-JP" dirty="0" smtClean="0"/>
              <a:t>(Moreno &amp; Mayer, 2000)</a:t>
            </a:r>
          </a:p>
          <a:p>
            <a:pPr lvl="1"/>
            <a:r>
              <a:rPr lang="ja-JP" altLang="en-US" dirty="0" smtClean="0"/>
              <a:t>イラストつきのテキストに，余分な文あるいはイラストを加えると，保持および転移テストの成績が低下する．</a:t>
            </a:r>
            <a:r>
              <a:rPr lang="en-US" altLang="ja-JP" dirty="0" smtClean="0"/>
              <a:t/>
            </a:r>
            <a:br>
              <a:rPr lang="en-US" altLang="ja-JP" dirty="0" smtClean="0"/>
            </a:br>
            <a:r>
              <a:rPr lang="en-US" altLang="ja-JP" dirty="0" smtClean="0"/>
              <a:t>(Harp &amp; Mayer, 1997)</a:t>
            </a:r>
            <a:endParaRPr kumimoji="1" lang="ja-JP"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(5) </a:t>
            </a:r>
            <a:r>
              <a:rPr kumimoji="1" lang="ja-JP" altLang="en-US" dirty="0" smtClean="0"/>
              <a:t>提示様式の効果</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モダリティの原理（</a:t>
            </a:r>
            <a:r>
              <a:rPr lang="en-US" altLang="ja-JP" dirty="0" smtClean="0"/>
              <a:t>modality principle</a:t>
            </a:r>
            <a:r>
              <a:rPr lang="ja-JP" altLang="en-US" dirty="0" smtClean="0"/>
              <a:t>）：グラフィックス（視覚）と印刷されたテキスト（視覚）よりも，グラフィックスとナレーション（聴覚）のように，異なるモダリティの組み合わせの方が有効である．</a:t>
            </a:r>
            <a:endParaRPr lang="en-US" altLang="ja-JP" dirty="0" smtClean="0"/>
          </a:p>
          <a:p>
            <a:pPr lvl="1"/>
            <a:r>
              <a:rPr kumimoji="1" lang="ja-JP" altLang="en-US" dirty="0" smtClean="0"/>
              <a:t>これは多くの研究で確認されている効果（</a:t>
            </a:r>
            <a:r>
              <a:rPr kumimoji="1" lang="en-US" altLang="ja-JP" dirty="0" smtClean="0"/>
              <a:t>Mayer, 2001b, Table 11.5</a:t>
            </a:r>
            <a:r>
              <a:rPr kumimoji="1" lang="ja-JP" altLang="en-US" dirty="0" smtClean="0"/>
              <a:t>）．学習効果の測度は転移課題での成績．</a:t>
            </a:r>
            <a:endParaRPr kumimoji="1" lang="ja-JP"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(6) </a:t>
            </a:r>
            <a:r>
              <a:rPr kumimoji="1" lang="ja-JP" altLang="en-US" dirty="0" smtClean="0"/>
              <a:t>冗長性の効果</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冗長性の原理（</a:t>
            </a:r>
            <a:r>
              <a:rPr lang="en-US" altLang="ja-JP" dirty="0" smtClean="0"/>
              <a:t>redundancy principle</a:t>
            </a:r>
            <a:r>
              <a:rPr lang="ja-JP" altLang="en-US" dirty="0" smtClean="0"/>
              <a:t>）：同じ情報を複数のフォーマットで提示すると，学習に対して妨害的な影響が生じる．</a:t>
            </a:r>
            <a:endParaRPr lang="en-US" altLang="ja-JP" dirty="0" smtClean="0"/>
          </a:p>
          <a:p>
            <a:pPr lvl="1"/>
            <a:r>
              <a:rPr kumimoji="1" lang="ja-JP" altLang="en-US" dirty="0" smtClean="0"/>
              <a:t>ナレーションつきアニメーションの教材に，ナレーションと同一あるいはその要約の文を画面に加えると，保持および転移の成績が下がる．</a:t>
            </a:r>
            <a:r>
              <a:rPr lang="ja-JP" altLang="en-US" dirty="0" smtClean="0"/>
              <a:t>アニメーションとテキストに</a:t>
            </a:r>
            <a:r>
              <a:rPr kumimoji="1" lang="ja-JP" altLang="en-US" dirty="0" smtClean="0"/>
              <a:t>注意が分割されるためと考えられる．</a:t>
            </a:r>
            <a:r>
              <a:rPr kumimoji="1" lang="ja-JP" altLang="en-US" sz="2400" dirty="0" smtClean="0"/>
              <a:t>（</a:t>
            </a:r>
            <a:r>
              <a:rPr kumimoji="1" lang="en-US" altLang="ja-JP" sz="2400" dirty="0" smtClean="0"/>
              <a:t>Mayer, </a:t>
            </a:r>
            <a:r>
              <a:rPr kumimoji="1" lang="en-US" altLang="ja-JP" sz="2400" dirty="0" err="1" smtClean="0"/>
              <a:t>Heiser</a:t>
            </a:r>
            <a:r>
              <a:rPr kumimoji="1" lang="en-US" altLang="ja-JP" sz="2400" dirty="0" smtClean="0"/>
              <a:t>, &amp; </a:t>
            </a:r>
            <a:r>
              <a:rPr kumimoji="1" lang="en-US" altLang="ja-JP" sz="2400" dirty="0" err="1" smtClean="0"/>
              <a:t>Lonn</a:t>
            </a:r>
            <a:r>
              <a:rPr kumimoji="1" lang="en-US" altLang="ja-JP" sz="2400" dirty="0" smtClean="0"/>
              <a:t>, 2001, Experiment 1 &amp; 2. See also Mayer, 2001b, Table 12.6</a:t>
            </a:r>
            <a:r>
              <a:rPr kumimoji="1" lang="ja-JP" altLang="en-US" sz="2400" dirty="0" smtClean="0"/>
              <a:t>）</a:t>
            </a:r>
            <a:endParaRPr kumimoji="1" lang="ja-JP" alt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kumimoji="1" lang="ja-JP" altLang="en-US" dirty="0" smtClean="0"/>
              <a:t>この実験の問題点は何か？今日学習した用語を用いて指摘せよ．</a:t>
            </a:r>
            <a:endParaRPr kumimoji="1" lang="en-US" altLang="ja-JP" dirty="0" smtClean="0"/>
          </a:p>
          <a:p>
            <a:r>
              <a:rPr lang="ja-JP" altLang="en-US" dirty="0" smtClean="0"/>
              <a:t>どのような実験を行えばよいか？</a:t>
            </a:r>
            <a:endParaRPr lang="en-US" altLang="ja-JP" dirty="0" smtClean="0"/>
          </a:p>
          <a:p>
            <a:r>
              <a:rPr kumimoji="1" lang="ja-JP" altLang="en-US" dirty="0" smtClean="0"/>
              <a:t>どのような結果が得られれば，この研究者の仮説は支持されたことになるか？</a:t>
            </a:r>
            <a:endParaRPr kumimoji="1" lang="ja-JP" altLang="en-US" dirty="0"/>
          </a:p>
        </p:txBody>
      </p:sp>
      <p:sp>
        <p:nvSpPr>
          <p:cNvPr id="4" name="スライド番号プレースホルダ 3"/>
          <p:cNvSpPr>
            <a:spLocks noGrp="1"/>
          </p:cNvSpPr>
          <p:nvPr>
            <p:ph type="sldNum" sz="quarter" idx="12"/>
          </p:nvPr>
        </p:nvSpPr>
        <p:spPr/>
        <p:txBody>
          <a:bodyPr/>
          <a:lstStyle/>
          <a:p>
            <a:fld id="{35D1BC03-B999-49DC-A9D5-88EF6192070A}" type="slidenum">
              <a:rPr kumimoji="1" lang="ja-JP" altLang="en-US" smtClean="0"/>
              <a:pPr/>
              <a:t>3</a:t>
            </a:fld>
            <a:endParaRPr kumimoji="1" lang="ja-JP"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(7) </a:t>
            </a:r>
            <a:r>
              <a:rPr kumimoji="1" lang="ja-JP" altLang="en-US" dirty="0" smtClean="0"/>
              <a:t>個人差の効果</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学習効果は，</a:t>
            </a:r>
            <a:r>
              <a:rPr kumimoji="1" lang="ja-JP" altLang="en-US" dirty="0" smtClean="0"/>
              <a:t>学習者の適性によって異なる．</a:t>
            </a:r>
            <a:r>
              <a:rPr lang="ja-JP" altLang="en-US" dirty="0" smtClean="0"/>
              <a:t>適性の例として，</a:t>
            </a:r>
            <a:endParaRPr lang="en-US" altLang="ja-JP" dirty="0" smtClean="0"/>
          </a:p>
          <a:p>
            <a:pPr lvl="1"/>
            <a:r>
              <a:rPr kumimoji="1" lang="ja-JP" altLang="en-US" dirty="0" smtClean="0"/>
              <a:t>既有知識の量</a:t>
            </a:r>
            <a:endParaRPr kumimoji="1" lang="en-US" altLang="ja-JP" dirty="0" smtClean="0"/>
          </a:p>
          <a:p>
            <a:pPr lvl="1"/>
            <a:r>
              <a:rPr lang="ja-JP" altLang="en-US" dirty="0" smtClean="0"/>
              <a:t>空間的能力などの心的特性</a:t>
            </a:r>
            <a:endParaRPr lang="en-US" altLang="ja-JP"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endParaRPr kumimoji="1" lang="ja-JP" altLang="en-US"/>
          </a:p>
        </p:txBody>
      </p:sp>
      <p:sp>
        <p:nvSpPr>
          <p:cNvPr id="3" name="コンテンツ プレースホルダ 2"/>
          <p:cNvSpPr>
            <a:spLocks noGrp="1"/>
          </p:cNvSpPr>
          <p:nvPr>
            <p:ph sz="half" idx="1"/>
          </p:nvPr>
        </p:nvSpPr>
        <p:spPr/>
        <p:txBody>
          <a:bodyPr>
            <a:normAutofit lnSpcReduction="10000"/>
          </a:bodyPr>
          <a:lstStyle/>
          <a:p>
            <a:r>
              <a:rPr lang="ja-JP" altLang="en-US" dirty="0" smtClean="0"/>
              <a:t>既有知識の影響</a:t>
            </a:r>
            <a:endParaRPr lang="en-US" altLang="ja-JP" dirty="0" smtClean="0"/>
          </a:p>
          <a:p>
            <a:pPr lvl="1"/>
            <a:r>
              <a:rPr kumimoji="1" lang="ja-JP" altLang="en-US" dirty="0" smtClean="0"/>
              <a:t>マルチメディア効果は，既有知識の少ない学習者に対してより明確に表れる．</a:t>
            </a:r>
            <a:endParaRPr kumimoji="1" lang="en-US" altLang="ja-JP" dirty="0" smtClean="0"/>
          </a:p>
          <a:p>
            <a:pPr lvl="1"/>
            <a:r>
              <a:rPr lang="ja-JP" altLang="en-US" dirty="0" smtClean="0"/>
              <a:t>説明文</a:t>
            </a:r>
            <a:r>
              <a:rPr kumimoji="1" lang="ja-JP" altLang="en-US" dirty="0" smtClean="0"/>
              <a:t>とイラストの統合を助けるようデザインされたテキストは，既有知識の少ない学習者の助けとなる．（</a:t>
            </a:r>
            <a:r>
              <a:rPr kumimoji="1" lang="en-US" altLang="ja-JP" dirty="0" smtClean="0"/>
              <a:t>Mayer, Steinhoff, Bower, &amp; Mars, 1995</a:t>
            </a:r>
            <a:r>
              <a:rPr kumimoji="1" lang="ja-JP" altLang="en-US" dirty="0" smtClean="0"/>
              <a:t>）</a:t>
            </a:r>
            <a:endParaRPr kumimoji="1" lang="ja-JP" altLang="en-US" dirty="0"/>
          </a:p>
        </p:txBody>
      </p:sp>
      <p:graphicFrame>
        <p:nvGraphicFramePr>
          <p:cNvPr id="8" name="コンテンツ プレースホルダ 7"/>
          <p:cNvGraphicFramePr>
            <a:graphicFrameLocks noGrp="1"/>
          </p:cNvGraphicFramePr>
          <p:nvPr>
            <p:ph sz="half" idx="2"/>
          </p:nvPr>
        </p:nvGraphicFramePr>
        <p:xfrm>
          <a:off x="4648200" y="1600200"/>
          <a:ext cx="4038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sz="half" idx="1"/>
          </p:nvPr>
        </p:nvSpPr>
        <p:spPr/>
        <p:txBody>
          <a:bodyPr>
            <a:normAutofit/>
          </a:bodyPr>
          <a:lstStyle/>
          <a:p>
            <a:r>
              <a:rPr kumimoji="1" lang="ja-JP" altLang="en-US" dirty="0" smtClean="0"/>
              <a:t>空間的視覚化能力の影響</a:t>
            </a:r>
            <a:endParaRPr kumimoji="1" lang="en-US" altLang="ja-JP" dirty="0" smtClean="0"/>
          </a:p>
          <a:p>
            <a:pPr lvl="1"/>
            <a:r>
              <a:rPr lang="ja-JP" altLang="en-US" dirty="0" smtClean="0"/>
              <a:t>能力テストの例：紙を折って穴をあけ，紙を広げたときの穴の位置を答える</a:t>
            </a:r>
            <a:endParaRPr kumimoji="1" lang="en-US" altLang="ja-JP" dirty="0" smtClean="0"/>
          </a:p>
          <a:p>
            <a:pPr lvl="1"/>
            <a:r>
              <a:rPr lang="ja-JP" altLang="en-US" dirty="0" smtClean="0"/>
              <a:t>アニメーションとナレーションの時間的接近の効果は，空間能力が高い学生で明確になる．（</a:t>
            </a:r>
            <a:r>
              <a:rPr lang="en-US" altLang="ja-JP" dirty="0" smtClean="0"/>
              <a:t>Mayer &amp; Sims, 1994</a:t>
            </a:r>
            <a:r>
              <a:rPr lang="ja-JP" altLang="en-US" dirty="0" smtClean="0"/>
              <a:t>）</a:t>
            </a:r>
            <a:endParaRPr kumimoji="1" lang="ja-JP" altLang="en-US" dirty="0"/>
          </a:p>
        </p:txBody>
      </p:sp>
      <p:graphicFrame>
        <p:nvGraphicFramePr>
          <p:cNvPr id="6" name="コンテンツ プレースホルダ 5"/>
          <p:cNvGraphicFramePr>
            <a:graphicFrameLocks noGrp="1"/>
          </p:cNvGraphicFramePr>
          <p:nvPr>
            <p:ph sz="half" idx="2"/>
          </p:nvPr>
        </p:nvGraphicFramePr>
        <p:xfrm>
          <a:off x="4648200" y="1600200"/>
          <a:ext cx="4038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endParaRPr kumimoji="1" lang="ja-JP" altLang="en-US"/>
          </a:p>
        </p:txBody>
      </p:sp>
      <p:sp>
        <p:nvSpPr>
          <p:cNvPr id="6" name="コンテンツ プレースホルダ 5"/>
          <p:cNvSpPr>
            <a:spLocks noGrp="1"/>
          </p:cNvSpPr>
          <p:nvPr>
            <p:ph idx="1"/>
          </p:nvPr>
        </p:nvSpPr>
        <p:spPr/>
        <p:txBody>
          <a:bodyPr>
            <a:normAutofit/>
          </a:bodyPr>
          <a:lstStyle/>
          <a:p>
            <a:r>
              <a:rPr lang="ja-JP" altLang="en-US" dirty="0" smtClean="0"/>
              <a:t>領域知識によって，デザインのあまり良くない教材の悪影響は埋め合わせされる．</a:t>
            </a:r>
            <a:endParaRPr lang="en-US" altLang="ja-JP" dirty="0" smtClean="0"/>
          </a:p>
          <a:p>
            <a:r>
              <a:rPr kumimoji="1" lang="ja-JP" altLang="en-US" dirty="0" smtClean="0"/>
              <a:t>空間的能力は，よくデザインされた教材（アニメーションとナレーションの同時提示）の効果を高める．</a:t>
            </a:r>
            <a:endParaRPr kumimoji="1" lang="en-US" altLang="ja-JP" dirty="0" smtClean="0"/>
          </a:p>
          <a:p>
            <a:pPr lvl="1"/>
            <a:r>
              <a:rPr lang="ja-JP" altLang="en-US" dirty="0" smtClean="0"/>
              <a:t>アニメーションを理解して絵画的モデルを構成することが容易であるため，作業記憶の容量をモデルの統合により多く割り当てられるためと考えられる． </a:t>
            </a:r>
            <a:r>
              <a:rPr lang="ja-JP" altLang="en-US" sz="2400" dirty="0" smtClean="0"/>
              <a:t>（</a:t>
            </a:r>
            <a:r>
              <a:rPr lang="en-US" altLang="ja-JP" sz="2400" dirty="0" smtClean="0"/>
              <a:t>Mayer &amp; Sims, 1994</a:t>
            </a:r>
            <a:r>
              <a:rPr lang="ja-JP" altLang="en-US" sz="2400" dirty="0" smtClean="0"/>
              <a:t>）</a:t>
            </a:r>
            <a:endParaRPr kumimoji="1" lang="ja-JP" altLang="en-US" sz="24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３．マルチメディア学習と</a:t>
            </a:r>
            <a:r>
              <a:rPr kumimoji="1" lang="en-US" altLang="ja-JP" dirty="0" smtClean="0"/>
              <a:t/>
            </a:r>
            <a:br>
              <a:rPr kumimoji="1" lang="en-US" altLang="ja-JP" dirty="0" smtClean="0"/>
            </a:br>
            <a:r>
              <a:rPr kumimoji="1" lang="ja-JP" altLang="en-US" dirty="0" smtClean="0"/>
              <a:t>適性処遇交互作用</a:t>
            </a:r>
            <a:endParaRPr kumimoji="1" lang="ja-JP" altLang="en-US" dirty="0"/>
          </a:p>
        </p:txBody>
      </p:sp>
      <p:sp>
        <p:nvSpPr>
          <p:cNvPr id="3" name="コンテンツ プレースホルダ 2"/>
          <p:cNvSpPr>
            <a:spLocks noGrp="1"/>
          </p:cNvSpPr>
          <p:nvPr>
            <p:ph idx="1"/>
          </p:nvPr>
        </p:nvSpPr>
        <p:spPr/>
        <p:txBody>
          <a:bodyPr/>
          <a:lstStyle/>
          <a:p>
            <a:r>
              <a:rPr lang="ja-JP" altLang="en-US" b="1" dirty="0" smtClean="0">
                <a:solidFill>
                  <a:srgbClr val="FF0000"/>
                </a:solidFill>
              </a:rPr>
              <a:t>適性処遇交互作用</a:t>
            </a:r>
            <a:r>
              <a:rPr lang="ja-JP" altLang="en-US" dirty="0" smtClean="0"/>
              <a:t>（</a:t>
            </a:r>
            <a:r>
              <a:rPr lang="en-US" altLang="ja-JP" dirty="0" smtClean="0"/>
              <a:t>aptitude treatment interaction</a:t>
            </a:r>
            <a:r>
              <a:rPr lang="ja-JP" altLang="en-US" dirty="0" smtClean="0"/>
              <a:t>）：さまざまな適性の人々が環境から異なる処遇を与えられたとき，その処遇による結果がその人の適性だけからも</a:t>
            </a:r>
            <a:r>
              <a:rPr lang="ja-JP" altLang="en-US" dirty="0" smtClean="0"/>
              <a:t>処遇だけからも</a:t>
            </a:r>
            <a:r>
              <a:rPr lang="ja-JP" altLang="en-US" dirty="0" smtClean="0"/>
              <a:t>説明されず，両者の組合せによる独特の効果を示すとき，これを適性処遇（処理）交互作用という．</a:t>
            </a:r>
            <a:r>
              <a:rPr lang="en-US" altLang="ja-JP" dirty="0" smtClean="0"/>
              <a:t/>
            </a:r>
            <a:br>
              <a:rPr lang="en-US" altLang="ja-JP" dirty="0" smtClean="0"/>
            </a:br>
            <a:r>
              <a:rPr lang="ja-JP" altLang="en-US" sz="2400" dirty="0" smtClean="0"/>
              <a:t>（有斐閣</a:t>
            </a:r>
            <a:r>
              <a:rPr lang="en-US" altLang="ja-JP" sz="2400" dirty="0" smtClean="0"/>
              <a:t>『</a:t>
            </a:r>
            <a:r>
              <a:rPr lang="ja-JP" altLang="en-US" sz="2400" dirty="0" smtClean="0"/>
              <a:t>心理学辞典</a:t>
            </a:r>
            <a:r>
              <a:rPr lang="en-US" altLang="ja-JP" sz="2400" dirty="0" smtClean="0"/>
              <a:t>』</a:t>
            </a:r>
            <a:r>
              <a:rPr lang="ja-JP" altLang="en-US" sz="2400" dirty="0" smtClean="0"/>
              <a:t>より）</a:t>
            </a:r>
            <a:endParaRPr kumimoji="1" lang="ja-JP" altLang="en-US" sz="24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kumimoji="1" lang="ja-JP" altLang="en-US" dirty="0" smtClean="0"/>
              <a:t>学習における処遇は教授法．教材の構造や，教師の教え方．</a:t>
            </a:r>
            <a:endParaRPr kumimoji="1" lang="en-US" altLang="ja-JP" dirty="0" smtClean="0"/>
          </a:p>
          <a:p>
            <a:r>
              <a:rPr lang="ja-JP" altLang="en-US" dirty="0"/>
              <a:t>学習者の</a:t>
            </a:r>
            <a:r>
              <a:rPr lang="ja-JP" altLang="en-US" dirty="0" smtClean="0"/>
              <a:t>特性は，学習に関連するあらゆる個人的特性．知能，性格，既有知識，など．</a:t>
            </a:r>
            <a:endParaRPr lang="en-US" altLang="ja-JP" dirty="0" smtClean="0"/>
          </a:p>
          <a:p>
            <a:r>
              <a:rPr kumimoji="1" lang="ja-JP" altLang="en-US" dirty="0"/>
              <a:t>適性</a:t>
            </a:r>
            <a:r>
              <a:rPr kumimoji="1" lang="ja-JP" altLang="en-US" dirty="0" smtClean="0"/>
              <a:t>処遇交互作用は，どのような適性の学習者にはどのような教授方法が最適かという，個人差に応じた教育環境を研究・設計する上での基本概念．</a:t>
            </a:r>
            <a:r>
              <a:rPr lang="ja-JP" altLang="en-US" dirty="0" smtClean="0"/>
              <a:t> </a:t>
            </a:r>
            <a:r>
              <a:rPr lang="ja-JP" altLang="en-US" sz="2400" dirty="0" smtClean="0"/>
              <a:t>（有斐閣</a:t>
            </a:r>
            <a:r>
              <a:rPr lang="en-US" altLang="ja-JP" sz="2400" dirty="0" smtClean="0"/>
              <a:t>『</a:t>
            </a:r>
            <a:r>
              <a:rPr lang="ja-JP" altLang="en-US" sz="2400" dirty="0" smtClean="0"/>
              <a:t>心理学辞典</a:t>
            </a:r>
            <a:r>
              <a:rPr lang="en-US" altLang="ja-JP" sz="2400" dirty="0" smtClean="0"/>
              <a:t>』</a:t>
            </a:r>
            <a:r>
              <a:rPr lang="ja-JP" altLang="en-US" sz="2400" dirty="0" smtClean="0"/>
              <a:t>より）</a:t>
            </a:r>
            <a:endParaRPr kumimoji="1" lang="ja-JP" altLang="en-US" sz="24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線コネクタ 11"/>
          <p:cNvCxnSpPr/>
          <p:nvPr/>
        </p:nvCxnSpPr>
        <p:spPr>
          <a:xfrm>
            <a:off x="2699792" y="1196752"/>
            <a:ext cx="3168352"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2699792" y="2996952"/>
            <a:ext cx="3168352"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1115616" y="1628800"/>
            <a:ext cx="615553" cy="1852430"/>
          </a:xfrm>
          <a:prstGeom prst="rect">
            <a:avLst/>
          </a:prstGeom>
          <a:noFill/>
        </p:spPr>
        <p:txBody>
          <a:bodyPr vert="eaVert" wrap="none" rtlCol="0">
            <a:spAutoFit/>
          </a:bodyPr>
          <a:lstStyle/>
          <a:p>
            <a:r>
              <a:rPr kumimoji="1" lang="ja-JP" altLang="en-US" sz="2800" dirty="0" smtClean="0"/>
              <a:t>学習の効果</a:t>
            </a:r>
            <a:endParaRPr kumimoji="1" lang="ja-JP" altLang="en-US" sz="2800" dirty="0"/>
          </a:p>
        </p:txBody>
      </p:sp>
      <p:sp>
        <p:nvSpPr>
          <p:cNvPr id="16" name="テキスト ボックス 15"/>
          <p:cNvSpPr txBox="1"/>
          <p:nvPr/>
        </p:nvSpPr>
        <p:spPr>
          <a:xfrm>
            <a:off x="6156176" y="980728"/>
            <a:ext cx="1470274" cy="523220"/>
          </a:xfrm>
          <a:prstGeom prst="rect">
            <a:avLst/>
          </a:prstGeom>
          <a:noFill/>
        </p:spPr>
        <p:txBody>
          <a:bodyPr wrap="none" rtlCol="0">
            <a:spAutoFit/>
          </a:bodyPr>
          <a:lstStyle/>
          <a:p>
            <a:r>
              <a:rPr kumimoji="1" lang="ja-JP" altLang="en-US" sz="2800" dirty="0" smtClean="0"/>
              <a:t>教授法</a:t>
            </a:r>
            <a:r>
              <a:rPr kumimoji="1" lang="en-US" altLang="ja-JP" sz="2800" dirty="0" smtClean="0"/>
              <a:t>A</a:t>
            </a:r>
            <a:endParaRPr kumimoji="1" lang="ja-JP" altLang="en-US" sz="2800" dirty="0"/>
          </a:p>
        </p:txBody>
      </p:sp>
      <p:sp>
        <p:nvSpPr>
          <p:cNvPr id="17" name="テキスト ボックス 16"/>
          <p:cNvSpPr txBox="1"/>
          <p:nvPr/>
        </p:nvSpPr>
        <p:spPr>
          <a:xfrm>
            <a:off x="6156176" y="2780928"/>
            <a:ext cx="1457450" cy="523220"/>
          </a:xfrm>
          <a:prstGeom prst="rect">
            <a:avLst/>
          </a:prstGeom>
          <a:noFill/>
        </p:spPr>
        <p:txBody>
          <a:bodyPr wrap="none" rtlCol="0">
            <a:spAutoFit/>
          </a:bodyPr>
          <a:lstStyle/>
          <a:p>
            <a:r>
              <a:rPr kumimoji="1" lang="ja-JP" altLang="en-US" sz="2800" dirty="0" smtClean="0"/>
              <a:t>教授法</a:t>
            </a:r>
            <a:r>
              <a:rPr lang="en-US" altLang="ja-JP" sz="2800" dirty="0" smtClean="0"/>
              <a:t>B</a:t>
            </a:r>
            <a:endParaRPr kumimoji="1" lang="ja-JP" altLang="en-US" sz="2800" dirty="0"/>
          </a:p>
        </p:txBody>
      </p:sp>
      <p:sp>
        <p:nvSpPr>
          <p:cNvPr id="18" name="テキスト ボックス 17"/>
          <p:cNvSpPr txBox="1"/>
          <p:nvPr/>
        </p:nvSpPr>
        <p:spPr>
          <a:xfrm>
            <a:off x="6444208" y="3933056"/>
            <a:ext cx="2339102" cy="523220"/>
          </a:xfrm>
          <a:prstGeom prst="rect">
            <a:avLst/>
          </a:prstGeom>
          <a:noFill/>
        </p:spPr>
        <p:txBody>
          <a:bodyPr wrap="none" rtlCol="0">
            <a:spAutoFit/>
          </a:bodyPr>
          <a:lstStyle/>
          <a:p>
            <a:r>
              <a:rPr kumimoji="1" lang="ja-JP" altLang="en-US" sz="2800" dirty="0" smtClean="0"/>
              <a:t>学習者の特性</a:t>
            </a:r>
            <a:endParaRPr kumimoji="1" lang="ja-JP" altLang="en-US" sz="2800" dirty="0"/>
          </a:p>
        </p:txBody>
      </p:sp>
      <p:grpSp>
        <p:nvGrpSpPr>
          <p:cNvPr id="24" name="グループ化 23"/>
          <p:cNvGrpSpPr/>
          <p:nvPr/>
        </p:nvGrpSpPr>
        <p:grpSpPr>
          <a:xfrm>
            <a:off x="2123728" y="908720"/>
            <a:ext cx="4248472" cy="3456384"/>
            <a:chOff x="1331640" y="2060848"/>
            <a:chExt cx="4248472" cy="3456384"/>
          </a:xfrm>
        </p:grpSpPr>
        <p:cxnSp>
          <p:nvCxnSpPr>
            <p:cNvPr id="6" name="直線コネクタ 5"/>
            <p:cNvCxnSpPr/>
            <p:nvPr/>
          </p:nvCxnSpPr>
          <p:spPr>
            <a:xfrm rot="5400000">
              <a:off x="-324544" y="3717032"/>
              <a:ext cx="331236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1331640" y="5373216"/>
              <a:ext cx="424847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rot="5400000">
              <a:off x="1619672" y="5229200"/>
              <a:ext cx="57606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rot="5400000">
              <a:off x="4788024" y="5229200"/>
              <a:ext cx="57606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2" name="テキスト ボックス 21"/>
          <p:cNvSpPr txBox="1"/>
          <p:nvPr/>
        </p:nvSpPr>
        <p:spPr>
          <a:xfrm>
            <a:off x="2411760" y="4509120"/>
            <a:ext cx="543739" cy="523220"/>
          </a:xfrm>
          <a:prstGeom prst="rect">
            <a:avLst/>
          </a:prstGeom>
          <a:noFill/>
        </p:spPr>
        <p:txBody>
          <a:bodyPr wrap="none" rtlCol="0">
            <a:spAutoFit/>
          </a:bodyPr>
          <a:lstStyle/>
          <a:p>
            <a:r>
              <a:rPr kumimoji="1" lang="ja-JP" altLang="en-US" sz="2800" dirty="0" smtClean="0"/>
              <a:t>低</a:t>
            </a:r>
            <a:endParaRPr kumimoji="1" lang="ja-JP" altLang="en-US" sz="2800" dirty="0"/>
          </a:p>
        </p:txBody>
      </p:sp>
      <p:sp>
        <p:nvSpPr>
          <p:cNvPr id="23" name="テキスト ボックス 22"/>
          <p:cNvSpPr txBox="1"/>
          <p:nvPr/>
        </p:nvSpPr>
        <p:spPr>
          <a:xfrm>
            <a:off x="5652120" y="4509120"/>
            <a:ext cx="543739" cy="523220"/>
          </a:xfrm>
          <a:prstGeom prst="rect">
            <a:avLst/>
          </a:prstGeom>
          <a:noFill/>
        </p:spPr>
        <p:txBody>
          <a:bodyPr wrap="none" rtlCol="0">
            <a:spAutoFit/>
          </a:bodyPr>
          <a:lstStyle/>
          <a:p>
            <a:r>
              <a:rPr lang="ja-JP" altLang="en-US" sz="2800" dirty="0" smtClean="0"/>
              <a:t>高</a:t>
            </a:r>
            <a:endParaRPr kumimoji="1" lang="ja-JP" altLang="en-US" sz="2800" dirty="0"/>
          </a:p>
        </p:txBody>
      </p:sp>
      <p:sp>
        <p:nvSpPr>
          <p:cNvPr id="25" name="テキスト ボックス 24"/>
          <p:cNvSpPr txBox="1"/>
          <p:nvPr/>
        </p:nvSpPr>
        <p:spPr>
          <a:xfrm>
            <a:off x="899592" y="5301208"/>
            <a:ext cx="7186583" cy="954107"/>
          </a:xfrm>
          <a:prstGeom prst="rect">
            <a:avLst/>
          </a:prstGeom>
          <a:noFill/>
        </p:spPr>
        <p:txBody>
          <a:bodyPr wrap="none" rtlCol="0">
            <a:spAutoFit/>
          </a:bodyPr>
          <a:lstStyle/>
          <a:p>
            <a:r>
              <a:rPr lang="ja-JP" altLang="en-US" sz="2800" dirty="0"/>
              <a:t>学習者特性に</a:t>
            </a:r>
            <a:r>
              <a:rPr lang="ja-JP" altLang="en-US" sz="2800" dirty="0" smtClean="0"/>
              <a:t>かかわらず，教授法</a:t>
            </a:r>
            <a:r>
              <a:rPr lang="en-US" altLang="ja-JP" sz="2800" dirty="0" smtClean="0"/>
              <a:t>A</a:t>
            </a:r>
            <a:r>
              <a:rPr lang="ja-JP" altLang="en-US" sz="2800" dirty="0" smtClean="0"/>
              <a:t>が優れる．</a:t>
            </a:r>
            <a:endParaRPr lang="en-US" altLang="ja-JP" sz="2800" dirty="0" smtClean="0"/>
          </a:p>
          <a:p>
            <a:r>
              <a:rPr kumimoji="1" lang="ja-JP" altLang="en-US" sz="2800" dirty="0" smtClean="0"/>
              <a:t>特性は学習効果に影響しない．</a:t>
            </a:r>
            <a:endParaRPr kumimoji="1" lang="ja-JP" altLang="en-US" sz="28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線コネクタ 11"/>
          <p:cNvCxnSpPr/>
          <p:nvPr/>
        </p:nvCxnSpPr>
        <p:spPr>
          <a:xfrm flipV="1">
            <a:off x="2699792" y="1196752"/>
            <a:ext cx="3168352" cy="93610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flipV="1">
            <a:off x="2771800" y="2420888"/>
            <a:ext cx="3096344" cy="93610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1115616" y="1628800"/>
            <a:ext cx="615553" cy="1852430"/>
          </a:xfrm>
          <a:prstGeom prst="rect">
            <a:avLst/>
          </a:prstGeom>
          <a:noFill/>
        </p:spPr>
        <p:txBody>
          <a:bodyPr vert="eaVert" wrap="none" rtlCol="0">
            <a:spAutoFit/>
          </a:bodyPr>
          <a:lstStyle/>
          <a:p>
            <a:r>
              <a:rPr kumimoji="1" lang="ja-JP" altLang="en-US" sz="2800" dirty="0" smtClean="0"/>
              <a:t>学習の効果</a:t>
            </a:r>
            <a:endParaRPr kumimoji="1" lang="ja-JP" altLang="en-US" sz="2800" dirty="0"/>
          </a:p>
        </p:txBody>
      </p:sp>
      <p:sp>
        <p:nvSpPr>
          <p:cNvPr id="16" name="テキスト ボックス 15"/>
          <p:cNvSpPr txBox="1"/>
          <p:nvPr/>
        </p:nvSpPr>
        <p:spPr>
          <a:xfrm>
            <a:off x="6156176" y="980728"/>
            <a:ext cx="1470274" cy="523220"/>
          </a:xfrm>
          <a:prstGeom prst="rect">
            <a:avLst/>
          </a:prstGeom>
          <a:noFill/>
        </p:spPr>
        <p:txBody>
          <a:bodyPr wrap="none" rtlCol="0">
            <a:spAutoFit/>
          </a:bodyPr>
          <a:lstStyle/>
          <a:p>
            <a:r>
              <a:rPr kumimoji="1" lang="ja-JP" altLang="en-US" sz="2800" dirty="0" smtClean="0"/>
              <a:t>教授法</a:t>
            </a:r>
            <a:r>
              <a:rPr kumimoji="1" lang="en-US" altLang="ja-JP" sz="2800" dirty="0" smtClean="0"/>
              <a:t>A</a:t>
            </a:r>
            <a:endParaRPr kumimoji="1" lang="ja-JP" altLang="en-US" sz="2800" dirty="0"/>
          </a:p>
        </p:txBody>
      </p:sp>
      <p:sp>
        <p:nvSpPr>
          <p:cNvPr id="17" name="テキスト ボックス 16"/>
          <p:cNvSpPr txBox="1"/>
          <p:nvPr/>
        </p:nvSpPr>
        <p:spPr>
          <a:xfrm>
            <a:off x="6156176" y="2060848"/>
            <a:ext cx="1457450" cy="523220"/>
          </a:xfrm>
          <a:prstGeom prst="rect">
            <a:avLst/>
          </a:prstGeom>
          <a:noFill/>
        </p:spPr>
        <p:txBody>
          <a:bodyPr wrap="none" rtlCol="0">
            <a:spAutoFit/>
          </a:bodyPr>
          <a:lstStyle/>
          <a:p>
            <a:r>
              <a:rPr kumimoji="1" lang="ja-JP" altLang="en-US" sz="2800" dirty="0" smtClean="0"/>
              <a:t>教授法</a:t>
            </a:r>
            <a:r>
              <a:rPr lang="en-US" altLang="ja-JP" sz="2800" dirty="0" smtClean="0"/>
              <a:t>B</a:t>
            </a:r>
            <a:endParaRPr kumimoji="1" lang="ja-JP" altLang="en-US" sz="2800" dirty="0"/>
          </a:p>
        </p:txBody>
      </p:sp>
      <p:sp>
        <p:nvSpPr>
          <p:cNvPr id="18" name="テキスト ボックス 17"/>
          <p:cNvSpPr txBox="1"/>
          <p:nvPr/>
        </p:nvSpPr>
        <p:spPr>
          <a:xfrm>
            <a:off x="6444208" y="3933056"/>
            <a:ext cx="2339102" cy="523220"/>
          </a:xfrm>
          <a:prstGeom prst="rect">
            <a:avLst/>
          </a:prstGeom>
          <a:noFill/>
        </p:spPr>
        <p:txBody>
          <a:bodyPr wrap="none" rtlCol="0">
            <a:spAutoFit/>
          </a:bodyPr>
          <a:lstStyle/>
          <a:p>
            <a:r>
              <a:rPr kumimoji="1" lang="ja-JP" altLang="en-US" sz="2800" dirty="0" smtClean="0"/>
              <a:t>学習者の特性</a:t>
            </a:r>
            <a:endParaRPr kumimoji="1" lang="ja-JP" altLang="en-US" sz="2800" dirty="0"/>
          </a:p>
        </p:txBody>
      </p:sp>
      <p:grpSp>
        <p:nvGrpSpPr>
          <p:cNvPr id="2" name="グループ化 23"/>
          <p:cNvGrpSpPr/>
          <p:nvPr/>
        </p:nvGrpSpPr>
        <p:grpSpPr>
          <a:xfrm>
            <a:off x="2123728" y="908720"/>
            <a:ext cx="4248472" cy="3456384"/>
            <a:chOff x="1331640" y="2060848"/>
            <a:chExt cx="4248472" cy="3456384"/>
          </a:xfrm>
        </p:grpSpPr>
        <p:cxnSp>
          <p:nvCxnSpPr>
            <p:cNvPr id="6" name="直線コネクタ 5"/>
            <p:cNvCxnSpPr/>
            <p:nvPr/>
          </p:nvCxnSpPr>
          <p:spPr>
            <a:xfrm rot="5400000">
              <a:off x="-324544" y="3717032"/>
              <a:ext cx="331236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1331640" y="5373216"/>
              <a:ext cx="424847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rot="5400000">
              <a:off x="1619672" y="5229200"/>
              <a:ext cx="57606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rot="5400000">
              <a:off x="4788024" y="5229200"/>
              <a:ext cx="57606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2" name="テキスト ボックス 21"/>
          <p:cNvSpPr txBox="1"/>
          <p:nvPr/>
        </p:nvSpPr>
        <p:spPr>
          <a:xfrm>
            <a:off x="2411760" y="4509120"/>
            <a:ext cx="543739" cy="523220"/>
          </a:xfrm>
          <a:prstGeom prst="rect">
            <a:avLst/>
          </a:prstGeom>
          <a:noFill/>
        </p:spPr>
        <p:txBody>
          <a:bodyPr wrap="none" rtlCol="0">
            <a:spAutoFit/>
          </a:bodyPr>
          <a:lstStyle/>
          <a:p>
            <a:r>
              <a:rPr kumimoji="1" lang="ja-JP" altLang="en-US" sz="2800" dirty="0" smtClean="0"/>
              <a:t>低</a:t>
            </a:r>
            <a:endParaRPr kumimoji="1" lang="ja-JP" altLang="en-US" sz="2800" dirty="0"/>
          </a:p>
        </p:txBody>
      </p:sp>
      <p:sp>
        <p:nvSpPr>
          <p:cNvPr id="23" name="テキスト ボックス 22"/>
          <p:cNvSpPr txBox="1"/>
          <p:nvPr/>
        </p:nvSpPr>
        <p:spPr>
          <a:xfrm>
            <a:off x="5652120" y="4509120"/>
            <a:ext cx="543739" cy="523220"/>
          </a:xfrm>
          <a:prstGeom prst="rect">
            <a:avLst/>
          </a:prstGeom>
          <a:noFill/>
        </p:spPr>
        <p:txBody>
          <a:bodyPr wrap="none" rtlCol="0">
            <a:spAutoFit/>
          </a:bodyPr>
          <a:lstStyle/>
          <a:p>
            <a:r>
              <a:rPr lang="ja-JP" altLang="en-US" sz="2800" dirty="0" smtClean="0"/>
              <a:t>高</a:t>
            </a:r>
            <a:endParaRPr kumimoji="1" lang="ja-JP" altLang="en-US" sz="2800" dirty="0"/>
          </a:p>
        </p:txBody>
      </p:sp>
      <p:sp>
        <p:nvSpPr>
          <p:cNvPr id="25" name="テキスト ボックス 24"/>
          <p:cNvSpPr txBox="1"/>
          <p:nvPr/>
        </p:nvSpPr>
        <p:spPr>
          <a:xfrm>
            <a:off x="827584" y="5157192"/>
            <a:ext cx="7904728" cy="1384995"/>
          </a:xfrm>
          <a:prstGeom prst="rect">
            <a:avLst/>
          </a:prstGeom>
          <a:noFill/>
        </p:spPr>
        <p:txBody>
          <a:bodyPr wrap="none" rtlCol="0">
            <a:spAutoFit/>
          </a:bodyPr>
          <a:lstStyle/>
          <a:p>
            <a:r>
              <a:rPr lang="ja-JP" altLang="en-US" sz="2800" dirty="0"/>
              <a:t>学習者特性に</a:t>
            </a:r>
            <a:r>
              <a:rPr lang="ja-JP" altLang="en-US" sz="2800" dirty="0" smtClean="0"/>
              <a:t>かかわらず，教授法</a:t>
            </a:r>
            <a:r>
              <a:rPr lang="en-US" altLang="ja-JP" sz="2800" dirty="0" smtClean="0"/>
              <a:t>A</a:t>
            </a:r>
            <a:r>
              <a:rPr lang="ja-JP" altLang="en-US" sz="2800" dirty="0" smtClean="0"/>
              <a:t>が優れる．</a:t>
            </a:r>
            <a:endParaRPr lang="en-US" altLang="ja-JP" sz="2800" dirty="0" smtClean="0"/>
          </a:p>
          <a:p>
            <a:r>
              <a:rPr lang="ja-JP" altLang="en-US" sz="2800" dirty="0" smtClean="0"/>
              <a:t>高</a:t>
            </a:r>
            <a:r>
              <a:rPr kumimoji="1" lang="ja-JP" altLang="en-US" sz="2800" dirty="0" smtClean="0"/>
              <a:t>特性の学習者は，いずれの教授法でも，低特性</a:t>
            </a:r>
            <a:endParaRPr kumimoji="1" lang="en-US" altLang="ja-JP" sz="2800" dirty="0" smtClean="0"/>
          </a:p>
          <a:p>
            <a:r>
              <a:rPr lang="ja-JP" altLang="en-US" sz="2800" dirty="0" smtClean="0"/>
              <a:t>の学習者よりも学習効果が高い</a:t>
            </a:r>
            <a:r>
              <a:rPr kumimoji="1" lang="ja-JP" altLang="en-US" sz="2800" dirty="0" smtClean="0"/>
              <a:t>．</a:t>
            </a:r>
            <a:endParaRPr kumimoji="1" lang="ja-JP" altLang="en-US" sz="28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p:cNvSpPr txBox="1"/>
          <p:nvPr/>
        </p:nvSpPr>
        <p:spPr>
          <a:xfrm>
            <a:off x="1115616" y="1628800"/>
            <a:ext cx="615553" cy="1852430"/>
          </a:xfrm>
          <a:prstGeom prst="rect">
            <a:avLst/>
          </a:prstGeom>
          <a:noFill/>
        </p:spPr>
        <p:txBody>
          <a:bodyPr vert="eaVert" wrap="none" rtlCol="0">
            <a:spAutoFit/>
          </a:bodyPr>
          <a:lstStyle/>
          <a:p>
            <a:r>
              <a:rPr kumimoji="1" lang="ja-JP" altLang="en-US" sz="2800" dirty="0" smtClean="0"/>
              <a:t>学習の効果</a:t>
            </a:r>
            <a:endParaRPr kumimoji="1" lang="ja-JP" altLang="en-US" sz="2800" dirty="0"/>
          </a:p>
        </p:txBody>
      </p:sp>
      <p:sp>
        <p:nvSpPr>
          <p:cNvPr id="16" name="テキスト ボックス 15"/>
          <p:cNvSpPr txBox="1"/>
          <p:nvPr/>
        </p:nvSpPr>
        <p:spPr>
          <a:xfrm>
            <a:off x="6012160" y="1772816"/>
            <a:ext cx="1620957" cy="523220"/>
          </a:xfrm>
          <a:prstGeom prst="rect">
            <a:avLst/>
          </a:prstGeom>
          <a:noFill/>
        </p:spPr>
        <p:txBody>
          <a:bodyPr wrap="none" rtlCol="0">
            <a:spAutoFit/>
          </a:bodyPr>
          <a:lstStyle/>
          <a:p>
            <a:r>
              <a:rPr lang="ja-JP" altLang="en-US" sz="2800" dirty="0" smtClean="0"/>
              <a:t>高特性者</a:t>
            </a:r>
            <a:endParaRPr kumimoji="1" lang="ja-JP" altLang="en-US" sz="2800" dirty="0"/>
          </a:p>
        </p:txBody>
      </p:sp>
      <p:sp>
        <p:nvSpPr>
          <p:cNvPr id="17" name="テキスト ボックス 16"/>
          <p:cNvSpPr txBox="1"/>
          <p:nvPr/>
        </p:nvSpPr>
        <p:spPr>
          <a:xfrm>
            <a:off x="6084168" y="3068960"/>
            <a:ext cx="1620957" cy="523220"/>
          </a:xfrm>
          <a:prstGeom prst="rect">
            <a:avLst/>
          </a:prstGeom>
          <a:noFill/>
        </p:spPr>
        <p:txBody>
          <a:bodyPr wrap="none" rtlCol="0">
            <a:spAutoFit/>
          </a:bodyPr>
          <a:lstStyle/>
          <a:p>
            <a:r>
              <a:rPr kumimoji="1" lang="ja-JP" altLang="en-US" sz="2800" dirty="0" smtClean="0"/>
              <a:t>低特性者</a:t>
            </a:r>
            <a:endParaRPr kumimoji="1" lang="ja-JP" altLang="en-US" sz="2800" dirty="0"/>
          </a:p>
        </p:txBody>
      </p:sp>
      <p:sp>
        <p:nvSpPr>
          <p:cNvPr id="18" name="テキスト ボックス 17"/>
          <p:cNvSpPr txBox="1"/>
          <p:nvPr/>
        </p:nvSpPr>
        <p:spPr>
          <a:xfrm>
            <a:off x="6444208" y="3933056"/>
            <a:ext cx="1261884" cy="523220"/>
          </a:xfrm>
          <a:prstGeom prst="rect">
            <a:avLst/>
          </a:prstGeom>
          <a:noFill/>
        </p:spPr>
        <p:txBody>
          <a:bodyPr wrap="none" rtlCol="0">
            <a:spAutoFit/>
          </a:bodyPr>
          <a:lstStyle/>
          <a:p>
            <a:r>
              <a:rPr kumimoji="1" lang="ja-JP" altLang="en-US" sz="2800" dirty="0" smtClean="0"/>
              <a:t>教授法</a:t>
            </a:r>
            <a:endParaRPr kumimoji="1" lang="ja-JP" altLang="en-US" sz="2800" dirty="0"/>
          </a:p>
        </p:txBody>
      </p:sp>
      <p:grpSp>
        <p:nvGrpSpPr>
          <p:cNvPr id="2" name="グループ化 23"/>
          <p:cNvGrpSpPr/>
          <p:nvPr/>
        </p:nvGrpSpPr>
        <p:grpSpPr>
          <a:xfrm>
            <a:off x="2123728" y="908720"/>
            <a:ext cx="4248472" cy="3456384"/>
            <a:chOff x="1331640" y="2060848"/>
            <a:chExt cx="4248472" cy="3456384"/>
          </a:xfrm>
        </p:grpSpPr>
        <p:cxnSp>
          <p:nvCxnSpPr>
            <p:cNvPr id="6" name="直線コネクタ 5"/>
            <p:cNvCxnSpPr/>
            <p:nvPr/>
          </p:nvCxnSpPr>
          <p:spPr>
            <a:xfrm rot="5400000">
              <a:off x="-324544" y="3717032"/>
              <a:ext cx="331236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1331640" y="5373216"/>
              <a:ext cx="424847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rot="5400000">
              <a:off x="1619672" y="5229200"/>
              <a:ext cx="57606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rot="5400000">
              <a:off x="4788024" y="5229200"/>
              <a:ext cx="57606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2" name="テキスト ボックス 21"/>
          <p:cNvSpPr txBox="1"/>
          <p:nvPr/>
        </p:nvSpPr>
        <p:spPr>
          <a:xfrm>
            <a:off x="2411760" y="4509120"/>
            <a:ext cx="393056" cy="523220"/>
          </a:xfrm>
          <a:prstGeom prst="rect">
            <a:avLst/>
          </a:prstGeom>
          <a:noFill/>
        </p:spPr>
        <p:txBody>
          <a:bodyPr wrap="none" rtlCol="0">
            <a:spAutoFit/>
          </a:bodyPr>
          <a:lstStyle/>
          <a:p>
            <a:r>
              <a:rPr lang="en-US" altLang="ja-JP" sz="2800" dirty="0"/>
              <a:t>A</a:t>
            </a:r>
            <a:endParaRPr kumimoji="1" lang="ja-JP" altLang="en-US" sz="2800" dirty="0"/>
          </a:p>
        </p:txBody>
      </p:sp>
      <p:sp>
        <p:nvSpPr>
          <p:cNvPr id="23" name="テキスト ボックス 22"/>
          <p:cNvSpPr txBox="1"/>
          <p:nvPr/>
        </p:nvSpPr>
        <p:spPr>
          <a:xfrm>
            <a:off x="5652120" y="4509120"/>
            <a:ext cx="380232" cy="523220"/>
          </a:xfrm>
          <a:prstGeom prst="rect">
            <a:avLst/>
          </a:prstGeom>
          <a:noFill/>
        </p:spPr>
        <p:txBody>
          <a:bodyPr wrap="none" rtlCol="0">
            <a:spAutoFit/>
          </a:bodyPr>
          <a:lstStyle/>
          <a:p>
            <a:r>
              <a:rPr lang="en-US" altLang="ja-JP" sz="2800" dirty="0"/>
              <a:t>B</a:t>
            </a:r>
            <a:endParaRPr kumimoji="1" lang="ja-JP" altLang="en-US" sz="2800" dirty="0"/>
          </a:p>
        </p:txBody>
      </p:sp>
      <p:sp>
        <p:nvSpPr>
          <p:cNvPr id="25" name="テキスト ボックス 24"/>
          <p:cNvSpPr txBox="1"/>
          <p:nvPr/>
        </p:nvSpPr>
        <p:spPr>
          <a:xfrm>
            <a:off x="611560" y="5229200"/>
            <a:ext cx="8204490" cy="1384995"/>
          </a:xfrm>
          <a:prstGeom prst="rect">
            <a:avLst/>
          </a:prstGeom>
          <a:noFill/>
        </p:spPr>
        <p:txBody>
          <a:bodyPr wrap="none" rtlCol="0">
            <a:spAutoFit/>
          </a:bodyPr>
          <a:lstStyle/>
          <a:p>
            <a:r>
              <a:rPr lang="ja-JP" altLang="en-US" sz="2800" dirty="0" smtClean="0"/>
              <a:t>ひとつ前のグラフと同一のデータで，教授法を</a:t>
            </a:r>
            <a:endParaRPr lang="en-US" altLang="ja-JP" sz="2800" dirty="0" smtClean="0"/>
          </a:p>
          <a:p>
            <a:r>
              <a:rPr lang="ja-JP" altLang="en-US" sz="2800" dirty="0" smtClean="0"/>
              <a:t>横軸にとり，学習者特性によってグラフを変えたもの．</a:t>
            </a:r>
            <a:endParaRPr lang="en-US" altLang="ja-JP" sz="2800" dirty="0" smtClean="0"/>
          </a:p>
          <a:p>
            <a:r>
              <a:rPr kumimoji="1" lang="ja-JP" altLang="en-US" sz="2800" dirty="0" smtClean="0"/>
              <a:t>テキスト図</a:t>
            </a:r>
            <a:r>
              <a:rPr kumimoji="1" lang="en-US" altLang="ja-JP" sz="2800" dirty="0" smtClean="0"/>
              <a:t>1.3</a:t>
            </a:r>
            <a:r>
              <a:rPr lang="ja-JP" altLang="en-US" sz="2800" dirty="0"/>
              <a:t> </a:t>
            </a:r>
            <a:r>
              <a:rPr lang="ja-JP" altLang="en-US" sz="2800" dirty="0" smtClean="0"/>
              <a:t>および図</a:t>
            </a:r>
            <a:r>
              <a:rPr lang="en-US" altLang="ja-JP" sz="2800" dirty="0" smtClean="0"/>
              <a:t>1.4 </a:t>
            </a:r>
            <a:r>
              <a:rPr lang="ja-JP" altLang="en-US" sz="2800" dirty="0" smtClean="0"/>
              <a:t>はこの描き方．</a:t>
            </a:r>
            <a:endParaRPr kumimoji="1" lang="ja-JP" altLang="en-US" sz="2800" dirty="0"/>
          </a:p>
        </p:txBody>
      </p:sp>
      <p:cxnSp>
        <p:nvCxnSpPr>
          <p:cNvPr id="28" name="直線コネクタ 27"/>
          <p:cNvCxnSpPr/>
          <p:nvPr/>
        </p:nvCxnSpPr>
        <p:spPr>
          <a:xfrm>
            <a:off x="2699792" y="1124744"/>
            <a:ext cx="3096344" cy="1152128"/>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2771800" y="2348880"/>
            <a:ext cx="3096344" cy="1152128"/>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線コネクタ 11"/>
          <p:cNvCxnSpPr/>
          <p:nvPr/>
        </p:nvCxnSpPr>
        <p:spPr>
          <a:xfrm flipV="1">
            <a:off x="2771800" y="1196752"/>
            <a:ext cx="3096344" cy="18002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2843808" y="1196752"/>
            <a:ext cx="3024336" cy="1800200"/>
          </a:xfrm>
          <a:prstGeom prst="line">
            <a:avLst/>
          </a:prstGeom>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1115616" y="1628800"/>
            <a:ext cx="615553" cy="1852430"/>
          </a:xfrm>
          <a:prstGeom prst="rect">
            <a:avLst/>
          </a:prstGeom>
          <a:noFill/>
        </p:spPr>
        <p:txBody>
          <a:bodyPr vert="eaVert" wrap="none" rtlCol="0">
            <a:spAutoFit/>
          </a:bodyPr>
          <a:lstStyle/>
          <a:p>
            <a:r>
              <a:rPr kumimoji="1" lang="ja-JP" altLang="en-US" sz="2800" dirty="0" smtClean="0"/>
              <a:t>学習の効果</a:t>
            </a:r>
            <a:endParaRPr kumimoji="1" lang="ja-JP" altLang="en-US" sz="2800" dirty="0"/>
          </a:p>
        </p:txBody>
      </p:sp>
      <p:sp>
        <p:nvSpPr>
          <p:cNvPr id="16" name="テキスト ボックス 15"/>
          <p:cNvSpPr txBox="1"/>
          <p:nvPr/>
        </p:nvSpPr>
        <p:spPr>
          <a:xfrm>
            <a:off x="6156176" y="980728"/>
            <a:ext cx="1470274" cy="523220"/>
          </a:xfrm>
          <a:prstGeom prst="rect">
            <a:avLst/>
          </a:prstGeom>
          <a:noFill/>
        </p:spPr>
        <p:txBody>
          <a:bodyPr wrap="none" rtlCol="0">
            <a:spAutoFit/>
          </a:bodyPr>
          <a:lstStyle/>
          <a:p>
            <a:r>
              <a:rPr kumimoji="1" lang="ja-JP" altLang="en-US" sz="2800" dirty="0" smtClean="0"/>
              <a:t>教授法</a:t>
            </a:r>
            <a:r>
              <a:rPr kumimoji="1" lang="en-US" altLang="ja-JP" sz="2800" dirty="0" smtClean="0"/>
              <a:t>A</a:t>
            </a:r>
            <a:endParaRPr kumimoji="1" lang="ja-JP" altLang="en-US" sz="2800" dirty="0"/>
          </a:p>
        </p:txBody>
      </p:sp>
      <p:sp>
        <p:nvSpPr>
          <p:cNvPr id="17" name="テキスト ボックス 16"/>
          <p:cNvSpPr txBox="1"/>
          <p:nvPr/>
        </p:nvSpPr>
        <p:spPr>
          <a:xfrm>
            <a:off x="6156176" y="2780928"/>
            <a:ext cx="1457450" cy="523220"/>
          </a:xfrm>
          <a:prstGeom prst="rect">
            <a:avLst/>
          </a:prstGeom>
          <a:noFill/>
        </p:spPr>
        <p:txBody>
          <a:bodyPr wrap="none" rtlCol="0">
            <a:spAutoFit/>
          </a:bodyPr>
          <a:lstStyle/>
          <a:p>
            <a:r>
              <a:rPr kumimoji="1" lang="ja-JP" altLang="en-US" sz="2800" dirty="0" smtClean="0"/>
              <a:t>教授法</a:t>
            </a:r>
            <a:r>
              <a:rPr lang="en-US" altLang="ja-JP" sz="2800" dirty="0" smtClean="0"/>
              <a:t>B</a:t>
            </a:r>
            <a:endParaRPr kumimoji="1" lang="ja-JP" altLang="en-US" sz="2800" dirty="0"/>
          </a:p>
        </p:txBody>
      </p:sp>
      <p:sp>
        <p:nvSpPr>
          <p:cNvPr id="18" name="テキスト ボックス 17"/>
          <p:cNvSpPr txBox="1"/>
          <p:nvPr/>
        </p:nvSpPr>
        <p:spPr>
          <a:xfrm>
            <a:off x="6444208" y="3933056"/>
            <a:ext cx="2339102" cy="523220"/>
          </a:xfrm>
          <a:prstGeom prst="rect">
            <a:avLst/>
          </a:prstGeom>
          <a:noFill/>
        </p:spPr>
        <p:txBody>
          <a:bodyPr wrap="none" rtlCol="0">
            <a:spAutoFit/>
          </a:bodyPr>
          <a:lstStyle/>
          <a:p>
            <a:r>
              <a:rPr kumimoji="1" lang="ja-JP" altLang="en-US" sz="2800" dirty="0" smtClean="0"/>
              <a:t>学習者の特性</a:t>
            </a:r>
            <a:endParaRPr kumimoji="1" lang="ja-JP" altLang="en-US" sz="2800" dirty="0"/>
          </a:p>
        </p:txBody>
      </p:sp>
      <p:grpSp>
        <p:nvGrpSpPr>
          <p:cNvPr id="2" name="グループ化 23"/>
          <p:cNvGrpSpPr/>
          <p:nvPr/>
        </p:nvGrpSpPr>
        <p:grpSpPr>
          <a:xfrm>
            <a:off x="2123728" y="908720"/>
            <a:ext cx="4248472" cy="3456384"/>
            <a:chOff x="1331640" y="2060848"/>
            <a:chExt cx="4248472" cy="3456384"/>
          </a:xfrm>
        </p:grpSpPr>
        <p:cxnSp>
          <p:nvCxnSpPr>
            <p:cNvPr id="6" name="直線コネクタ 5"/>
            <p:cNvCxnSpPr/>
            <p:nvPr/>
          </p:nvCxnSpPr>
          <p:spPr>
            <a:xfrm rot="5400000">
              <a:off x="-324544" y="3717032"/>
              <a:ext cx="331236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1331640" y="5373216"/>
              <a:ext cx="424847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rot="5400000">
              <a:off x="1619672" y="5229200"/>
              <a:ext cx="57606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rot="5400000">
              <a:off x="4788024" y="5229200"/>
              <a:ext cx="57606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2" name="テキスト ボックス 21"/>
          <p:cNvSpPr txBox="1"/>
          <p:nvPr/>
        </p:nvSpPr>
        <p:spPr>
          <a:xfrm>
            <a:off x="2411760" y="4509120"/>
            <a:ext cx="543739" cy="523220"/>
          </a:xfrm>
          <a:prstGeom prst="rect">
            <a:avLst/>
          </a:prstGeom>
          <a:noFill/>
        </p:spPr>
        <p:txBody>
          <a:bodyPr wrap="none" rtlCol="0">
            <a:spAutoFit/>
          </a:bodyPr>
          <a:lstStyle/>
          <a:p>
            <a:r>
              <a:rPr kumimoji="1" lang="ja-JP" altLang="en-US" sz="2800" dirty="0" smtClean="0"/>
              <a:t>低</a:t>
            </a:r>
            <a:endParaRPr kumimoji="1" lang="ja-JP" altLang="en-US" sz="2800" dirty="0"/>
          </a:p>
        </p:txBody>
      </p:sp>
      <p:sp>
        <p:nvSpPr>
          <p:cNvPr id="23" name="テキスト ボックス 22"/>
          <p:cNvSpPr txBox="1"/>
          <p:nvPr/>
        </p:nvSpPr>
        <p:spPr>
          <a:xfrm>
            <a:off x="5652120" y="4509120"/>
            <a:ext cx="543739" cy="523220"/>
          </a:xfrm>
          <a:prstGeom prst="rect">
            <a:avLst/>
          </a:prstGeom>
          <a:noFill/>
        </p:spPr>
        <p:txBody>
          <a:bodyPr wrap="none" rtlCol="0">
            <a:spAutoFit/>
          </a:bodyPr>
          <a:lstStyle/>
          <a:p>
            <a:r>
              <a:rPr lang="ja-JP" altLang="en-US" sz="2800" dirty="0" smtClean="0"/>
              <a:t>高</a:t>
            </a:r>
            <a:endParaRPr kumimoji="1" lang="ja-JP" altLang="en-US" sz="2800" dirty="0"/>
          </a:p>
        </p:txBody>
      </p:sp>
      <p:sp>
        <p:nvSpPr>
          <p:cNvPr id="25" name="テキスト ボックス 24"/>
          <p:cNvSpPr txBox="1"/>
          <p:nvPr/>
        </p:nvSpPr>
        <p:spPr>
          <a:xfrm>
            <a:off x="404107" y="5085184"/>
            <a:ext cx="8416365" cy="1384995"/>
          </a:xfrm>
          <a:prstGeom prst="rect">
            <a:avLst/>
          </a:prstGeom>
          <a:noFill/>
        </p:spPr>
        <p:txBody>
          <a:bodyPr wrap="square" rtlCol="0">
            <a:spAutoFit/>
          </a:bodyPr>
          <a:lstStyle/>
          <a:p>
            <a:r>
              <a:rPr lang="ja-JP" altLang="en-US" sz="2800" dirty="0" smtClean="0"/>
              <a:t>適性処遇交互作用の典型的パターン（</a:t>
            </a:r>
            <a:r>
              <a:rPr lang="ja-JP" altLang="en-US" sz="2800" dirty="0" smtClean="0">
                <a:solidFill>
                  <a:srgbClr val="00B050"/>
                </a:solidFill>
              </a:rPr>
              <a:t>テキスト図</a:t>
            </a:r>
            <a:r>
              <a:rPr lang="en-US" altLang="ja-JP" sz="2800" dirty="0" smtClean="0">
                <a:solidFill>
                  <a:srgbClr val="00B050"/>
                </a:solidFill>
              </a:rPr>
              <a:t>1.5</a:t>
            </a:r>
            <a:r>
              <a:rPr lang="ja-JP" altLang="en-US" sz="2800" dirty="0" smtClean="0"/>
              <a:t>）．</a:t>
            </a:r>
            <a:endParaRPr lang="en-US" altLang="ja-JP" sz="2800" dirty="0" smtClean="0"/>
          </a:p>
          <a:p>
            <a:r>
              <a:rPr lang="ja-JP" altLang="en-US" sz="2800" dirty="0" smtClean="0"/>
              <a:t>低特性者では教授法</a:t>
            </a:r>
            <a:r>
              <a:rPr lang="en-US" altLang="ja-JP" sz="2800" dirty="0" smtClean="0"/>
              <a:t>B</a:t>
            </a:r>
            <a:r>
              <a:rPr lang="ja-JP" altLang="en-US" sz="2800" dirty="0" smtClean="0"/>
              <a:t>の方が効果的だが，</a:t>
            </a:r>
            <a:endParaRPr lang="en-US" altLang="ja-JP" sz="2800" dirty="0" smtClean="0"/>
          </a:p>
          <a:p>
            <a:r>
              <a:rPr lang="ja-JP" altLang="en-US" sz="2800" dirty="0" smtClean="0"/>
              <a:t>高特性者では教授法</a:t>
            </a:r>
            <a:r>
              <a:rPr lang="en-US" altLang="ja-JP" sz="2800" dirty="0" smtClean="0"/>
              <a:t>A</a:t>
            </a:r>
            <a:r>
              <a:rPr lang="ja-JP" altLang="en-US" sz="2800" dirty="0" smtClean="0"/>
              <a:t>の方が効果的</a:t>
            </a:r>
            <a:r>
              <a:rPr kumimoji="1" lang="ja-JP" altLang="en-US" sz="2800" dirty="0" smtClean="0"/>
              <a:t>．</a:t>
            </a:r>
            <a:endParaRPr kumimoji="1" lang="ja-JP" altLang="en-US"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今日の</a:t>
            </a:r>
            <a:r>
              <a:rPr lang="ja-JP" altLang="en-US" dirty="0" smtClean="0"/>
              <a:t>学習</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交互作用とは何かを学習する．</a:t>
            </a:r>
            <a:endParaRPr kumimoji="1" lang="en-US" altLang="ja-JP" dirty="0" smtClean="0"/>
          </a:p>
          <a:p>
            <a:pPr lvl="1"/>
            <a:r>
              <a:rPr lang="ja-JP" altLang="en-US" dirty="0" smtClean="0"/>
              <a:t>適性処遇交互作用について学ぶ</a:t>
            </a:r>
            <a:endParaRPr kumimoji="1" lang="en-US" altLang="ja-JP" dirty="0" smtClean="0"/>
          </a:p>
          <a:p>
            <a:r>
              <a:rPr lang="ja-JP" altLang="en-US" dirty="0" smtClean="0"/>
              <a:t>題材として，マルチメディア学習を取り上げる．</a:t>
            </a:r>
            <a:endParaRPr lang="en-US" altLang="ja-JP" dirty="0" smtClean="0"/>
          </a:p>
          <a:p>
            <a:pPr lvl="1"/>
            <a:r>
              <a:rPr lang="ja-JP" altLang="en-US" dirty="0" smtClean="0"/>
              <a:t>配布資料：高山草二 （</a:t>
            </a:r>
            <a:r>
              <a:rPr lang="en-US" altLang="ja-JP" dirty="0" smtClean="0"/>
              <a:t>2008</a:t>
            </a:r>
            <a:r>
              <a:rPr lang="ja-JP" altLang="en-US" dirty="0" smtClean="0"/>
              <a:t>） 学習と情報メディア</a:t>
            </a:r>
            <a:r>
              <a:rPr lang="en-US" altLang="ja-JP" dirty="0" smtClean="0"/>
              <a:t>―</a:t>
            </a:r>
            <a:r>
              <a:rPr lang="ja-JP" altLang="en-US" dirty="0" smtClean="0"/>
              <a:t>認知心理学からの接近</a:t>
            </a:r>
            <a:r>
              <a:rPr lang="en-US" altLang="ja-JP" dirty="0" smtClean="0"/>
              <a:t>―</a:t>
            </a:r>
            <a:r>
              <a:rPr lang="ja-JP" altLang="en-US" dirty="0" smtClean="0"/>
              <a:t>　三恵社．第１章：マルチメディアによる学習</a:t>
            </a:r>
            <a:endParaRPr kumimoji="1" lang="ja-JP" altLang="en-US" dirty="0"/>
          </a:p>
        </p:txBody>
      </p:sp>
      <p:sp>
        <p:nvSpPr>
          <p:cNvPr id="4" name="スライド番号プレースホルダ 3"/>
          <p:cNvSpPr>
            <a:spLocks noGrp="1"/>
          </p:cNvSpPr>
          <p:nvPr>
            <p:ph type="sldNum" sz="quarter" idx="12"/>
          </p:nvPr>
        </p:nvSpPr>
        <p:spPr/>
        <p:txBody>
          <a:bodyPr/>
          <a:lstStyle/>
          <a:p>
            <a:fld id="{35D1BC03-B999-49DC-A9D5-88EF6192070A}" type="slidenum">
              <a:rPr kumimoji="1" lang="ja-JP" altLang="en-US" smtClean="0"/>
              <a:pPr/>
              <a:t>4</a:t>
            </a:fld>
            <a:endParaRPr kumimoji="1" lang="ja-JP" alt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線コネクタ 11"/>
          <p:cNvCxnSpPr/>
          <p:nvPr/>
        </p:nvCxnSpPr>
        <p:spPr>
          <a:xfrm flipV="1">
            <a:off x="2699792" y="1196752"/>
            <a:ext cx="3168352" cy="50405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flipV="1">
            <a:off x="2699792" y="1412776"/>
            <a:ext cx="3168352" cy="1944216"/>
          </a:xfrm>
          <a:prstGeom prst="line">
            <a:avLst/>
          </a:prstGeom>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1115616" y="1628800"/>
            <a:ext cx="615553" cy="1852430"/>
          </a:xfrm>
          <a:prstGeom prst="rect">
            <a:avLst/>
          </a:prstGeom>
          <a:noFill/>
        </p:spPr>
        <p:txBody>
          <a:bodyPr vert="eaVert" wrap="none" rtlCol="0">
            <a:spAutoFit/>
          </a:bodyPr>
          <a:lstStyle/>
          <a:p>
            <a:r>
              <a:rPr kumimoji="1" lang="ja-JP" altLang="en-US" sz="2800" dirty="0" smtClean="0"/>
              <a:t>学習の効果</a:t>
            </a:r>
            <a:endParaRPr kumimoji="1" lang="ja-JP" altLang="en-US" sz="2800" dirty="0"/>
          </a:p>
        </p:txBody>
      </p:sp>
      <p:sp>
        <p:nvSpPr>
          <p:cNvPr id="16" name="テキスト ボックス 15"/>
          <p:cNvSpPr txBox="1"/>
          <p:nvPr/>
        </p:nvSpPr>
        <p:spPr>
          <a:xfrm>
            <a:off x="6012160" y="764704"/>
            <a:ext cx="2188420" cy="523220"/>
          </a:xfrm>
          <a:prstGeom prst="rect">
            <a:avLst/>
          </a:prstGeom>
          <a:noFill/>
        </p:spPr>
        <p:txBody>
          <a:bodyPr wrap="none" rtlCol="0">
            <a:spAutoFit/>
          </a:bodyPr>
          <a:lstStyle/>
          <a:p>
            <a:r>
              <a:rPr kumimoji="1" lang="ja-JP" altLang="en-US" sz="2800" dirty="0" smtClean="0"/>
              <a:t>教授法</a:t>
            </a:r>
            <a:r>
              <a:rPr kumimoji="1" lang="en-US" altLang="ja-JP" sz="2800" dirty="0" smtClean="0"/>
              <a:t>A</a:t>
            </a:r>
            <a:r>
              <a:rPr kumimoji="1" lang="ja-JP" altLang="en-US" sz="2800" dirty="0" smtClean="0"/>
              <a:t>（新）</a:t>
            </a:r>
            <a:endParaRPr kumimoji="1" lang="ja-JP" altLang="en-US" sz="2800" dirty="0"/>
          </a:p>
        </p:txBody>
      </p:sp>
      <p:sp>
        <p:nvSpPr>
          <p:cNvPr id="17" name="テキスト ボックス 16"/>
          <p:cNvSpPr txBox="1"/>
          <p:nvPr/>
        </p:nvSpPr>
        <p:spPr>
          <a:xfrm>
            <a:off x="6012160" y="1340768"/>
            <a:ext cx="2175596" cy="523220"/>
          </a:xfrm>
          <a:prstGeom prst="rect">
            <a:avLst/>
          </a:prstGeom>
          <a:noFill/>
        </p:spPr>
        <p:txBody>
          <a:bodyPr wrap="none" rtlCol="0">
            <a:spAutoFit/>
          </a:bodyPr>
          <a:lstStyle/>
          <a:p>
            <a:r>
              <a:rPr kumimoji="1" lang="ja-JP" altLang="en-US" sz="2800" dirty="0" smtClean="0"/>
              <a:t>教授法</a:t>
            </a:r>
            <a:r>
              <a:rPr lang="en-US" altLang="ja-JP" sz="2800" dirty="0" smtClean="0"/>
              <a:t>B</a:t>
            </a:r>
            <a:r>
              <a:rPr lang="ja-JP" altLang="en-US" sz="2800" dirty="0" smtClean="0"/>
              <a:t>（旧）</a:t>
            </a:r>
            <a:endParaRPr kumimoji="1" lang="ja-JP" altLang="en-US" sz="2800" dirty="0"/>
          </a:p>
        </p:txBody>
      </p:sp>
      <p:sp>
        <p:nvSpPr>
          <p:cNvPr id="18" name="テキスト ボックス 17"/>
          <p:cNvSpPr txBox="1"/>
          <p:nvPr/>
        </p:nvSpPr>
        <p:spPr>
          <a:xfrm>
            <a:off x="6444208" y="3933056"/>
            <a:ext cx="2339102" cy="523220"/>
          </a:xfrm>
          <a:prstGeom prst="rect">
            <a:avLst/>
          </a:prstGeom>
          <a:noFill/>
        </p:spPr>
        <p:txBody>
          <a:bodyPr wrap="none" rtlCol="0">
            <a:spAutoFit/>
          </a:bodyPr>
          <a:lstStyle/>
          <a:p>
            <a:r>
              <a:rPr kumimoji="1" lang="ja-JP" altLang="en-US" sz="2800" dirty="0" smtClean="0"/>
              <a:t>学習者の特性</a:t>
            </a:r>
            <a:endParaRPr kumimoji="1" lang="ja-JP" altLang="en-US" sz="2800" dirty="0"/>
          </a:p>
        </p:txBody>
      </p:sp>
      <p:grpSp>
        <p:nvGrpSpPr>
          <p:cNvPr id="2" name="グループ化 23"/>
          <p:cNvGrpSpPr/>
          <p:nvPr/>
        </p:nvGrpSpPr>
        <p:grpSpPr>
          <a:xfrm>
            <a:off x="2123728" y="908720"/>
            <a:ext cx="4248472" cy="3456384"/>
            <a:chOff x="1331640" y="2060848"/>
            <a:chExt cx="4248472" cy="3456384"/>
          </a:xfrm>
        </p:grpSpPr>
        <p:cxnSp>
          <p:nvCxnSpPr>
            <p:cNvPr id="6" name="直線コネクタ 5"/>
            <p:cNvCxnSpPr/>
            <p:nvPr/>
          </p:nvCxnSpPr>
          <p:spPr>
            <a:xfrm rot="5400000">
              <a:off x="-324544" y="3717032"/>
              <a:ext cx="331236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1331640" y="5373216"/>
              <a:ext cx="424847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rot="5400000">
              <a:off x="1619672" y="5229200"/>
              <a:ext cx="57606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rot="5400000">
              <a:off x="4788024" y="5229200"/>
              <a:ext cx="57606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2" name="テキスト ボックス 21"/>
          <p:cNvSpPr txBox="1"/>
          <p:nvPr/>
        </p:nvSpPr>
        <p:spPr>
          <a:xfrm>
            <a:off x="2411760" y="4509120"/>
            <a:ext cx="543739" cy="523220"/>
          </a:xfrm>
          <a:prstGeom prst="rect">
            <a:avLst/>
          </a:prstGeom>
          <a:noFill/>
        </p:spPr>
        <p:txBody>
          <a:bodyPr wrap="none" rtlCol="0">
            <a:spAutoFit/>
          </a:bodyPr>
          <a:lstStyle/>
          <a:p>
            <a:r>
              <a:rPr kumimoji="1" lang="ja-JP" altLang="en-US" sz="2800" dirty="0" smtClean="0"/>
              <a:t>低</a:t>
            </a:r>
            <a:endParaRPr kumimoji="1" lang="ja-JP" altLang="en-US" sz="2800" dirty="0"/>
          </a:p>
        </p:txBody>
      </p:sp>
      <p:sp>
        <p:nvSpPr>
          <p:cNvPr id="23" name="テキスト ボックス 22"/>
          <p:cNvSpPr txBox="1"/>
          <p:nvPr/>
        </p:nvSpPr>
        <p:spPr>
          <a:xfrm>
            <a:off x="5652120" y="4509120"/>
            <a:ext cx="543739" cy="523220"/>
          </a:xfrm>
          <a:prstGeom prst="rect">
            <a:avLst/>
          </a:prstGeom>
          <a:noFill/>
        </p:spPr>
        <p:txBody>
          <a:bodyPr wrap="none" rtlCol="0">
            <a:spAutoFit/>
          </a:bodyPr>
          <a:lstStyle/>
          <a:p>
            <a:r>
              <a:rPr lang="ja-JP" altLang="en-US" sz="2800" dirty="0" smtClean="0"/>
              <a:t>高</a:t>
            </a:r>
            <a:endParaRPr kumimoji="1" lang="ja-JP" altLang="en-US" sz="2800" dirty="0"/>
          </a:p>
        </p:txBody>
      </p:sp>
      <p:sp>
        <p:nvSpPr>
          <p:cNvPr id="25" name="テキスト ボックス 24"/>
          <p:cNvSpPr txBox="1"/>
          <p:nvPr/>
        </p:nvSpPr>
        <p:spPr>
          <a:xfrm>
            <a:off x="404107" y="5085184"/>
            <a:ext cx="8416365" cy="954107"/>
          </a:xfrm>
          <a:prstGeom prst="rect">
            <a:avLst/>
          </a:prstGeom>
          <a:noFill/>
        </p:spPr>
        <p:txBody>
          <a:bodyPr wrap="square" rtlCol="0">
            <a:spAutoFit/>
          </a:bodyPr>
          <a:lstStyle/>
          <a:p>
            <a:r>
              <a:rPr lang="ja-JP" altLang="en-US" sz="2800" dirty="0" smtClean="0"/>
              <a:t>適性処遇交互作用の，別の典型的パターン．</a:t>
            </a:r>
            <a:endParaRPr lang="en-US" altLang="ja-JP" sz="2800" dirty="0" smtClean="0"/>
          </a:p>
          <a:p>
            <a:r>
              <a:rPr lang="ja-JP" altLang="en-US" sz="2800" dirty="0" smtClean="0"/>
              <a:t>低特性者にも効果のある，新しい教授法</a:t>
            </a:r>
            <a:r>
              <a:rPr lang="en-US" altLang="ja-JP" sz="2800" dirty="0"/>
              <a:t>A</a:t>
            </a:r>
            <a:r>
              <a:rPr lang="ja-JP" altLang="en-US" sz="2800" dirty="0" smtClean="0"/>
              <a:t>の発見．</a:t>
            </a:r>
            <a:endParaRPr kumimoji="1" lang="ja-JP" altLang="en-US" sz="28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セサミストリート</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特定の特性を持った学習者に対する，新しい効果的教授法が発見されることがある．</a:t>
            </a:r>
            <a:endParaRPr kumimoji="1" lang="en-US" altLang="ja-JP" dirty="0" smtClean="0"/>
          </a:p>
          <a:p>
            <a:pPr lvl="1"/>
            <a:r>
              <a:rPr lang="ja-JP" altLang="en-US" dirty="0" smtClean="0"/>
              <a:t>セサミストリートは，３歳児に文字を教える新しい方法を見出した．</a:t>
            </a:r>
            <a:endParaRPr lang="en-US" altLang="ja-JP" dirty="0" smtClean="0"/>
          </a:p>
          <a:p>
            <a:pPr lvl="1"/>
            <a:r>
              <a:rPr lang="ja-JP" altLang="en-US" dirty="0" smtClean="0"/>
              <a:t>従来の方法では，３歳児に文字の読みを教えられなかった．</a:t>
            </a:r>
            <a:endParaRPr lang="en-US" altLang="ja-JP" dirty="0" smtClean="0"/>
          </a:p>
          <a:p>
            <a:pPr lvl="1"/>
            <a:r>
              <a:rPr kumimoji="1" lang="ja-JP" altLang="en-US" dirty="0" smtClean="0"/>
              <a:t>これは，従来の方法が，３歳児の持つ心的特性に合っていなかったからであると考えられる．</a:t>
            </a:r>
            <a:endParaRPr kumimoji="1" lang="en-US" altLang="ja-JP"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ormAutofit lnSpcReduction="10000"/>
          </a:bodyPr>
          <a:lstStyle/>
          <a:p>
            <a:r>
              <a:rPr kumimoji="1" lang="ja-JP" altLang="en-US" dirty="0" smtClean="0"/>
              <a:t>コマーシャルのような，テンポが速く，刺激として変化に富む，</a:t>
            </a:r>
            <a:r>
              <a:rPr kumimoji="1" lang="ja-JP" altLang="en-US" u="sng" dirty="0" smtClean="0"/>
              <a:t>マルチメディア教材</a:t>
            </a:r>
            <a:r>
              <a:rPr kumimoji="1" lang="ja-JP" altLang="en-US" dirty="0" smtClean="0"/>
              <a:t>．熟慮性（説明をじっくり聞く）は不要．（</a:t>
            </a:r>
            <a:r>
              <a:rPr kumimoji="1" lang="ja-JP" altLang="en-US" dirty="0" smtClean="0">
                <a:solidFill>
                  <a:srgbClr val="00B050"/>
                </a:solidFill>
              </a:rPr>
              <a:t>テキスト図</a:t>
            </a:r>
            <a:r>
              <a:rPr kumimoji="1" lang="en-US" altLang="ja-JP" dirty="0" smtClean="0">
                <a:solidFill>
                  <a:srgbClr val="00B050"/>
                </a:solidFill>
              </a:rPr>
              <a:t>1.6</a:t>
            </a:r>
            <a:r>
              <a:rPr kumimoji="1" lang="ja-JP" altLang="en-US" dirty="0" smtClean="0"/>
              <a:t>）</a:t>
            </a:r>
            <a:endParaRPr kumimoji="1" lang="en-US" altLang="ja-JP" dirty="0" smtClean="0"/>
          </a:p>
          <a:p>
            <a:pPr lvl="1"/>
            <a:r>
              <a:rPr lang="ja-JP" altLang="en-US" dirty="0" smtClean="0"/>
              <a:t>カーミット（カエルのキャラクター）が， </a:t>
            </a:r>
            <a:r>
              <a:rPr lang="en-US" altLang="ja-JP" dirty="0" smtClean="0"/>
              <a:t>W </a:t>
            </a:r>
            <a:r>
              <a:rPr lang="ja-JP" altLang="en-US" dirty="0" smtClean="0"/>
              <a:t>という文字は </a:t>
            </a:r>
            <a:r>
              <a:rPr lang="en-US" altLang="ja-JP" dirty="0" smtClean="0"/>
              <a:t>Walk </a:t>
            </a:r>
            <a:r>
              <a:rPr lang="ja-JP" altLang="en-US" dirty="0" smtClean="0"/>
              <a:t>という言葉で使われると説明する．</a:t>
            </a:r>
            <a:r>
              <a:rPr lang="en-US" altLang="ja-JP" dirty="0" smtClean="0"/>
              <a:t>W </a:t>
            </a:r>
            <a:r>
              <a:rPr lang="ja-JP" altLang="en-US" dirty="0" smtClean="0"/>
              <a:t>はカーミットの隣にある．</a:t>
            </a:r>
            <a:endParaRPr lang="en-US" altLang="ja-JP" dirty="0" smtClean="0"/>
          </a:p>
          <a:p>
            <a:pPr lvl="1"/>
            <a:r>
              <a:rPr kumimoji="1" lang="en-US" altLang="ja-JP" dirty="0" smtClean="0"/>
              <a:t>W </a:t>
            </a:r>
            <a:r>
              <a:rPr kumimoji="1" lang="ja-JP" altLang="en-US" dirty="0" smtClean="0"/>
              <a:t>が歩き出して，カーミットをたたき始める．</a:t>
            </a:r>
            <a:endParaRPr kumimoji="1" lang="en-US" altLang="ja-JP" dirty="0" smtClean="0"/>
          </a:p>
          <a:p>
            <a:pPr lvl="1"/>
            <a:r>
              <a:rPr lang="ja-JP" altLang="en-US" dirty="0"/>
              <a:t>カーミット</a:t>
            </a:r>
            <a:r>
              <a:rPr lang="ja-JP" altLang="en-US" dirty="0" smtClean="0"/>
              <a:t>は弱った様子で， </a:t>
            </a:r>
            <a:r>
              <a:rPr lang="en-US" altLang="ja-JP" dirty="0" smtClean="0"/>
              <a:t>W </a:t>
            </a:r>
            <a:r>
              <a:rPr lang="ja-JP" altLang="en-US" dirty="0" smtClean="0"/>
              <a:t>は </a:t>
            </a:r>
            <a:r>
              <a:rPr lang="en-US" altLang="ja-JP" dirty="0" smtClean="0"/>
              <a:t>Weaken </a:t>
            </a:r>
            <a:r>
              <a:rPr lang="ja-JP" altLang="en-US" dirty="0" err="1" smtClean="0"/>
              <a:t>にも</a:t>
            </a:r>
            <a:r>
              <a:rPr lang="ja-JP" altLang="en-US" dirty="0" smtClean="0"/>
              <a:t>使われると説明して終わる．</a:t>
            </a:r>
            <a:endParaRPr kumimoji="1" lang="ja-JP" alt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小</a:t>
            </a:r>
            <a:r>
              <a:rPr kumimoji="1" lang="ja-JP" altLang="en-US" dirty="0" smtClean="0"/>
              <a:t>テスト</a:t>
            </a:r>
            <a:endParaRPr kumimoji="1" lang="ja-JP" altLang="en-US" dirty="0"/>
          </a:p>
        </p:txBody>
      </p:sp>
      <p:sp>
        <p:nvSpPr>
          <p:cNvPr id="3" name="コンテンツ プレースホルダ 2"/>
          <p:cNvSpPr>
            <a:spLocks noGrp="1"/>
          </p:cNvSpPr>
          <p:nvPr>
            <p:ph idx="1"/>
          </p:nvPr>
        </p:nvSpPr>
        <p:spPr/>
        <p:txBody>
          <a:bodyPr>
            <a:normAutofit fontScale="85000" lnSpcReduction="20000"/>
          </a:bodyPr>
          <a:lstStyle/>
          <a:p>
            <a:r>
              <a:rPr kumimoji="1" lang="ja-JP" altLang="en-US" dirty="0" smtClean="0"/>
              <a:t>３歳児の特性に合った教授法が発見された．これを適性処遇交互作用と考え，グラフで表現せよ．グラフには，そこからわかることの説明を添えること．</a:t>
            </a:r>
            <a:endParaRPr kumimoji="1" lang="en-US" altLang="ja-JP" dirty="0" smtClean="0"/>
          </a:p>
          <a:p>
            <a:pPr lvl="1"/>
            <a:r>
              <a:rPr kumimoji="1" lang="ja-JP" altLang="en-US" dirty="0" smtClean="0"/>
              <a:t>特性の詳細は分からないので，「３歳」「４歳」「５歳」としておく</a:t>
            </a:r>
            <a:endParaRPr kumimoji="1" lang="en-US" altLang="ja-JP" dirty="0" smtClean="0"/>
          </a:p>
          <a:p>
            <a:pPr lvl="1"/>
            <a:r>
              <a:rPr lang="ja-JP" altLang="en-US" dirty="0" smtClean="0"/>
              <a:t>縦軸は「文字テストの成績」とせよ．</a:t>
            </a:r>
            <a:endParaRPr kumimoji="1" lang="en-US" altLang="ja-JP" dirty="0" smtClean="0"/>
          </a:p>
          <a:p>
            <a:pPr lvl="1"/>
            <a:r>
              <a:rPr lang="ja-JP" altLang="en-US" dirty="0" smtClean="0"/>
              <a:t>横軸を教授法（「従来型」「セサミ」）にした場合と，特性（３歳，４歳，５歳）にした場合の，２通りのグラフをそれぞれ描くこと．</a:t>
            </a:r>
            <a:endParaRPr kumimoji="1" lang="en-US" altLang="ja-JP" dirty="0" smtClean="0"/>
          </a:p>
          <a:p>
            <a:pPr lvl="1"/>
            <a:r>
              <a:rPr lang="ja-JP" altLang="en-US" dirty="0" smtClean="0"/>
              <a:t>４歳児と５歳児では，従来の教授法もセサミストリートの教授法も効果は変わらないとする．</a:t>
            </a:r>
            <a:endParaRPr lang="en-US" altLang="ja-JP" dirty="0" smtClean="0"/>
          </a:p>
          <a:p>
            <a:pPr lvl="1"/>
            <a:r>
              <a:rPr kumimoji="1" lang="ja-JP" altLang="en-US" dirty="0" smtClean="0"/>
              <a:t>その他，不確かな要素については，ありうる結果を創作してよい．</a:t>
            </a:r>
            <a:endParaRPr kumimoji="1" lang="en-US" altLang="ja-JP"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文献</a:t>
            </a:r>
            <a:endParaRPr kumimoji="1" lang="ja-JP" altLang="en-US" dirty="0"/>
          </a:p>
        </p:txBody>
      </p:sp>
      <p:sp>
        <p:nvSpPr>
          <p:cNvPr id="3" name="コンテンツ プレースホルダ 2"/>
          <p:cNvSpPr>
            <a:spLocks noGrp="1"/>
          </p:cNvSpPr>
          <p:nvPr>
            <p:ph idx="1"/>
          </p:nvPr>
        </p:nvSpPr>
        <p:spPr/>
        <p:txBody>
          <a:bodyPr>
            <a:normAutofit fontScale="77500" lnSpcReduction="20000"/>
          </a:bodyPr>
          <a:lstStyle/>
          <a:p>
            <a:r>
              <a:rPr lang="en-US" altLang="ja-JP" dirty="0" smtClean="0"/>
              <a:t>Harp, S. F., &amp; Mayer, R.E. (1997). The role of interest in learning from scientific text and illustrations: on the distinction between emotional interest and cognitive interest. </a:t>
            </a:r>
            <a:r>
              <a:rPr lang="en-US" altLang="ja-JP" i="1" dirty="0" smtClean="0">
                <a:latin typeface="Times New Roman" pitchFamily="18" charset="0"/>
                <a:cs typeface="Times New Roman" pitchFamily="18" charset="0"/>
              </a:rPr>
              <a:t>Journal of Educational Psychology</a:t>
            </a:r>
            <a:r>
              <a:rPr lang="en-US" altLang="ja-JP" dirty="0" smtClean="0"/>
              <a:t>, 89, 92-102.</a:t>
            </a:r>
          </a:p>
          <a:p>
            <a:r>
              <a:rPr lang="en-US" altLang="ja-JP" dirty="0" smtClean="0"/>
              <a:t>Mayer, R. E. (2001a). </a:t>
            </a:r>
            <a:r>
              <a:rPr lang="en-US" altLang="ja-JP" i="1" dirty="0" smtClean="0">
                <a:latin typeface="Times New Roman" pitchFamily="18" charset="0"/>
                <a:cs typeface="Times New Roman" pitchFamily="18" charset="0"/>
              </a:rPr>
              <a:t>Multimedia learning</a:t>
            </a:r>
            <a:r>
              <a:rPr lang="en-US" altLang="ja-JP" dirty="0" smtClean="0"/>
              <a:t>. Cambridge University Press.</a:t>
            </a:r>
            <a:endParaRPr lang="ja-JP" altLang="en-US" dirty="0" smtClean="0"/>
          </a:p>
          <a:p>
            <a:r>
              <a:rPr kumimoji="1" lang="en-US" altLang="ja-JP" dirty="0" smtClean="0"/>
              <a:t>Mayer, R. E. (Ed.) (2001b). </a:t>
            </a:r>
            <a:r>
              <a:rPr kumimoji="1" lang="en-US" altLang="ja-JP" i="1" dirty="0" smtClean="0">
                <a:latin typeface="Times New Roman" pitchFamily="18" charset="0"/>
                <a:cs typeface="Times New Roman" pitchFamily="18" charset="0"/>
              </a:rPr>
              <a:t>The Cambridge handbook of multimedia learning</a:t>
            </a:r>
            <a:r>
              <a:rPr kumimoji="1" lang="en-US" altLang="ja-JP" dirty="0" smtClean="0"/>
              <a:t>. Cambridge University Press.</a:t>
            </a:r>
          </a:p>
          <a:p>
            <a:r>
              <a:rPr kumimoji="1" lang="en-US" altLang="ja-JP" dirty="0" smtClean="0"/>
              <a:t>Mayer, R.E., </a:t>
            </a:r>
            <a:r>
              <a:rPr lang="en-US" altLang="ja-JP" dirty="0" smtClean="0"/>
              <a:t>&amp; Anderson, R. B. (1991). Animations need narrations: an experimental test of a dual-coding hypothesis. </a:t>
            </a:r>
            <a:r>
              <a:rPr lang="en-US" altLang="ja-JP" i="1" dirty="0" smtClean="0">
                <a:latin typeface="Times New Roman" pitchFamily="18" charset="0"/>
                <a:cs typeface="Times New Roman" pitchFamily="18" charset="0"/>
              </a:rPr>
              <a:t>Journal of Educational Psychology</a:t>
            </a:r>
            <a:r>
              <a:rPr lang="en-US" altLang="ja-JP" dirty="0" smtClean="0"/>
              <a:t>, 83, 484-490.</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ormAutofit fontScale="70000" lnSpcReduction="20000"/>
          </a:bodyPr>
          <a:lstStyle/>
          <a:p>
            <a:r>
              <a:rPr lang="en-US" altLang="ja-JP" dirty="0" smtClean="0"/>
              <a:t>Mayer, R.E., </a:t>
            </a:r>
            <a:r>
              <a:rPr lang="en-US" altLang="ja-JP" dirty="0" err="1" smtClean="0"/>
              <a:t>Heiser</a:t>
            </a:r>
            <a:r>
              <a:rPr lang="en-US" altLang="ja-JP" dirty="0" smtClean="0"/>
              <a:t>, J., &amp; </a:t>
            </a:r>
            <a:r>
              <a:rPr lang="en-US" altLang="ja-JP" dirty="0" err="1" smtClean="0"/>
              <a:t>Lonn</a:t>
            </a:r>
            <a:r>
              <a:rPr lang="en-US" altLang="ja-JP" dirty="0" smtClean="0"/>
              <a:t>, S. (2001). Cognitive constraints on multimedia learning: when presenting more material results in less understanding. </a:t>
            </a:r>
            <a:r>
              <a:rPr lang="en-US" altLang="ja-JP" i="1" dirty="0" smtClean="0">
                <a:latin typeface="Times New Roman" pitchFamily="18" charset="0"/>
                <a:cs typeface="Times New Roman" pitchFamily="18" charset="0"/>
              </a:rPr>
              <a:t>Journal of Educational Psychology</a:t>
            </a:r>
            <a:r>
              <a:rPr lang="en-US" altLang="ja-JP" dirty="0" smtClean="0"/>
              <a:t>, 93, 187-198.</a:t>
            </a:r>
            <a:endParaRPr lang="ja-JP" altLang="en-US" dirty="0" smtClean="0"/>
          </a:p>
          <a:p>
            <a:r>
              <a:rPr kumimoji="1" lang="en-US" altLang="ja-JP" dirty="0" smtClean="0"/>
              <a:t>Mayer, R.E., &amp; Sims, V. K. (1994). For whom is a picture worth a thousand words? Extensions of a dual-coding theory of multimedia learning. </a:t>
            </a:r>
            <a:r>
              <a:rPr lang="en-US" altLang="ja-JP" dirty="0" smtClean="0"/>
              <a:t>. </a:t>
            </a:r>
            <a:r>
              <a:rPr lang="en-US" altLang="ja-JP" i="1" dirty="0" smtClean="0">
                <a:latin typeface="Times New Roman" pitchFamily="18" charset="0"/>
                <a:cs typeface="Times New Roman" pitchFamily="18" charset="0"/>
              </a:rPr>
              <a:t>Journal of Educational Psychology</a:t>
            </a:r>
            <a:r>
              <a:rPr lang="en-US" altLang="ja-JP" dirty="0" smtClean="0"/>
              <a:t>, 86, 389-401.</a:t>
            </a:r>
          </a:p>
          <a:p>
            <a:r>
              <a:rPr kumimoji="1" lang="en-US" altLang="ja-JP" dirty="0" smtClean="0"/>
              <a:t>Mayer, R.E., Steinhoff, K., Bower, G., &amp; Mars, R. (1995). A generative theory of textbook design: using annotated illustrations to foster meaningful learning of science text. </a:t>
            </a:r>
            <a:r>
              <a:rPr kumimoji="1" lang="en-US" altLang="ja-JP" i="1" dirty="0" smtClean="0">
                <a:latin typeface="Times New Roman" pitchFamily="18" charset="0"/>
                <a:cs typeface="Times New Roman" pitchFamily="18" charset="0"/>
              </a:rPr>
              <a:t>Educational Technology Research &amp; Development</a:t>
            </a:r>
            <a:r>
              <a:rPr kumimoji="1" lang="en-US" altLang="ja-JP" dirty="0" smtClean="0"/>
              <a:t>, 43, 31-43.</a:t>
            </a:r>
          </a:p>
          <a:p>
            <a:r>
              <a:rPr kumimoji="1" lang="en-US" altLang="ja-JP" dirty="0" smtClean="0"/>
              <a:t>Moreno, R., &amp; Mayer, R.E. (2000). A coherence effect in multimedia learning: The case for minimizing irrelevant sounds in the design of multimedia instructional messages. </a:t>
            </a:r>
            <a:r>
              <a:rPr lang="en-US" altLang="ja-JP" i="1" dirty="0" smtClean="0">
                <a:latin typeface="Times New Roman" pitchFamily="18" charset="0"/>
                <a:cs typeface="Times New Roman" pitchFamily="18" charset="0"/>
              </a:rPr>
              <a:t>Journal of Educational Psychology</a:t>
            </a:r>
            <a:r>
              <a:rPr lang="en-US" altLang="ja-JP" dirty="0" smtClean="0"/>
              <a:t>, 92, 117-125.</a:t>
            </a:r>
            <a:endParaRPr kumimoji="1"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マルチメディアによる学習</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smtClean="0"/>
              <a:t>メディア：コミュニケーションの過程で伝達される内容（メッセージ）を運ぶ手段</a:t>
            </a:r>
            <a:endParaRPr kumimoji="1" lang="en-US" altLang="ja-JP" dirty="0" smtClean="0"/>
          </a:p>
          <a:p>
            <a:pPr marL="971550" lvl="1" indent="-514350">
              <a:buFont typeface="+mj-lt"/>
              <a:buAutoNum type="arabicPeriod"/>
            </a:pPr>
            <a:r>
              <a:rPr lang="ja-JP" altLang="en-US" dirty="0" smtClean="0"/>
              <a:t>文字，言葉，画像というシンボルそのもの</a:t>
            </a:r>
            <a:endParaRPr lang="en-US" altLang="ja-JP" dirty="0" smtClean="0"/>
          </a:p>
          <a:p>
            <a:pPr marL="971550" lvl="1" indent="-514350">
              <a:buFont typeface="+mj-lt"/>
              <a:buAutoNum type="arabicPeriod"/>
            </a:pPr>
            <a:r>
              <a:rPr kumimoji="1" lang="ja-JP" altLang="en-US" dirty="0"/>
              <a:t>シンボル</a:t>
            </a:r>
            <a:r>
              <a:rPr kumimoji="1" lang="ja-JP" altLang="en-US" dirty="0" smtClean="0"/>
              <a:t>を乗せる物理的媒体（紙，フィルム，</a:t>
            </a:r>
            <a:r>
              <a:rPr kumimoji="1" lang="en-US" altLang="ja-JP" dirty="0" smtClean="0"/>
              <a:t>…</a:t>
            </a:r>
            <a:r>
              <a:rPr kumimoji="1" lang="ja-JP" altLang="en-US" dirty="0" smtClean="0"/>
              <a:t>）</a:t>
            </a:r>
            <a:endParaRPr kumimoji="1" lang="en-US" altLang="ja-JP" dirty="0" smtClean="0"/>
          </a:p>
          <a:p>
            <a:pPr marL="971550" lvl="1" indent="-514350">
              <a:buFont typeface="+mj-lt"/>
              <a:buAutoNum type="arabicPeriod"/>
            </a:pPr>
            <a:r>
              <a:rPr lang="ja-JP" altLang="en-US" dirty="0"/>
              <a:t>情報</a:t>
            </a:r>
            <a:r>
              <a:rPr lang="ja-JP" altLang="en-US" dirty="0" smtClean="0"/>
              <a:t>を伝達，提示する装置（本，映写機，テレビ，</a:t>
            </a:r>
            <a:r>
              <a:rPr lang="en-US" altLang="ja-JP" dirty="0" smtClean="0"/>
              <a:t>…</a:t>
            </a:r>
            <a:r>
              <a:rPr lang="ja-JP" altLang="en-US" dirty="0" smtClean="0"/>
              <a:t>）</a:t>
            </a:r>
            <a:endParaRPr lang="en-US" altLang="ja-JP" dirty="0" smtClean="0"/>
          </a:p>
          <a:p>
            <a:pPr marL="342000" indent="-342000"/>
            <a:r>
              <a:rPr lang="ja-JP" altLang="en-US" b="1" dirty="0" smtClean="0">
                <a:solidFill>
                  <a:srgbClr val="FF0000"/>
                </a:solidFill>
              </a:rPr>
              <a:t>マルチメディアの教示メッセージ</a:t>
            </a:r>
            <a:r>
              <a:rPr lang="ja-JP" altLang="en-US" dirty="0" smtClean="0"/>
              <a:t>（</a:t>
            </a:r>
            <a:r>
              <a:rPr lang="en-US" altLang="ja-JP" dirty="0" smtClean="0"/>
              <a:t>multimedia instructional message</a:t>
            </a:r>
            <a:r>
              <a:rPr lang="ja-JP" altLang="en-US" dirty="0" smtClean="0"/>
              <a:t>）：学習促進を意図した，言葉と絵を含むコミュニケーション．</a:t>
            </a:r>
            <a:endParaRPr kumimoji="1" lang="ja-JP"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ja-JP" altLang="en-US" dirty="0" smtClean="0"/>
              <a:t>書かれた</a:t>
            </a:r>
            <a:r>
              <a:rPr lang="ja-JP" altLang="en-US" dirty="0"/>
              <a:t>文字</a:t>
            </a:r>
            <a:r>
              <a:rPr lang="ja-JP" altLang="en-US" dirty="0" smtClean="0"/>
              <a:t>や話された言葉は，何千年にもわたって，教示（</a:t>
            </a:r>
            <a:r>
              <a:rPr lang="en-US" altLang="ja-JP" dirty="0" smtClean="0"/>
              <a:t>instruction</a:t>
            </a:r>
            <a:r>
              <a:rPr lang="ja-JP" altLang="en-US" dirty="0" smtClean="0"/>
              <a:t>）における主要なフォーマットであった．</a:t>
            </a:r>
            <a:endParaRPr lang="en-US" altLang="ja-JP" dirty="0" smtClean="0"/>
          </a:p>
          <a:p>
            <a:r>
              <a:rPr kumimoji="1" lang="ja-JP" altLang="en-US" dirty="0" smtClean="0"/>
              <a:t>今日では</a:t>
            </a:r>
            <a:r>
              <a:rPr lang="ja-JP" altLang="en-US" dirty="0" smtClean="0"/>
              <a:t>，絵画的な形式の教示が広く利用可能になった．</a:t>
            </a:r>
            <a:endParaRPr lang="en-US" altLang="ja-JP" dirty="0" smtClean="0"/>
          </a:p>
          <a:p>
            <a:r>
              <a:rPr kumimoji="1" lang="ja-JP" altLang="en-US" dirty="0"/>
              <a:t>しかしながら</a:t>
            </a:r>
            <a:r>
              <a:rPr kumimoji="1" lang="ja-JP" altLang="en-US" dirty="0" smtClean="0"/>
              <a:t>，言葉に絵を加えただけでは，学習の促進は保証できない．</a:t>
            </a:r>
            <a:endParaRPr lang="en-US" altLang="ja-JP" dirty="0"/>
          </a:p>
          <a:p>
            <a:r>
              <a:rPr lang="ja-JP" altLang="en-US" u="sng" dirty="0" smtClean="0"/>
              <a:t>学習</a:t>
            </a:r>
            <a:r>
              <a:rPr lang="ja-JP" altLang="en-US" u="sng" dirty="0"/>
              <a:t>を促進させるため</a:t>
            </a:r>
            <a:r>
              <a:rPr lang="ja-JP" altLang="en-US" u="sng" dirty="0" smtClean="0"/>
              <a:t>に，言葉と絵をどのように用いればよいだろうか？</a:t>
            </a:r>
            <a:endParaRPr kumimoji="1" lang="ja-JP" altLang="en-US" u="sng"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１．マルチメディア学習の認知理論</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b="1" dirty="0" smtClean="0">
                <a:solidFill>
                  <a:srgbClr val="FF0000"/>
                </a:solidFill>
              </a:rPr>
              <a:t>マルチメディア</a:t>
            </a:r>
            <a:r>
              <a:rPr lang="ja-JP" altLang="en-US" b="1" dirty="0">
                <a:solidFill>
                  <a:srgbClr val="FF0000"/>
                </a:solidFill>
              </a:rPr>
              <a:t>による</a:t>
            </a:r>
            <a:r>
              <a:rPr kumimoji="1" lang="ja-JP" altLang="en-US" b="1" dirty="0" smtClean="0">
                <a:solidFill>
                  <a:srgbClr val="FF0000"/>
                </a:solidFill>
              </a:rPr>
              <a:t>学習</a:t>
            </a:r>
            <a:r>
              <a:rPr lang="ja-JP" altLang="en-US" dirty="0" smtClean="0"/>
              <a:t>（</a:t>
            </a:r>
            <a:r>
              <a:rPr lang="en-US" altLang="ja-JP" dirty="0" smtClean="0"/>
              <a:t>multimedia learning</a:t>
            </a:r>
            <a:r>
              <a:rPr lang="ja-JP" altLang="en-US" dirty="0" smtClean="0"/>
              <a:t>）</a:t>
            </a:r>
            <a:r>
              <a:rPr kumimoji="1" lang="ja-JP" altLang="en-US" dirty="0" smtClean="0"/>
              <a:t>を行うときの認知過程はどのようなものだろう</a:t>
            </a:r>
            <a:r>
              <a:rPr lang="ja-JP" altLang="en-US" dirty="0" smtClean="0"/>
              <a:t>か？</a:t>
            </a:r>
            <a:endParaRPr lang="en-US" altLang="ja-JP" dirty="0" smtClean="0"/>
          </a:p>
          <a:p>
            <a:r>
              <a:rPr lang="ja-JP" altLang="en-US" dirty="0" smtClean="0"/>
              <a:t>マルチメディア学習の</a:t>
            </a:r>
            <a:r>
              <a:rPr lang="ja-JP" altLang="en-US" dirty="0"/>
              <a:t>情報</a:t>
            </a:r>
            <a:r>
              <a:rPr lang="ja-JP" altLang="en-US" dirty="0" smtClean="0"/>
              <a:t>処理過程を示した認知理論（</a:t>
            </a:r>
            <a:r>
              <a:rPr lang="ja-JP" altLang="en-US" dirty="0" smtClean="0">
                <a:solidFill>
                  <a:srgbClr val="00B050"/>
                </a:solidFill>
              </a:rPr>
              <a:t>テキスト図</a:t>
            </a:r>
            <a:r>
              <a:rPr lang="en-US" altLang="ja-JP" dirty="0" smtClean="0">
                <a:solidFill>
                  <a:srgbClr val="00B050"/>
                </a:solidFill>
              </a:rPr>
              <a:t>1.1</a:t>
            </a:r>
            <a:r>
              <a:rPr lang="ja-JP" altLang="en-US" dirty="0" smtClean="0"/>
              <a:t>）</a:t>
            </a:r>
            <a:r>
              <a:rPr lang="en-US" altLang="ja-JP" dirty="0" smtClean="0"/>
              <a:t>. </a:t>
            </a:r>
            <a:br>
              <a:rPr lang="en-US" altLang="ja-JP" dirty="0" smtClean="0"/>
            </a:br>
            <a:r>
              <a:rPr lang="en-US" altLang="ja-JP" dirty="0" smtClean="0"/>
              <a:t>Mayer (2001a, 2001b)</a:t>
            </a:r>
            <a:endParaRPr lang="ja-JP" alt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グループ化 18"/>
          <p:cNvGrpSpPr/>
          <p:nvPr/>
        </p:nvGrpSpPr>
        <p:grpSpPr>
          <a:xfrm>
            <a:off x="5436096" y="1124744"/>
            <a:ext cx="2952328" cy="4536504"/>
            <a:chOff x="5436096" y="908720"/>
            <a:chExt cx="2952328" cy="4536504"/>
          </a:xfrm>
        </p:grpSpPr>
        <p:sp>
          <p:nvSpPr>
            <p:cNvPr id="6" name="正方形/長方形 5"/>
            <p:cNvSpPr/>
            <p:nvPr/>
          </p:nvSpPr>
          <p:spPr>
            <a:xfrm>
              <a:off x="5436096" y="908720"/>
              <a:ext cx="2952328" cy="453650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4" name="正方形/長方形 3"/>
            <p:cNvSpPr/>
            <p:nvPr/>
          </p:nvSpPr>
          <p:spPr>
            <a:xfrm>
              <a:off x="5868144" y="1412776"/>
              <a:ext cx="2088232"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t>耳</a:t>
              </a:r>
              <a:endParaRPr kumimoji="1" lang="en-US" altLang="ja-JP" sz="3600" dirty="0" smtClean="0"/>
            </a:p>
          </p:txBody>
        </p:sp>
        <p:sp>
          <p:nvSpPr>
            <p:cNvPr id="5" name="正方形/長方形 4"/>
            <p:cNvSpPr/>
            <p:nvPr/>
          </p:nvSpPr>
          <p:spPr>
            <a:xfrm>
              <a:off x="5868144" y="3717032"/>
              <a:ext cx="2088232" cy="129614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3600" dirty="0" smtClean="0"/>
                <a:t>眼</a:t>
              </a:r>
              <a:endParaRPr kumimoji="1" lang="en-US" altLang="ja-JP" sz="3600" dirty="0" smtClean="0"/>
            </a:p>
          </p:txBody>
        </p:sp>
      </p:grpSp>
      <p:grpSp>
        <p:nvGrpSpPr>
          <p:cNvPr id="20" name="グループ化 19"/>
          <p:cNvGrpSpPr/>
          <p:nvPr/>
        </p:nvGrpSpPr>
        <p:grpSpPr>
          <a:xfrm>
            <a:off x="683568" y="1196752"/>
            <a:ext cx="2952328" cy="4248472"/>
            <a:chOff x="611560" y="1124744"/>
            <a:chExt cx="2952328" cy="4248472"/>
          </a:xfrm>
        </p:grpSpPr>
        <p:sp>
          <p:nvSpPr>
            <p:cNvPr id="7" name="角丸四角形 6"/>
            <p:cNvSpPr/>
            <p:nvPr/>
          </p:nvSpPr>
          <p:spPr>
            <a:xfrm>
              <a:off x="611560" y="1124744"/>
              <a:ext cx="2952328" cy="4248472"/>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8" name="正方形/長方形 7"/>
            <p:cNvSpPr/>
            <p:nvPr/>
          </p:nvSpPr>
          <p:spPr>
            <a:xfrm>
              <a:off x="1043608" y="1412776"/>
              <a:ext cx="2088232"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t>言葉</a:t>
              </a:r>
              <a:endParaRPr kumimoji="1" lang="ja-JP" altLang="en-US" sz="3600" dirty="0"/>
            </a:p>
          </p:txBody>
        </p:sp>
        <p:sp>
          <p:nvSpPr>
            <p:cNvPr id="9" name="正方形/長方形 8"/>
            <p:cNvSpPr/>
            <p:nvPr/>
          </p:nvSpPr>
          <p:spPr>
            <a:xfrm>
              <a:off x="1043608" y="3717032"/>
              <a:ext cx="2088232" cy="129614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ja-JP" altLang="en-US" sz="3600" dirty="0" smtClean="0"/>
                <a:t>絵</a:t>
              </a:r>
              <a:endParaRPr kumimoji="1" lang="ja-JP" altLang="en-US" sz="3600" dirty="0"/>
            </a:p>
          </p:txBody>
        </p:sp>
      </p:grpSp>
      <p:cxnSp>
        <p:nvCxnSpPr>
          <p:cNvPr id="11" name="直線矢印コネクタ 10"/>
          <p:cNvCxnSpPr>
            <a:stCxn id="8" idx="3"/>
          </p:cNvCxnSpPr>
          <p:nvPr/>
        </p:nvCxnSpPr>
        <p:spPr>
          <a:xfrm>
            <a:off x="3203848" y="2132856"/>
            <a:ext cx="2664296" cy="1588"/>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a:off x="3203848" y="4581128"/>
            <a:ext cx="2664296" cy="1588"/>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a:off x="3203848" y="2348880"/>
            <a:ext cx="2664296" cy="1872208"/>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467544" y="476672"/>
            <a:ext cx="3485249" cy="584775"/>
          </a:xfrm>
          <a:prstGeom prst="rect">
            <a:avLst/>
          </a:prstGeom>
          <a:noFill/>
        </p:spPr>
        <p:txBody>
          <a:bodyPr wrap="none" rtlCol="0">
            <a:spAutoFit/>
          </a:bodyPr>
          <a:lstStyle/>
          <a:p>
            <a:r>
              <a:rPr lang="ja-JP" altLang="en-US" sz="3200" dirty="0" smtClean="0"/>
              <a:t>マルチメディア提示</a:t>
            </a:r>
            <a:endParaRPr kumimoji="1" lang="ja-JP" altLang="en-US" sz="3200" dirty="0"/>
          </a:p>
        </p:txBody>
      </p:sp>
      <p:sp>
        <p:nvSpPr>
          <p:cNvPr id="17" name="テキスト ボックス 16"/>
          <p:cNvSpPr txBox="1"/>
          <p:nvPr/>
        </p:nvSpPr>
        <p:spPr>
          <a:xfrm>
            <a:off x="6012160" y="476672"/>
            <a:ext cx="1826141" cy="584775"/>
          </a:xfrm>
          <a:prstGeom prst="rect">
            <a:avLst/>
          </a:prstGeom>
          <a:noFill/>
        </p:spPr>
        <p:txBody>
          <a:bodyPr wrap="none" rtlCol="0">
            <a:spAutoFit/>
          </a:bodyPr>
          <a:lstStyle/>
          <a:p>
            <a:r>
              <a:rPr lang="ja-JP" altLang="en-US" sz="3200" b="1" dirty="0">
                <a:solidFill>
                  <a:srgbClr val="FF0000"/>
                </a:solidFill>
              </a:rPr>
              <a:t>感覚記憶</a:t>
            </a:r>
            <a:endParaRPr kumimoji="1" lang="ja-JP" altLang="en-US" sz="3200" b="1" dirty="0">
              <a:solidFill>
                <a:srgbClr val="FF0000"/>
              </a:solidFill>
            </a:endParaRPr>
          </a:p>
        </p:txBody>
      </p:sp>
      <p:sp>
        <p:nvSpPr>
          <p:cNvPr id="18" name="テキスト ボックス 17"/>
          <p:cNvSpPr txBox="1"/>
          <p:nvPr/>
        </p:nvSpPr>
        <p:spPr>
          <a:xfrm>
            <a:off x="3995936" y="1484784"/>
            <a:ext cx="1005403" cy="584775"/>
          </a:xfrm>
          <a:prstGeom prst="rect">
            <a:avLst/>
          </a:prstGeom>
          <a:noFill/>
        </p:spPr>
        <p:txBody>
          <a:bodyPr wrap="none" rtlCol="0">
            <a:spAutoFit/>
          </a:bodyPr>
          <a:lstStyle/>
          <a:p>
            <a:r>
              <a:rPr kumimoji="1" lang="ja-JP" altLang="en-US" sz="3200" dirty="0" smtClean="0"/>
              <a:t>発話</a:t>
            </a:r>
            <a:endParaRPr kumimoji="1" lang="ja-JP" altLang="en-US" sz="3200" dirty="0"/>
          </a:p>
        </p:txBody>
      </p:sp>
      <p:sp>
        <p:nvSpPr>
          <p:cNvPr id="21" name="テキスト ボックス 20"/>
          <p:cNvSpPr txBox="1"/>
          <p:nvPr/>
        </p:nvSpPr>
        <p:spPr>
          <a:xfrm>
            <a:off x="3851920" y="3501008"/>
            <a:ext cx="941283" cy="584775"/>
          </a:xfrm>
          <a:prstGeom prst="rect">
            <a:avLst/>
          </a:prstGeom>
          <a:noFill/>
        </p:spPr>
        <p:txBody>
          <a:bodyPr wrap="none" rtlCol="0">
            <a:spAutoFit/>
          </a:bodyPr>
          <a:lstStyle/>
          <a:p>
            <a:r>
              <a:rPr lang="ja-JP" altLang="en-US" sz="3200" dirty="0" smtClean="0"/>
              <a:t>書き</a:t>
            </a:r>
            <a:endParaRPr kumimoji="1" lang="ja-JP" altLang="en-US" sz="3200" dirty="0"/>
          </a:p>
        </p:txBody>
      </p:sp>
      <p:sp>
        <p:nvSpPr>
          <p:cNvPr id="22" name="テキスト ボックス 21"/>
          <p:cNvSpPr txBox="1"/>
          <p:nvPr/>
        </p:nvSpPr>
        <p:spPr>
          <a:xfrm>
            <a:off x="4932040" y="5877272"/>
            <a:ext cx="3860352" cy="461665"/>
          </a:xfrm>
          <a:prstGeom prst="rect">
            <a:avLst/>
          </a:prstGeom>
          <a:noFill/>
        </p:spPr>
        <p:txBody>
          <a:bodyPr wrap="none" rtlCol="0">
            <a:spAutoFit/>
          </a:bodyPr>
          <a:lstStyle/>
          <a:p>
            <a:r>
              <a:rPr lang="ja-JP" altLang="en-US" sz="2400" dirty="0"/>
              <a:t>非常</a:t>
            </a:r>
            <a:r>
              <a:rPr lang="ja-JP" altLang="en-US" sz="2400" dirty="0" smtClean="0"/>
              <a:t>に短時間（数秒）の保持</a:t>
            </a:r>
            <a:endParaRPr lang="en-US" altLang="ja-JP" sz="24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グループ化 6"/>
          <p:cNvGrpSpPr/>
          <p:nvPr/>
        </p:nvGrpSpPr>
        <p:grpSpPr>
          <a:xfrm>
            <a:off x="323528" y="1052736"/>
            <a:ext cx="2952328" cy="4536504"/>
            <a:chOff x="5436096" y="908720"/>
            <a:chExt cx="2952328" cy="4536504"/>
          </a:xfrm>
        </p:grpSpPr>
        <p:sp>
          <p:nvSpPr>
            <p:cNvPr id="8" name="正方形/長方形 7"/>
            <p:cNvSpPr/>
            <p:nvPr/>
          </p:nvSpPr>
          <p:spPr>
            <a:xfrm>
              <a:off x="5436096" y="908720"/>
              <a:ext cx="2952328" cy="453650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9" name="正方形/長方形 8"/>
            <p:cNvSpPr/>
            <p:nvPr/>
          </p:nvSpPr>
          <p:spPr>
            <a:xfrm>
              <a:off x="5868144" y="1412776"/>
              <a:ext cx="2088232"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t>耳</a:t>
              </a:r>
              <a:endParaRPr kumimoji="1" lang="en-US" altLang="ja-JP" sz="3600" dirty="0" smtClean="0"/>
            </a:p>
          </p:txBody>
        </p:sp>
        <p:sp>
          <p:nvSpPr>
            <p:cNvPr id="10" name="正方形/長方形 9"/>
            <p:cNvSpPr/>
            <p:nvPr/>
          </p:nvSpPr>
          <p:spPr>
            <a:xfrm>
              <a:off x="5868144" y="3717032"/>
              <a:ext cx="2088232" cy="129614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3600" dirty="0" smtClean="0"/>
                <a:t>眼</a:t>
              </a:r>
              <a:endParaRPr kumimoji="1" lang="en-US" altLang="ja-JP" sz="3600" dirty="0" smtClean="0"/>
            </a:p>
          </p:txBody>
        </p:sp>
      </p:grpSp>
      <p:sp>
        <p:nvSpPr>
          <p:cNvPr id="16" name="テキスト ボックス 15"/>
          <p:cNvSpPr txBox="1"/>
          <p:nvPr/>
        </p:nvSpPr>
        <p:spPr>
          <a:xfrm>
            <a:off x="899592" y="332656"/>
            <a:ext cx="1826141" cy="584775"/>
          </a:xfrm>
          <a:prstGeom prst="rect">
            <a:avLst/>
          </a:prstGeom>
          <a:noFill/>
        </p:spPr>
        <p:txBody>
          <a:bodyPr wrap="none" rtlCol="0">
            <a:spAutoFit/>
          </a:bodyPr>
          <a:lstStyle/>
          <a:p>
            <a:r>
              <a:rPr lang="ja-JP" altLang="en-US" sz="3200" b="1" dirty="0"/>
              <a:t>感覚記憶</a:t>
            </a:r>
            <a:endParaRPr kumimoji="1" lang="ja-JP" altLang="en-US" sz="3200" b="1" dirty="0"/>
          </a:p>
        </p:txBody>
      </p:sp>
      <p:grpSp>
        <p:nvGrpSpPr>
          <p:cNvPr id="40" name="グループ化 39"/>
          <p:cNvGrpSpPr/>
          <p:nvPr/>
        </p:nvGrpSpPr>
        <p:grpSpPr>
          <a:xfrm>
            <a:off x="4788024" y="1052736"/>
            <a:ext cx="3816424" cy="4536504"/>
            <a:chOff x="4716016" y="1268760"/>
            <a:chExt cx="3816424" cy="4536504"/>
          </a:xfrm>
        </p:grpSpPr>
        <p:sp>
          <p:nvSpPr>
            <p:cNvPr id="15" name="正方形/長方形 14"/>
            <p:cNvSpPr/>
            <p:nvPr/>
          </p:nvSpPr>
          <p:spPr>
            <a:xfrm>
              <a:off x="4716016" y="1268760"/>
              <a:ext cx="3816424" cy="453650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17" name="正方形/長方形 16"/>
            <p:cNvSpPr/>
            <p:nvPr/>
          </p:nvSpPr>
          <p:spPr>
            <a:xfrm>
              <a:off x="5292080" y="1772816"/>
              <a:ext cx="2088232"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dirty="0" smtClean="0"/>
                <a:t>音声</a:t>
              </a:r>
              <a:endParaRPr lang="en-US" altLang="ja-JP" sz="3600" dirty="0" smtClean="0"/>
            </a:p>
            <a:p>
              <a:pPr algn="ctr"/>
              <a:r>
                <a:rPr lang="ja-JP" altLang="en-US" sz="3600" dirty="0" smtClean="0"/>
                <a:t>イメージ</a:t>
              </a:r>
              <a:endParaRPr kumimoji="1" lang="en-US" altLang="ja-JP" sz="3600" dirty="0" smtClean="0"/>
            </a:p>
          </p:txBody>
        </p:sp>
        <p:sp>
          <p:nvSpPr>
            <p:cNvPr id="18" name="正方形/長方形 17"/>
            <p:cNvSpPr/>
            <p:nvPr/>
          </p:nvSpPr>
          <p:spPr>
            <a:xfrm>
              <a:off x="5292080" y="4077072"/>
              <a:ext cx="2088232" cy="129614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ja-JP" altLang="en-US" sz="3600" dirty="0" smtClean="0"/>
                <a:t>視覚的</a:t>
              </a:r>
              <a:endParaRPr lang="en-US" altLang="ja-JP" sz="3600" dirty="0" smtClean="0"/>
            </a:p>
            <a:p>
              <a:pPr algn="ctr"/>
              <a:r>
                <a:rPr kumimoji="1" lang="ja-JP" altLang="en-US" sz="3600" dirty="0"/>
                <a:t>イメージ</a:t>
              </a:r>
              <a:endParaRPr kumimoji="1" lang="en-US" altLang="ja-JP" sz="3600" dirty="0" smtClean="0"/>
            </a:p>
          </p:txBody>
        </p:sp>
      </p:grpSp>
      <p:sp>
        <p:nvSpPr>
          <p:cNvPr id="19" name="テキスト ボックス 18"/>
          <p:cNvSpPr txBox="1"/>
          <p:nvPr/>
        </p:nvSpPr>
        <p:spPr>
          <a:xfrm>
            <a:off x="6660232" y="332656"/>
            <a:ext cx="1832553" cy="584775"/>
          </a:xfrm>
          <a:prstGeom prst="rect">
            <a:avLst/>
          </a:prstGeom>
          <a:noFill/>
        </p:spPr>
        <p:txBody>
          <a:bodyPr wrap="none" rtlCol="0">
            <a:spAutoFit/>
          </a:bodyPr>
          <a:lstStyle/>
          <a:p>
            <a:r>
              <a:rPr lang="ja-JP" altLang="en-US" sz="3200" b="1" dirty="0">
                <a:solidFill>
                  <a:srgbClr val="FF0000"/>
                </a:solidFill>
              </a:rPr>
              <a:t>作業</a:t>
            </a:r>
            <a:r>
              <a:rPr lang="ja-JP" altLang="en-US" sz="3200" b="1" dirty="0" smtClean="0">
                <a:solidFill>
                  <a:srgbClr val="FF0000"/>
                </a:solidFill>
              </a:rPr>
              <a:t>記憶</a:t>
            </a:r>
            <a:endParaRPr kumimoji="1" lang="ja-JP" altLang="en-US" sz="3200" b="1" dirty="0">
              <a:solidFill>
                <a:srgbClr val="FF0000"/>
              </a:solidFill>
            </a:endParaRPr>
          </a:p>
        </p:txBody>
      </p:sp>
      <p:sp>
        <p:nvSpPr>
          <p:cNvPr id="20" name="テキスト ボックス 19"/>
          <p:cNvSpPr txBox="1"/>
          <p:nvPr/>
        </p:nvSpPr>
        <p:spPr>
          <a:xfrm>
            <a:off x="4932040" y="5661248"/>
            <a:ext cx="3703258" cy="830997"/>
          </a:xfrm>
          <a:prstGeom prst="rect">
            <a:avLst/>
          </a:prstGeom>
          <a:noFill/>
        </p:spPr>
        <p:txBody>
          <a:bodyPr wrap="none" rtlCol="0">
            <a:spAutoFit/>
          </a:bodyPr>
          <a:lstStyle/>
          <a:p>
            <a:r>
              <a:rPr lang="ja-JP" altLang="en-US" sz="2400" dirty="0" smtClean="0"/>
              <a:t>情報の一時的保持と操作．</a:t>
            </a:r>
            <a:endParaRPr lang="en-US" altLang="ja-JP" sz="2400" dirty="0" smtClean="0"/>
          </a:p>
          <a:p>
            <a:r>
              <a:rPr lang="ja-JP" altLang="en-US" sz="2400" dirty="0" smtClean="0"/>
              <a:t>容量限界あり．</a:t>
            </a:r>
            <a:endParaRPr lang="en-US" altLang="ja-JP" sz="2400" dirty="0" smtClean="0"/>
          </a:p>
        </p:txBody>
      </p:sp>
      <p:cxnSp>
        <p:nvCxnSpPr>
          <p:cNvPr id="22" name="直線コネクタ 21"/>
          <p:cNvCxnSpPr/>
          <p:nvPr/>
        </p:nvCxnSpPr>
        <p:spPr>
          <a:xfrm rot="5400000">
            <a:off x="5544108" y="3320988"/>
            <a:ext cx="453650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a:endCxn id="17" idx="1"/>
          </p:cNvCxnSpPr>
          <p:nvPr/>
        </p:nvCxnSpPr>
        <p:spPr>
          <a:xfrm>
            <a:off x="2915816" y="2204864"/>
            <a:ext cx="2448272" cy="1588"/>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p:nvPr/>
        </p:nvCxnSpPr>
        <p:spPr>
          <a:xfrm>
            <a:off x="2843808" y="4797152"/>
            <a:ext cx="2448272" cy="1588"/>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7452320" y="2204864"/>
            <a:ext cx="1080120" cy="1588"/>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a:off x="7452320" y="4797152"/>
            <a:ext cx="1080120" cy="1588"/>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p:nvPr/>
        </p:nvCxnSpPr>
        <p:spPr>
          <a:xfrm rot="5400000">
            <a:off x="5012432" y="3348608"/>
            <a:ext cx="999728" cy="8384"/>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rot="5400000" flipH="1" flipV="1">
            <a:off x="6625022" y="3320194"/>
            <a:ext cx="936104" cy="1588"/>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テキスト ボックス 35"/>
          <p:cNvSpPr txBox="1"/>
          <p:nvPr/>
        </p:nvSpPr>
        <p:spPr>
          <a:xfrm>
            <a:off x="5580112" y="3284984"/>
            <a:ext cx="1415772" cy="461665"/>
          </a:xfrm>
          <a:prstGeom prst="rect">
            <a:avLst/>
          </a:prstGeom>
          <a:noFill/>
        </p:spPr>
        <p:txBody>
          <a:bodyPr wrap="none" rtlCol="0">
            <a:spAutoFit/>
          </a:bodyPr>
          <a:lstStyle/>
          <a:p>
            <a:r>
              <a:rPr kumimoji="1" lang="ja-JP" altLang="en-US" sz="2400" dirty="0" smtClean="0"/>
              <a:t>心的変換</a:t>
            </a:r>
            <a:endParaRPr kumimoji="1" lang="ja-JP" altLang="en-US" sz="2400" dirty="0"/>
          </a:p>
        </p:txBody>
      </p:sp>
      <p:sp>
        <p:nvSpPr>
          <p:cNvPr id="37" name="テキスト ボックス 36"/>
          <p:cNvSpPr txBox="1"/>
          <p:nvPr/>
        </p:nvSpPr>
        <p:spPr>
          <a:xfrm>
            <a:off x="3563888" y="1268760"/>
            <a:ext cx="1107996" cy="830997"/>
          </a:xfrm>
          <a:prstGeom prst="rect">
            <a:avLst/>
          </a:prstGeom>
          <a:noFill/>
        </p:spPr>
        <p:txBody>
          <a:bodyPr wrap="none" rtlCol="0">
            <a:spAutoFit/>
          </a:bodyPr>
          <a:lstStyle/>
          <a:p>
            <a:r>
              <a:rPr kumimoji="1" lang="ja-JP" altLang="en-US" sz="2400" b="1" dirty="0" smtClean="0">
                <a:solidFill>
                  <a:srgbClr val="FF0000"/>
                </a:solidFill>
              </a:rPr>
              <a:t>選択的</a:t>
            </a:r>
            <a:endParaRPr kumimoji="1" lang="en-US" altLang="ja-JP" sz="2400" b="1" dirty="0" smtClean="0">
              <a:solidFill>
                <a:srgbClr val="FF0000"/>
              </a:solidFill>
            </a:endParaRPr>
          </a:p>
          <a:p>
            <a:r>
              <a:rPr kumimoji="1" lang="ja-JP" altLang="en-US" sz="2400" b="1" dirty="0" smtClean="0">
                <a:solidFill>
                  <a:srgbClr val="FF0000"/>
                </a:solidFill>
              </a:rPr>
              <a:t>注意</a:t>
            </a:r>
            <a:endParaRPr kumimoji="1" lang="ja-JP" altLang="en-US" sz="2400" b="1" dirty="0">
              <a:solidFill>
                <a:srgbClr val="FF0000"/>
              </a:solidFill>
            </a:endParaRPr>
          </a:p>
        </p:txBody>
      </p:sp>
      <p:sp>
        <p:nvSpPr>
          <p:cNvPr id="39" name="テキスト ボックス 38"/>
          <p:cNvSpPr txBox="1"/>
          <p:nvPr/>
        </p:nvSpPr>
        <p:spPr>
          <a:xfrm>
            <a:off x="3491880" y="3933056"/>
            <a:ext cx="1107996" cy="830997"/>
          </a:xfrm>
          <a:prstGeom prst="rect">
            <a:avLst/>
          </a:prstGeom>
          <a:noFill/>
        </p:spPr>
        <p:txBody>
          <a:bodyPr wrap="none" rtlCol="0">
            <a:spAutoFit/>
          </a:bodyPr>
          <a:lstStyle/>
          <a:p>
            <a:r>
              <a:rPr kumimoji="1" lang="ja-JP" altLang="en-US" sz="2400" b="1" dirty="0" smtClean="0">
                <a:solidFill>
                  <a:srgbClr val="FF0000"/>
                </a:solidFill>
              </a:rPr>
              <a:t>選択的</a:t>
            </a:r>
            <a:endParaRPr kumimoji="1" lang="en-US" altLang="ja-JP" sz="2400" b="1" dirty="0" smtClean="0">
              <a:solidFill>
                <a:srgbClr val="FF0000"/>
              </a:solidFill>
            </a:endParaRPr>
          </a:p>
          <a:p>
            <a:r>
              <a:rPr kumimoji="1" lang="ja-JP" altLang="en-US" sz="2400" b="1" dirty="0" smtClean="0">
                <a:solidFill>
                  <a:srgbClr val="FF0000"/>
                </a:solidFill>
              </a:rPr>
              <a:t>注意</a:t>
            </a:r>
            <a:endParaRPr kumimoji="1" lang="ja-JP" altLang="en-US" sz="2400" b="1" dirty="0">
              <a:solidFill>
                <a:srgbClr val="FF0000"/>
              </a:solidFill>
            </a:endParaRPr>
          </a:p>
        </p:txBody>
      </p:sp>
      <p:sp>
        <p:nvSpPr>
          <p:cNvPr id="41" name="円/楕円 40"/>
          <p:cNvSpPr/>
          <p:nvPr/>
        </p:nvSpPr>
        <p:spPr>
          <a:xfrm>
            <a:off x="2915816" y="2348880"/>
            <a:ext cx="2160240" cy="136815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sz="2400" dirty="0" smtClean="0"/>
              <a:t>active</a:t>
            </a:r>
          </a:p>
          <a:p>
            <a:pPr algn="ctr"/>
            <a:r>
              <a:rPr lang="en-US" altLang="ja-JP" sz="2400" dirty="0" smtClean="0"/>
              <a:t>processing</a:t>
            </a:r>
            <a:endParaRPr kumimoji="1" lang="ja-JP" altLang="en-US"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1915</TotalTime>
  <Words>2860</Words>
  <Application>Microsoft Office PowerPoint</Application>
  <PresentationFormat>画面に合わせる (4:3)</PresentationFormat>
  <Paragraphs>244</Paragraphs>
  <Slides>45</Slides>
  <Notes>3</Notes>
  <HiddenSlides>0</HiddenSlides>
  <MMClips>0</MMClips>
  <ScaleCrop>false</ScaleCrop>
  <HeadingPairs>
    <vt:vector size="4" baseType="variant">
      <vt:variant>
        <vt:lpstr>テーマ</vt:lpstr>
      </vt:variant>
      <vt:variant>
        <vt:i4>1</vt:i4>
      </vt:variant>
      <vt:variant>
        <vt:lpstr>スライド タイトル</vt:lpstr>
      </vt:variant>
      <vt:variant>
        <vt:i4>45</vt:i4>
      </vt:variant>
    </vt:vector>
  </HeadingPairs>
  <TitlesOfParts>
    <vt:vector size="46" baseType="lpstr">
      <vt:lpstr>Office テーマ</vt:lpstr>
      <vt:lpstr>心理学概論 第５回：心理学研究法（２）</vt:lpstr>
      <vt:lpstr>先週の小テスト</vt:lpstr>
      <vt:lpstr>スライド 3</vt:lpstr>
      <vt:lpstr>今日の学習</vt:lpstr>
      <vt:lpstr>マルチメディアによる学習</vt:lpstr>
      <vt:lpstr>スライド 6</vt:lpstr>
      <vt:lpstr>１．マルチメディア学習の認知理論</vt:lpstr>
      <vt:lpstr>スライド 8</vt:lpstr>
      <vt:lpstr>スライド 9</vt:lpstr>
      <vt:lpstr>スライド 10</vt:lpstr>
      <vt:lpstr>スライド 11</vt:lpstr>
      <vt:lpstr>マルチメディア学習の認知理論 における５つの認知プロセス</vt:lpstr>
      <vt:lpstr>マルチメディア学習の認知理論 における３つの仮定</vt:lpstr>
      <vt:lpstr>２重チャンネル仮定</vt:lpstr>
      <vt:lpstr>容量限界仮定</vt:lpstr>
      <vt:lpstr>スライド 16</vt:lpstr>
      <vt:lpstr>スライド 17</vt:lpstr>
      <vt:lpstr>積極的な処理の仮定</vt:lpstr>
      <vt:lpstr>スライド 19</vt:lpstr>
      <vt:lpstr>２．マルチメディアによる学習の効果</vt:lpstr>
      <vt:lpstr>(1) マルチメディアの効果</vt:lpstr>
      <vt:lpstr>スライド 22</vt:lpstr>
      <vt:lpstr>スライド 23</vt:lpstr>
      <vt:lpstr>(2) 空間的接近の効果</vt:lpstr>
      <vt:lpstr>(3) 時間的接近の効果</vt:lpstr>
      <vt:lpstr>(4) 一貫性の効果</vt:lpstr>
      <vt:lpstr>スライド 27</vt:lpstr>
      <vt:lpstr>(5) 提示様式の効果</vt:lpstr>
      <vt:lpstr>(6) 冗長性の効果</vt:lpstr>
      <vt:lpstr>(7) 個人差の効果</vt:lpstr>
      <vt:lpstr>スライド 31</vt:lpstr>
      <vt:lpstr>スライド 32</vt:lpstr>
      <vt:lpstr>スライド 33</vt:lpstr>
      <vt:lpstr>３．マルチメディア学習と 適性処遇交互作用</vt:lpstr>
      <vt:lpstr>スライド 35</vt:lpstr>
      <vt:lpstr>スライド 36</vt:lpstr>
      <vt:lpstr>スライド 37</vt:lpstr>
      <vt:lpstr>スライド 38</vt:lpstr>
      <vt:lpstr>スライド 39</vt:lpstr>
      <vt:lpstr>スライド 40</vt:lpstr>
      <vt:lpstr>セサミストリート</vt:lpstr>
      <vt:lpstr>スライド 42</vt:lpstr>
      <vt:lpstr>小テスト</vt:lpstr>
      <vt:lpstr>文献</vt:lpstr>
      <vt:lpstr>スライド 45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心理学概論２</dc:title>
  <dc:creator>Atsushi</dc:creator>
  <cp:lastModifiedBy>Atsushi</cp:lastModifiedBy>
  <cp:revision>135</cp:revision>
  <dcterms:created xsi:type="dcterms:W3CDTF">2010-10-16T14:59:59Z</dcterms:created>
  <dcterms:modified xsi:type="dcterms:W3CDTF">2010-10-19T12:39:20Z</dcterms:modified>
</cp:coreProperties>
</file>