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259" r:id="rId3"/>
    <p:sldId id="257" r:id="rId4"/>
    <p:sldId id="258" r:id="rId5"/>
    <p:sldId id="260" r:id="rId6"/>
    <p:sldId id="261" r:id="rId7"/>
    <p:sldId id="262" r:id="rId8"/>
    <p:sldId id="282" r:id="rId9"/>
    <p:sldId id="263" r:id="rId10"/>
    <p:sldId id="264" r:id="rId11"/>
    <p:sldId id="267" r:id="rId12"/>
    <p:sldId id="268" r:id="rId13"/>
    <p:sldId id="269" r:id="rId14"/>
    <p:sldId id="270" r:id="rId15"/>
    <p:sldId id="283" r:id="rId16"/>
    <p:sldId id="272" r:id="rId17"/>
    <p:sldId id="271" r:id="rId18"/>
    <p:sldId id="273" r:id="rId19"/>
    <p:sldId id="274" r:id="rId20"/>
    <p:sldId id="275" r:id="rId21"/>
    <p:sldId id="276" r:id="rId22"/>
    <p:sldId id="277" r:id="rId23"/>
    <p:sldId id="278" r:id="rId24"/>
    <p:sldId id="279" r:id="rId25"/>
    <p:sldId id="280" r:id="rId26"/>
    <p:sldId id="281" r:id="rId27"/>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9E4FEF29-A786-41F7-B154-2B4EACADE3E2}" type="datetimeFigureOut">
              <a:rPr kumimoji="1" lang="ja-JP" altLang="en-US" smtClean="0"/>
              <a:pPr/>
              <a:t>2011/10/25</a:t>
            </a:fld>
            <a:endParaRPr kumimoji="1" lang="ja-JP" altLang="en-US"/>
          </a:p>
        </p:txBody>
      </p:sp>
      <p:sp>
        <p:nvSpPr>
          <p:cNvPr id="4" name="フッター プレースホルダ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6EAC67FE-78C7-4E8B-941B-230C6E66A3F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67CC95EB-823B-4537-9C68-0DCA140393C2}" type="datetimeFigureOut">
              <a:rPr kumimoji="1" lang="ja-JP" altLang="en-US" smtClean="0"/>
              <a:pPr/>
              <a:t>2011/10/25</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D2AF80C8-FFFB-4121-902F-43350E437A00}"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答え：別々の環境で育てられた一卵性双生児を対象に，</a:t>
            </a:r>
            <a:r>
              <a:rPr kumimoji="1" lang="en-US" altLang="ja-JP" dirty="0" smtClean="0"/>
              <a:t>sexual</a:t>
            </a:r>
            <a:r>
              <a:rPr kumimoji="1" lang="en-US" altLang="ja-JP" baseline="0" dirty="0" smtClean="0"/>
              <a:t> orientation </a:t>
            </a:r>
            <a:r>
              <a:rPr kumimoji="1" lang="ja-JP" altLang="en-US" baseline="0" dirty="0" smtClean="0"/>
              <a:t>を測定すればよい．</a:t>
            </a:r>
            <a:endParaRPr kumimoji="1" lang="ja-JP" altLang="en-US" dirty="0"/>
          </a:p>
        </p:txBody>
      </p:sp>
      <p:sp>
        <p:nvSpPr>
          <p:cNvPr id="4" name="スライド番号プレースホルダ 3"/>
          <p:cNvSpPr>
            <a:spLocks noGrp="1"/>
          </p:cNvSpPr>
          <p:nvPr>
            <p:ph type="sldNum" sz="quarter" idx="10"/>
          </p:nvPr>
        </p:nvSpPr>
        <p:spPr/>
        <p:txBody>
          <a:bodyPr/>
          <a:lstStyle/>
          <a:p>
            <a:fld id="{D2AF80C8-FFFB-4121-902F-43350E437A00}" type="slidenum">
              <a:rPr kumimoji="1" lang="ja-JP" altLang="en-US" smtClean="0"/>
              <a:pPr/>
              <a:t>7</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2AF80C8-FFFB-4121-902F-43350E437A00}" type="slidenum">
              <a:rPr kumimoji="1" lang="ja-JP" altLang="en-US" smtClean="0"/>
              <a:pPr/>
              <a:t>25</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DAC2EA34-A955-4B8C-ACAF-27FD27FC4C50}" type="datetime1">
              <a:rPr kumimoji="1" lang="ja-JP" altLang="en-US" smtClean="0"/>
              <a:pPr/>
              <a:t>2011/10/25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5D1BC03-B999-49DC-A9D5-88EF6192070A}"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8B4864E-63F9-456A-8757-424E36A216B0}" type="datetime1">
              <a:rPr kumimoji="1" lang="ja-JP" altLang="en-US" smtClean="0"/>
              <a:pPr/>
              <a:t>2011/10/25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5D1BC03-B999-49DC-A9D5-88EF6192070A}"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217F792-AB6F-45D3-99BB-EF0D0EA030B7}" type="datetime1">
              <a:rPr kumimoji="1" lang="ja-JP" altLang="en-US" smtClean="0"/>
              <a:pPr/>
              <a:t>2011/10/25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5D1BC03-B999-49DC-A9D5-88EF6192070A}"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64F533A-BDD3-4CB9-9F8E-1EED47B8AEAF}" type="datetime1">
              <a:rPr kumimoji="1" lang="ja-JP" altLang="en-US" smtClean="0"/>
              <a:pPr/>
              <a:t>2011/10/25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5D1BC03-B999-49DC-A9D5-88EF6192070A}"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BBE47E7-FA85-4D1C-BF7C-AC56EC6DE29B}" type="datetime1">
              <a:rPr kumimoji="1" lang="ja-JP" altLang="en-US" smtClean="0"/>
              <a:pPr/>
              <a:t>2011/10/25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5D1BC03-B999-49DC-A9D5-88EF6192070A}"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6CD4D0B-F7FC-4586-B293-A674436AE07D}" type="datetime1">
              <a:rPr kumimoji="1" lang="ja-JP" altLang="en-US" smtClean="0"/>
              <a:pPr/>
              <a:t>2011/10/25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5D1BC03-B999-49DC-A9D5-88EF6192070A}"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83891A0-393D-47A0-8D99-544DAF4BB77F}" type="datetime1">
              <a:rPr kumimoji="1" lang="ja-JP" altLang="en-US" smtClean="0"/>
              <a:pPr/>
              <a:t>2011/10/25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5D1BC03-B999-49DC-A9D5-88EF6192070A}"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BC4AE81-623F-481D-85EB-C5A1D3918466}" type="datetime1">
              <a:rPr kumimoji="1" lang="ja-JP" altLang="en-US" smtClean="0"/>
              <a:pPr/>
              <a:t>2011/10/25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5D1BC03-B999-49DC-A9D5-88EF6192070A}"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1B29F04-6B73-4583-B794-4FDFCB9702D2}" type="datetime1">
              <a:rPr kumimoji="1" lang="ja-JP" altLang="en-US" smtClean="0"/>
              <a:pPr/>
              <a:t>2011/10/25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DCA5F33-DABF-46F5-85C2-A8E9714D08CD}" type="datetime1">
              <a:rPr kumimoji="1" lang="ja-JP" altLang="en-US" smtClean="0"/>
              <a:pPr/>
              <a:t>2011/10/25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5D1BC03-B999-49DC-A9D5-88EF6192070A}"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32FE359-41A7-47DA-82DF-1C7B7230DC17}" type="datetime1">
              <a:rPr kumimoji="1" lang="ja-JP" altLang="en-US" smtClean="0"/>
              <a:pPr/>
              <a:t>2011/10/25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5D1BC03-B999-49DC-A9D5-88EF6192070A}"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A51C33-F6DD-4828-9778-6717A8E934A8}" type="datetime1">
              <a:rPr kumimoji="1" lang="ja-JP" altLang="en-US" smtClean="0"/>
              <a:pPr/>
              <a:t>2011/10/25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D1BC03-B999-49DC-A9D5-88EF6192070A}"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心理学概論</a:t>
            </a:r>
            <a:r>
              <a:rPr kumimoji="1" lang="en-US" altLang="ja-JP" dirty="0" smtClean="0"/>
              <a:t/>
            </a:r>
            <a:br>
              <a:rPr kumimoji="1" lang="en-US" altLang="ja-JP" dirty="0" smtClean="0"/>
            </a:br>
            <a:r>
              <a:rPr lang="ja-JP" altLang="en-US" dirty="0" smtClean="0"/>
              <a:t>第５回：心理学研究法</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寺尾 敦</a:t>
            </a:r>
            <a:endParaRPr kumimoji="1" lang="en-US" altLang="ja-JP" dirty="0" smtClean="0"/>
          </a:p>
          <a:p>
            <a:r>
              <a:rPr kumimoji="1" lang="en-US" altLang="ja-JP" dirty="0" smtClean="0"/>
              <a:t>atsushi@si.aoyama.ac.jp</a:t>
            </a:r>
          </a:p>
          <a:p>
            <a:r>
              <a:rPr kumimoji="1" lang="en-US" altLang="ja-JP" dirty="0" smtClean="0"/>
              <a:t>Twitter: @</a:t>
            </a:r>
            <a:r>
              <a:rPr kumimoji="1" lang="en-US" altLang="ja-JP" dirty="0" err="1" smtClean="0"/>
              <a:t>aterao</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1</a:t>
            </a:fld>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実験のキモ：変数に対する正確な統制</a:t>
            </a:r>
            <a:endParaRPr kumimoji="1" lang="en-US" altLang="ja-JP" dirty="0" smtClean="0"/>
          </a:p>
          <a:p>
            <a:r>
              <a:rPr lang="ja-JP" altLang="en-US" dirty="0" smtClean="0"/>
              <a:t>例：「よい成績に対してより多くのお金が提示されるほど．数学の問題での成績がよくなる」という仮説があるとする．</a:t>
            </a:r>
            <a:endParaRPr lang="en-US" altLang="ja-JP" dirty="0" smtClean="0"/>
          </a:p>
          <a:p>
            <a:pPr lvl="1"/>
            <a:r>
              <a:rPr kumimoji="1" lang="ja-JP" altLang="en-US" dirty="0" smtClean="0"/>
              <a:t>参加者（</a:t>
            </a:r>
            <a:r>
              <a:rPr kumimoji="1" lang="en-US" altLang="ja-JP" dirty="0" smtClean="0"/>
              <a:t>participant</a:t>
            </a:r>
            <a:r>
              <a:rPr kumimoji="1" lang="ja-JP" altLang="en-US" dirty="0" smtClean="0"/>
              <a:t>）を３つの条件にランダムに割り当てる：５ユーロ条件，１０ユーロ条件，報酬なし条件</a:t>
            </a:r>
            <a:endParaRPr kumimoji="1" lang="en-US" altLang="ja-JP" dirty="0" smtClean="0"/>
          </a:p>
          <a:p>
            <a:pPr lvl="1"/>
            <a:r>
              <a:rPr kumimoji="1" lang="ja-JP" altLang="en-US" dirty="0" smtClean="0"/>
              <a:t>各条件の成績を測定し，多くのお金を払うほど成績がよいのかを検討する．</a:t>
            </a:r>
            <a:endParaRPr kumimoji="1" lang="en-US" altLang="ja-JP" dirty="0" smtClean="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10</a:t>
            </a:fld>
            <a:endParaRPr kumimoji="1"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pPr marL="342900" lvl="1" indent="-342900">
              <a:buFont typeface="Arial" pitchFamily="34" charset="0"/>
              <a:buChar char="•"/>
            </a:pPr>
            <a:r>
              <a:rPr lang="ja-JP" altLang="en-US" dirty="0" smtClean="0"/>
              <a:t>金額は</a:t>
            </a:r>
            <a:r>
              <a:rPr lang="ja-JP" altLang="en-US" b="1" dirty="0" smtClean="0">
                <a:solidFill>
                  <a:srgbClr val="FF0000"/>
                </a:solidFill>
              </a:rPr>
              <a:t>独立変数</a:t>
            </a:r>
            <a:r>
              <a:rPr lang="ja-JP" altLang="en-US" dirty="0" smtClean="0"/>
              <a:t>（</a:t>
            </a:r>
            <a:r>
              <a:rPr lang="en-US" altLang="ja-JP" dirty="0" smtClean="0"/>
              <a:t>independent variable</a:t>
            </a:r>
            <a:r>
              <a:rPr lang="ja-JP" altLang="en-US" dirty="0" smtClean="0"/>
              <a:t>）．数学の問題での成績は</a:t>
            </a:r>
            <a:r>
              <a:rPr lang="ja-JP" altLang="en-US" b="1" dirty="0" smtClean="0">
                <a:solidFill>
                  <a:srgbClr val="FF0000"/>
                </a:solidFill>
              </a:rPr>
              <a:t>従属変数</a:t>
            </a:r>
            <a:r>
              <a:rPr lang="ja-JP" altLang="en-US" dirty="0" smtClean="0"/>
              <a:t>（</a:t>
            </a:r>
            <a:r>
              <a:rPr lang="en-US" altLang="ja-JP" dirty="0" smtClean="0"/>
              <a:t>dependent variable</a:t>
            </a:r>
            <a:r>
              <a:rPr lang="ja-JP" altLang="en-US" dirty="0" smtClean="0"/>
              <a:t>）</a:t>
            </a:r>
            <a:endParaRPr lang="en-US" altLang="ja-JP" dirty="0" smtClean="0"/>
          </a:p>
          <a:p>
            <a:pPr lvl="1"/>
            <a:r>
              <a:rPr lang="ja-JP" altLang="en-US" dirty="0" smtClean="0"/>
              <a:t>独立変数は実験者が統制し操作する変数．原因側の変数．</a:t>
            </a:r>
            <a:endParaRPr lang="en-US" altLang="ja-JP" dirty="0" smtClean="0"/>
          </a:p>
          <a:p>
            <a:pPr lvl="1"/>
            <a:r>
              <a:rPr lang="ja-JP" altLang="en-US" dirty="0" smtClean="0"/>
              <a:t>従属変数は</a:t>
            </a:r>
            <a:r>
              <a:rPr lang="ja-JP" altLang="en-US" dirty="0"/>
              <a:t>測定される</a:t>
            </a:r>
            <a:r>
              <a:rPr lang="ja-JP" altLang="en-US" dirty="0" smtClean="0"/>
              <a:t>変数．参加者の行動（</a:t>
            </a:r>
            <a:r>
              <a:rPr lang="en-US" altLang="ja-JP" dirty="0" smtClean="0"/>
              <a:t>behavior</a:t>
            </a:r>
            <a:r>
              <a:rPr lang="ja-JP" altLang="en-US" dirty="0" smtClean="0"/>
              <a:t>）の測度．結果側の変数．</a:t>
            </a:r>
            <a:endParaRPr lang="en-US" altLang="ja-JP" dirty="0" smtClean="0"/>
          </a:p>
          <a:p>
            <a:r>
              <a:rPr kumimoji="1" lang="ja-JP" altLang="en-US" dirty="0" smtClean="0"/>
              <a:t>変数間の因果関係に言及するのに，「の関数である（</a:t>
            </a:r>
            <a:r>
              <a:rPr kumimoji="1" lang="en-US" altLang="ja-JP" dirty="0" smtClean="0"/>
              <a:t>is a </a:t>
            </a:r>
            <a:r>
              <a:rPr lang="en-US" altLang="ja-JP" dirty="0" smtClean="0"/>
              <a:t>function of</a:t>
            </a:r>
            <a:r>
              <a:rPr kumimoji="1" lang="ja-JP" altLang="en-US" dirty="0" smtClean="0"/>
              <a:t>）」という表現がよく用いられる．</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11</a:t>
            </a:fld>
            <a:endParaRPr kumimoji="1"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Experiment</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報酬なし条件は</a:t>
            </a:r>
            <a:r>
              <a:rPr lang="ja-JP" altLang="en-US" b="1" dirty="0" smtClean="0">
                <a:solidFill>
                  <a:srgbClr val="FF0000"/>
                </a:solidFill>
              </a:rPr>
              <a:t>統制群</a:t>
            </a:r>
            <a:r>
              <a:rPr lang="ja-JP" altLang="en-US" dirty="0" smtClean="0"/>
              <a:t>（</a:t>
            </a:r>
            <a:r>
              <a:rPr lang="en-US" altLang="ja-JP" dirty="0" smtClean="0"/>
              <a:t>control group</a:t>
            </a:r>
            <a:r>
              <a:rPr lang="ja-JP" altLang="en-US" dirty="0" smtClean="0"/>
              <a:t>），その他２条件は</a:t>
            </a:r>
            <a:r>
              <a:rPr lang="ja-JP" altLang="en-US" b="1" dirty="0" smtClean="0">
                <a:solidFill>
                  <a:srgbClr val="FF0000"/>
                </a:solidFill>
              </a:rPr>
              <a:t>実験群</a:t>
            </a:r>
            <a:r>
              <a:rPr lang="ja-JP" altLang="en-US" dirty="0" smtClean="0"/>
              <a:t>（</a:t>
            </a:r>
            <a:r>
              <a:rPr lang="en-US" altLang="ja-JP" dirty="0" smtClean="0"/>
              <a:t>experimental group</a:t>
            </a:r>
            <a:r>
              <a:rPr lang="ja-JP" altLang="en-US" dirty="0" smtClean="0"/>
              <a:t>）．</a:t>
            </a:r>
            <a:endParaRPr lang="en-US" altLang="ja-JP" dirty="0" smtClean="0"/>
          </a:p>
          <a:p>
            <a:pPr lvl="1"/>
            <a:r>
              <a:rPr lang="ja-JP" altLang="en-US" dirty="0" smtClean="0"/>
              <a:t>実験群：仮定された原因が存在</a:t>
            </a:r>
            <a:endParaRPr lang="en-US" altLang="ja-JP" dirty="0" smtClean="0"/>
          </a:p>
          <a:p>
            <a:pPr lvl="1"/>
            <a:r>
              <a:rPr lang="ja-JP" altLang="en-US" dirty="0" smtClean="0"/>
              <a:t>統制（対照）群：仮定された原因が欠如．ベースラインとなる．</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12</a:t>
            </a:fld>
            <a:endParaRPr kumimoji="1"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実験における重要な特徴のひとつは</a:t>
            </a:r>
            <a:r>
              <a:rPr kumimoji="1" lang="ja-JP" altLang="en-US" b="1" dirty="0" smtClean="0">
                <a:solidFill>
                  <a:srgbClr val="FF0000"/>
                </a:solidFill>
              </a:rPr>
              <a:t>無作為割り当て</a:t>
            </a:r>
            <a:r>
              <a:rPr kumimoji="1" lang="ja-JP" altLang="en-US" dirty="0" smtClean="0"/>
              <a:t>（</a:t>
            </a:r>
            <a:r>
              <a:rPr kumimoji="1" lang="en-US" altLang="ja-JP" dirty="0" smtClean="0"/>
              <a:t>random assignment</a:t>
            </a:r>
            <a:r>
              <a:rPr kumimoji="1" lang="ja-JP" altLang="en-US" dirty="0" smtClean="0"/>
              <a:t>）．</a:t>
            </a:r>
            <a:endParaRPr kumimoji="1" lang="en-US" altLang="ja-JP" dirty="0" smtClean="0"/>
          </a:p>
          <a:p>
            <a:pPr lvl="1"/>
            <a:r>
              <a:rPr lang="ja-JP" altLang="en-US" dirty="0" smtClean="0"/>
              <a:t>等質な群を作る工夫．それぞれの参加者において，どの群（条件）に割り当てられる確率も同じ．</a:t>
            </a:r>
            <a:endParaRPr kumimoji="1" lang="en-US" altLang="ja-JP" dirty="0" smtClean="0"/>
          </a:p>
          <a:p>
            <a:r>
              <a:rPr lang="ja-JP" altLang="en-US" dirty="0"/>
              <a:t>従属変数の</a:t>
            </a:r>
            <a:r>
              <a:rPr lang="ja-JP" altLang="en-US" dirty="0" smtClean="0"/>
              <a:t>値が群によって異なったとき，その原因が</a:t>
            </a:r>
            <a:r>
              <a:rPr kumimoji="1" lang="ja-JP" altLang="en-US" dirty="0" smtClean="0"/>
              <a:t>独立変数の値だけに帰着されるようにする．無作為割り当てはそのための手段のひとつ．他にも考慮すべきことは多い．</a:t>
            </a:r>
            <a:endParaRPr kumimoji="1" lang="en-US" altLang="ja-JP" dirty="0" smtClean="0"/>
          </a:p>
          <a:p>
            <a:pPr lvl="1"/>
            <a:r>
              <a:rPr lang="ja-JP" altLang="en-US" dirty="0" smtClean="0"/>
              <a:t>例：好きな群を選ばせるとか，他の変数の値が変わる（実験群は朝，統制群は午後，など）のはだめ．</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13</a:t>
            </a:fld>
            <a:endParaRPr kumimoji="1"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実験は実験室の外でも実施可能．</a:t>
            </a:r>
            <a:endParaRPr kumimoji="1" lang="en-US" altLang="ja-JP" dirty="0" smtClean="0"/>
          </a:p>
          <a:p>
            <a:pPr lvl="1"/>
            <a:r>
              <a:rPr lang="ja-JP" altLang="en-US" dirty="0" smtClean="0"/>
              <a:t>変数の統制や測定の難易度は上がる</a:t>
            </a:r>
            <a:endParaRPr kumimoji="1" lang="en-US" altLang="ja-JP" dirty="0" smtClean="0"/>
          </a:p>
          <a:p>
            <a:r>
              <a:rPr kumimoji="1" lang="ja-JP" altLang="en-US" dirty="0" smtClean="0"/>
              <a:t>異なった治療法を用いている２つのクリニックの治療効果が異なるとき，その原因を治療法に帰着できるか？</a:t>
            </a:r>
            <a:endParaRPr kumimoji="1" lang="en-US" altLang="ja-JP" dirty="0" smtClean="0"/>
          </a:p>
          <a:p>
            <a:pPr lvl="1"/>
            <a:r>
              <a:rPr lang="ja-JP" altLang="en-US" dirty="0"/>
              <a:t>できない</a:t>
            </a:r>
            <a:r>
              <a:rPr lang="ja-JP" altLang="en-US" dirty="0" smtClean="0"/>
              <a:t>．治療法以外にさまざまな変数が異なっている（スタッフ，場所など）．あるいは，それぞれの治療法は，何か重要な特性（たとえば，医者の指示を守る程度）が異なるグループに支持されているかもしれない．</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14</a:t>
            </a:fld>
            <a:endParaRPr kumimoji="1"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多変量実験（</a:t>
            </a:r>
            <a:r>
              <a:rPr kumimoji="1" lang="en-US" altLang="ja-JP" dirty="0" smtClean="0"/>
              <a:t>multivariate experiment</a:t>
            </a:r>
            <a:r>
              <a:rPr kumimoji="1" lang="ja-JP" altLang="en-US" dirty="0" smtClean="0"/>
              <a:t>）：複数の独立変数を同時に操作する．例えば，</a:t>
            </a:r>
            <a:endParaRPr kumimoji="1" lang="en-US" altLang="ja-JP" dirty="0" smtClean="0"/>
          </a:p>
          <a:p>
            <a:pPr lvl="1"/>
            <a:r>
              <a:rPr lang="ja-JP" altLang="en-US" dirty="0" smtClean="0"/>
              <a:t>テストへの報酬金額３条件</a:t>
            </a:r>
            <a:endParaRPr lang="en-US" altLang="ja-JP" dirty="0" smtClean="0"/>
          </a:p>
          <a:p>
            <a:pPr lvl="1"/>
            <a:r>
              <a:rPr kumimoji="1" lang="ja-JP" altLang="en-US" dirty="0" smtClean="0"/>
              <a:t>問題の難易度２条件（難・易）</a:t>
            </a:r>
            <a:endParaRPr kumimoji="1" lang="en-US" altLang="ja-JP" dirty="0" smtClean="0"/>
          </a:p>
          <a:p>
            <a:pPr lvl="1"/>
            <a:endParaRPr lang="en-US" altLang="ja-JP" dirty="0" smtClean="0"/>
          </a:p>
          <a:p>
            <a:pPr lvl="1"/>
            <a:r>
              <a:rPr kumimoji="1" lang="ja-JP" altLang="en-US" dirty="0" smtClean="0"/>
              <a:t>全部で６条件となる</a:t>
            </a:r>
            <a:endParaRPr kumimoji="1"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15</a:t>
            </a:fld>
            <a:endParaRPr kumimoji="1"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b="1" dirty="0" smtClean="0">
                <a:solidFill>
                  <a:srgbClr val="FF0000"/>
                </a:solidFill>
              </a:rPr>
              <a:t>二重盲検</a:t>
            </a:r>
            <a:r>
              <a:rPr lang="ja-JP" altLang="en-US" dirty="0" smtClean="0"/>
              <a:t>（</a:t>
            </a:r>
            <a:r>
              <a:rPr lang="en-US" altLang="ja-JP" dirty="0" smtClean="0"/>
              <a:t>double blind</a:t>
            </a:r>
            <a:r>
              <a:rPr lang="ja-JP" altLang="en-US" dirty="0" smtClean="0"/>
              <a:t>）：</a:t>
            </a:r>
            <a:r>
              <a:rPr kumimoji="1" lang="ja-JP" altLang="en-US" dirty="0" smtClean="0"/>
              <a:t>実験に参加している参加者と，実験の実施者の双方が，実験条件についての情報を</a:t>
            </a:r>
            <a:r>
              <a:rPr lang="ja-JP" altLang="en-US" dirty="0" smtClean="0"/>
              <a:t>持たない</a:t>
            </a:r>
            <a:r>
              <a:rPr kumimoji="1" lang="ja-JP" altLang="en-US" dirty="0" smtClean="0"/>
              <a:t>ようにする．</a:t>
            </a:r>
            <a:endParaRPr kumimoji="1" lang="en-US" altLang="ja-JP" dirty="0" smtClean="0"/>
          </a:p>
          <a:p>
            <a:pPr lvl="1"/>
            <a:r>
              <a:rPr lang="ja-JP" altLang="en-US" dirty="0" smtClean="0"/>
              <a:t>「自分</a:t>
            </a:r>
            <a:r>
              <a:rPr lang="ja-JP" altLang="en-US" dirty="0"/>
              <a:t>は</a:t>
            </a:r>
            <a:r>
              <a:rPr lang="ja-JP" altLang="en-US" dirty="0" smtClean="0"/>
              <a:t>実験群にいる」「統制群を相手にしている」などの知識が，結果にバイアスをかける可能性がある．（参考：ホーソン効果，ピグマリオン効果）</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16</a:t>
            </a:fld>
            <a:endParaRPr kumimoji="1"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Measurement</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実験は変数の値を決めるシステムを必要とする．</a:t>
            </a:r>
            <a:r>
              <a:rPr lang="ja-JP" altLang="en-US" b="1" dirty="0" smtClean="0">
                <a:solidFill>
                  <a:srgbClr val="FF0000"/>
                </a:solidFill>
              </a:rPr>
              <a:t>測定</a:t>
            </a:r>
            <a:r>
              <a:rPr lang="ja-JP" altLang="en-US" dirty="0" smtClean="0"/>
              <a:t>（</a:t>
            </a:r>
            <a:r>
              <a:rPr lang="en-US" altLang="ja-JP" dirty="0" smtClean="0"/>
              <a:t>measurement</a:t>
            </a:r>
            <a:r>
              <a:rPr lang="ja-JP" altLang="en-US" dirty="0" smtClean="0"/>
              <a:t>）の問題．</a:t>
            </a:r>
            <a:endParaRPr lang="en-US" altLang="ja-JP" dirty="0" smtClean="0"/>
          </a:p>
          <a:p>
            <a:pPr lvl="1"/>
            <a:r>
              <a:rPr kumimoji="1" lang="ja-JP" altLang="en-US" dirty="0"/>
              <a:t>物理的な</a:t>
            </a:r>
            <a:r>
              <a:rPr kumimoji="1" lang="ja-JP" altLang="en-US" dirty="0" smtClean="0"/>
              <a:t>測定：反応時間，正答率など</a:t>
            </a:r>
            <a:endParaRPr kumimoji="1" lang="en-US" altLang="ja-JP" dirty="0" smtClean="0"/>
          </a:p>
          <a:p>
            <a:pPr lvl="1"/>
            <a:r>
              <a:rPr lang="ja-JP" altLang="en-US" dirty="0"/>
              <a:t>参加者</a:t>
            </a:r>
            <a:r>
              <a:rPr lang="ja-JP" altLang="en-US" dirty="0" smtClean="0"/>
              <a:t>自身あるいは観察者による評定：５件法（</a:t>
            </a:r>
            <a:r>
              <a:rPr lang="en-US" altLang="ja-JP" dirty="0" smtClean="0"/>
              <a:t>5-point scale</a:t>
            </a:r>
            <a:r>
              <a:rPr lang="ja-JP" altLang="en-US" dirty="0" smtClean="0"/>
              <a:t>）など</a:t>
            </a:r>
            <a:endParaRPr lang="en-US" altLang="ja-JP" dirty="0" smtClean="0"/>
          </a:p>
          <a:p>
            <a:r>
              <a:rPr kumimoji="1" lang="ja-JP" altLang="en-US" dirty="0"/>
              <a:t>得られた測定値の集まり</a:t>
            </a:r>
            <a:r>
              <a:rPr kumimoji="1" lang="ja-JP" altLang="en-US" dirty="0" smtClean="0"/>
              <a:t>から結論を引き出すには，</a:t>
            </a:r>
            <a:r>
              <a:rPr kumimoji="1" lang="ja-JP" altLang="en-US" b="1" dirty="0" smtClean="0">
                <a:solidFill>
                  <a:srgbClr val="FF0000"/>
                </a:solidFill>
              </a:rPr>
              <a:t>統計学</a:t>
            </a:r>
            <a:r>
              <a:rPr kumimoji="1" lang="ja-JP" altLang="en-US" dirty="0" smtClean="0"/>
              <a:t>（</a:t>
            </a:r>
            <a:r>
              <a:rPr kumimoji="1" lang="en-US" altLang="ja-JP" dirty="0" smtClean="0"/>
              <a:t>statistics</a:t>
            </a:r>
            <a:r>
              <a:rPr kumimoji="1" lang="ja-JP" altLang="en-US" dirty="0" smtClean="0"/>
              <a:t>）を用いる．</a:t>
            </a:r>
            <a:endParaRPr lang="en-US" altLang="ja-JP" dirty="0" smtClean="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17</a:t>
            </a:fld>
            <a:endParaRPr kumimoji="1" lang="ja-JP"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3. Correlation</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すべての</a:t>
            </a:r>
            <a:r>
              <a:rPr lang="ja-JP" altLang="en-US" dirty="0" smtClean="0"/>
              <a:t>問題において実験が可能なのではない．</a:t>
            </a:r>
            <a:endParaRPr lang="en-US" altLang="ja-JP" dirty="0" smtClean="0"/>
          </a:p>
          <a:p>
            <a:pPr lvl="1"/>
            <a:r>
              <a:rPr kumimoji="1" lang="ja-JP" altLang="en-US" dirty="0" smtClean="0"/>
              <a:t>例：「痩せた人は，通常体重の人に比べ，味の変化に敏感である」という仮説．痩せた人のグループと，通常体重のグループに，</a:t>
            </a:r>
            <a:r>
              <a:rPr kumimoji="1" lang="en-US" altLang="ja-JP" dirty="0" smtClean="0"/>
              <a:t>random assignment </a:t>
            </a:r>
            <a:r>
              <a:rPr kumimoji="1" lang="ja-JP" altLang="en-US" dirty="0" smtClean="0"/>
              <a:t>を行うことはできない．</a:t>
            </a:r>
            <a:endParaRPr kumimoji="1" lang="en-US" altLang="ja-JP" dirty="0" smtClean="0"/>
          </a:p>
          <a:p>
            <a:r>
              <a:rPr lang="ja-JP" altLang="en-US" dirty="0"/>
              <a:t>こう</a:t>
            </a:r>
            <a:r>
              <a:rPr lang="ja-JP" altLang="en-US" dirty="0" smtClean="0"/>
              <a:t>した場合に変数間の関係を吟味するのは，</a:t>
            </a:r>
            <a:r>
              <a:rPr lang="ja-JP" altLang="en-US" b="1" dirty="0" smtClean="0">
                <a:solidFill>
                  <a:srgbClr val="FF0000"/>
                </a:solidFill>
              </a:rPr>
              <a:t>相関的方法</a:t>
            </a:r>
            <a:r>
              <a:rPr lang="ja-JP" altLang="en-US" dirty="0" smtClean="0"/>
              <a:t>（</a:t>
            </a:r>
            <a:r>
              <a:rPr lang="en-US" altLang="ja-JP" dirty="0" err="1" smtClean="0"/>
              <a:t>correlational</a:t>
            </a:r>
            <a:r>
              <a:rPr lang="en-US" altLang="ja-JP" dirty="0" smtClean="0"/>
              <a:t> method</a:t>
            </a:r>
            <a:r>
              <a:rPr lang="ja-JP" altLang="en-US" dirty="0" smtClean="0"/>
              <a:t>）．</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18</a:t>
            </a:fld>
            <a:endParaRPr kumimoji="1" lang="ja-JP"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同一測定対象から２つの値を測定．</a:t>
            </a:r>
            <a:endParaRPr lang="en-US" altLang="ja-JP" dirty="0" smtClean="0"/>
          </a:p>
          <a:p>
            <a:pPr lvl="1"/>
            <a:r>
              <a:rPr lang="ja-JP" altLang="en-US" dirty="0" smtClean="0"/>
              <a:t>原因側</a:t>
            </a:r>
            <a:r>
              <a:rPr lang="ja-JP" altLang="en-US" dirty="0"/>
              <a:t>と</a:t>
            </a:r>
            <a:r>
              <a:rPr lang="ja-JP" altLang="en-US" dirty="0" smtClean="0"/>
              <a:t>して想定する変数の値</a:t>
            </a:r>
            <a:endParaRPr lang="en-US" altLang="ja-JP" dirty="0" smtClean="0"/>
          </a:p>
          <a:p>
            <a:pPr lvl="1"/>
            <a:r>
              <a:rPr lang="ja-JP" altLang="en-US" dirty="0" smtClean="0"/>
              <a:t>結果側として想定</a:t>
            </a:r>
            <a:r>
              <a:rPr lang="ja-JP" altLang="en-US" dirty="0" smtClean="0"/>
              <a:t>する変数</a:t>
            </a:r>
            <a:r>
              <a:rPr lang="ja-JP" altLang="en-US" dirty="0" smtClean="0"/>
              <a:t>の値</a:t>
            </a:r>
            <a:endParaRPr lang="en-US" altLang="ja-JP" dirty="0" smtClean="0"/>
          </a:p>
          <a:p>
            <a:r>
              <a:rPr kumimoji="1" lang="ja-JP" altLang="en-US" b="1" dirty="0" smtClean="0">
                <a:solidFill>
                  <a:srgbClr val="FF0000"/>
                </a:solidFill>
              </a:rPr>
              <a:t>散布図</a:t>
            </a:r>
            <a:r>
              <a:rPr kumimoji="1" lang="ja-JP" altLang="en-US" dirty="0" smtClean="0"/>
              <a:t>（</a:t>
            </a:r>
            <a:r>
              <a:rPr kumimoji="1" lang="en-US" altLang="ja-JP" dirty="0" smtClean="0"/>
              <a:t>scatter diagram</a:t>
            </a:r>
            <a:r>
              <a:rPr kumimoji="1" lang="ja-JP" altLang="en-US" dirty="0" smtClean="0"/>
              <a:t>）値</a:t>
            </a:r>
            <a:r>
              <a:rPr kumimoji="1" lang="ja-JP" altLang="en-US" dirty="0"/>
              <a:t>のペア</a:t>
            </a:r>
            <a:r>
              <a:rPr kumimoji="1" lang="ja-JP" altLang="en-US" dirty="0" smtClean="0"/>
              <a:t>をひとつの点として，２次元でプロット．</a:t>
            </a:r>
            <a:endParaRPr kumimoji="1" lang="en-US" altLang="ja-JP" dirty="0" smtClean="0"/>
          </a:p>
          <a:p>
            <a:r>
              <a:rPr lang="ja-JP" altLang="en-US" b="1" dirty="0">
                <a:solidFill>
                  <a:srgbClr val="FF0000"/>
                </a:solidFill>
              </a:rPr>
              <a:t>相関</a:t>
            </a:r>
            <a:r>
              <a:rPr lang="ja-JP" altLang="en-US" b="1" dirty="0" smtClean="0">
                <a:solidFill>
                  <a:srgbClr val="FF0000"/>
                </a:solidFill>
              </a:rPr>
              <a:t>係数</a:t>
            </a:r>
            <a:r>
              <a:rPr lang="ja-JP" altLang="en-US" dirty="0" smtClean="0"/>
              <a:t>（</a:t>
            </a:r>
            <a:r>
              <a:rPr lang="en-US" altLang="ja-JP" dirty="0" smtClean="0"/>
              <a:t>correlation coefficient</a:t>
            </a:r>
            <a:r>
              <a:rPr lang="ja-JP" altLang="en-US" dirty="0" smtClean="0"/>
              <a:t>）：</a:t>
            </a:r>
            <a:r>
              <a:rPr lang="ja-JP" altLang="en-US" dirty="0"/>
              <a:t>２変数</a:t>
            </a:r>
            <a:r>
              <a:rPr lang="ja-JP" altLang="en-US" dirty="0" smtClean="0"/>
              <a:t>の共変動関係の強さを，</a:t>
            </a:r>
            <a:r>
              <a:rPr lang="en-US" altLang="ja-JP" dirty="0" smtClean="0"/>
              <a:t>-1 </a:t>
            </a:r>
            <a:r>
              <a:rPr lang="ja-JP" altLang="en-US" dirty="0" smtClean="0"/>
              <a:t>から </a:t>
            </a:r>
            <a:r>
              <a:rPr lang="en-US" altLang="ja-JP" dirty="0" smtClean="0"/>
              <a:t>+1 </a:t>
            </a:r>
            <a:r>
              <a:rPr lang="ja-JP" altLang="en-US" dirty="0" err="1" smtClean="0"/>
              <a:t>までの</a:t>
            </a:r>
            <a:r>
              <a:rPr lang="ja-JP" altLang="en-US" dirty="0" smtClean="0"/>
              <a:t>数値で表したもの（「統計入門」で学習済み）．</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19</a:t>
            </a:fld>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今日の</a:t>
            </a:r>
            <a:r>
              <a:rPr lang="ja-JP" altLang="en-US" dirty="0" smtClean="0"/>
              <a:t>学習</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心理学研究あるいは一般に科学的研究で採用される研究方法について学習する．</a:t>
            </a:r>
            <a:endParaRPr kumimoji="1" lang="en-US" altLang="ja-JP" dirty="0" smtClean="0"/>
          </a:p>
          <a:p>
            <a:pPr lvl="1"/>
            <a:r>
              <a:rPr lang="ja-JP" altLang="en-US" dirty="0" smtClean="0"/>
              <a:t>実験研究と相関研究</a:t>
            </a:r>
            <a:endParaRPr kumimoji="1" lang="en-US" altLang="ja-JP" dirty="0" smtClean="0"/>
          </a:p>
          <a:p>
            <a:r>
              <a:rPr lang="ja-JP" altLang="en-US" dirty="0"/>
              <a:t>配布</a:t>
            </a:r>
            <a:r>
              <a:rPr lang="ja-JP" altLang="en-US" dirty="0" smtClean="0"/>
              <a:t>資料：</a:t>
            </a:r>
            <a:r>
              <a:rPr lang="en-US" altLang="ja-JP" dirty="0" smtClean="0"/>
              <a:t>Atkinson &amp; </a:t>
            </a:r>
            <a:r>
              <a:rPr lang="en-US" altLang="ja-JP" dirty="0" err="1" smtClean="0"/>
              <a:t>Hilgard’s</a:t>
            </a:r>
            <a:r>
              <a:rPr lang="en-US" altLang="ja-JP" dirty="0" smtClean="0"/>
              <a:t> Introduction to Psychology </a:t>
            </a:r>
            <a:r>
              <a:rPr lang="ja-JP" altLang="en-US" dirty="0" smtClean="0"/>
              <a:t>より，研究法についての記述（</a:t>
            </a:r>
            <a:r>
              <a:rPr lang="en-US" altLang="ja-JP" dirty="0" smtClean="0"/>
              <a:t>p.19 - p.25</a:t>
            </a:r>
            <a:r>
              <a:rPr lang="ja-JP" altLang="en-US" dirty="0" smtClean="0"/>
              <a:t>）．</a:t>
            </a:r>
            <a:endParaRPr lang="en-US" altLang="ja-JP" dirty="0" smtClean="0"/>
          </a:p>
          <a:p>
            <a:pPr lvl="1"/>
            <a:r>
              <a:rPr kumimoji="1" lang="ja-JP" altLang="en-US" dirty="0" smtClean="0"/>
              <a:t>心理学で，もっとも有名な概論書のひとつ．</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2</a:t>
            </a:fld>
            <a:endParaRPr kumimoji="1" lang="ja-JP"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Correlation and causation</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a:t>実験で</a:t>
            </a:r>
            <a:r>
              <a:rPr lang="ja-JP" altLang="en-US" dirty="0" smtClean="0"/>
              <a:t>は，原因側の変数の値を操作するから，それによって結果側の変数の値が変化すれば因果関係が示されたことになる．</a:t>
            </a:r>
            <a:endParaRPr lang="en-US" altLang="ja-JP" dirty="0" smtClean="0"/>
          </a:p>
          <a:p>
            <a:r>
              <a:rPr kumimoji="1" lang="ja-JP" altLang="en-US" dirty="0"/>
              <a:t>相関研究で</a:t>
            </a:r>
            <a:r>
              <a:rPr kumimoji="1" lang="ja-JP" altLang="en-US" dirty="0" smtClean="0"/>
              <a:t>は，原因側の変数の値は操作していない（あらかじめ決まっている）．２変数間に相関が見出されても，それが因果関係であるとは言えない（例：共通原因としての，第３の変数）．因果関係があるとしても，その方向は特定できない（それをしようとする統計的手法は提案されているが）．</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20</a:t>
            </a:fld>
            <a:endParaRPr kumimoji="1" lang="ja-JP"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社会情報</a:t>
            </a:r>
            <a:r>
              <a:rPr lang="ja-JP" altLang="en-US" dirty="0" smtClean="0"/>
              <a:t>学部での心理学研究</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社会情報学部で心理学の研究をしたいとき，実験法と相関研究のいずれも可能．</a:t>
            </a:r>
            <a:endParaRPr kumimoji="1" lang="en-US" altLang="ja-JP" dirty="0" smtClean="0"/>
          </a:p>
          <a:p>
            <a:r>
              <a:rPr lang="ja-JP" altLang="en-US" dirty="0"/>
              <a:t>相関</a:t>
            </a:r>
            <a:r>
              <a:rPr lang="ja-JP" altLang="en-US" dirty="0" smtClean="0"/>
              <a:t>研究の典型は，</a:t>
            </a:r>
            <a:r>
              <a:rPr lang="ja-JP" altLang="en-US" b="1" dirty="0" smtClean="0">
                <a:solidFill>
                  <a:srgbClr val="FF0000"/>
                </a:solidFill>
              </a:rPr>
              <a:t>質問紙</a:t>
            </a:r>
            <a:r>
              <a:rPr lang="ja-JP" altLang="en-US" dirty="0" smtClean="0"/>
              <a:t>（</a:t>
            </a:r>
            <a:r>
              <a:rPr lang="en-US" altLang="ja-JP" dirty="0" smtClean="0"/>
              <a:t>questionnaire</a:t>
            </a:r>
            <a:r>
              <a:rPr lang="ja-JP" altLang="en-US" dirty="0" smtClean="0"/>
              <a:t>）を用いた</a:t>
            </a:r>
            <a:r>
              <a:rPr lang="ja-JP" altLang="en-US" b="1" dirty="0" smtClean="0">
                <a:solidFill>
                  <a:srgbClr val="FF0000"/>
                </a:solidFill>
              </a:rPr>
              <a:t>調査</a:t>
            </a:r>
            <a:r>
              <a:rPr lang="ja-JP" altLang="en-US" dirty="0" smtClean="0"/>
              <a:t>（</a:t>
            </a:r>
            <a:r>
              <a:rPr lang="en-US" altLang="ja-JP" dirty="0" smtClean="0"/>
              <a:t>survey</a:t>
            </a:r>
            <a:r>
              <a:rPr lang="ja-JP" altLang="en-US" dirty="0" smtClean="0"/>
              <a:t>）であろう．たいてい，多変量解析の技術を習得することが必要．</a:t>
            </a:r>
            <a:endParaRPr lang="en-US" altLang="ja-JP" dirty="0" smtClean="0"/>
          </a:p>
          <a:p>
            <a:r>
              <a:rPr kumimoji="1" lang="ja-JP" altLang="en-US" dirty="0" smtClean="0"/>
              <a:t>実験</a:t>
            </a:r>
            <a:r>
              <a:rPr lang="ja-JP" altLang="en-US" dirty="0" smtClean="0"/>
              <a:t>の典型は</a:t>
            </a:r>
            <a:r>
              <a:rPr kumimoji="1" lang="ja-JP" altLang="en-US" dirty="0" smtClean="0"/>
              <a:t>実験室実験．質問紙を用いた実験も可能．たいてい，分散分析の技術を習得することが必要．</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21</a:t>
            </a:fld>
            <a:endParaRPr kumimoji="1" lang="ja-JP"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b="1" dirty="0" smtClean="0">
                <a:solidFill>
                  <a:srgbClr val="FF0000"/>
                </a:solidFill>
              </a:rPr>
              <a:t>観察</a:t>
            </a:r>
            <a:r>
              <a:rPr kumimoji="1" lang="ja-JP" altLang="en-US" dirty="0" smtClean="0"/>
              <a:t>（</a:t>
            </a:r>
            <a:r>
              <a:rPr kumimoji="1" lang="en-US" altLang="ja-JP" dirty="0" smtClean="0"/>
              <a:t>observation</a:t>
            </a:r>
            <a:r>
              <a:rPr kumimoji="1" lang="ja-JP" altLang="en-US" dirty="0" smtClean="0"/>
              <a:t>）：生体の行動を自然な状況でありのままに観察する</a:t>
            </a:r>
            <a:r>
              <a:rPr lang="ja-JP" altLang="en-US" dirty="0" smtClean="0"/>
              <a:t>方法．自然観察，直接観察と呼ばれる．</a:t>
            </a:r>
            <a:endParaRPr lang="en-US" altLang="ja-JP" dirty="0" smtClean="0"/>
          </a:p>
          <a:p>
            <a:pPr lvl="1"/>
            <a:r>
              <a:rPr lang="ja-JP" altLang="en-US" dirty="0" smtClean="0"/>
              <a:t>観察状況に人為的になにか仕掛けをすると，実験的観察と呼ばれる．</a:t>
            </a:r>
            <a:endParaRPr lang="en-US" altLang="ja-JP" dirty="0" smtClean="0"/>
          </a:p>
          <a:p>
            <a:pPr lvl="1"/>
            <a:r>
              <a:rPr kumimoji="1" lang="ja-JP" altLang="en-US" dirty="0"/>
              <a:t>参与</a:t>
            </a:r>
            <a:r>
              <a:rPr kumimoji="1" lang="ja-JP" altLang="en-US" dirty="0" smtClean="0"/>
              <a:t>観察：調査対象となる人々の場に，観察者も参加しながら観察を行う．状況論の立場の研究者はこの方法をしばしば採用する．</a:t>
            </a:r>
            <a:endParaRPr kumimoji="1" lang="en-US" altLang="ja-JP" dirty="0" smtClean="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22</a:t>
            </a:fld>
            <a:endParaRPr kumimoji="1" lang="ja-JP"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モデリング：特に認知的モデリング（</a:t>
            </a:r>
            <a:r>
              <a:rPr kumimoji="1" lang="en-US" altLang="ja-JP" dirty="0" smtClean="0"/>
              <a:t>cognitive modeling</a:t>
            </a:r>
            <a:r>
              <a:rPr kumimoji="1" lang="ja-JP" altLang="en-US" dirty="0" smtClean="0"/>
              <a:t>）．人間の行動を精緻に予測・説明するモデルを構成する．モデルはしばしばコンピュータ・プログラムとして書かれる．</a:t>
            </a:r>
            <a:endParaRPr kumimoji="1" lang="en-US" altLang="ja-JP" dirty="0" smtClean="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23</a:t>
            </a:fld>
            <a:endParaRPr kumimoji="1" lang="ja-JP"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脳機能計測：</a:t>
            </a:r>
            <a:r>
              <a:rPr lang="ja-JP" altLang="en-US" dirty="0" smtClean="0"/>
              <a:t>認知</a:t>
            </a:r>
            <a:r>
              <a:rPr lang="ja-JP" altLang="en-US" dirty="0"/>
              <a:t>神経</a:t>
            </a:r>
            <a:r>
              <a:rPr lang="ja-JP" altLang="en-US" dirty="0" smtClean="0"/>
              <a:t>科学（</a:t>
            </a:r>
            <a:r>
              <a:rPr lang="en-US" altLang="ja-JP" dirty="0" smtClean="0"/>
              <a:t>cognitive neuroscience</a:t>
            </a:r>
            <a:r>
              <a:rPr lang="ja-JP" altLang="en-US" dirty="0" smtClean="0"/>
              <a:t>）での研究法のひとつ．頭皮上での電位変化を測定する脳波測定や，課題</a:t>
            </a:r>
            <a:r>
              <a:rPr lang="ja-JP" altLang="en-US" dirty="0"/>
              <a:t>遂行中</a:t>
            </a:r>
            <a:r>
              <a:rPr lang="ja-JP" altLang="en-US" dirty="0" smtClean="0"/>
              <a:t>の脳</a:t>
            </a:r>
            <a:r>
              <a:rPr lang="ja-JP" altLang="en-US" dirty="0"/>
              <a:t>の活動部位を特定</a:t>
            </a:r>
            <a:r>
              <a:rPr lang="ja-JP" altLang="en-US" dirty="0" smtClean="0"/>
              <a:t>する</a:t>
            </a:r>
            <a:r>
              <a:rPr lang="en-US" altLang="ja-JP" dirty="0" err="1" smtClean="0"/>
              <a:t>fMRI</a:t>
            </a:r>
            <a:r>
              <a:rPr lang="ja-JP" altLang="en-US" dirty="0"/>
              <a:t>（機能的磁気共鳴画像法）など</a:t>
            </a:r>
            <a:r>
              <a:rPr lang="ja-JP" altLang="en-US" dirty="0" smtClean="0"/>
              <a:t>．</a:t>
            </a:r>
            <a:endParaRPr lang="en-US" altLang="ja-JP" dirty="0" smtClean="0"/>
          </a:p>
          <a:p>
            <a:pPr lvl="1"/>
            <a:r>
              <a:rPr lang="ja-JP" altLang="en-US" dirty="0" smtClean="0"/>
              <a:t>配布資料 </a:t>
            </a:r>
            <a:r>
              <a:rPr lang="en-US" altLang="ja-JP" dirty="0" smtClean="0"/>
              <a:t>p.18 </a:t>
            </a:r>
            <a:r>
              <a:rPr lang="ja-JP" altLang="en-US" dirty="0" smtClean="0"/>
              <a:t>参照</a:t>
            </a:r>
            <a:endParaRPr lang="en-US" altLang="ja-JP" dirty="0" smtClean="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24</a:t>
            </a:fld>
            <a:endParaRPr kumimoji="1" lang="ja-JP"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kumimoji="1" lang="ja-JP" altLang="en-US" dirty="0" smtClean="0"/>
              <a:t>小テスト</a:t>
            </a:r>
            <a:endParaRPr kumimoji="1" lang="ja-JP" altLang="en-US" dirty="0"/>
          </a:p>
        </p:txBody>
      </p:sp>
      <p:sp>
        <p:nvSpPr>
          <p:cNvPr id="6" name="コンテンツ プレースホルダ 5"/>
          <p:cNvSpPr>
            <a:spLocks noGrp="1"/>
          </p:cNvSpPr>
          <p:nvPr>
            <p:ph idx="1"/>
          </p:nvPr>
        </p:nvSpPr>
        <p:spPr/>
        <p:txBody>
          <a:bodyPr>
            <a:normAutofit fontScale="85000" lnSpcReduction="10000"/>
          </a:bodyPr>
          <a:lstStyle/>
          <a:p>
            <a:r>
              <a:rPr lang="ja-JP" altLang="en-US" dirty="0"/>
              <a:t>ある研究者</a:t>
            </a:r>
            <a:r>
              <a:rPr lang="ja-JP" altLang="en-US" dirty="0" smtClean="0"/>
              <a:t>は，「海馬（脳の一部）は複雑な思考過程に関係し，簡単な思考過程には関係がない」という仮説を立てた．彼はランダムに抽出した</a:t>
            </a:r>
            <a:r>
              <a:rPr lang="en-US" altLang="ja-JP" dirty="0" smtClean="0"/>
              <a:t>20</a:t>
            </a:r>
            <a:r>
              <a:rPr lang="ja-JP" altLang="en-US" dirty="0" smtClean="0"/>
              <a:t>匹のラットの海馬を切除した．そのうち，ランダムに選んだ</a:t>
            </a:r>
            <a:r>
              <a:rPr lang="en-US" altLang="ja-JP" dirty="0" smtClean="0"/>
              <a:t>10</a:t>
            </a:r>
            <a:r>
              <a:rPr lang="ja-JP" altLang="en-US" dirty="0" smtClean="0"/>
              <a:t>匹に簡単な迷路を学習させ，残りの</a:t>
            </a:r>
            <a:r>
              <a:rPr lang="en-US" altLang="ja-JP" dirty="0" smtClean="0"/>
              <a:t>10</a:t>
            </a:r>
            <a:r>
              <a:rPr lang="ja-JP" altLang="en-US" dirty="0" smtClean="0"/>
              <a:t>匹には難しい迷路を学習させた．最初の群は</a:t>
            </a:r>
            <a:r>
              <a:rPr lang="en-US" altLang="ja-JP" dirty="0" smtClean="0"/>
              <a:t>10</a:t>
            </a:r>
            <a:r>
              <a:rPr lang="ja-JP" altLang="en-US" dirty="0" smtClean="0"/>
              <a:t>回以下の試行で間違いなく迷路を抜けられるようになった．第２の群は間違いなく迷路を抜けられるようになるのに</a:t>
            </a:r>
            <a:r>
              <a:rPr lang="en-US" altLang="ja-JP" dirty="0" smtClean="0"/>
              <a:t>30</a:t>
            </a:r>
            <a:r>
              <a:rPr lang="ja-JP" altLang="en-US" dirty="0" smtClean="0"/>
              <a:t>試行以上かかった．これにより，彼は自分の仮説が支持されたと結論を下した．</a:t>
            </a:r>
            <a:r>
              <a:rPr lang="en-US" altLang="ja-JP" dirty="0" smtClean="0"/>
              <a:t/>
            </a:r>
            <a:br>
              <a:rPr lang="en-US" altLang="ja-JP" dirty="0" smtClean="0"/>
            </a:br>
            <a:r>
              <a:rPr lang="ja-JP" altLang="en-US" dirty="0" smtClean="0"/>
              <a:t>（</a:t>
            </a:r>
            <a:r>
              <a:rPr lang="en-US" altLang="ja-JP" dirty="0" smtClean="0"/>
              <a:t>『</a:t>
            </a:r>
            <a:r>
              <a:rPr lang="ja-JP" altLang="en-US" dirty="0" smtClean="0"/>
              <a:t>心理学実験計画入門</a:t>
            </a:r>
            <a:r>
              <a:rPr lang="en-US" altLang="ja-JP" dirty="0" smtClean="0"/>
              <a:t>』</a:t>
            </a:r>
            <a:r>
              <a:rPr lang="ja-JP" altLang="en-US" dirty="0" smtClean="0"/>
              <a:t>学芸社より．架空の実験）</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25</a:t>
            </a:fld>
            <a:endParaRPr kumimoji="1" lang="ja-JP"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この実験の問題点は何か？今日学習した用語を用いて指摘せよ．</a:t>
            </a:r>
            <a:endParaRPr kumimoji="1" lang="en-US" altLang="ja-JP" dirty="0" smtClean="0"/>
          </a:p>
          <a:p>
            <a:r>
              <a:rPr lang="ja-JP" altLang="en-US" dirty="0" smtClean="0"/>
              <a:t>どのような実験を行えばよいか？</a:t>
            </a:r>
            <a:endParaRPr lang="en-US" altLang="ja-JP" dirty="0" smtClean="0"/>
          </a:p>
          <a:p>
            <a:r>
              <a:rPr kumimoji="1" lang="ja-JP" altLang="en-US" dirty="0" smtClean="0"/>
              <a:t>どのような結果が得られれば，この研究者の仮説は支持されたことになるか？</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26</a:t>
            </a:fld>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How Psychological Research is Done</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a:t>研究の</a:t>
            </a:r>
            <a:r>
              <a:rPr lang="ja-JP" altLang="en-US" dirty="0" smtClean="0"/>
              <a:t>ステップ</a:t>
            </a:r>
            <a:endParaRPr lang="en-US" altLang="ja-JP" dirty="0" smtClean="0"/>
          </a:p>
          <a:p>
            <a:pPr marL="971550" lvl="1" indent="-514350">
              <a:buFont typeface="+mj-lt"/>
              <a:buAutoNum type="arabicPeriod"/>
            </a:pPr>
            <a:r>
              <a:rPr kumimoji="1" lang="ja-JP" altLang="en-US" dirty="0"/>
              <a:t>科学的な</a:t>
            </a:r>
            <a:r>
              <a:rPr kumimoji="1" lang="ja-JP" altLang="en-US" dirty="0" smtClean="0"/>
              <a:t>仮説の生成</a:t>
            </a:r>
            <a:endParaRPr kumimoji="1" lang="en-US" altLang="ja-JP" dirty="0" smtClean="0"/>
          </a:p>
          <a:p>
            <a:pPr marL="971550" lvl="1" indent="-514350">
              <a:buFont typeface="+mj-lt"/>
              <a:buAutoNum type="arabicPeriod"/>
            </a:pPr>
            <a:r>
              <a:rPr lang="ja-JP" altLang="en-US" dirty="0" smtClean="0"/>
              <a:t>その仮説の検証</a:t>
            </a:r>
            <a:endParaRPr lang="en-US" altLang="ja-JP" dirty="0" smtClean="0"/>
          </a:p>
          <a:p>
            <a:r>
              <a:rPr kumimoji="1" lang="ja-JP" altLang="en-US" dirty="0" smtClean="0"/>
              <a:t>テキストには上のように書いてあるが，必ずしも「明確な仮説を立ててから研究」とはならない．</a:t>
            </a:r>
            <a:r>
              <a:rPr lang="ja-JP" altLang="en-US" dirty="0" smtClean="0"/>
              <a:t>明らかにしたい問題は何か，それはどうすれば明らかにすることができるか，を考えれば十分だろう．</a:t>
            </a:r>
            <a:r>
              <a:rPr lang="en-US" altLang="ja-JP" dirty="0" smtClean="0"/>
              <a:t/>
            </a:r>
            <a:br>
              <a:rPr lang="en-US" altLang="ja-JP" dirty="0" smtClean="0"/>
            </a:br>
            <a:r>
              <a:rPr lang="ja-JP" altLang="en-US" sz="2200" dirty="0" smtClean="0"/>
              <a:t>参考：岡田猛（</a:t>
            </a:r>
            <a:r>
              <a:rPr lang="en-US" altLang="ja-JP" sz="2200" dirty="0" smtClean="0"/>
              <a:t>1998</a:t>
            </a:r>
            <a:r>
              <a:rPr lang="ja-JP" altLang="en-US" sz="2200" dirty="0" smtClean="0"/>
              <a:t>）「仮説」をめぐるいくつかの仮説</a:t>
            </a:r>
            <a:r>
              <a:rPr lang="en-US" altLang="ja-JP" sz="2200" dirty="0" smtClean="0"/>
              <a:t>―</a:t>
            </a:r>
            <a:r>
              <a:rPr lang="ja-JP" altLang="en-US" sz="2200" dirty="0" smtClean="0"/>
              <a:t>科学的研究における仮説の役割</a:t>
            </a:r>
            <a:r>
              <a:rPr lang="en-US" altLang="ja-JP" sz="2200" dirty="0" smtClean="0"/>
              <a:t>―</a:t>
            </a:r>
            <a:r>
              <a:rPr lang="ja-JP" altLang="en-US" sz="2200" dirty="0" err="1" smtClean="0"/>
              <a:t>．</a:t>
            </a:r>
            <a:r>
              <a:rPr lang="ja-JP" altLang="en-US" sz="2200" dirty="0" smtClean="0"/>
              <a:t>丸野俊一（編）シリーズ心理学の中の論争</a:t>
            </a:r>
            <a:r>
              <a:rPr lang="en-US" altLang="ja-JP" sz="2200" dirty="0" smtClean="0"/>
              <a:t>[1] </a:t>
            </a:r>
            <a:r>
              <a:rPr lang="ja-JP" altLang="en-US" sz="2200" dirty="0" smtClean="0"/>
              <a:t>認知心理学における論争．ナカニシヤ出版（</a:t>
            </a:r>
            <a:r>
              <a:rPr lang="en-US" altLang="ja-JP" sz="2200" dirty="0" smtClean="0"/>
              <a:t>Pp.189-208</a:t>
            </a:r>
            <a:r>
              <a:rPr lang="ja-JP" altLang="en-US" sz="2200" dirty="0" smtClean="0"/>
              <a:t>）．</a:t>
            </a:r>
            <a:endParaRPr kumimoji="1" lang="en-US" altLang="ja-JP" sz="2200" dirty="0" smtClean="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3</a:t>
            </a:fld>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 Generating Hypothesis</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研究の最初の一歩は，</a:t>
            </a:r>
            <a:r>
              <a:rPr lang="ja-JP" altLang="en-US" b="1" dirty="0">
                <a:solidFill>
                  <a:srgbClr val="FF0000"/>
                </a:solidFill>
              </a:rPr>
              <a:t>仮説</a:t>
            </a:r>
            <a:r>
              <a:rPr lang="ja-JP" altLang="en-US" dirty="0"/>
              <a:t>（</a:t>
            </a:r>
            <a:r>
              <a:rPr lang="en-US" altLang="ja-JP" dirty="0" smtClean="0"/>
              <a:t>hypothesis</a:t>
            </a:r>
            <a:r>
              <a:rPr lang="ja-JP" altLang="en-US" dirty="0"/>
              <a:t>）の</a:t>
            </a:r>
            <a:r>
              <a:rPr lang="ja-JP" altLang="en-US" dirty="0" smtClean="0"/>
              <a:t>生成である．</a:t>
            </a:r>
            <a:endParaRPr lang="en-US" altLang="ja-JP" dirty="0" smtClean="0"/>
          </a:p>
          <a:p>
            <a:r>
              <a:rPr kumimoji="1" lang="ja-JP" altLang="en-US" dirty="0"/>
              <a:t>仮説と</a:t>
            </a:r>
            <a:r>
              <a:rPr kumimoji="1" lang="ja-JP" altLang="en-US" dirty="0" smtClean="0"/>
              <a:t>は，検証可能な言明である．</a:t>
            </a:r>
            <a:endParaRPr kumimoji="1" lang="en-US" altLang="ja-JP" dirty="0" smtClean="0"/>
          </a:p>
          <a:p>
            <a:pPr lvl="1"/>
            <a:r>
              <a:rPr lang="ja-JP" altLang="en-US" dirty="0" smtClean="0"/>
              <a:t>例：幼児期健忘（</a:t>
            </a:r>
            <a:r>
              <a:rPr lang="en-US" altLang="ja-JP" dirty="0" smtClean="0"/>
              <a:t>childhood amnesia</a:t>
            </a:r>
            <a:r>
              <a:rPr lang="ja-JP" altLang="en-US" dirty="0" smtClean="0"/>
              <a:t>）について，「できことが実際に起こった場所にもどれば，人生初期のことに関する記憶をよりよく検索する（</a:t>
            </a:r>
            <a:r>
              <a:rPr lang="en-US" altLang="ja-JP" dirty="0" smtClean="0"/>
              <a:t>retrieve</a:t>
            </a:r>
            <a:r>
              <a:rPr lang="ja-JP" altLang="en-US" dirty="0" smtClean="0"/>
              <a:t>）ことができる」という仮説を立てる．</a:t>
            </a:r>
            <a:endParaRPr kumimoji="1" lang="en-US" altLang="ja-JP" dirty="0" smtClean="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どう</a:t>
            </a:r>
            <a:r>
              <a:rPr lang="ja-JP" altLang="en-US" dirty="0" smtClean="0"/>
              <a:t>やって仮説にたどり着くのか？</a:t>
            </a:r>
            <a:endParaRPr lang="en-US" altLang="ja-JP" dirty="0" smtClean="0"/>
          </a:p>
          <a:p>
            <a:pPr lvl="1"/>
            <a:r>
              <a:rPr lang="ja-JP" altLang="en-US" dirty="0"/>
              <a:t>ひとつ</a:t>
            </a:r>
            <a:r>
              <a:rPr lang="ja-JP" altLang="en-US" dirty="0" smtClean="0"/>
              <a:t>の答えがあるわけではない．</a:t>
            </a:r>
            <a:endParaRPr lang="en-US" altLang="ja-JP" dirty="0" smtClean="0"/>
          </a:p>
          <a:p>
            <a:pPr lvl="1"/>
            <a:r>
              <a:rPr kumimoji="1" lang="ja-JP" altLang="en-US" dirty="0"/>
              <a:t>身の回りに起きていること</a:t>
            </a:r>
            <a:r>
              <a:rPr kumimoji="1" lang="ja-JP" altLang="en-US" dirty="0" smtClean="0"/>
              <a:t>を鋭く観察できる人は，仮説の生成において有利かもしれない．例：家（故郷）に戻ると高校生の時のことをよく思い出す．それならば</a:t>
            </a:r>
            <a:r>
              <a:rPr kumimoji="1" lang="ja-JP" altLang="en-US" dirty="0" err="1" smtClean="0"/>
              <a:t>，．．．</a:t>
            </a:r>
            <a:endParaRPr kumimoji="1" lang="en-US" altLang="ja-JP" dirty="0" smtClean="0"/>
          </a:p>
          <a:p>
            <a:pPr lvl="1"/>
            <a:r>
              <a:rPr lang="ja-JP" altLang="en-US" dirty="0"/>
              <a:t>関連する科学的文献に</a:t>
            </a:r>
            <a:r>
              <a:rPr lang="ja-JP" altLang="en-US" dirty="0" smtClean="0"/>
              <a:t>ついてよく知っていることは</a:t>
            </a:r>
            <a:r>
              <a:rPr lang="ja-JP" altLang="en-US" dirty="0"/>
              <a:t>有利</a:t>
            </a:r>
            <a:r>
              <a:rPr lang="ja-JP" altLang="en-US" dirty="0" smtClean="0"/>
              <a:t>で</a:t>
            </a:r>
            <a:r>
              <a:rPr lang="ja-JP" altLang="en-US" dirty="0"/>
              <a:t>ある</a:t>
            </a:r>
            <a:r>
              <a:rPr lang="ja-JP" altLang="en-US" dirty="0" smtClean="0"/>
              <a:t>．</a:t>
            </a:r>
            <a:endParaRPr lang="en-US" altLang="ja-JP" dirty="0" smtClean="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5</a:t>
            </a:fld>
            <a:endParaRPr kumimoji="1"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a:t>しかしながら，科学的仮説にとって最も重要な源泉は，科学</a:t>
            </a:r>
            <a:r>
              <a:rPr lang="ja-JP" altLang="en-US" b="1" dirty="0">
                <a:solidFill>
                  <a:srgbClr val="FF0000"/>
                </a:solidFill>
              </a:rPr>
              <a:t>理論</a:t>
            </a:r>
            <a:r>
              <a:rPr lang="ja-JP" altLang="en-US" dirty="0"/>
              <a:t>（</a:t>
            </a:r>
            <a:r>
              <a:rPr lang="en-US" altLang="ja-JP" dirty="0"/>
              <a:t>scientific </a:t>
            </a:r>
            <a:r>
              <a:rPr lang="en-US" altLang="ja-JP" dirty="0">
                <a:solidFill>
                  <a:srgbClr val="FF0000"/>
                </a:solidFill>
              </a:rPr>
              <a:t>theory</a:t>
            </a:r>
            <a:r>
              <a:rPr lang="ja-JP" altLang="en-US" dirty="0"/>
              <a:t>）</a:t>
            </a:r>
            <a:r>
              <a:rPr lang="ja-JP" altLang="en-US" dirty="0" smtClean="0"/>
              <a:t>である．</a:t>
            </a:r>
            <a:endParaRPr lang="en-US" altLang="ja-JP" dirty="0" smtClean="0"/>
          </a:p>
          <a:p>
            <a:pPr lvl="1"/>
            <a:r>
              <a:rPr lang="ja-JP" altLang="en-US" dirty="0" smtClean="0"/>
              <a:t>科学理論：特定の現象についての，相互に関連ある命題の集合．</a:t>
            </a:r>
            <a:endParaRPr lang="en-US" altLang="ja-JP" dirty="0" smtClean="0"/>
          </a:p>
          <a:p>
            <a:pPr lvl="1"/>
            <a:r>
              <a:rPr lang="ja-JP" altLang="en-US" dirty="0" smtClean="0"/>
              <a:t>例：性的動機づけの理論のひとつは，異性愛あるいは同性愛に向かう遺伝的傾向があることを主張している．ここから，「一卵性双生児は二卵性双生児よりも同じ性的方向性を持ちやすい」といった，検証可能な仮説が生成される．</a:t>
            </a:r>
            <a:endParaRPr lang="ja-JP" altLang="en-US" dirty="0"/>
          </a:p>
          <a:p>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6</a:t>
            </a:fld>
            <a:endParaRPr kumimoji="1"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対立する理論があるときには，それぞれの理論から仮説を導き出すことで，</a:t>
            </a:r>
            <a:r>
              <a:rPr lang="ja-JP" altLang="en-US" dirty="0" smtClean="0"/>
              <a:t>理論を戦わせることができる．これは科学的知見を進める強力な方法のひとつである．</a:t>
            </a:r>
            <a:endParaRPr kumimoji="1" lang="en-US" altLang="ja-JP" dirty="0" smtClean="0"/>
          </a:p>
          <a:p>
            <a:pPr lvl="1"/>
            <a:r>
              <a:rPr lang="ja-JP" altLang="en-US" dirty="0" smtClean="0"/>
              <a:t>それぞれの理論から導かれる予測が異なるような材料や状況を考える．</a:t>
            </a:r>
            <a:endParaRPr lang="en-US" altLang="ja-JP" dirty="0" smtClean="0"/>
          </a:p>
          <a:p>
            <a:pPr lvl="1"/>
            <a:r>
              <a:rPr lang="ja-JP" altLang="en-US" dirty="0" smtClean="0"/>
              <a:t>性的動機づけについての別の理論は，経験（</a:t>
            </a:r>
            <a:r>
              <a:rPr kumimoji="1" lang="ja-JP" altLang="en-US" dirty="0" smtClean="0"/>
              <a:t>環境要因）を重視する．これら２つの理論を戦わせるにはどうすればよい？</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7</a:t>
            </a:fld>
            <a:endParaRPr kumimoji="1"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b="1" dirty="0" smtClean="0">
                <a:solidFill>
                  <a:srgbClr val="FF0000"/>
                </a:solidFill>
              </a:rPr>
              <a:t>科学的</a:t>
            </a:r>
            <a:r>
              <a:rPr kumimoji="1" lang="ja-JP" altLang="en-US" dirty="0" smtClean="0"/>
              <a:t>（</a:t>
            </a:r>
            <a:r>
              <a:rPr kumimoji="1" lang="en-US" altLang="ja-JP" dirty="0" smtClean="0"/>
              <a:t>scientific</a:t>
            </a:r>
            <a:r>
              <a:rPr kumimoji="1" lang="ja-JP" altLang="en-US" dirty="0" smtClean="0"/>
              <a:t>）という用語の意味：データを収集する方法に，</a:t>
            </a:r>
            <a:endParaRPr kumimoji="1" lang="en-US" altLang="ja-JP" dirty="0" smtClean="0"/>
          </a:p>
          <a:p>
            <a:pPr lvl="1"/>
            <a:r>
              <a:rPr lang="ja-JP" altLang="en-US" dirty="0" smtClean="0"/>
              <a:t>バイアスがかかっておらず（一方の仮説に有利ということがなく），</a:t>
            </a:r>
            <a:endParaRPr lang="en-US" altLang="ja-JP" dirty="0" smtClean="0"/>
          </a:p>
          <a:p>
            <a:pPr lvl="1"/>
            <a:r>
              <a:rPr kumimoji="1" lang="ja-JP" altLang="en-US" dirty="0" smtClean="0"/>
              <a:t>信頼できる（他者が観察を繰り返し，同じ結果を得ることができる）</a:t>
            </a:r>
            <a:endParaRPr kumimoji="1" lang="en-US" altLang="ja-JP" dirty="0" smtClean="0"/>
          </a:p>
          <a:p>
            <a:r>
              <a:rPr lang="ja-JP" altLang="en-US" dirty="0" smtClean="0"/>
              <a:t>テキストには書かれていないが，</a:t>
            </a:r>
            <a:r>
              <a:rPr lang="ja-JP" altLang="en-US" b="1" dirty="0" smtClean="0">
                <a:solidFill>
                  <a:srgbClr val="FF0000"/>
                </a:solidFill>
              </a:rPr>
              <a:t>反証可能性</a:t>
            </a:r>
            <a:r>
              <a:rPr lang="ja-JP" altLang="en-US" dirty="0" smtClean="0"/>
              <a:t>（</a:t>
            </a:r>
            <a:r>
              <a:rPr lang="en-US" altLang="ja-JP" dirty="0" err="1" smtClean="0"/>
              <a:t>falsifiability</a:t>
            </a:r>
            <a:r>
              <a:rPr lang="ja-JP" altLang="en-US" dirty="0" smtClean="0"/>
              <a:t>）も科学の重要な条件．</a:t>
            </a:r>
            <a:endParaRPr kumimoji="1" lang="en-US" altLang="ja-JP" dirty="0" smtClean="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8</a:t>
            </a:fld>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 Experiments</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最も強力な科学的方法は</a:t>
            </a:r>
            <a:r>
              <a:rPr lang="ja-JP" altLang="en-US" b="1" dirty="0" smtClean="0">
                <a:solidFill>
                  <a:srgbClr val="FF0000"/>
                </a:solidFill>
              </a:rPr>
              <a:t>実験</a:t>
            </a:r>
            <a:r>
              <a:rPr lang="ja-JP" altLang="en-US" dirty="0" smtClean="0"/>
              <a:t>（</a:t>
            </a:r>
            <a:r>
              <a:rPr lang="en-US" altLang="ja-JP" dirty="0" smtClean="0"/>
              <a:t>experiment</a:t>
            </a:r>
            <a:r>
              <a:rPr lang="ja-JP" altLang="en-US" dirty="0" smtClean="0"/>
              <a:t>）である．実験は，</a:t>
            </a:r>
            <a:r>
              <a:rPr kumimoji="1" lang="ja-JP" altLang="en-US" dirty="0" smtClean="0"/>
              <a:t>原因</a:t>
            </a:r>
            <a:r>
              <a:rPr kumimoji="1" lang="ja-JP" altLang="en-US" dirty="0"/>
              <a:t>と結果</a:t>
            </a:r>
            <a:r>
              <a:rPr kumimoji="1" lang="ja-JP" altLang="en-US" dirty="0" smtClean="0"/>
              <a:t>に関する仮説の，最も強力な検証を提供する．</a:t>
            </a:r>
            <a:endParaRPr kumimoji="1" lang="en-US" altLang="ja-JP" dirty="0" smtClean="0"/>
          </a:p>
          <a:p>
            <a:r>
              <a:rPr lang="ja-JP" altLang="en-US" dirty="0"/>
              <a:t>実験者</a:t>
            </a:r>
            <a:r>
              <a:rPr lang="ja-JP" altLang="en-US" dirty="0" smtClean="0"/>
              <a:t>は，</a:t>
            </a:r>
            <a:r>
              <a:rPr lang="ja-JP" altLang="en-US" b="1" dirty="0" smtClean="0">
                <a:solidFill>
                  <a:srgbClr val="FF0000"/>
                </a:solidFill>
              </a:rPr>
              <a:t>条件</a:t>
            </a:r>
            <a:r>
              <a:rPr lang="ja-JP" altLang="en-US" dirty="0" smtClean="0"/>
              <a:t>（</a:t>
            </a:r>
            <a:r>
              <a:rPr lang="en-US" altLang="ja-JP" dirty="0" smtClean="0"/>
              <a:t>condition</a:t>
            </a:r>
            <a:r>
              <a:rPr lang="ja-JP" altLang="en-US" dirty="0" smtClean="0"/>
              <a:t>）を慎重に統制（</a:t>
            </a:r>
            <a:r>
              <a:rPr lang="en-US" altLang="ja-JP" dirty="0" smtClean="0"/>
              <a:t>control</a:t>
            </a:r>
            <a:r>
              <a:rPr lang="ja-JP" altLang="en-US" dirty="0" smtClean="0"/>
              <a:t>）し，変数間の因果関係を発見するために測定（</a:t>
            </a:r>
            <a:r>
              <a:rPr lang="en-US" altLang="ja-JP" dirty="0" smtClean="0"/>
              <a:t>measurement</a:t>
            </a:r>
            <a:r>
              <a:rPr lang="ja-JP" altLang="en-US" dirty="0" smtClean="0"/>
              <a:t>）を行う．</a:t>
            </a:r>
            <a:endParaRPr lang="en-US" altLang="ja-JP" dirty="0" smtClean="0"/>
          </a:p>
          <a:p>
            <a:pPr lvl="1"/>
            <a:r>
              <a:rPr lang="ja-JP" altLang="en-US" dirty="0" smtClean="0"/>
              <a:t>例：睡眠時間と子どものころの記憶再生成績</a:t>
            </a:r>
            <a:endParaRPr lang="en-US" altLang="ja-JP" dirty="0" smtClean="0"/>
          </a:p>
          <a:p>
            <a:r>
              <a:rPr kumimoji="1" lang="ja-JP" altLang="en-US" b="1" dirty="0" smtClean="0">
                <a:solidFill>
                  <a:srgbClr val="FF0000"/>
                </a:solidFill>
              </a:rPr>
              <a:t>変数</a:t>
            </a:r>
            <a:r>
              <a:rPr kumimoji="1" lang="ja-JP" altLang="en-US" dirty="0" smtClean="0"/>
              <a:t>（</a:t>
            </a:r>
            <a:r>
              <a:rPr kumimoji="1" lang="en-US" altLang="ja-JP" dirty="0" smtClean="0"/>
              <a:t>variable</a:t>
            </a:r>
            <a:r>
              <a:rPr kumimoji="1" lang="ja-JP" altLang="en-US" dirty="0" smtClean="0"/>
              <a:t>）とは，さまざまな値をとるもの．</a:t>
            </a:r>
            <a:endParaRPr kumimoji="1" lang="ja-JP" altLang="en-US" dirty="0"/>
          </a:p>
        </p:txBody>
      </p:sp>
      <p:sp>
        <p:nvSpPr>
          <p:cNvPr id="4" name="スライド番号プレースホルダ 3"/>
          <p:cNvSpPr>
            <a:spLocks noGrp="1"/>
          </p:cNvSpPr>
          <p:nvPr>
            <p:ph type="sldNum" sz="quarter" idx="12"/>
          </p:nvPr>
        </p:nvSpPr>
        <p:spPr/>
        <p:txBody>
          <a:bodyPr/>
          <a:lstStyle/>
          <a:p>
            <a:fld id="{35D1BC03-B999-49DC-A9D5-88EF6192070A}" type="slidenum">
              <a:rPr kumimoji="1" lang="ja-JP" altLang="en-US" smtClean="0"/>
              <a:pPr/>
              <a:t>9</a:t>
            </a:fld>
            <a:endParaRPr kumimoji="1"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670</TotalTime>
  <Words>2000</Words>
  <Application>Microsoft Office PowerPoint</Application>
  <PresentationFormat>画面に合わせる (4:3)</PresentationFormat>
  <Paragraphs>125</Paragraphs>
  <Slides>26</Slides>
  <Notes>2</Notes>
  <HiddenSlides>0</HiddenSlides>
  <MMClips>0</MMClips>
  <ScaleCrop>false</ScaleCrop>
  <HeadingPairs>
    <vt:vector size="4" baseType="variant">
      <vt:variant>
        <vt:lpstr>テーマ</vt:lpstr>
      </vt:variant>
      <vt:variant>
        <vt:i4>1</vt:i4>
      </vt:variant>
      <vt:variant>
        <vt:lpstr>スライド タイトル</vt:lpstr>
      </vt:variant>
      <vt:variant>
        <vt:i4>26</vt:i4>
      </vt:variant>
    </vt:vector>
  </HeadingPairs>
  <TitlesOfParts>
    <vt:vector size="27" baseType="lpstr">
      <vt:lpstr>Office テーマ</vt:lpstr>
      <vt:lpstr>心理学概論 第５回：心理学研究法</vt:lpstr>
      <vt:lpstr>今日の学習</vt:lpstr>
      <vt:lpstr>How Psychological Research is Done</vt:lpstr>
      <vt:lpstr>1. Generating Hypothesis</vt:lpstr>
      <vt:lpstr>スライド 5</vt:lpstr>
      <vt:lpstr>スライド 6</vt:lpstr>
      <vt:lpstr>スライド 7</vt:lpstr>
      <vt:lpstr>スライド 8</vt:lpstr>
      <vt:lpstr>2. Experiments</vt:lpstr>
      <vt:lpstr>スライド 10</vt:lpstr>
      <vt:lpstr>スライド 11</vt:lpstr>
      <vt:lpstr>Experiment</vt:lpstr>
      <vt:lpstr>スライド 13</vt:lpstr>
      <vt:lpstr>スライド 14</vt:lpstr>
      <vt:lpstr>スライド 15</vt:lpstr>
      <vt:lpstr>スライド 16</vt:lpstr>
      <vt:lpstr>Measurement</vt:lpstr>
      <vt:lpstr>3. Correlation</vt:lpstr>
      <vt:lpstr>スライド 19</vt:lpstr>
      <vt:lpstr>Correlation and causation</vt:lpstr>
      <vt:lpstr>社会情報学部での心理学研究</vt:lpstr>
      <vt:lpstr>スライド 22</vt:lpstr>
      <vt:lpstr>スライド 23</vt:lpstr>
      <vt:lpstr>スライド 24</vt:lpstr>
      <vt:lpstr>小テスト</vt:lpstr>
      <vt:lpstr>スライド 26</vt:lpstr>
    </vt:vector>
  </TitlesOfParts>
  <Company>Aoyama Gakuin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心理学概論 第５回：心理学研究法</dc:title>
  <dc:creator>Atsushi TERAO</dc:creator>
  <cp:lastModifiedBy>Atsushi</cp:lastModifiedBy>
  <cp:revision>59</cp:revision>
  <dcterms:created xsi:type="dcterms:W3CDTF">2009-10-26T18:50:32Z</dcterms:created>
  <dcterms:modified xsi:type="dcterms:W3CDTF">2011-10-25T01:19:17Z</dcterms:modified>
</cp:coreProperties>
</file>