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2" r:id="rId10"/>
    <p:sldId id="266" r:id="rId11"/>
    <p:sldId id="267" r:id="rId12"/>
    <p:sldId id="268" r:id="rId13"/>
    <p:sldId id="269" r:id="rId14"/>
    <p:sldId id="270" r:id="rId15"/>
    <p:sldId id="271" r:id="rId1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5" d="100"/>
          <a:sy n="65" d="100"/>
        </p:scale>
        <p:origin x="2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241F0D4-E6B8-41FA-8702-B054F2C403F2}" type="datetimeFigureOut">
              <a:rPr kumimoji="1" lang="ja-JP" altLang="en-US" smtClean="0"/>
              <a:t>2022/8/19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2798293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241F0D4-E6B8-41FA-8702-B054F2C403F2}" type="datetimeFigureOut">
              <a:rPr kumimoji="1" lang="ja-JP" altLang="en-US" smtClean="0"/>
              <a:t>2022/8/19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3381955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241F0D4-E6B8-41FA-8702-B054F2C403F2}" type="datetimeFigureOut">
              <a:rPr kumimoji="1" lang="ja-JP" altLang="en-US" smtClean="0"/>
              <a:t>2022/8/19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3671326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241F0D4-E6B8-41FA-8702-B054F2C403F2}" type="datetimeFigureOut">
              <a:rPr kumimoji="1" lang="ja-JP" altLang="en-US" smtClean="0"/>
              <a:t>2022/8/19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4255780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241F0D4-E6B8-41FA-8702-B054F2C403F2}" type="datetimeFigureOut">
              <a:rPr kumimoji="1" lang="ja-JP" altLang="en-US" smtClean="0"/>
              <a:t>2022/8/19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3953068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241F0D4-E6B8-41FA-8702-B054F2C403F2}" type="datetimeFigureOut">
              <a:rPr kumimoji="1" lang="ja-JP" altLang="en-US" smtClean="0"/>
              <a:t>2022/8/19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2585529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241F0D4-E6B8-41FA-8702-B054F2C403F2}" type="datetimeFigureOut">
              <a:rPr kumimoji="1" lang="ja-JP" altLang="en-US" smtClean="0"/>
              <a:t>2022/8/19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2867476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241F0D4-E6B8-41FA-8702-B054F2C403F2}" type="datetimeFigureOut">
              <a:rPr kumimoji="1" lang="ja-JP" altLang="en-US" smtClean="0"/>
              <a:t>2022/8/19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1329491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241F0D4-E6B8-41FA-8702-B054F2C403F2}" type="datetimeFigureOut">
              <a:rPr kumimoji="1" lang="ja-JP" altLang="en-US" smtClean="0"/>
              <a:t>2022/8/19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2435767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241F0D4-E6B8-41FA-8702-B054F2C403F2}" type="datetimeFigureOut">
              <a:rPr kumimoji="1" lang="ja-JP" altLang="en-US" smtClean="0"/>
              <a:t>2022/8/19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1196947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241F0D4-E6B8-41FA-8702-B054F2C403F2}" type="datetimeFigureOut">
              <a:rPr kumimoji="1" lang="ja-JP" altLang="en-US" smtClean="0"/>
              <a:t>2022/8/19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762781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41F0D4-E6B8-41FA-8702-B054F2C403F2}" type="datetimeFigureOut">
              <a:rPr kumimoji="1" lang="ja-JP" altLang="en-US" smtClean="0"/>
              <a:t>2022/8/19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422C3E-CDD8-4D09-8BB7-0C276C35F321}" type="slidenum">
              <a:rPr kumimoji="1" lang="ja-JP" altLang="en-US" smtClean="0"/>
              <a:t>‹#›</a:t>
            </a:fld>
            <a:endParaRPr kumimoji="1" lang="ja-JP" altLang="en-US"/>
          </a:p>
        </p:txBody>
      </p:sp>
    </p:spTree>
    <p:extLst>
      <p:ext uri="{BB962C8B-B14F-4D97-AF65-F5344CB8AC3E}">
        <p14:creationId xmlns:p14="http://schemas.microsoft.com/office/powerpoint/2010/main" val="4127852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digest.bps.org.uk/2018/12/07/meta-analysis-of-64-studies-involving-6000-participants-finds-that-self-explanation-is-a-powerful-learning-techniqu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dirty="0"/>
              <a:t>教育方法の研究　第９回</a:t>
            </a:r>
            <a:br>
              <a:rPr lang="en-US" altLang="ja-JP" dirty="0"/>
            </a:br>
            <a:r>
              <a:rPr lang="ja-JP" altLang="en-US" dirty="0"/>
              <a:t>学習者特性を踏まえた教育の方法と技術</a:t>
            </a:r>
            <a:endParaRPr kumimoji="1" lang="ja-JP" altLang="en-US" dirty="0"/>
          </a:p>
        </p:txBody>
      </p:sp>
      <p:sp>
        <p:nvSpPr>
          <p:cNvPr id="3" name="サブタイトル 2"/>
          <p:cNvSpPr>
            <a:spLocks noGrp="1"/>
          </p:cNvSpPr>
          <p:nvPr>
            <p:ph type="subTitle" idx="1"/>
          </p:nvPr>
        </p:nvSpPr>
        <p:spPr/>
        <p:txBody>
          <a:bodyPr/>
          <a:lstStyle/>
          <a:p>
            <a:r>
              <a:rPr lang="ja-JP" altLang="en-US" dirty="0"/>
              <a:t>寺尾 敦</a:t>
            </a:r>
            <a:endParaRPr lang="en-US" altLang="ja-JP" dirty="0"/>
          </a:p>
          <a:p>
            <a:r>
              <a:rPr lang="ja-JP" altLang="en-US" dirty="0"/>
              <a:t>青山学院大学社会情報学部</a:t>
            </a:r>
            <a:endParaRPr lang="en-US" altLang="ja-JP" dirty="0"/>
          </a:p>
          <a:p>
            <a:r>
              <a:rPr lang="en-US" altLang="ja-JP" dirty="0" err="1"/>
              <a:t>atsushi</a:t>
            </a:r>
            <a:r>
              <a:rPr lang="en-US" altLang="ja-JP" dirty="0"/>
              <a:t> [at] si.aoyama.ac.jp</a:t>
            </a:r>
            <a:endParaRPr lang="ja-JP" altLang="en-US" dirty="0"/>
          </a:p>
        </p:txBody>
      </p:sp>
    </p:spTree>
    <p:extLst>
      <p:ext uri="{BB962C8B-B14F-4D97-AF65-F5344CB8AC3E}">
        <p14:creationId xmlns:p14="http://schemas.microsoft.com/office/powerpoint/2010/main" val="981792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具体例</a:t>
            </a:r>
          </a:p>
        </p:txBody>
      </p:sp>
      <p:sp>
        <p:nvSpPr>
          <p:cNvPr id="3" name="コンテンツ プレースホルダー 2"/>
          <p:cNvSpPr>
            <a:spLocks noGrp="1"/>
          </p:cNvSpPr>
          <p:nvPr>
            <p:ph idx="1"/>
          </p:nvPr>
        </p:nvSpPr>
        <p:spPr/>
        <p:txBody>
          <a:bodyPr/>
          <a:lstStyle/>
          <a:p>
            <a:r>
              <a:rPr kumimoji="1" lang="ja-JP" altLang="en-US" dirty="0"/>
              <a:t>理科の「熱と温度」</a:t>
            </a:r>
            <a:endParaRPr kumimoji="1" lang="en-US" altLang="ja-JP" dirty="0"/>
          </a:p>
          <a:p>
            <a:pPr lvl="1"/>
            <a:r>
              <a:rPr lang="ja-JP" altLang="en-US" dirty="0"/>
              <a:t>同じ室内にあるものは同じ温度である．</a:t>
            </a:r>
            <a:endParaRPr lang="en-US" altLang="ja-JP" dirty="0"/>
          </a:p>
          <a:p>
            <a:pPr lvl="1"/>
            <a:r>
              <a:rPr kumimoji="1" lang="ja-JP" altLang="en-US" dirty="0"/>
              <a:t>しかし，子どもたちは，それらに触ったときの経験（たとえば，ひんやりする）から，ものによって温度は異なると考えている．</a:t>
            </a:r>
            <a:endParaRPr kumimoji="1" lang="en-US" altLang="ja-JP" dirty="0"/>
          </a:p>
          <a:p>
            <a:pPr lvl="1"/>
            <a:r>
              <a:rPr lang="ja-JP" altLang="en-US" dirty="0"/>
              <a:t>実際，ものにさわって温度を推測させると，ものによって異なる温度が推測される．</a:t>
            </a:r>
            <a:endParaRPr lang="en-US" altLang="ja-JP" dirty="0"/>
          </a:p>
          <a:p>
            <a:pPr lvl="1"/>
            <a:r>
              <a:rPr kumimoji="1" lang="ja-JP" altLang="en-US" dirty="0"/>
              <a:t>しかし，実際に測定してみると，すべての物の温度が同じである．</a:t>
            </a:r>
            <a:endParaRPr kumimoji="1" lang="en-US" altLang="ja-JP" dirty="0"/>
          </a:p>
          <a:p>
            <a:pPr lvl="1"/>
            <a:r>
              <a:rPr lang="ja-JP" altLang="en-US" dirty="0"/>
              <a:t>誤概念と科学的事実とのずれを認識することが，</a:t>
            </a:r>
            <a:r>
              <a:rPr kumimoji="1" lang="ja-JP" altLang="en-US" dirty="0"/>
              <a:t>なぜ温度が同じなのに異なって感じられるのかという疑問についての探索と学習の動機づけとなる．</a:t>
            </a:r>
            <a:endParaRPr kumimoji="1" lang="en-US" altLang="ja-JP" dirty="0"/>
          </a:p>
        </p:txBody>
      </p:sp>
      <p:sp>
        <p:nvSpPr>
          <p:cNvPr id="4" name="テキスト ボックス 3"/>
          <p:cNvSpPr txBox="1"/>
          <p:nvPr/>
        </p:nvSpPr>
        <p:spPr>
          <a:xfrm>
            <a:off x="1145309" y="5807631"/>
            <a:ext cx="5519460" cy="369332"/>
          </a:xfrm>
          <a:prstGeom prst="rect">
            <a:avLst/>
          </a:prstGeom>
          <a:noFill/>
        </p:spPr>
        <p:txBody>
          <a:bodyPr wrap="none" rtlCol="0">
            <a:spAutoFit/>
          </a:bodyPr>
          <a:lstStyle/>
          <a:p>
            <a:r>
              <a:rPr lang="ja-JP" altLang="en-US" dirty="0"/>
              <a:t>参考</a:t>
            </a:r>
            <a:r>
              <a:rPr kumimoji="1" lang="ja-JP" altLang="en-US" dirty="0"/>
              <a:t>資料：波多野・大浦・大島</a:t>
            </a:r>
            <a:r>
              <a:rPr kumimoji="1" lang="en-US" altLang="ja-JP" dirty="0"/>
              <a:t>『</a:t>
            </a:r>
            <a:r>
              <a:rPr kumimoji="1" lang="ja-JP" altLang="en-US" dirty="0"/>
              <a:t>学習科学</a:t>
            </a:r>
            <a:r>
              <a:rPr kumimoji="1" lang="en-US" altLang="ja-JP" dirty="0"/>
              <a:t>』</a:t>
            </a:r>
            <a:r>
              <a:rPr kumimoji="1" lang="ja-JP" altLang="en-US" dirty="0"/>
              <a:t>第</a:t>
            </a:r>
            <a:r>
              <a:rPr kumimoji="1" lang="en-US" altLang="ja-JP" dirty="0"/>
              <a:t>11</a:t>
            </a:r>
            <a:r>
              <a:rPr kumimoji="1" lang="ja-JP" altLang="en-US" dirty="0"/>
              <a:t>章</a:t>
            </a:r>
          </a:p>
        </p:txBody>
      </p:sp>
    </p:spTree>
    <p:extLst>
      <p:ext uri="{BB962C8B-B14F-4D97-AF65-F5344CB8AC3E}">
        <p14:creationId xmlns:p14="http://schemas.microsoft.com/office/powerpoint/2010/main" val="196063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lang="ja-JP" altLang="en-US" dirty="0"/>
              <a:t>誤概念の研究はおもに理科領域でなされている．他の教科では，学習者中心の環境として，どのような具体例が考えられるか？</a:t>
            </a:r>
            <a:endParaRPr lang="en-US" altLang="ja-JP" dirty="0"/>
          </a:p>
          <a:p>
            <a:pPr lvl="1"/>
            <a:r>
              <a:rPr lang="ja-JP" altLang="en-US" dirty="0"/>
              <a:t>参考資料（波多野・大浦・大島，</a:t>
            </a:r>
            <a:r>
              <a:rPr lang="en-US" altLang="ja-JP" dirty="0"/>
              <a:t>2004</a:t>
            </a:r>
            <a:r>
              <a:rPr lang="ja-JP" altLang="en-US" dirty="0"/>
              <a:t>）に，算数の教育実習での具体例がある．</a:t>
            </a:r>
            <a:endParaRPr lang="en-US" altLang="ja-JP" dirty="0"/>
          </a:p>
          <a:p>
            <a:pPr lvl="1"/>
            <a:r>
              <a:rPr lang="ja-JP" altLang="en-US" dirty="0"/>
              <a:t>誤概念が関係する例が難しければ，それにこだわらず，学習者が教室に持ち込む既有知識への配慮が重要となる例を考えればよい．学習は本来，既有知識の構造にあたらしい知識を組み込んでいくものである．</a:t>
            </a:r>
            <a:endParaRPr lang="en-US" altLang="ja-JP" dirty="0"/>
          </a:p>
          <a:p>
            <a:pPr lvl="1"/>
            <a:r>
              <a:rPr lang="ja-JP" altLang="en-US" dirty="0"/>
              <a:t>学習者が教室に持ち込む文化についての議論は参考資料（ブランスフォードほか，</a:t>
            </a:r>
            <a:r>
              <a:rPr lang="en-US" altLang="ja-JP" dirty="0"/>
              <a:t>2002</a:t>
            </a:r>
            <a:r>
              <a:rPr lang="ja-JP" altLang="en-US" dirty="0"/>
              <a:t>）にある．</a:t>
            </a:r>
            <a:endParaRPr lang="en-US" altLang="ja-JP" dirty="0"/>
          </a:p>
        </p:txBody>
      </p:sp>
    </p:spTree>
    <p:extLst>
      <p:ext uri="{BB962C8B-B14F-4D97-AF65-F5344CB8AC3E}">
        <p14:creationId xmlns:p14="http://schemas.microsoft.com/office/powerpoint/2010/main" val="13604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w="28575"/>
        </p:spPr>
        <p:style>
          <a:lnRef idx="2">
            <a:schemeClr val="accent1"/>
          </a:lnRef>
          <a:fillRef idx="1">
            <a:schemeClr val="lt1"/>
          </a:fillRef>
          <a:effectRef idx="0">
            <a:schemeClr val="accent1"/>
          </a:effectRef>
          <a:fontRef idx="minor">
            <a:schemeClr val="dk1"/>
          </a:fontRef>
        </p:style>
        <p:txBody>
          <a:bodyPr/>
          <a:lstStyle/>
          <a:p>
            <a:r>
              <a:rPr kumimoji="1" lang="ja-JP" altLang="en-US" dirty="0"/>
              <a:t>知識中心の環境</a:t>
            </a:r>
          </a:p>
        </p:txBody>
      </p:sp>
      <p:sp>
        <p:nvSpPr>
          <p:cNvPr id="3" name="コンテンツ プレースホルダー 2"/>
          <p:cNvSpPr>
            <a:spLocks noGrp="1"/>
          </p:cNvSpPr>
          <p:nvPr>
            <p:ph idx="1"/>
          </p:nvPr>
        </p:nvSpPr>
        <p:spPr/>
        <p:txBody>
          <a:bodyPr/>
          <a:lstStyle/>
          <a:p>
            <a:r>
              <a:rPr kumimoji="1" lang="ja-JP" altLang="en-US" u="sng" dirty="0">
                <a:solidFill>
                  <a:srgbClr val="FF0000"/>
                </a:solidFill>
              </a:rPr>
              <a:t>知識中心の環境</a:t>
            </a:r>
            <a:r>
              <a:rPr kumimoji="1" lang="ja-JP" altLang="en-US" dirty="0"/>
              <a:t>：覚えることではなく，理解することを支援する．</a:t>
            </a:r>
            <a:endParaRPr kumimoji="1" lang="en-US" altLang="ja-JP" dirty="0"/>
          </a:p>
          <a:p>
            <a:pPr lvl="1"/>
            <a:r>
              <a:rPr lang="ja-JP" altLang="en-US" dirty="0"/>
              <a:t>獲得した知識を新たな状況で利用できる，</a:t>
            </a:r>
            <a:r>
              <a:rPr lang="ja-JP" altLang="en-US" u="sng" dirty="0">
                <a:solidFill>
                  <a:srgbClr val="FF0000"/>
                </a:solidFill>
              </a:rPr>
              <a:t>学習の転移</a:t>
            </a:r>
            <a:r>
              <a:rPr lang="ja-JP" altLang="en-US" dirty="0"/>
              <a:t>を促す．</a:t>
            </a:r>
            <a:endParaRPr lang="en-US" altLang="ja-JP" dirty="0"/>
          </a:p>
          <a:p>
            <a:pPr lvl="1"/>
            <a:r>
              <a:rPr kumimoji="1" lang="ja-JP" altLang="en-US" dirty="0"/>
              <a:t>学習内容を深く理解するための</a:t>
            </a:r>
            <a:r>
              <a:rPr kumimoji="1" lang="ja-JP" altLang="en-US" u="sng" dirty="0">
                <a:solidFill>
                  <a:srgbClr val="FF0000"/>
                </a:solidFill>
              </a:rPr>
              <a:t>学習方略</a:t>
            </a:r>
            <a:r>
              <a:rPr kumimoji="1" lang="ja-JP" altLang="en-US" dirty="0"/>
              <a:t>を教示し，学習者がそれを使えるようにする必要がある．</a:t>
            </a:r>
            <a:endParaRPr kumimoji="1" lang="en-US" altLang="ja-JP" dirty="0"/>
          </a:p>
          <a:p>
            <a:r>
              <a:rPr lang="ja-JP" altLang="en-US" dirty="0"/>
              <a:t>新たな学習事項は，学習者の持つ既有知識によって解釈され，知識構造に取り込まれる．したがって，知識中心の環境は学習者中心の環境と重なる．</a:t>
            </a:r>
            <a:endParaRPr kumimoji="1" lang="ja-JP" altLang="en-US" dirty="0"/>
          </a:p>
        </p:txBody>
      </p:sp>
    </p:spTree>
    <p:extLst>
      <p:ext uri="{BB962C8B-B14F-4D97-AF65-F5344CB8AC3E}">
        <p14:creationId xmlns:p14="http://schemas.microsoft.com/office/powerpoint/2010/main" val="2845755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深い理解を促す学習活動のひとつは説明である．「教えて考えさせる授業」やジグソー法でのグループ活動は，他者に説明することを通して，自分</a:t>
            </a:r>
            <a:r>
              <a:rPr lang="ja-JP" altLang="en-US" dirty="0"/>
              <a:t>の理解の再検討と，学習内容のより深い統合された理解を促す．</a:t>
            </a:r>
            <a:endParaRPr lang="en-US" altLang="ja-JP" dirty="0"/>
          </a:p>
          <a:p>
            <a:r>
              <a:rPr kumimoji="1" lang="ja-JP" altLang="en-US" dirty="0"/>
              <a:t>自分一人で学習するときも説明活動は重要である．この時の説明活動は，文章や他の媒体に提示された新しい情報を意味づける試みにおいて，自分自身への説明を行う活動である．これを</a:t>
            </a:r>
            <a:r>
              <a:rPr kumimoji="1" lang="ja-JP" altLang="en-US" u="sng" dirty="0">
                <a:solidFill>
                  <a:srgbClr val="FF0000"/>
                </a:solidFill>
              </a:rPr>
              <a:t>自己説明</a:t>
            </a:r>
            <a:r>
              <a:rPr kumimoji="1" lang="ja-JP" altLang="en-US" dirty="0"/>
              <a:t>と呼ぶ．</a:t>
            </a:r>
            <a:endParaRPr kumimoji="1" lang="en-US" altLang="ja-JP" dirty="0"/>
          </a:p>
          <a:p>
            <a:pPr lvl="1"/>
            <a:r>
              <a:rPr lang="ja-JP" altLang="en-US" dirty="0"/>
              <a:t>例：教科書での説明を補足したり，別の言葉で言い換えたりする．</a:t>
            </a:r>
            <a:endParaRPr lang="en-US" altLang="ja-JP" dirty="0"/>
          </a:p>
          <a:p>
            <a:pPr lvl="1"/>
            <a:r>
              <a:rPr lang="ja-JP" altLang="en-US" dirty="0"/>
              <a:t>例：テキストに出てきた新しい概念を既有知識と結びつけようとする．</a:t>
            </a:r>
            <a:endParaRPr lang="en-US" altLang="ja-JP" dirty="0"/>
          </a:p>
          <a:p>
            <a:pPr lvl="1"/>
            <a:r>
              <a:rPr lang="ja-JP" altLang="en-US" dirty="0"/>
              <a:t>参考：</a:t>
            </a:r>
            <a:r>
              <a:rPr lang="en-US" altLang="ja-JP" dirty="0">
                <a:hlinkClick r:id="rId2"/>
              </a:rPr>
              <a:t>Self-explanation is a powerful learning technique, according to meta-analysis of 64 studies involving 6000 participants</a:t>
            </a:r>
            <a:endParaRPr lang="en-US" altLang="ja-JP" dirty="0"/>
          </a:p>
          <a:p>
            <a:endParaRPr kumimoji="1" lang="ja-JP" altLang="en-US" dirty="0"/>
          </a:p>
        </p:txBody>
      </p:sp>
    </p:spTree>
    <p:extLst>
      <p:ext uri="{BB962C8B-B14F-4D97-AF65-F5344CB8AC3E}">
        <p14:creationId xmlns:p14="http://schemas.microsoft.com/office/powerpoint/2010/main" val="1165078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w="28575"/>
        </p:spPr>
        <p:style>
          <a:lnRef idx="2">
            <a:schemeClr val="accent1"/>
          </a:lnRef>
          <a:fillRef idx="1">
            <a:schemeClr val="lt1"/>
          </a:fillRef>
          <a:effectRef idx="0">
            <a:schemeClr val="accent1"/>
          </a:effectRef>
          <a:fontRef idx="minor">
            <a:schemeClr val="dk1"/>
          </a:fontRef>
        </p:style>
        <p:txBody>
          <a:bodyPr/>
          <a:lstStyle/>
          <a:p>
            <a:r>
              <a:rPr lang="ja-JP" altLang="en-US" dirty="0"/>
              <a:t>評価中心の環境</a:t>
            </a:r>
            <a:endParaRPr kumimoji="1" lang="ja-JP" altLang="en-US" dirty="0"/>
          </a:p>
        </p:txBody>
      </p:sp>
      <p:sp>
        <p:nvSpPr>
          <p:cNvPr id="3" name="コンテンツ プレースホルダー 2"/>
          <p:cNvSpPr>
            <a:spLocks noGrp="1"/>
          </p:cNvSpPr>
          <p:nvPr>
            <p:ph idx="1"/>
          </p:nvPr>
        </p:nvSpPr>
        <p:spPr/>
        <p:txBody>
          <a:bodyPr/>
          <a:lstStyle/>
          <a:p>
            <a:r>
              <a:rPr kumimoji="1" lang="ja-JP" altLang="en-US" u="sng" dirty="0">
                <a:solidFill>
                  <a:srgbClr val="FF0000"/>
                </a:solidFill>
              </a:rPr>
              <a:t>評価中心の環境</a:t>
            </a:r>
            <a:r>
              <a:rPr kumimoji="1" lang="ja-JP" altLang="en-US" dirty="0"/>
              <a:t>：学習の進展を定期的に学習目標に沿って評価することにより，修正してより良い理解を導くための手立てを提供する．</a:t>
            </a:r>
            <a:endParaRPr kumimoji="1" lang="en-US" altLang="ja-JP" dirty="0"/>
          </a:p>
          <a:p>
            <a:r>
              <a:rPr lang="ja-JP" altLang="en-US" u="sng" dirty="0">
                <a:solidFill>
                  <a:srgbClr val="FF0000"/>
                </a:solidFill>
              </a:rPr>
              <a:t>形成的評価</a:t>
            </a:r>
            <a:r>
              <a:rPr lang="ja-JP" altLang="en-US" dirty="0"/>
              <a:t>：</a:t>
            </a:r>
            <a:r>
              <a:rPr kumimoji="1" lang="ja-JP" altLang="en-US" dirty="0"/>
              <a:t>学習の状況を，議論，レポート，テストなどを通して評価し，学習者にフィードバックする．教師が授業を改善するための情報にもなる．</a:t>
            </a:r>
            <a:endParaRPr kumimoji="1" lang="en-US" altLang="ja-JP" dirty="0"/>
          </a:p>
          <a:p>
            <a:pPr lvl="1"/>
            <a:r>
              <a:rPr lang="ja-JP" altLang="en-US" dirty="0"/>
              <a:t>学習の状況を可視化するために，グループでのディスカッション，学習者の相互評価，</a:t>
            </a:r>
            <a:r>
              <a:rPr lang="en-US" altLang="ja-JP" dirty="0"/>
              <a:t>ICT</a:t>
            </a:r>
            <a:r>
              <a:rPr lang="ja-JP" altLang="en-US" dirty="0"/>
              <a:t>を活用した協調的な学習などが利用できる．</a:t>
            </a:r>
            <a:endParaRPr lang="en-US" altLang="ja-JP" dirty="0"/>
          </a:p>
          <a:p>
            <a:r>
              <a:rPr kumimoji="1" lang="ja-JP" altLang="en-US" dirty="0"/>
              <a:t>評価の主体は教師だけでなく生徒自身でもあるべき．</a:t>
            </a:r>
          </a:p>
        </p:txBody>
      </p:sp>
    </p:spTree>
    <p:extLst>
      <p:ext uri="{BB962C8B-B14F-4D97-AF65-F5344CB8AC3E}">
        <p14:creationId xmlns:p14="http://schemas.microsoft.com/office/powerpoint/2010/main" val="4157735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w="28575"/>
        </p:spPr>
        <p:style>
          <a:lnRef idx="2">
            <a:schemeClr val="accent1"/>
          </a:lnRef>
          <a:fillRef idx="1">
            <a:schemeClr val="lt1"/>
          </a:fillRef>
          <a:effectRef idx="0">
            <a:schemeClr val="accent1"/>
          </a:effectRef>
          <a:fontRef idx="minor">
            <a:schemeClr val="dk1"/>
          </a:fontRef>
        </p:style>
        <p:txBody>
          <a:bodyPr/>
          <a:lstStyle/>
          <a:p>
            <a:r>
              <a:rPr lang="ja-JP" altLang="en-US" dirty="0"/>
              <a:t>共同体中心の環境</a:t>
            </a:r>
            <a:endParaRPr kumimoji="1" lang="ja-JP" altLang="en-US" dirty="0"/>
          </a:p>
        </p:txBody>
      </p:sp>
      <p:sp>
        <p:nvSpPr>
          <p:cNvPr id="3" name="コンテンツ プレースホルダー 2"/>
          <p:cNvSpPr>
            <a:spLocks noGrp="1"/>
          </p:cNvSpPr>
          <p:nvPr>
            <p:ph idx="1"/>
          </p:nvPr>
        </p:nvSpPr>
        <p:spPr/>
        <p:txBody>
          <a:bodyPr/>
          <a:lstStyle/>
          <a:p>
            <a:r>
              <a:rPr kumimoji="1" lang="ja-JP" altLang="en-US" u="sng" dirty="0">
                <a:solidFill>
                  <a:srgbClr val="FF0000"/>
                </a:solidFill>
              </a:rPr>
              <a:t>共同体中心の環境</a:t>
            </a:r>
            <a:r>
              <a:rPr kumimoji="1" lang="ja-JP" altLang="en-US" dirty="0"/>
              <a:t>：教室，学校，地域など，共同体で成立している規範や価値観が学習に</a:t>
            </a:r>
            <a:r>
              <a:rPr lang="ja-JP" altLang="en-US" dirty="0"/>
              <a:t>及ぼす影響を考慮する．</a:t>
            </a:r>
            <a:endParaRPr lang="en-US" altLang="ja-JP" dirty="0"/>
          </a:p>
          <a:p>
            <a:pPr lvl="1"/>
            <a:r>
              <a:rPr kumimoji="1" lang="ja-JP" altLang="en-US" dirty="0"/>
              <a:t>「理解を求めて探求することを価値あるものとみなし，生徒（および教師）は学ぶために失敗してもかまわない」とする規範が成立していれば，学習は促進される．</a:t>
            </a:r>
            <a:endParaRPr kumimoji="1" lang="en-US" altLang="ja-JP" dirty="0"/>
          </a:p>
          <a:p>
            <a:pPr lvl="1"/>
            <a:r>
              <a:rPr lang="ja-JP" altLang="en-US" dirty="0"/>
              <a:t>それぞれの教科には，何のためにその教科を学ぶのか，その教科を深く理解するとはどういうことなのかについての規範がある．</a:t>
            </a:r>
            <a:endParaRPr lang="en-US" altLang="ja-JP" dirty="0"/>
          </a:p>
          <a:p>
            <a:pPr lvl="1"/>
            <a:r>
              <a:rPr kumimoji="1" lang="ja-JP" altLang="en-US" dirty="0"/>
              <a:t>学校での学習を価値あるものとし，地域や社会での学びや生活と結びつくことも必要である．</a:t>
            </a:r>
          </a:p>
        </p:txBody>
      </p:sp>
    </p:spTree>
    <p:extLst>
      <p:ext uri="{BB962C8B-B14F-4D97-AF65-F5344CB8AC3E}">
        <p14:creationId xmlns:p14="http://schemas.microsoft.com/office/powerpoint/2010/main" val="276338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学習者特性とは</a:t>
            </a:r>
            <a:r>
              <a:rPr lang="ja-JP" altLang="en-US" sz="2400" dirty="0"/>
              <a:t>（ガイダンススライドより）</a:t>
            </a:r>
            <a:endParaRPr kumimoji="1" lang="ja-JP" altLang="en-US" sz="2400" dirty="0"/>
          </a:p>
        </p:txBody>
      </p:sp>
      <p:sp>
        <p:nvSpPr>
          <p:cNvPr id="3" name="コンテンツ プレースホルダー 2"/>
          <p:cNvSpPr>
            <a:spLocks noGrp="1"/>
          </p:cNvSpPr>
          <p:nvPr>
            <p:ph idx="1"/>
          </p:nvPr>
        </p:nvSpPr>
        <p:spPr/>
        <p:txBody>
          <a:bodyPr/>
          <a:lstStyle/>
          <a:p>
            <a:r>
              <a:rPr lang="ja-JP" altLang="en-US" dirty="0"/>
              <a:t>この講義は、学習者の特性をよく理解すること、それに応じた教育の方法を考えること、および情報機器の特性を理解し効果的に活用する方法を習得すること、この３つから構成される。（シラバスの講義概要より）</a:t>
            </a:r>
            <a:endParaRPr lang="en-US" altLang="ja-JP" dirty="0"/>
          </a:p>
          <a:p>
            <a:r>
              <a:rPr kumimoji="1" lang="ja-JP" altLang="en-US" dirty="0"/>
              <a:t>学習者特性として考えうるもの</a:t>
            </a:r>
            <a:endParaRPr kumimoji="1" lang="en-US" altLang="ja-JP" dirty="0"/>
          </a:p>
          <a:p>
            <a:pPr lvl="1"/>
            <a:r>
              <a:rPr kumimoji="1" lang="ja-JP" altLang="en-US" dirty="0"/>
              <a:t>身体的特性</a:t>
            </a:r>
            <a:endParaRPr kumimoji="1" lang="en-US" altLang="ja-JP" dirty="0"/>
          </a:p>
          <a:p>
            <a:pPr lvl="1"/>
            <a:r>
              <a:rPr lang="ja-JP" altLang="en-US" dirty="0"/>
              <a:t>パーソナリティ特性</a:t>
            </a:r>
            <a:endParaRPr lang="en-US" altLang="ja-JP" dirty="0"/>
          </a:p>
          <a:p>
            <a:pPr lvl="1"/>
            <a:r>
              <a:rPr lang="ja-JP" altLang="en-US" u="sng" dirty="0">
                <a:solidFill>
                  <a:srgbClr val="FF0000"/>
                </a:solidFill>
              </a:rPr>
              <a:t>認知的特性</a:t>
            </a:r>
            <a:endParaRPr lang="en-US" altLang="ja-JP" u="sng" dirty="0">
              <a:solidFill>
                <a:srgbClr val="FF0000"/>
              </a:solidFill>
            </a:endParaRPr>
          </a:p>
          <a:p>
            <a:pPr lvl="1"/>
            <a:r>
              <a:rPr lang="ja-JP" altLang="en-US" dirty="0"/>
              <a:t>非認知的特性（社会情緒的コンピテンス）</a:t>
            </a:r>
            <a:endParaRPr lang="en-US" altLang="ja-JP" dirty="0"/>
          </a:p>
        </p:txBody>
      </p:sp>
      <p:cxnSp>
        <p:nvCxnSpPr>
          <p:cNvPr id="7" name="直線矢印コネクタ 6"/>
          <p:cNvCxnSpPr/>
          <p:nvPr/>
        </p:nvCxnSpPr>
        <p:spPr>
          <a:xfrm flipH="1">
            <a:off x="3666836" y="4913745"/>
            <a:ext cx="2604655"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8" name="角丸四角形 7"/>
          <p:cNvSpPr/>
          <p:nvPr/>
        </p:nvSpPr>
        <p:spPr>
          <a:xfrm>
            <a:off x="6502400" y="4230255"/>
            <a:ext cx="3509818" cy="8405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この科目の焦点</a:t>
            </a:r>
          </a:p>
        </p:txBody>
      </p:sp>
    </p:spTree>
    <p:extLst>
      <p:ext uri="{BB962C8B-B14F-4D97-AF65-F5344CB8AC3E}">
        <p14:creationId xmlns:p14="http://schemas.microsoft.com/office/powerpoint/2010/main" val="3166345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学習者中心主義</a:t>
            </a:r>
          </a:p>
        </p:txBody>
      </p:sp>
      <p:sp>
        <p:nvSpPr>
          <p:cNvPr id="3" name="コンテンツ プレースホルダー 2"/>
          <p:cNvSpPr>
            <a:spLocks noGrp="1"/>
          </p:cNvSpPr>
          <p:nvPr>
            <p:ph idx="1"/>
          </p:nvPr>
        </p:nvSpPr>
        <p:spPr/>
        <p:txBody>
          <a:bodyPr/>
          <a:lstStyle/>
          <a:p>
            <a:r>
              <a:rPr kumimoji="1" lang="ja-JP" altLang="en-US" u="sng" dirty="0">
                <a:solidFill>
                  <a:srgbClr val="FF0000"/>
                </a:solidFill>
              </a:rPr>
              <a:t>学習者中心主義</a:t>
            </a:r>
            <a:r>
              <a:rPr kumimoji="1" lang="ja-JP" altLang="en-US" dirty="0"/>
              <a:t>（</a:t>
            </a:r>
            <a:r>
              <a:rPr kumimoji="1" lang="en-US" altLang="ja-JP" dirty="0"/>
              <a:t>learner centered</a:t>
            </a:r>
            <a:r>
              <a:rPr kumimoji="1" lang="ja-JP" altLang="en-US" dirty="0"/>
              <a:t>）は</a:t>
            </a:r>
            <a:r>
              <a:rPr kumimoji="1" lang="en-US" altLang="ja-JP" dirty="0"/>
              <a:t>1990</a:t>
            </a:r>
            <a:r>
              <a:rPr kumimoji="1" lang="ja-JP" altLang="en-US" dirty="0"/>
              <a:t>年代頃から、「コンピュータと教育のあり方を考える際」、あるいは「効果的な学習環境をデザインしようとする際」に、注目されはじめたキーコンセプトである。（</a:t>
            </a:r>
            <a:r>
              <a:rPr kumimoji="1" lang="en-US" altLang="ja-JP" dirty="0"/>
              <a:t>『</a:t>
            </a:r>
            <a:r>
              <a:rPr kumimoji="1" lang="ja-JP" altLang="en-US" dirty="0"/>
              <a:t>学びとコンピュータハンドブック</a:t>
            </a:r>
            <a:r>
              <a:rPr kumimoji="1" lang="en-US" altLang="ja-JP" dirty="0"/>
              <a:t>』</a:t>
            </a:r>
            <a:r>
              <a:rPr lang="en-US" altLang="ja-JP" dirty="0"/>
              <a:t>p.10</a:t>
            </a:r>
            <a:r>
              <a:rPr kumimoji="1" lang="ja-JP" altLang="en-US" dirty="0"/>
              <a:t>）</a:t>
            </a:r>
            <a:endParaRPr kumimoji="1" lang="en-US" altLang="ja-JP" dirty="0"/>
          </a:p>
          <a:p>
            <a:pPr lvl="1"/>
            <a:r>
              <a:rPr lang="ja-JP" altLang="en-US" dirty="0"/>
              <a:t>学習環境をデザインする際には、</a:t>
            </a:r>
            <a:r>
              <a:rPr lang="ja-JP" altLang="en-US" u="sng" dirty="0"/>
              <a:t>学習者がそれまでにもっている知識、技能、学習スタイル</a:t>
            </a:r>
            <a:r>
              <a:rPr lang="ja-JP" altLang="en-US" dirty="0"/>
              <a:t>を十分配慮しなければならない。</a:t>
            </a:r>
            <a:endParaRPr kumimoji="1" lang="ja-JP" altLang="en-US" dirty="0"/>
          </a:p>
        </p:txBody>
      </p:sp>
    </p:spTree>
    <p:extLst>
      <p:ext uri="{BB962C8B-B14F-4D97-AF65-F5344CB8AC3E}">
        <p14:creationId xmlns:p14="http://schemas.microsoft.com/office/powerpoint/2010/main" val="220011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学習環境デザインの４つの視点</a:t>
            </a:r>
          </a:p>
        </p:txBody>
      </p:sp>
      <p:sp>
        <p:nvSpPr>
          <p:cNvPr id="3" name="コンテンツ プレースホルダー 2"/>
          <p:cNvSpPr>
            <a:spLocks noGrp="1"/>
          </p:cNvSpPr>
          <p:nvPr>
            <p:ph idx="1"/>
          </p:nvPr>
        </p:nvSpPr>
        <p:spPr/>
        <p:txBody>
          <a:bodyPr/>
          <a:lstStyle/>
          <a:p>
            <a:r>
              <a:rPr kumimoji="1" lang="ja-JP" altLang="en-US" dirty="0"/>
              <a:t>学習環境をデザインする際に考慮しなければならない４つの視点：</a:t>
            </a:r>
            <a:endParaRPr kumimoji="1" lang="en-US" altLang="ja-JP" dirty="0"/>
          </a:p>
          <a:p>
            <a:pPr lvl="1"/>
            <a:r>
              <a:rPr lang="ja-JP" altLang="en-US" dirty="0"/>
              <a:t>学習者中心の環境</a:t>
            </a:r>
            <a:endParaRPr lang="en-US" altLang="ja-JP" dirty="0"/>
          </a:p>
          <a:p>
            <a:pPr lvl="1"/>
            <a:r>
              <a:rPr kumimoji="1" lang="ja-JP" altLang="en-US" dirty="0"/>
              <a:t>知識中心の環境</a:t>
            </a:r>
            <a:endParaRPr kumimoji="1" lang="en-US" altLang="ja-JP" dirty="0"/>
          </a:p>
          <a:p>
            <a:pPr lvl="1"/>
            <a:r>
              <a:rPr lang="ja-JP" altLang="en-US" dirty="0"/>
              <a:t>評価中心の環境</a:t>
            </a:r>
            <a:endParaRPr lang="en-US" altLang="ja-JP" dirty="0"/>
          </a:p>
          <a:p>
            <a:pPr lvl="1"/>
            <a:r>
              <a:rPr kumimoji="1" lang="ja-JP" altLang="en-US" dirty="0"/>
              <a:t>共同体中心の環境</a:t>
            </a:r>
          </a:p>
        </p:txBody>
      </p:sp>
      <p:sp>
        <p:nvSpPr>
          <p:cNvPr id="4" name="楕円 3"/>
          <p:cNvSpPr/>
          <p:nvPr/>
        </p:nvSpPr>
        <p:spPr>
          <a:xfrm>
            <a:off x="6711676" y="2401455"/>
            <a:ext cx="4017818" cy="4017818"/>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楕円 6"/>
          <p:cNvSpPr/>
          <p:nvPr/>
        </p:nvSpPr>
        <p:spPr>
          <a:xfrm>
            <a:off x="6990107" y="3295682"/>
            <a:ext cx="1986963" cy="198696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7983589" y="2760635"/>
            <a:ext cx="1467068" cy="400110"/>
          </a:xfrm>
          <a:prstGeom prst="rect">
            <a:avLst/>
          </a:prstGeom>
          <a:noFill/>
        </p:spPr>
        <p:txBody>
          <a:bodyPr wrap="none" rtlCol="0">
            <a:spAutoFit/>
          </a:bodyPr>
          <a:lstStyle/>
          <a:p>
            <a:r>
              <a:rPr kumimoji="1" lang="ja-JP" altLang="en-US" sz="2000" dirty="0"/>
              <a:t>共同体中心</a:t>
            </a:r>
          </a:p>
        </p:txBody>
      </p:sp>
      <p:sp>
        <p:nvSpPr>
          <p:cNvPr id="10" name="楕円 9"/>
          <p:cNvSpPr/>
          <p:nvPr/>
        </p:nvSpPr>
        <p:spPr>
          <a:xfrm>
            <a:off x="8457175" y="3322292"/>
            <a:ext cx="1986963" cy="198696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p:cNvSpPr/>
          <p:nvPr/>
        </p:nvSpPr>
        <p:spPr>
          <a:xfrm>
            <a:off x="7723641" y="4266704"/>
            <a:ext cx="1986963" cy="198696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7027052" y="3901043"/>
            <a:ext cx="1467068" cy="400110"/>
          </a:xfrm>
          <a:prstGeom prst="rect">
            <a:avLst/>
          </a:prstGeom>
          <a:noFill/>
        </p:spPr>
        <p:txBody>
          <a:bodyPr wrap="none" rtlCol="0">
            <a:spAutoFit/>
          </a:bodyPr>
          <a:lstStyle/>
          <a:p>
            <a:r>
              <a:rPr lang="ja-JP" altLang="en-US" sz="2000" dirty="0"/>
              <a:t>学習者</a:t>
            </a:r>
            <a:r>
              <a:rPr kumimoji="1" lang="ja-JP" altLang="en-US" sz="2000" dirty="0"/>
              <a:t>中心</a:t>
            </a:r>
          </a:p>
        </p:txBody>
      </p:sp>
      <p:sp>
        <p:nvSpPr>
          <p:cNvPr id="14" name="テキスト ボックス 13"/>
          <p:cNvSpPr txBox="1"/>
          <p:nvPr/>
        </p:nvSpPr>
        <p:spPr>
          <a:xfrm>
            <a:off x="9031197" y="3901043"/>
            <a:ext cx="1210588" cy="400110"/>
          </a:xfrm>
          <a:prstGeom prst="rect">
            <a:avLst/>
          </a:prstGeom>
          <a:noFill/>
        </p:spPr>
        <p:txBody>
          <a:bodyPr wrap="none" rtlCol="0">
            <a:spAutoFit/>
          </a:bodyPr>
          <a:lstStyle/>
          <a:p>
            <a:r>
              <a:rPr lang="ja-JP" altLang="en-US" sz="2000" dirty="0"/>
              <a:t>知識</a:t>
            </a:r>
            <a:r>
              <a:rPr kumimoji="1" lang="ja-JP" altLang="en-US" sz="2000" dirty="0"/>
              <a:t>中心</a:t>
            </a:r>
          </a:p>
        </p:txBody>
      </p:sp>
      <p:sp>
        <p:nvSpPr>
          <p:cNvPr id="15" name="テキスト ボックス 14"/>
          <p:cNvSpPr txBox="1"/>
          <p:nvPr/>
        </p:nvSpPr>
        <p:spPr>
          <a:xfrm>
            <a:off x="8158625" y="5457475"/>
            <a:ext cx="1210588" cy="400110"/>
          </a:xfrm>
          <a:prstGeom prst="rect">
            <a:avLst/>
          </a:prstGeom>
          <a:noFill/>
        </p:spPr>
        <p:txBody>
          <a:bodyPr wrap="none" rtlCol="0">
            <a:spAutoFit/>
          </a:bodyPr>
          <a:lstStyle/>
          <a:p>
            <a:r>
              <a:rPr lang="ja-JP" altLang="en-US" sz="2000" dirty="0"/>
              <a:t>評価</a:t>
            </a:r>
            <a:r>
              <a:rPr kumimoji="1" lang="ja-JP" altLang="en-US" sz="2000" dirty="0"/>
              <a:t>中心</a:t>
            </a:r>
          </a:p>
        </p:txBody>
      </p:sp>
      <p:sp>
        <p:nvSpPr>
          <p:cNvPr id="16" name="テキスト ボックス 15"/>
          <p:cNvSpPr txBox="1"/>
          <p:nvPr/>
        </p:nvSpPr>
        <p:spPr>
          <a:xfrm>
            <a:off x="952557" y="4430567"/>
            <a:ext cx="4570482" cy="646331"/>
          </a:xfrm>
          <a:prstGeom prst="rect">
            <a:avLst/>
          </a:prstGeom>
          <a:noFill/>
        </p:spPr>
        <p:txBody>
          <a:bodyPr wrap="none" rtlCol="0">
            <a:spAutoFit/>
          </a:bodyPr>
          <a:lstStyle/>
          <a:p>
            <a:r>
              <a:rPr kumimoji="1" lang="ja-JP" altLang="en-US" dirty="0"/>
              <a:t>ブランスフォード、ブラウン、クッキング</a:t>
            </a:r>
            <a:endParaRPr kumimoji="1" lang="en-US" altLang="ja-JP" dirty="0"/>
          </a:p>
          <a:p>
            <a:r>
              <a:rPr kumimoji="1" lang="en-US" altLang="ja-JP" dirty="0"/>
              <a:t>『</a:t>
            </a:r>
            <a:r>
              <a:rPr kumimoji="1" lang="ja-JP" altLang="en-US" dirty="0"/>
              <a:t>授業を変える</a:t>
            </a:r>
            <a:r>
              <a:rPr kumimoji="1" lang="en-US" altLang="ja-JP" dirty="0"/>
              <a:t>』</a:t>
            </a:r>
            <a:r>
              <a:rPr kumimoji="1" lang="ja-JP" altLang="en-US" dirty="0"/>
              <a:t>北大路書房　第６章</a:t>
            </a:r>
          </a:p>
        </p:txBody>
      </p:sp>
    </p:spTree>
    <p:extLst>
      <p:ext uri="{BB962C8B-B14F-4D97-AF65-F5344CB8AC3E}">
        <p14:creationId xmlns:p14="http://schemas.microsoft.com/office/powerpoint/2010/main" val="2988531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w="28575"/>
        </p:spPr>
        <p:style>
          <a:lnRef idx="2">
            <a:schemeClr val="accent1"/>
          </a:lnRef>
          <a:fillRef idx="1">
            <a:schemeClr val="lt1"/>
          </a:fillRef>
          <a:effectRef idx="0">
            <a:schemeClr val="accent1"/>
          </a:effectRef>
          <a:fontRef idx="minor">
            <a:schemeClr val="dk1"/>
          </a:fontRef>
        </p:style>
        <p:txBody>
          <a:bodyPr/>
          <a:lstStyle/>
          <a:p>
            <a:r>
              <a:rPr kumimoji="1" lang="ja-JP" altLang="en-US" dirty="0"/>
              <a:t>学習者中心の環境</a:t>
            </a:r>
          </a:p>
        </p:txBody>
      </p:sp>
      <p:sp>
        <p:nvSpPr>
          <p:cNvPr id="3" name="コンテンツ プレースホルダー 2"/>
          <p:cNvSpPr>
            <a:spLocks noGrp="1"/>
          </p:cNvSpPr>
          <p:nvPr>
            <p:ph idx="1"/>
          </p:nvPr>
        </p:nvSpPr>
        <p:spPr/>
        <p:txBody>
          <a:bodyPr/>
          <a:lstStyle/>
          <a:p>
            <a:r>
              <a:rPr kumimoji="1" lang="ja-JP" altLang="en-US" u="sng" dirty="0">
                <a:solidFill>
                  <a:srgbClr val="FF0000"/>
                </a:solidFill>
              </a:rPr>
              <a:t>学習者中心の環境</a:t>
            </a:r>
            <a:r>
              <a:rPr kumimoji="1" lang="ja-JP" altLang="en-US" dirty="0"/>
              <a:t>：学習者が教室に持ち込む知識や，技能，態度，信念に対して十分に注意が払われている環境のこと．</a:t>
            </a:r>
            <a:endParaRPr kumimoji="1" lang="en-US" altLang="ja-JP" dirty="0"/>
          </a:p>
          <a:p>
            <a:r>
              <a:rPr lang="ja-JP" altLang="en-US" dirty="0"/>
              <a:t>前回の授業で学習した</a:t>
            </a:r>
            <a:r>
              <a:rPr lang="ja-JP" altLang="en-US" u="sng" dirty="0">
                <a:solidFill>
                  <a:srgbClr val="FF0000"/>
                </a:solidFill>
              </a:rPr>
              <a:t>ジグソー法</a:t>
            </a:r>
            <a:r>
              <a:rPr lang="ja-JP" altLang="en-US" dirty="0"/>
              <a:t>では，学習者はこれまでの知識と経験をもとに授業での課題に対する「解」を考えることができると仮定している．</a:t>
            </a:r>
            <a:endParaRPr lang="en-US" altLang="ja-JP" dirty="0"/>
          </a:p>
          <a:p>
            <a:pPr lvl="1"/>
            <a:r>
              <a:rPr lang="ja-JP" altLang="en-US" dirty="0"/>
              <a:t>学習者は，これまでの経験と知識から，新しい課題に対してある程度は自分なりの解答を思いつく．</a:t>
            </a:r>
            <a:endParaRPr lang="en-US" altLang="ja-JP" dirty="0"/>
          </a:p>
          <a:p>
            <a:pPr marL="685800" lvl="2">
              <a:spcBef>
                <a:spcPts val="1000"/>
              </a:spcBef>
            </a:pPr>
            <a:r>
              <a:rPr lang="ja-JP" altLang="en-US" sz="2400" dirty="0"/>
              <a:t>問いに対して，個人の知識や経験に基づいて独自の「解」を構築する一方，他者の視点も活用して， 「解」を少しずつ作り替え，より質の高い「解」に到達する．そこから次の問いが生まれる．</a:t>
            </a:r>
          </a:p>
        </p:txBody>
      </p:sp>
    </p:spTree>
    <p:extLst>
      <p:ext uri="{BB962C8B-B14F-4D97-AF65-F5344CB8AC3E}">
        <p14:creationId xmlns:p14="http://schemas.microsoft.com/office/powerpoint/2010/main" val="2018132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kumimoji="1" lang="ja-JP" altLang="en-US" u="sng" dirty="0">
                <a:solidFill>
                  <a:srgbClr val="FF0000"/>
                </a:solidFill>
              </a:rPr>
              <a:t>「教えて考えさせる授業」</a:t>
            </a:r>
            <a:r>
              <a:rPr kumimoji="1" lang="ja-JP" altLang="en-US" dirty="0"/>
              <a:t>も学習者が教室に持ち込む既有知識を考慮している</a:t>
            </a:r>
            <a:endParaRPr kumimoji="1" lang="en-US" altLang="ja-JP" dirty="0"/>
          </a:p>
          <a:p>
            <a:pPr lvl="1"/>
            <a:r>
              <a:rPr lang="ja-JP" altLang="en-US" dirty="0"/>
              <a:t>学習者に予習を指示する．</a:t>
            </a:r>
            <a:endParaRPr lang="en-US" altLang="ja-JP" dirty="0"/>
          </a:p>
          <a:p>
            <a:pPr lvl="1"/>
            <a:r>
              <a:rPr kumimoji="1" lang="ja-JP" altLang="en-US" dirty="0"/>
              <a:t>塾などで「正解」を学習済みの学習者にとっても，理解を確認し，深めることのできる課題が設定されている．</a:t>
            </a:r>
          </a:p>
        </p:txBody>
      </p:sp>
    </p:spTree>
    <p:extLst>
      <p:ext uri="{BB962C8B-B14F-4D97-AF65-F5344CB8AC3E}">
        <p14:creationId xmlns:p14="http://schemas.microsoft.com/office/powerpoint/2010/main" val="2693088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楕円 46"/>
          <p:cNvSpPr/>
          <p:nvPr/>
        </p:nvSpPr>
        <p:spPr>
          <a:xfrm>
            <a:off x="6187869" y="966291"/>
            <a:ext cx="5449456" cy="4869999"/>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35" name="楕円 34"/>
          <p:cNvSpPr/>
          <p:nvPr/>
        </p:nvSpPr>
        <p:spPr>
          <a:xfrm>
            <a:off x="6343072" y="1454727"/>
            <a:ext cx="4338781" cy="4078109"/>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52" name="直線コネクタ 51"/>
          <p:cNvCxnSpPr/>
          <p:nvPr/>
        </p:nvCxnSpPr>
        <p:spPr>
          <a:xfrm flipV="1">
            <a:off x="7255162" y="3057669"/>
            <a:ext cx="1163782" cy="844693"/>
          </a:xfrm>
          <a:prstGeom prst="line">
            <a:avLst/>
          </a:prstGeom>
          <a:ln w="28575"/>
        </p:spPr>
        <p:style>
          <a:lnRef idx="1">
            <a:schemeClr val="accent2"/>
          </a:lnRef>
          <a:fillRef idx="0">
            <a:schemeClr val="accent2"/>
          </a:fillRef>
          <a:effectRef idx="0">
            <a:schemeClr val="accent2"/>
          </a:effectRef>
          <a:fontRef idx="minor">
            <a:schemeClr val="tx1"/>
          </a:fontRef>
        </p:style>
      </p:cxnSp>
      <p:sp>
        <p:nvSpPr>
          <p:cNvPr id="34" name="楕円 33"/>
          <p:cNvSpPr/>
          <p:nvPr/>
        </p:nvSpPr>
        <p:spPr>
          <a:xfrm>
            <a:off x="570345" y="1454728"/>
            <a:ext cx="4338781" cy="4078109"/>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3" name="楕円 2"/>
          <p:cNvSpPr/>
          <p:nvPr/>
        </p:nvSpPr>
        <p:spPr>
          <a:xfrm>
            <a:off x="1939636" y="2179782"/>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楕円 3"/>
          <p:cNvSpPr/>
          <p:nvPr/>
        </p:nvSpPr>
        <p:spPr>
          <a:xfrm>
            <a:off x="2978726" y="3763819"/>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楕円 4"/>
          <p:cNvSpPr/>
          <p:nvPr/>
        </p:nvSpPr>
        <p:spPr>
          <a:xfrm>
            <a:off x="3592945" y="2055091"/>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楕円 5"/>
          <p:cNvSpPr/>
          <p:nvPr/>
        </p:nvSpPr>
        <p:spPr>
          <a:xfrm>
            <a:off x="2507672" y="2923310"/>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楕円 6"/>
          <p:cNvSpPr/>
          <p:nvPr/>
        </p:nvSpPr>
        <p:spPr>
          <a:xfrm>
            <a:off x="1343890" y="3763818"/>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p:cNvCxnSpPr>
            <a:stCxn id="3" idx="4"/>
            <a:endCxn id="7" idx="4"/>
          </p:cNvCxnSpPr>
          <p:nvPr/>
        </p:nvCxnSpPr>
        <p:spPr>
          <a:xfrm flipH="1">
            <a:off x="1482436" y="2456873"/>
            <a:ext cx="595746" cy="158403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直線コネクタ 10"/>
          <p:cNvCxnSpPr>
            <a:stCxn id="3" idx="0"/>
            <a:endCxn id="6" idx="5"/>
          </p:cNvCxnSpPr>
          <p:nvPr/>
        </p:nvCxnSpPr>
        <p:spPr>
          <a:xfrm>
            <a:off x="2078182" y="2179782"/>
            <a:ext cx="666002" cy="98004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2" name="直線コネクタ 21"/>
          <p:cNvCxnSpPr>
            <a:endCxn id="5" idx="3"/>
          </p:cNvCxnSpPr>
          <p:nvPr/>
        </p:nvCxnSpPr>
        <p:spPr>
          <a:xfrm flipV="1">
            <a:off x="2646217" y="2291603"/>
            <a:ext cx="987307" cy="77025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5" name="直線コネクタ 24"/>
          <p:cNvCxnSpPr>
            <a:stCxn id="5" idx="4"/>
            <a:endCxn id="4" idx="4"/>
          </p:cNvCxnSpPr>
          <p:nvPr/>
        </p:nvCxnSpPr>
        <p:spPr>
          <a:xfrm flipH="1">
            <a:off x="3117272" y="2332182"/>
            <a:ext cx="614219" cy="170872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8" name="直線コネクタ 67"/>
          <p:cNvCxnSpPr>
            <a:stCxn id="37" idx="2"/>
            <a:endCxn id="50" idx="2"/>
          </p:cNvCxnSpPr>
          <p:nvPr/>
        </p:nvCxnSpPr>
        <p:spPr>
          <a:xfrm>
            <a:off x="8751453" y="3902364"/>
            <a:ext cx="2110509" cy="479427"/>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28" name="直線コネクタ 27"/>
          <p:cNvCxnSpPr>
            <a:stCxn id="7" idx="6"/>
            <a:endCxn id="4" idx="2"/>
          </p:cNvCxnSpPr>
          <p:nvPr/>
        </p:nvCxnSpPr>
        <p:spPr>
          <a:xfrm>
            <a:off x="1620981" y="3902364"/>
            <a:ext cx="1357745" cy="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flipV="1">
            <a:off x="9504217" y="1695646"/>
            <a:ext cx="678873" cy="516187"/>
          </a:xfrm>
          <a:prstGeom prst="line">
            <a:avLst/>
          </a:prstGeom>
          <a:ln w="28575"/>
        </p:spPr>
        <p:style>
          <a:lnRef idx="1">
            <a:schemeClr val="accent2"/>
          </a:lnRef>
          <a:fillRef idx="0">
            <a:schemeClr val="accent2"/>
          </a:fillRef>
          <a:effectRef idx="0">
            <a:schemeClr val="accent2"/>
          </a:effectRef>
          <a:fontRef idx="minor">
            <a:schemeClr val="tx1"/>
          </a:fontRef>
        </p:style>
      </p:cxnSp>
      <p:sp>
        <p:nvSpPr>
          <p:cNvPr id="30" name="楕円 29"/>
          <p:cNvSpPr/>
          <p:nvPr/>
        </p:nvSpPr>
        <p:spPr>
          <a:xfrm>
            <a:off x="2059708" y="4493059"/>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楕円 35"/>
          <p:cNvSpPr/>
          <p:nvPr/>
        </p:nvSpPr>
        <p:spPr>
          <a:xfrm>
            <a:off x="7712363" y="2179781"/>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楕円 36"/>
          <p:cNvSpPr/>
          <p:nvPr/>
        </p:nvSpPr>
        <p:spPr>
          <a:xfrm>
            <a:off x="8751453" y="3763818"/>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楕円 37"/>
          <p:cNvSpPr/>
          <p:nvPr/>
        </p:nvSpPr>
        <p:spPr>
          <a:xfrm>
            <a:off x="9365672" y="2055090"/>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楕円 38"/>
          <p:cNvSpPr/>
          <p:nvPr/>
        </p:nvSpPr>
        <p:spPr>
          <a:xfrm>
            <a:off x="8280399" y="2923309"/>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楕円 39"/>
          <p:cNvSpPr/>
          <p:nvPr/>
        </p:nvSpPr>
        <p:spPr>
          <a:xfrm>
            <a:off x="7116617" y="3763817"/>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1" name="直線コネクタ 40"/>
          <p:cNvCxnSpPr>
            <a:stCxn id="36" idx="4"/>
            <a:endCxn id="40" idx="4"/>
          </p:cNvCxnSpPr>
          <p:nvPr/>
        </p:nvCxnSpPr>
        <p:spPr>
          <a:xfrm flipH="1">
            <a:off x="7255163" y="2456872"/>
            <a:ext cx="595746" cy="158403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2" name="直線コネクタ 41"/>
          <p:cNvCxnSpPr>
            <a:stCxn id="36" idx="0"/>
            <a:endCxn id="39" idx="5"/>
          </p:cNvCxnSpPr>
          <p:nvPr/>
        </p:nvCxnSpPr>
        <p:spPr>
          <a:xfrm>
            <a:off x="7850909" y="2179781"/>
            <a:ext cx="666002" cy="98004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3" name="直線コネクタ 42"/>
          <p:cNvCxnSpPr>
            <a:endCxn id="38" idx="3"/>
          </p:cNvCxnSpPr>
          <p:nvPr/>
        </p:nvCxnSpPr>
        <p:spPr>
          <a:xfrm flipV="1">
            <a:off x="8418944" y="2291602"/>
            <a:ext cx="987307" cy="77025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flipV="1">
            <a:off x="7970980" y="3996697"/>
            <a:ext cx="814123" cy="614193"/>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44" name="直線コネクタ 43"/>
          <p:cNvCxnSpPr>
            <a:stCxn id="38" idx="4"/>
            <a:endCxn id="37" idx="4"/>
          </p:cNvCxnSpPr>
          <p:nvPr/>
        </p:nvCxnSpPr>
        <p:spPr>
          <a:xfrm flipH="1">
            <a:off x="8889999" y="2332181"/>
            <a:ext cx="614219" cy="170872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6" name="楕円 45"/>
          <p:cNvSpPr/>
          <p:nvPr/>
        </p:nvSpPr>
        <p:spPr>
          <a:xfrm>
            <a:off x="7832435" y="4493058"/>
            <a:ext cx="277091" cy="277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楕円 49"/>
          <p:cNvSpPr/>
          <p:nvPr/>
        </p:nvSpPr>
        <p:spPr>
          <a:xfrm>
            <a:off x="10861962" y="4243245"/>
            <a:ext cx="277091" cy="277091"/>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cxnSp>
        <p:nvCxnSpPr>
          <p:cNvPr id="54" name="直線コネクタ 53"/>
          <p:cNvCxnSpPr>
            <a:endCxn id="46" idx="1"/>
          </p:cNvCxnSpPr>
          <p:nvPr/>
        </p:nvCxnSpPr>
        <p:spPr>
          <a:xfrm>
            <a:off x="7255162" y="3909289"/>
            <a:ext cx="617852" cy="624348"/>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58" name="直線コネクタ 57"/>
          <p:cNvCxnSpPr>
            <a:stCxn id="39" idx="5"/>
            <a:endCxn id="37" idx="1"/>
          </p:cNvCxnSpPr>
          <p:nvPr/>
        </p:nvCxnSpPr>
        <p:spPr>
          <a:xfrm>
            <a:off x="8516911" y="3159821"/>
            <a:ext cx="275121" cy="644576"/>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63" name="直線コネクタ 62"/>
          <p:cNvCxnSpPr>
            <a:stCxn id="50" idx="0"/>
          </p:cNvCxnSpPr>
          <p:nvPr/>
        </p:nvCxnSpPr>
        <p:spPr>
          <a:xfrm flipV="1">
            <a:off x="11000508" y="2919125"/>
            <a:ext cx="103910" cy="1324120"/>
          </a:xfrm>
          <a:prstGeom prst="line">
            <a:avLst/>
          </a:prstGeom>
          <a:ln w="28575"/>
        </p:spPr>
        <p:style>
          <a:lnRef idx="1">
            <a:schemeClr val="accent2"/>
          </a:lnRef>
          <a:fillRef idx="0">
            <a:schemeClr val="accent2"/>
          </a:fillRef>
          <a:effectRef idx="0">
            <a:schemeClr val="accent2"/>
          </a:effectRef>
          <a:fontRef idx="minor">
            <a:schemeClr val="tx1"/>
          </a:fontRef>
        </p:style>
      </p:cxnSp>
      <p:cxnSp>
        <p:nvCxnSpPr>
          <p:cNvPr id="71" name="直線コネクタ 70"/>
          <p:cNvCxnSpPr/>
          <p:nvPr/>
        </p:nvCxnSpPr>
        <p:spPr>
          <a:xfrm flipH="1" flipV="1">
            <a:off x="10198760" y="1670244"/>
            <a:ext cx="946729" cy="1194967"/>
          </a:xfrm>
          <a:prstGeom prst="line">
            <a:avLst/>
          </a:prstGeom>
          <a:ln w="28575"/>
        </p:spPr>
        <p:style>
          <a:lnRef idx="1">
            <a:schemeClr val="accent2"/>
          </a:lnRef>
          <a:fillRef idx="0">
            <a:schemeClr val="accent2"/>
          </a:fillRef>
          <a:effectRef idx="0">
            <a:schemeClr val="accent2"/>
          </a:effectRef>
          <a:fontRef idx="minor">
            <a:schemeClr val="tx1"/>
          </a:fontRef>
        </p:style>
      </p:cxnSp>
      <p:sp>
        <p:nvSpPr>
          <p:cNvPr id="73" name="テキスト ボックス 72"/>
          <p:cNvSpPr txBox="1"/>
          <p:nvPr/>
        </p:nvSpPr>
        <p:spPr>
          <a:xfrm>
            <a:off x="2162497" y="6060635"/>
            <a:ext cx="1261884" cy="523220"/>
          </a:xfrm>
          <a:prstGeom prst="rect">
            <a:avLst/>
          </a:prstGeom>
          <a:noFill/>
        </p:spPr>
        <p:txBody>
          <a:bodyPr wrap="none" rtlCol="0">
            <a:spAutoFit/>
          </a:bodyPr>
          <a:lstStyle/>
          <a:p>
            <a:r>
              <a:rPr kumimoji="1" lang="ja-JP" altLang="en-US" sz="2800" dirty="0"/>
              <a:t>授業前</a:t>
            </a:r>
          </a:p>
        </p:txBody>
      </p:sp>
      <p:sp>
        <p:nvSpPr>
          <p:cNvPr id="74" name="テキスト ボックス 73"/>
          <p:cNvSpPr txBox="1"/>
          <p:nvPr/>
        </p:nvSpPr>
        <p:spPr>
          <a:xfrm>
            <a:off x="8303489" y="6056260"/>
            <a:ext cx="1261884" cy="523220"/>
          </a:xfrm>
          <a:prstGeom prst="rect">
            <a:avLst/>
          </a:prstGeom>
          <a:noFill/>
        </p:spPr>
        <p:txBody>
          <a:bodyPr wrap="none" rtlCol="0">
            <a:spAutoFit/>
          </a:bodyPr>
          <a:lstStyle/>
          <a:p>
            <a:r>
              <a:rPr kumimoji="1" lang="ja-JP" altLang="en-US" sz="2800" dirty="0"/>
              <a:t>授業後</a:t>
            </a:r>
          </a:p>
        </p:txBody>
      </p:sp>
      <p:sp>
        <p:nvSpPr>
          <p:cNvPr id="48" name="楕円 47"/>
          <p:cNvSpPr/>
          <p:nvPr/>
        </p:nvSpPr>
        <p:spPr>
          <a:xfrm>
            <a:off x="10044545" y="1578987"/>
            <a:ext cx="277091" cy="277091"/>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49" name="楕円 48"/>
          <p:cNvSpPr/>
          <p:nvPr/>
        </p:nvSpPr>
        <p:spPr>
          <a:xfrm>
            <a:off x="11000508" y="2726666"/>
            <a:ext cx="277091" cy="277091"/>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75" name="テキスト ボックス 74"/>
          <p:cNvSpPr txBox="1"/>
          <p:nvPr/>
        </p:nvSpPr>
        <p:spPr>
          <a:xfrm>
            <a:off x="3424381" y="490521"/>
            <a:ext cx="3775393" cy="707886"/>
          </a:xfrm>
          <a:prstGeom prst="rect">
            <a:avLst/>
          </a:prstGeom>
          <a:noFill/>
        </p:spPr>
        <p:txBody>
          <a:bodyPr wrap="none" rtlCol="0">
            <a:spAutoFit/>
          </a:bodyPr>
          <a:lstStyle/>
          <a:p>
            <a:r>
              <a:rPr kumimoji="1" lang="ja-JP" altLang="en-US" sz="4000" dirty="0"/>
              <a:t>世界の説明構造</a:t>
            </a:r>
          </a:p>
        </p:txBody>
      </p:sp>
    </p:spTree>
    <p:extLst>
      <p:ext uri="{BB962C8B-B14F-4D97-AF65-F5344CB8AC3E}">
        <p14:creationId xmlns:p14="http://schemas.microsoft.com/office/powerpoint/2010/main" val="691486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学習者の「白紙」の心に学習事項を書き込むという比喩は正しくない．</a:t>
            </a:r>
            <a:endParaRPr kumimoji="1" lang="en-US" altLang="ja-JP" dirty="0"/>
          </a:p>
          <a:p>
            <a:r>
              <a:rPr kumimoji="1" lang="ja-JP" altLang="en-US" dirty="0"/>
              <a:t>学習者にはすでにできることがあり，それをもとに，能動的に知識を獲得していく．</a:t>
            </a:r>
            <a:endParaRPr kumimoji="1" lang="en-US" altLang="ja-JP" dirty="0"/>
          </a:p>
          <a:p>
            <a:pPr lvl="1"/>
            <a:r>
              <a:rPr lang="ja-JP" altLang="en-US" dirty="0"/>
              <a:t>ピアジェの発達理論：乳児は環境に対して能動的に働きかけ，内的世界（自己）と外的世界との関係を学習する．</a:t>
            </a:r>
            <a:endParaRPr lang="en-US" altLang="ja-JP" dirty="0"/>
          </a:p>
          <a:p>
            <a:pPr lvl="1"/>
            <a:r>
              <a:rPr kumimoji="1" lang="ja-JP" altLang="en-US" dirty="0"/>
              <a:t>ヴィコツキーの</a:t>
            </a:r>
            <a:r>
              <a:rPr kumimoji="1" lang="ja-JP" altLang="en-US" u="sng" dirty="0">
                <a:solidFill>
                  <a:srgbClr val="FF0000"/>
                </a:solidFill>
              </a:rPr>
              <a:t>発達の最近接領域</a:t>
            </a:r>
            <a:r>
              <a:rPr kumimoji="1" lang="ja-JP" altLang="en-US" dirty="0"/>
              <a:t>：学習者の能動的な学習を，周囲の環境（他者や道具）が支援することにより，できることが拡大される．</a:t>
            </a:r>
          </a:p>
        </p:txBody>
      </p:sp>
    </p:spTree>
    <p:extLst>
      <p:ext uri="{BB962C8B-B14F-4D97-AF65-F5344CB8AC3E}">
        <p14:creationId xmlns:p14="http://schemas.microsoft.com/office/powerpoint/2010/main" val="200371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lang="ja-JP" altLang="en-US" dirty="0"/>
              <a:t>学習者が教室に持ち込む知識を，教師はどのように知るか？</a:t>
            </a:r>
            <a:endParaRPr kumimoji="1" lang="en-US" altLang="ja-JP" dirty="0"/>
          </a:p>
          <a:p>
            <a:pPr lvl="1"/>
            <a:r>
              <a:rPr kumimoji="1" lang="ja-JP" altLang="en-US" u="sng" dirty="0">
                <a:solidFill>
                  <a:srgbClr val="FF0000"/>
                </a:solidFill>
              </a:rPr>
              <a:t>診断的な学習指導</a:t>
            </a:r>
            <a:r>
              <a:rPr kumimoji="1" lang="ja-JP" altLang="en-US" dirty="0"/>
              <a:t>：観察や質問，会話，生徒の活動成果への省察などから知ることができる．</a:t>
            </a:r>
            <a:endParaRPr kumimoji="1" lang="en-US" altLang="ja-JP" dirty="0"/>
          </a:p>
          <a:p>
            <a:pPr lvl="1"/>
            <a:r>
              <a:rPr lang="ja-JP" altLang="en-US" dirty="0"/>
              <a:t>たとえば，さまざまな状況（実験の結果など）について予想させ，予想の理由を説明させることによって診断できる．</a:t>
            </a:r>
            <a:endParaRPr kumimoji="1" lang="ja-JP" altLang="en-US" dirty="0"/>
          </a:p>
        </p:txBody>
      </p:sp>
    </p:spTree>
    <p:extLst>
      <p:ext uri="{BB962C8B-B14F-4D97-AF65-F5344CB8AC3E}">
        <p14:creationId xmlns:p14="http://schemas.microsoft.com/office/powerpoint/2010/main" val="13253335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1062</TotalTime>
  <Words>1436</Words>
  <Application>Microsoft Office PowerPoint</Application>
  <PresentationFormat>ワイド画面</PresentationFormat>
  <Paragraphs>77</Paragraphs>
  <Slides>15</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15</vt:i4>
      </vt:variant>
    </vt:vector>
  </HeadingPairs>
  <TitlesOfParts>
    <vt:vector size="19" baseType="lpstr">
      <vt:lpstr>游ゴシック</vt:lpstr>
      <vt:lpstr>游ゴシック Light</vt:lpstr>
      <vt:lpstr>Arial</vt:lpstr>
      <vt:lpstr>Office テーマ</vt:lpstr>
      <vt:lpstr>教育方法の研究　第９回 学習者特性を踏まえた教育の方法と技術</vt:lpstr>
      <vt:lpstr>学習者特性とは（ガイダンススライドより）</vt:lpstr>
      <vt:lpstr>学習者中心主義</vt:lpstr>
      <vt:lpstr>学習環境デザインの４つの視点</vt:lpstr>
      <vt:lpstr>学習者中心の環境</vt:lpstr>
      <vt:lpstr>PowerPoint プレゼンテーション</vt:lpstr>
      <vt:lpstr>PowerPoint プレゼンテーション</vt:lpstr>
      <vt:lpstr>PowerPoint プレゼンテーション</vt:lpstr>
      <vt:lpstr>PowerPoint プレゼンテーション</vt:lpstr>
      <vt:lpstr>具体例</vt:lpstr>
      <vt:lpstr>PowerPoint プレゼンテーション</vt:lpstr>
      <vt:lpstr>知識中心の環境</vt:lpstr>
      <vt:lpstr>PowerPoint プレゼンテーション</vt:lpstr>
      <vt:lpstr>評価中心の環境</vt:lpstr>
      <vt:lpstr>共同体中心の環境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教育方法の研究　第９回 学習者特性を踏まえた教育の方法と技術</dc:title>
  <dc:subject>学習者特性を踏まえた教育の方法と技術</dc:subject>
  <dc:creator>寺尾 敦</dc:creator>
  <cp:lastModifiedBy>寺尾 敦</cp:lastModifiedBy>
  <cp:revision>27</cp:revision>
  <dcterms:created xsi:type="dcterms:W3CDTF">2020-06-20T15:54:06Z</dcterms:created>
  <dcterms:modified xsi:type="dcterms:W3CDTF">2022-08-19T08:29:41Z</dcterms:modified>
</cp:coreProperties>
</file>