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57"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92" y="2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AA9925A-F74C-4CA5-BFCD-E8A1AFE35A86}" type="datetimeFigureOut">
              <a:rPr kumimoji="1" lang="ja-JP" altLang="en-US" smtClean="0"/>
              <a:t>2022/8/19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4038387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A9925A-F74C-4CA5-BFCD-E8A1AFE35A86}" type="datetimeFigureOut">
              <a:rPr kumimoji="1" lang="ja-JP" altLang="en-US" smtClean="0"/>
              <a:t>2022/8/19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772562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A9925A-F74C-4CA5-BFCD-E8A1AFE35A86}" type="datetimeFigureOut">
              <a:rPr kumimoji="1" lang="ja-JP" altLang="en-US" smtClean="0"/>
              <a:t>2022/8/19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780815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A9925A-F74C-4CA5-BFCD-E8A1AFE35A86}" type="datetimeFigureOut">
              <a:rPr kumimoji="1" lang="ja-JP" altLang="en-US" smtClean="0"/>
              <a:t>2022/8/19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3672590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9925A-F74C-4CA5-BFCD-E8A1AFE35A86}" type="datetimeFigureOut">
              <a:rPr kumimoji="1" lang="ja-JP" altLang="en-US" smtClean="0"/>
              <a:t>2022/8/19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938037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AA9925A-F74C-4CA5-BFCD-E8A1AFE35A86}" type="datetimeFigureOut">
              <a:rPr kumimoji="1" lang="ja-JP" altLang="en-US" smtClean="0"/>
              <a:t>2022/8/19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3392054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AA9925A-F74C-4CA5-BFCD-E8A1AFE35A86}" type="datetimeFigureOut">
              <a:rPr kumimoji="1" lang="ja-JP" altLang="en-US" smtClean="0"/>
              <a:t>2022/8/19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1547714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A9925A-F74C-4CA5-BFCD-E8A1AFE35A86}" type="datetimeFigureOut">
              <a:rPr kumimoji="1" lang="ja-JP" altLang="en-US" smtClean="0"/>
              <a:t>2022/8/19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1318862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A9925A-F74C-4CA5-BFCD-E8A1AFE35A86}" type="datetimeFigureOut">
              <a:rPr kumimoji="1" lang="ja-JP" altLang="en-US" smtClean="0"/>
              <a:t>2022/8/19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4239935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A9925A-F74C-4CA5-BFCD-E8A1AFE35A86}" type="datetimeFigureOut">
              <a:rPr kumimoji="1" lang="ja-JP" altLang="en-US" smtClean="0"/>
              <a:t>2022/8/19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1229273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A9925A-F74C-4CA5-BFCD-E8A1AFE35A86}" type="datetimeFigureOut">
              <a:rPr kumimoji="1" lang="ja-JP" altLang="en-US" smtClean="0"/>
              <a:t>2022/8/19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2237907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A9925A-F74C-4CA5-BFCD-E8A1AFE35A86}" type="datetimeFigureOut">
              <a:rPr kumimoji="1" lang="ja-JP" altLang="en-US" smtClean="0"/>
              <a:t>2022/8/19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C205D6-290D-4E22-BA94-1B6BCCA4F3F7}" type="slidenum">
              <a:rPr kumimoji="1" lang="ja-JP" altLang="en-US" smtClean="0"/>
              <a:t>‹#›</a:t>
            </a:fld>
            <a:endParaRPr kumimoji="1" lang="ja-JP" altLang="en-US"/>
          </a:p>
        </p:txBody>
      </p:sp>
    </p:spTree>
    <p:extLst>
      <p:ext uri="{BB962C8B-B14F-4D97-AF65-F5344CB8AC3E}">
        <p14:creationId xmlns:p14="http://schemas.microsoft.com/office/powerpoint/2010/main" val="1271616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oref.u-tokyo.ac.jp/archives/551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a:t>教育方法の研究　第８回</a:t>
            </a:r>
            <a:br>
              <a:rPr lang="en-US" altLang="ja-JP" dirty="0"/>
            </a:br>
            <a:r>
              <a:rPr lang="ja-JP" altLang="en-US" dirty="0"/>
              <a:t>深い理解・思考・学習（２）</a:t>
            </a:r>
            <a:endParaRPr kumimoji="1" lang="ja-JP" altLang="en-US" dirty="0"/>
          </a:p>
        </p:txBody>
      </p:sp>
      <p:sp>
        <p:nvSpPr>
          <p:cNvPr id="3" name="サブタイトル 2"/>
          <p:cNvSpPr>
            <a:spLocks noGrp="1"/>
          </p:cNvSpPr>
          <p:nvPr>
            <p:ph type="subTitle" idx="1"/>
          </p:nvPr>
        </p:nvSpPr>
        <p:spPr/>
        <p:txBody>
          <a:bodyPr>
            <a:normAutofit lnSpcReduction="10000"/>
          </a:bodyPr>
          <a:lstStyle/>
          <a:p>
            <a:r>
              <a:rPr lang="ja-JP" altLang="en-US" dirty="0"/>
              <a:t>寺尾　敦</a:t>
            </a:r>
          </a:p>
          <a:p>
            <a:r>
              <a:rPr lang="ja-JP" altLang="en-US" dirty="0"/>
              <a:t>青山学院大学社会情報学部</a:t>
            </a:r>
          </a:p>
          <a:p>
            <a:r>
              <a:rPr lang="en-US" altLang="ja-JP" dirty="0" err="1"/>
              <a:t>atsushi</a:t>
            </a:r>
            <a:r>
              <a:rPr lang="en-US" altLang="ja-JP" dirty="0"/>
              <a:t> [at] si.aoyama.ac.jp</a:t>
            </a:r>
          </a:p>
          <a:p>
            <a:r>
              <a:rPr lang="en-US" altLang="ja-JP" dirty="0"/>
              <a:t>Twitter: @</a:t>
            </a:r>
            <a:r>
              <a:rPr lang="en-US" altLang="ja-JP" dirty="0" err="1"/>
              <a:t>aterao</a:t>
            </a:r>
            <a:endParaRPr lang="en-US" altLang="ja-JP" dirty="0"/>
          </a:p>
        </p:txBody>
      </p:sp>
    </p:spTree>
    <p:extLst>
      <p:ext uri="{BB962C8B-B14F-4D97-AF65-F5344CB8AC3E}">
        <p14:creationId xmlns:p14="http://schemas.microsoft.com/office/powerpoint/2010/main" val="1018049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中学校理科での事例</a:t>
            </a:r>
          </a:p>
        </p:txBody>
      </p:sp>
      <p:sp>
        <p:nvSpPr>
          <p:cNvPr id="3" name="コンテンツ プレースホルダー 2"/>
          <p:cNvSpPr>
            <a:spLocks noGrp="1"/>
          </p:cNvSpPr>
          <p:nvPr>
            <p:ph idx="1"/>
          </p:nvPr>
        </p:nvSpPr>
        <p:spPr/>
        <p:txBody>
          <a:bodyPr>
            <a:normAutofit/>
          </a:bodyPr>
          <a:lstStyle/>
          <a:p>
            <a:r>
              <a:rPr kumimoji="1" lang="ja-JP" altLang="en-US" dirty="0"/>
              <a:t>塩酸の電気分解：</a:t>
            </a:r>
            <a:r>
              <a:rPr kumimoji="1" lang="en-US" altLang="ja-JP" dirty="0"/>
              <a:t>2HCL </a:t>
            </a:r>
            <a:r>
              <a:rPr kumimoji="1" lang="ja-JP" altLang="en-US" dirty="0"/>
              <a:t>→</a:t>
            </a:r>
            <a:r>
              <a:rPr kumimoji="1" lang="en-US" altLang="ja-JP" dirty="0"/>
              <a:t> H</a:t>
            </a:r>
            <a:r>
              <a:rPr kumimoji="1" lang="en-US" altLang="ja-JP" baseline="-25000" dirty="0"/>
              <a:t>2</a:t>
            </a:r>
            <a:r>
              <a:rPr lang="ja-JP" altLang="en-US" dirty="0"/>
              <a:t> </a:t>
            </a:r>
            <a:r>
              <a:rPr kumimoji="1" lang="en-US" altLang="ja-JP" dirty="0"/>
              <a:t>+ Cl</a:t>
            </a:r>
            <a:r>
              <a:rPr kumimoji="1" lang="en-US" altLang="ja-JP" baseline="-25000" dirty="0"/>
              <a:t>2</a:t>
            </a:r>
          </a:p>
          <a:p>
            <a:r>
              <a:rPr lang="ja-JP" altLang="en-US" dirty="0"/>
              <a:t>問い：塩酸を電気分解すると何が起きるか</a:t>
            </a:r>
            <a:endParaRPr lang="en-US" altLang="ja-JP" dirty="0"/>
          </a:p>
          <a:p>
            <a:pPr lvl="1"/>
            <a:r>
              <a:rPr lang="ja-JP" altLang="en-US" dirty="0"/>
              <a:t>これを図で説明することが課題</a:t>
            </a:r>
            <a:endParaRPr lang="en-US" altLang="ja-JP" dirty="0"/>
          </a:p>
          <a:p>
            <a:r>
              <a:rPr kumimoji="1" lang="ja-JP" altLang="en-US" dirty="0"/>
              <a:t>エキスパート活動：</a:t>
            </a:r>
            <a:endParaRPr kumimoji="1" lang="en-US" altLang="ja-JP" dirty="0"/>
          </a:p>
          <a:p>
            <a:pPr lvl="1"/>
            <a:r>
              <a:rPr kumimoji="1" lang="ja-JP" altLang="en-US" dirty="0"/>
              <a:t>陽イオンの成り立ち</a:t>
            </a:r>
            <a:endParaRPr kumimoji="1" lang="en-US" altLang="ja-JP" dirty="0"/>
          </a:p>
          <a:p>
            <a:pPr lvl="1"/>
            <a:r>
              <a:rPr lang="ja-JP" altLang="en-US" dirty="0"/>
              <a:t>陰イオンの成り立ち</a:t>
            </a:r>
            <a:endParaRPr lang="en-US" altLang="ja-JP" dirty="0"/>
          </a:p>
          <a:p>
            <a:pPr lvl="1"/>
            <a:r>
              <a:rPr kumimoji="1" lang="ja-JP" altLang="en-US" dirty="0"/>
              <a:t>原子のつくり</a:t>
            </a:r>
            <a:endParaRPr kumimoji="1" lang="en-US" altLang="ja-JP" dirty="0"/>
          </a:p>
          <a:p>
            <a:r>
              <a:rPr lang="ja-JP" altLang="en-US" dirty="0"/>
              <a:t>ジグソー活動：塩酸に電流が流れるとき，何が起きているのかを，図を使って説明する．</a:t>
            </a:r>
            <a:endParaRPr kumimoji="1" lang="ja-JP" altLang="en-US" dirty="0"/>
          </a:p>
        </p:txBody>
      </p:sp>
    </p:spTree>
    <p:extLst>
      <p:ext uri="{BB962C8B-B14F-4D97-AF65-F5344CB8AC3E}">
        <p14:creationId xmlns:p14="http://schemas.microsoft.com/office/powerpoint/2010/main" val="2948670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ジグソー法での学習効果</a:t>
            </a:r>
          </a:p>
        </p:txBody>
      </p:sp>
      <p:sp>
        <p:nvSpPr>
          <p:cNvPr id="3" name="コンテンツ プレースホルダー 2"/>
          <p:cNvSpPr>
            <a:spLocks noGrp="1"/>
          </p:cNvSpPr>
          <p:nvPr>
            <p:ph idx="1"/>
          </p:nvPr>
        </p:nvSpPr>
        <p:spPr/>
        <p:txBody>
          <a:bodyPr>
            <a:normAutofit lnSpcReduction="10000"/>
          </a:bodyPr>
          <a:lstStyle/>
          <a:p>
            <a:r>
              <a:rPr kumimoji="1" lang="ja-JP" altLang="en-US" dirty="0"/>
              <a:t>授業から１か月半後の「電解質溶液の電気分解」に関する設問の正答率を，一斉授業で学習した場合（前年度の授業）と比較．</a:t>
            </a:r>
            <a:endParaRPr kumimoji="1" lang="en-US" altLang="ja-JP" dirty="0"/>
          </a:p>
          <a:p>
            <a:r>
              <a:rPr lang="ja-JP" altLang="en-US" dirty="0"/>
              <a:t>現象（塩化銅の電気分解において電流が次第に流れなくなる）の理由を文章で説明する設問で，前年度に比べておよそ２倍の正答率（</a:t>
            </a:r>
            <a:r>
              <a:rPr lang="en-US" altLang="ja-JP" dirty="0"/>
              <a:t>33.3%</a:t>
            </a:r>
            <a:r>
              <a:rPr lang="ja-JP" altLang="en-US" dirty="0" err="1"/>
              <a:t>，</a:t>
            </a:r>
            <a:r>
              <a:rPr lang="en-US" altLang="ja-JP" dirty="0"/>
              <a:t>64.0%</a:t>
            </a:r>
            <a:r>
              <a:rPr lang="ja-JP" altLang="en-US" dirty="0"/>
              <a:t>）</a:t>
            </a:r>
            <a:endParaRPr lang="en-US" altLang="ja-JP" dirty="0"/>
          </a:p>
          <a:p>
            <a:r>
              <a:rPr kumimoji="1" lang="ja-JP" altLang="en-US" dirty="0"/>
              <a:t>電気分解を化学式で表す設問では，前年度の方が正答率が高い（</a:t>
            </a:r>
            <a:r>
              <a:rPr kumimoji="1" lang="en-US" altLang="ja-JP" dirty="0"/>
              <a:t>25.0%</a:t>
            </a:r>
            <a:r>
              <a:rPr kumimoji="1" lang="ja-JP" altLang="en-US" dirty="0" err="1"/>
              <a:t>，</a:t>
            </a:r>
            <a:r>
              <a:rPr kumimoji="1" lang="en-US" altLang="ja-JP" dirty="0"/>
              <a:t>8.0%</a:t>
            </a:r>
            <a:r>
              <a:rPr kumimoji="1" lang="ja-JP" altLang="en-US" dirty="0"/>
              <a:t>）</a:t>
            </a:r>
            <a:endParaRPr kumimoji="1" lang="en-US" altLang="ja-JP" dirty="0"/>
          </a:p>
          <a:p>
            <a:pPr lvl="1"/>
            <a:r>
              <a:rPr lang="en-US" altLang="ja-JP" dirty="0"/>
              <a:t>CuCl</a:t>
            </a:r>
            <a:r>
              <a:rPr lang="en-US" altLang="ja-JP" baseline="-25000" dirty="0"/>
              <a:t>2</a:t>
            </a:r>
            <a:r>
              <a:rPr lang="en-US" altLang="ja-JP" dirty="0"/>
              <a:t> </a:t>
            </a:r>
            <a:r>
              <a:rPr lang="ja-JP" altLang="en-US" dirty="0"/>
              <a:t>→ </a:t>
            </a:r>
            <a:r>
              <a:rPr lang="en-US" altLang="ja-JP" dirty="0"/>
              <a:t>Cu + Cl</a:t>
            </a:r>
            <a:r>
              <a:rPr lang="en-US" altLang="ja-JP" baseline="-25000" dirty="0"/>
              <a:t>2</a:t>
            </a:r>
          </a:p>
          <a:p>
            <a:pPr lvl="1"/>
            <a:r>
              <a:rPr lang="ja-JP" altLang="en-US" dirty="0"/>
              <a:t>これを「事実の記憶を問う課題」としている点には疑問がある．現象を式で表現したものが化学式であって，化学式が書けないのでは現象の理解として不十分ではないか？</a:t>
            </a:r>
            <a:endParaRPr kumimoji="1" lang="en-US" altLang="ja-JP" dirty="0"/>
          </a:p>
        </p:txBody>
      </p:sp>
    </p:spTree>
    <p:extLst>
      <p:ext uri="{BB962C8B-B14F-4D97-AF65-F5344CB8AC3E}">
        <p14:creationId xmlns:p14="http://schemas.microsoft.com/office/powerpoint/2010/main" val="3466430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a:t>
            </a:r>
            <a:r>
              <a:rPr lang="ja-JP" altLang="en-US" dirty="0"/>
              <a:t>電流が次第に流れなくなる理由を説明する</a:t>
            </a:r>
            <a:r>
              <a:rPr kumimoji="1" lang="ja-JP" altLang="en-US" dirty="0"/>
              <a:t>」課題は，電気分解のイメージを言葉にすることを要請する課題．協調的な学習を通して作り上げた図式イメージを通して，自分の考えを言葉にできる概念的理解を引き起こすことができたと考えられる．</a:t>
            </a:r>
          </a:p>
        </p:txBody>
      </p:sp>
    </p:spTree>
    <p:extLst>
      <p:ext uri="{BB962C8B-B14F-4D97-AF65-F5344CB8AC3E}">
        <p14:creationId xmlns:p14="http://schemas.microsoft.com/office/powerpoint/2010/main" val="4010927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高校世界史での事例</a:t>
            </a:r>
          </a:p>
        </p:txBody>
      </p:sp>
      <p:sp>
        <p:nvSpPr>
          <p:cNvPr id="3" name="コンテンツ プレースホルダー 2"/>
          <p:cNvSpPr>
            <a:spLocks noGrp="1"/>
          </p:cNvSpPr>
          <p:nvPr>
            <p:ph idx="1"/>
          </p:nvPr>
        </p:nvSpPr>
        <p:spPr/>
        <p:txBody>
          <a:bodyPr/>
          <a:lstStyle/>
          <a:p>
            <a:r>
              <a:rPr kumimoji="1" lang="ja-JP" altLang="en-US" dirty="0"/>
              <a:t>宗教改革と当時の国際状況</a:t>
            </a:r>
            <a:endParaRPr kumimoji="1" lang="en-US" altLang="ja-JP" dirty="0"/>
          </a:p>
          <a:p>
            <a:r>
              <a:rPr lang="ja-JP" altLang="en-US" dirty="0"/>
              <a:t>問い：カール５世はなぜルター派を容認したか</a:t>
            </a:r>
            <a:endParaRPr lang="en-US" altLang="ja-JP" dirty="0"/>
          </a:p>
          <a:p>
            <a:pPr lvl="1"/>
            <a:r>
              <a:rPr lang="ja-JP" altLang="en-US" dirty="0"/>
              <a:t>難しい．歴史的事実のつながりを立体的に把握する枠組みが必要．</a:t>
            </a:r>
            <a:endParaRPr lang="en-US" altLang="ja-JP" dirty="0"/>
          </a:p>
          <a:p>
            <a:r>
              <a:rPr kumimoji="1" lang="ja-JP" altLang="en-US" dirty="0"/>
              <a:t>エキスパート活動</a:t>
            </a:r>
            <a:endParaRPr kumimoji="1" lang="en-US" altLang="ja-JP" dirty="0"/>
          </a:p>
          <a:p>
            <a:pPr lvl="1"/>
            <a:r>
              <a:rPr lang="ja-JP" altLang="en-US" dirty="0"/>
              <a:t>ルター派とカール５世の対立（国内問題）</a:t>
            </a:r>
            <a:endParaRPr lang="en-US" altLang="ja-JP" dirty="0"/>
          </a:p>
          <a:p>
            <a:pPr lvl="1"/>
            <a:r>
              <a:rPr kumimoji="1" lang="ja-JP" altLang="en-US" dirty="0"/>
              <a:t>オスマン帝国のスレイマン１世の動向（東側の国際問題）</a:t>
            </a:r>
            <a:endParaRPr kumimoji="1" lang="en-US" altLang="ja-JP" dirty="0"/>
          </a:p>
          <a:p>
            <a:pPr lvl="1"/>
            <a:r>
              <a:rPr lang="ja-JP" altLang="en-US" dirty="0"/>
              <a:t>フランス王フランソワ１世とカール５世の，イタリア政策をめぐる対立（西側の国際問題）</a:t>
            </a:r>
            <a:endParaRPr lang="en-US" altLang="ja-JP" dirty="0"/>
          </a:p>
          <a:p>
            <a:r>
              <a:rPr kumimoji="1" lang="ja-JP" altLang="en-US" dirty="0"/>
              <a:t>ジグソー活動：カール５世を取り巻く国際関係を整理し図にまとめる．</a:t>
            </a:r>
          </a:p>
        </p:txBody>
      </p:sp>
    </p:spTree>
    <p:extLst>
      <p:ext uri="{BB962C8B-B14F-4D97-AF65-F5344CB8AC3E}">
        <p14:creationId xmlns:p14="http://schemas.microsoft.com/office/powerpoint/2010/main" val="3488637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それぞれの生徒が自分の道筋で理解を進めていた．</a:t>
            </a:r>
            <a:endParaRPr kumimoji="1" lang="en-US" altLang="ja-JP" dirty="0"/>
          </a:p>
          <a:p>
            <a:r>
              <a:rPr kumimoji="1" lang="ja-JP" altLang="en-US" dirty="0"/>
              <a:t>同時に，互いの言葉を聞いて自身の理解を別の視点から説明したり，まとめて言葉に</a:t>
            </a:r>
            <a:r>
              <a:rPr lang="ja-JP" altLang="en-US" dirty="0"/>
              <a:t>したりすることを通して，説明の質が向上していった．</a:t>
            </a:r>
            <a:endParaRPr kumimoji="1" lang="ja-JP" altLang="en-US" dirty="0"/>
          </a:p>
        </p:txBody>
      </p:sp>
    </p:spTree>
    <p:extLst>
      <p:ext uri="{BB962C8B-B14F-4D97-AF65-F5344CB8AC3E}">
        <p14:creationId xmlns:p14="http://schemas.microsoft.com/office/powerpoint/2010/main" val="315275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実践の共通点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学習者の理解は，学習者が自分で作る</a:t>
            </a:r>
            <a:endParaRPr kumimoji="1" lang="en-US" altLang="ja-JP" dirty="0"/>
          </a:p>
          <a:p>
            <a:pPr lvl="1"/>
            <a:r>
              <a:rPr lang="ja-JP" altLang="en-US" dirty="0"/>
              <a:t>教師が期待する解答の方向に向けて，生徒が協調的にそれぞれ自分なりの知識を構築していく．</a:t>
            </a:r>
            <a:endParaRPr lang="en-US" altLang="ja-JP" dirty="0"/>
          </a:p>
          <a:p>
            <a:pPr lvl="1"/>
            <a:r>
              <a:rPr kumimoji="1" lang="ja-JP" altLang="en-US" dirty="0"/>
              <a:t>それぞれ異なる考えや部品を持ち寄って，いま考えていることを表現し直しつつ対話する．</a:t>
            </a:r>
            <a:endParaRPr kumimoji="1" lang="en-US" altLang="ja-JP" dirty="0"/>
          </a:p>
          <a:p>
            <a:pPr lvl="1"/>
            <a:r>
              <a:rPr lang="ja-JP" altLang="en-US" dirty="0"/>
              <a:t>学習者は，これまでの経験と知識から，新しい課題に対してある程度は自分なりの解答を思いつく．</a:t>
            </a:r>
            <a:endParaRPr kumimoji="1" lang="en-US" altLang="ja-JP" dirty="0"/>
          </a:p>
          <a:p>
            <a:pPr lvl="1"/>
            <a:r>
              <a:rPr kumimoji="1" lang="ja-JP" altLang="en-US" dirty="0"/>
              <a:t>教師は生徒の知識構築活動を保証するために授業の流れ全体をマネジメントする．構築してほしい知識は（過度に）教授しない．</a:t>
            </a:r>
          </a:p>
        </p:txBody>
      </p:sp>
    </p:spTree>
    <p:extLst>
      <p:ext uri="{BB962C8B-B14F-4D97-AF65-F5344CB8AC3E}">
        <p14:creationId xmlns:p14="http://schemas.microsoft.com/office/powerpoint/2010/main" val="1317835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課題１（レポート）</a:t>
            </a:r>
          </a:p>
        </p:txBody>
      </p:sp>
      <p:sp>
        <p:nvSpPr>
          <p:cNvPr id="3" name="コンテンツ プレースホルダー 2"/>
          <p:cNvSpPr>
            <a:spLocks noGrp="1"/>
          </p:cNvSpPr>
          <p:nvPr>
            <p:ph idx="1"/>
          </p:nvPr>
        </p:nvSpPr>
        <p:spPr/>
        <p:txBody>
          <a:bodyPr/>
          <a:lstStyle/>
          <a:p>
            <a:r>
              <a:rPr kumimoji="1" lang="ja-JP" altLang="en-US" dirty="0"/>
              <a:t>ジグソー法と「教えて考えさせる授業」の，共通点と相違点を考えてください．</a:t>
            </a:r>
            <a:endParaRPr kumimoji="1" lang="en-US" altLang="ja-JP" dirty="0"/>
          </a:p>
          <a:p>
            <a:pPr lvl="1"/>
            <a:r>
              <a:rPr kumimoji="1" lang="ja-JP" altLang="en-US" dirty="0"/>
              <a:t>ジグソー法で行われた高校世界史の授業を，「教えて考えさせる授業」で展開するとどうなるか？</a:t>
            </a:r>
            <a:endParaRPr kumimoji="1" lang="en-US" altLang="ja-JP" dirty="0"/>
          </a:p>
          <a:p>
            <a:pPr lvl="1"/>
            <a:r>
              <a:rPr lang="ja-JP" altLang="en-US" dirty="0"/>
              <a:t>「教えて考えさせる授業」で行われた線対称と点対称の授業を，ジグソー法で展開するとどうなるか？</a:t>
            </a:r>
            <a:endParaRPr lang="en-US" altLang="ja-JP" dirty="0"/>
          </a:p>
          <a:p>
            <a:pPr lvl="1"/>
            <a:endParaRPr kumimoji="1" lang="en-US" altLang="ja-JP" dirty="0"/>
          </a:p>
          <a:p>
            <a:pPr lvl="1"/>
            <a:r>
              <a:rPr lang="ja-JP" altLang="en-US" dirty="0"/>
              <a:t>この課題に取り組む前に，</a:t>
            </a:r>
            <a:r>
              <a:rPr lang="en-US" altLang="ja-JP" dirty="0" err="1"/>
              <a:t>CoursePower</a:t>
            </a:r>
            <a:r>
              <a:rPr lang="en-US" altLang="ja-JP" dirty="0"/>
              <a:t> </a:t>
            </a:r>
            <a:r>
              <a:rPr lang="ja-JP" altLang="en-US" dirty="0"/>
              <a:t>で配布している参考資料（</a:t>
            </a:r>
            <a:r>
              <a:rPr lang="en-US" altLang="ja-JP" dirty="0"/>
              <a:t>『21</a:t>
            </a:r>
            <a:r>
              <a:rPr lang="ja-JP" altLang="en-US" dirty="0"/>
              <a:t>世紀型スキル</a:t>
            </a:r>
            <a:r>
              <a:rPr lang="en-US" altLang="ja-JP" dirty="0"/>
              <a:t>』</a:t>
            </a:r>
            <a:r>
              <a:rPr lang="ja-JP" altLang="en-US" dirty="0"/>
              <a:t>第６章）をよく読んでください．</a:t>
            </a:r>
            <a:endParaRPr lang="en-US" altLang="ja-JP" dirty="0"/>
          </a:p>
          <a:p>
            <a:pPr lvl="1"/>
            <a:r>
              <a:rPr lang="ja-JP" altLang="en-US" dirty="0"/>
              <a:t>レポートを提出すると，他の受講者が提出したレポートを閲覧できます．</a:t>
            </a:r>
          </a:p>
        </p:txBody>
      </p:sp>
    </p:spTree>
    <p:extLst>
      <p:ext uri="{BB962C8B-B14F-4D97-AF65-F5344CB8AC3E}">
        <p14:creationId xmlns:p14="http://schemas.microsoft.com/office/powerpoint/2010/main" val="4266001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課題２（レポート）</a:t>
            </a:r>
          </a:p>
        </p:txBody>
      </p:sp>
      <p:sp>
        <p:nvSpPr>
          <p:cNvPr id="3" name="コンテンツ プレースホルダー 2"/>
          <p:cNvSpPr>
            <a:spLocks noGrp="1"/>
          </p:cNvSpPr>
          <p:nvPr>
            <p:ph idx="1"/>
          </p:nvPr>
        </p:nvSpPr>
        <p:spPr/>
        <p:txBody>
          <a:bodyPr/>
          <a:lstStyle/>
          <a:p>
            <a:r>
              <a:rPr lang="ja-JP" altLang="en-US" dirty="0"/>
              <a:t>自分が取得する教員免許の科目で，特定の単元を選んで，「教えて考えさせる授業」あるいはジクソー法による授業の指導案を作成してください．１時間の授業での指導案を原則としますが，必要なら２時間以上にわたってもかまいません．</a:t>
            </a:r>
            <a:endParaRPr lang="en-US" altLang="ja-JP" dirty="0"/>
          </a:p>
          <a:p>
            <a:pPr lvl="1"/>
            <a:r>
              <a:rPr kumimoji="1" lang="ja-JP" altLang="en-US" dirty="0"/>
              <a:t>レポート</a:t>
            </a:r>
            <a:r>
              <a:rPr lang="ja-JP" altLang="en-US" dirty="0"/>
              <a:t>を</a:t>
            </a:r>
            <a:r>
              <a:rPr kumimoji="1" lang="ja-JP" altLang="en-US" dirty="0"/>
              <a:t>提出すると，他の受講者が提出したレポートを閲覧できます．</a:t>
            </a:r>
          </a:p>
        </p:txBody>
      </p:sp>
    </p:spTree>
    <p:extLst>
      <p:ext uri="{BB962C8B-B14F-4D97-AF65-F5344CB8AC3E}">
        <p14:creationId xmlns:p14="http://schemas.microsoft.com/office/powerpoint/2010/main" val="3591194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本授業の内容と目標</a:t>
            </a:r>
          </a:p>
        </p:txBody>
      </p:sp>
      <p:sp>
        <p:nvSpPr>
          <p:cNvPr id="3" name="コンテンツ プレースホルダー 2"/>
          <p:cNvSpPr>
            <a:spLocks noGrp="1"/>
          </p:cNvSpPr>
          <p:nvPr>
            <p:ph idx="1"/>
          </p:nvPr>
        </p:nvSpPr>
        <p:spPr/>
        <p:txBody>
          <a:bodyPr/>
          <a:lstStyle/>
          <a:p>
            <a:r>
              <a:rPr kumimoji="1" lang="ja-JP" altLang="en-US" dirty="0"/>
              <a:t>「教育方法の研究」第７回と８回の授業では，深い理解（深い学習）を促す授業の工夫について考える．</a:t>
            </a:r>
            <a:endParaRPr kumimoji="1" lang="en-US" altLang="ja-JP" dirty="0"/>
          </a:p>
          <a:p>
            <a:r>
              <a:rPr lang="ja-JP" altLang="en-US" dirty="0"/>
              <a:t>第７回は「教えて考えさせる授業」，第８回は「ジグソー法」について講義する．</a:t>
            </a:r>
            <a:endParaRPr lang="en-US" altLang="ja-JP" dirty="0"/>
          </a:p>
          <a:p>
            <a:r>
              <a:rPr kumimoji="1" lang="ja-JP" altLang="en-US" dirty="0"/>
              <a:t>それぞれの授業（学習）方法がなぜ深い理解をもたらすのかを理解し，これらの方法による授業の指導案を作成できるようになることが目標である．</a:t>
            </a:r>
            <a:endParaRPr lang="en-US" altLang="ja-JP" dirty="0"/>
          </a:p>
          <a:p>
            <a:r>
              <a:rPr lang="ja-JP" altLang="en-US" dirty="0"/>
              <a:t>自分が教員免許を取得する科目において，これらの方法による授業をどの単元で実施すると大きな効果が期待できるか，ディスカッションを行う．</a:t>
            </a:r>
            <a:endParaRPr kumimoji="1" lang="en-US" altLang="ja-JP" dirty="0"/>
          </a:p>
        </p:txBody>
      </p:sp>
    </p:spTree>
    <p:extLst>
      <p:ext uri="{BB962C8B-B14F-4D97-AF65-F5344CB8AC3E}">
        <p14:creationId xmlns:p14="http://schemas.microsoft.com/office/powerpoint/2010/main" val="1002115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p:spPr>
        <p:style>
          <a:lnRef idx="2">
            <a:schemeClr val="accent1"/>
          </a:lnRef>
          <a:fillRef idx="1">
            <a:schemeClr val="lt1"/>
          </a:fillRef>
          <a:effectRef idx="0">
            <a:schemeClr val="accent1"/>
          </a:effectRef>
          <a:fontRef idx="minor">
            <a:schemeClr val="dk1"/>
          </a:fontRef>
        </p:style>
        <p:txBody>
          <a:bodyPr/>
          <a:lstStyle/>
          <a:p>
            <a:r>
              <a:rPr kumimoji="1" lang="ja-JP" altLang="en-US" dirty="0"/>
              <a:t>参考資料の補足</a:t>
            </a:r>
          </a:p>
        </p:txBody>
      </p:sp>
      <p:sp>
        <p:nvSpPr>
          <p:cNvPr id="3" name="コンテンツ プレースホルダー 2"/>
          <p:cNvSpPr>
            <a:spLocks noGrp="1"/>
          </p:cNvSpPr>
          <p:nvPr>
            <p:ph idx="1"/>
          </p:nvPr>
        </p:nvSpPr>
        <p:spPr/>
        <p:txBody>
          <a:bodyPr/>
          <a:lstStyle/>
          <a:p>
            <a:r>
              <a:rPr lang="en-US" altLang="ja-JP" dirty="0"/>
              <a:t>ATC21S</a:t>
            </a:r>
            <a:r>
              <a:rPr lang="ja-JP" altLang="en-US" dirty="0"/>
              <a:t>プロジェクト（</a:t>
            </a:r>
            <a:r>
              <a:rPr lang="en-US" altLang="ja-JP" dirty="0"/>
              <a:t>Assessment and Teaching of Twenty-First Century Skills Project</a:t>
            </a:r>
            <a:r>
              <a:rPr lang="ja-JP" altLang="en-US" dirty="0"/>
              <a:t>）：</a:t>
            </a:r>
            <a:r>
              <a:rPr lang="en-US" altLang="ja-JP" dirty="0"/>
              <a:t>2009</a:t>
            </a:r>
            <a:r>
              <a:rPr lang="ja-JP" altLang="en-US" dirty="0"/>
              <a:t>年</a:t>
            </a:r>
            <a:r>
              <a:rPr lang="en-US" altLang="ja-JP" dirty="0"/>
              <a:t>1</a:t>
            </a:r>
            <a:r>
              <a:rPr lang="ja-JP" altLang="en-US" dirty="0"/>
              <a:t>月にロンドンで開催された「学習とテクノロジの世界フォーラム」で立ち上げられたプロジェクト．</a:t>
            </a:r>
            <a:endParaRPr lang="en-US" altLang="ja-JP" dirty="0"/>
          </a:p>
          <a:p>
            <a:pPr lvl="1"/>
            <a:r>
              <a:rPr lang="ja-JP" altLang="en-US" dirty="0"/>
              <a:t>シスコシステムズ，インテル，マイクロソフトの３社がスポンサーとして始まった．</a:t>
            </a:r>
            <a:endParaRPr lang="en-US" altLang="ja-JP" dirty="0"/>
          </a:p>
          <a:p>
            <a:pPr lvl="1"/>
            <a:r>
              <a:rPr lang="ja-JP" altLang="en-US" dirty="0"/>
              <a:t>教育と評価においてこれまで深く検討されてこなかった「デジタルネットワークを使った学習」と「協調的問題解決」がターゲットとなった．</a:t>
            </a:r>
            <a:endParaRPr lang="en-US" altLang="ja-JP" dirty="0"/>
          </a:p>
        </p:txBody>
      </p:sp>
      <p:sp>
        <p:nvSpPr>
          <p:cNvPr id="4" name="テキスト ボックス 3"/>
          <p:cNvSpPr txBox="1"/>
          <p:nvPr/>
        </p:nvSpPr>
        <p:spPr>
          <a:xfrm>
            <a:off x="1248358" y="5440217"/>
            <a:ext cx="9695283" cy="646331"/>
          </a:xfrm>
          <a:prstGeom prst="rect">
            <a:avLst/>
          </a:prstGeom>
          <a:noFill/>
        </p:spPr>
        <p:txBody>
          <a:bodyPr wrap="none" rtlCol="0">
            <a:spAutoFit/>
          </a:bodyPr>
          <a:lstStyle/>
          <a:p>
            <a:r>
              <a:rPr kumimoji="1" lang="en-US" altLang="ja-JP" dirty="0"/>
              <a:t>P. </a:t>
            </a:r>
            <a:r>
              <a:rPr kumimoji="1" lang="ja-JP" altLang="en-US" dirty="0"/>
              <a:t>グリフィン，</a:t>
            </a:r>
            <a:r>
              <a:rPr kumimoji="1" lang="en-US" altLang="ja-JP" dirty="0"/>
              <a:t>B. </a:t>
            </a:r>
            <a:r>
              <a:rPr kumimoji="1" lang="ja-JP" altLang="en-US" dirty="0"/>
              <a:t>マクゴー，</a:t>
            </a:r>
            <a:r>
              <a:rPr lang="en-US" altLang="ja-JP" dirty="0"/>
              <a:t>E. </a:t>
            </a:r>
            <a:r>
              <a:rPr lang="ja-JP" altLang="en-US" dirty="0"/>
              <a:t>ケア（編）（</a:t>
            </a:r>
            <a:r>
              <a:rPr lang="en-US" altLang="ja-JP" dirty="0"/>
              <a:t>2014</a:t>
            </a:r>
            <a:r>
              <a:rPr lang="ja-JP" altLang="en-US" dirty="0"/>
              <a:t>）</a:t>
            </a:r>
            <a:r>
              <a:rPr lang="en-US" altLang="ja-JP" dirty="0"/>
              <a:t>21</a:t>
            </a:r>
            <a:r>
              <a:rPr lang="ja-JP" altLang="en-US" dirty="0"/>
              <a:t>世紀型スキル 学びと評価の新たな形</a:t>
            </a:r>
            <a:endParaRPr lang="en-US" altLang="ja-JP" dirty="0"/>
          </a:p>
          <a:p>
            <a:r>
              <a:rPr lang="ja-JP" altLang="en-US" dirty="0"/>
              <a:t>北大路書房</a:t>
            </a:r>
            <a:endParaRPr kumimoji="1" lang="ja-JP" altLang="en-US" dirty="0"/>
          </a:p>
        </p:txBody>
      </p:sp>
    </p:spTree>
    <p:extLst>
      <p:ext uri="{BB962C8B-B14F-4D97-AF65-F5344CB8AC3E}">
        <p14:creationId xmlns:p14="http://schemas.microsoft.com/office/powerpoint/2010/main" val="259104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en-US" altLang="ja-JP" dirty="0"/>
              <a:t>21</a:t>
            </a:r>
            <a:r>
              <a:rPr lang="ja-JP" altLang="en-US" dirty="0"/>
              <a:t>世紀型スキル：</a:t>
            </a:r>
            <a:r>
              <a:rPr lang="en-US" altLang="ja-JP" dirty="0"/>
              <a:t>ATC21S</a:t>
            </a:r>
            <a:r>
              <a:rPr lang="ja-JP" altLang="en-US" dirty="0"/>
              <a:t>プロジェクトが定義した，</a:t>
            </a:r>
            <a:r>
              <a:rPr lang="en-US" altLang="ja-JP" dirty="0"/>
              <a:t>21</a:t>
            </a:r>
            <a:r>
              <a:rPr lang="ja-JP" altLang="en-US" dirty="0"/>
              <a:t>世紀において必要とされ使われるスキル．</a:t>
            </a:r>
            <a:r>
              <a:rPr lang="en-US" altLang="ja-JP" dirty="0"/>
              <a:t>10</a:t>
            </a:r>
            <a:r>
              <a:rPr lang="ja-JP" altLang="en-US" dirty="0"/>
              <a:t>のスキルを４つに分類．</a:t>
            </a:r>
            <a:endParaRPr lang="en-US" altLang="ja-JP" dirty="0"/>
          </a:p>
          <a:p>
            <a:pPr lvl="1"/>
            <a:r>
              <a:rPr lang="ja-JP" altLang="en-US" dirty="0"/>
              <a:t>思考の方法</a:t>
            </a:r>
            <a:endParaRPr lang="en-US" altLang="ja-JP" dirty="0"/>
          </a:p>
          <a:p>
            <a:pPr marL="1371600" lvl="2" indent="-457200">
              <a:buFont typeface="+mj-lt"/>
              <a:buAutoNum type="arabicPeriod"/>
            </a:pPr>
            <a:r>
              <a:rPr lang="ja-JP" altLang="en-US" dirty="0"/>
              <a:t>創造性とイノベーション</a:t>
            </a:r>
            <a:endParaRPr lang="en-US" altLang="ja-JP" dirty="0"/>
          </a:p>
          <a:p>
            <a:pPr marL="1371600" lvl="2" indent="-457200">
              <a:buFont typeface="+mj-lt"/>
              <a:buAutoNum type="arabicPeriod"/>
            </a:pPr>
            <a:r>
              <a:rPr lang="ja-JP" altLang="en-US" dirty="0"/>
              <a:t>批判的思考，問題解決．意思決定</a:t>
            </a:r>
            <a:endParaRPr lang="en-US" altLang="ja-JP" dirty="0"/>
          </a:p>
          <a:p>
            <a:pPr marL="1371600" lvl="2" indent="-457200">
              <a:buFont typeface="+mj-lt"/>
              <a:buAutoNum type="arabicPeriod"/>
            </a:pPr>
            <a:r>
              <a:rPr lang="ja-JP" altLang="en-US" dirty="0"/>
              <a:t>学び方の学習，メタ認知</a:t>
            </a:r>
            <a:endParaRPr lang="en-US" altLang="ja-JP" dirty="0"/>
          </a:p>
          <a:p>
            <a:pPr lvl="1"/>
            <a:r>
              <a:rPr lang="ja-JP" altLang="en-US" dirty="0"/>
              <a:t>働く方法</a:t>
            </a:r>
            <a:endParaRPr lang="en-US" altLang="ja-JP" dirty="0"/>
          </a:p>
          <a:p>
            <a:pPr marL="1371600" lvl="2" indent="-457200">
              <a:buFont typeface="+mj-lt"/>
              <a:buAutoNum type="arabicPeriod" startAt="4"/>
            </a:pPr>
            <a:r>
              <a:rPr lang="ja-JP" altLang="en-US" dirty="0"/>
              <a:t>コミュニケーション</a:t>
            </a:r>
            <a:endParaRPr lang="en-US" altLang="ja-JP" dirty="0"/>
          </a:p>
          <a:p>
            <a:pPr marL="1371600" lvl="2" indent="-457200">
              <a:buFont typeface="+mj-lt"/>
              <a:buAutoNum type="arabicPeriod" startAt="4"/>
            </a:pPr>
            <a:r>
              <a:rPr lang="ja-JP" altLang="en-US" dirty="0"/>
              <a:t>コラボレーション（チームワーク）</a:t>
            </a:r>
          </a:p>
        </p:txBody>
      </p:sp>
    </p:spTree>
    <p:extLst>
      <p:ext uri="{BB962C8B-B14F-4D97-AF65-F5344CB8AC3E}">
        <p14:creationId xmlns:p14="http://schemas.microsoft.com/office/powerpoint/2010/main" val="370829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lvl="1"/>
            <a:r>
              <a:rPr kumimoji="1" lang="ja-JP" altLang="en-US" dirty="0"/>
              <a:t>働くためのツール</a:t>
            </a:r>
            <a:endParaRPr kumimoji="1" lang="en-US" altLang="ja-JP" dirty="0"/>
          </a:p>
          <a:p>
            <a:pPr marL="1371600" lvl="2" indent="-457200">
              <a:buFont typeface="+mj-lt"/>
              <a:buAutoNum type="arabicPeriod" startAt="6"/>
            </a:pPr>
            <a:r>
              <a:rPr lang="ja-JP" altLang="en-US" dirty="0"/>
              <a:t>情報リテラシー</a:t>
            </a:r>
            <a:endParaRPr lang="en-US" altLang="ja-JP" dirty="0"/>
          </a:p>
          <a:p>
            <a:pPr marL="1371600" lvl="2" indent="-457200">
              <a:buFont typeface="+mj-lt"/>
              <a:buAutoNum type="arabicPeriod" startAt="6"/>
            </a:pPr>
            <a:r>
              <a:rPr kumimoji="1" lang="en-US" altLang="ja-JP" dirty="0"/>
              <a:t>ICT</a:t>
            </a:r>
            <a:r>
              <a:rPr kumimoji="1" lang="ja-JP" altLang="en-US" dirty="0"/>
              <a:t>リテラシー</a:t>
            </a:r>
            <a:endParaRPr kumimoji="1" lang="en-US" altLang="ja-JP" dirty="0"/>
          </a:p>
          <a:p>
            <a:pPr lvl="1"/>
            <a:r>
              <a:rPr lang="ja-JP" altLang="en-US" dirty="0"/>
              <a:t>世界の中で生きる</a:t>
            </a:r>
            <a:endParaRPr lang="en-US" altLang="ja-JP" dirty="0"/>
          </a:p>
          <a:p>
            <a:pPr marL="1371600" lvl="2" indent="-457200">
              <a:buFont typeface="+mj-lt"/>
              <a:buAutoNum type="arabicPeriod" startAt="8"/>
            </a:pPr>
            <a:r>
              <a:rPr kumimoji="1" lang="ja-JP" altLang="en-US" dirty="0"/>
              <a:t>地域とグローバルのよい市民であること（シチズンシップ）</a:t>
            </a:r>
            <a:endParaRPr kumimoji="1" lang="en-US" altLang="ja-JP" dirty="0"/>
          </a:p>
          <a:p>
            <a:pPr marL="1371600" lvl="2" indent="-457200">
              <a:buFont typeface="+mj-lt"/>
              <a:buAutoNum type="arabicPeriod" startAt="8"/>
            </a:pPr>
            <a:r>
              <a:rPr lang="ja-JP" altLang="en-US" dirty="0"/>
              <a:t>人生とキャリア発達</a:t>
            </a:r>
            <a:endParaRPr lang="en-US" altLang="ja-JP" dirty="0"/>
          </a:p>
          <a:p>
            <a:pPr marL="1371600" lvl="2" indent="-457200">
              <a:buFont typeface="+mj-lt"/>
              <a:buAutoNum type="arabicPeriod" startAt="8"/>
            </a:pPr>
            <a:r>
              <a:rPr kumimoji="1" lang="ja-JP" altLang="en-US" dirty="0"/>
              <a:t>個人の責任と社会的責任（異文化理解と異文化適応能力を含む）</a:t>
            </a:r>
          </a:p>
        </p:txBody>
      </p:sp>
    </p:spTree>
    <p:extLst>
      <p:ext uri="{BB962C8B-B14F-4D97-AF65-F5344CB8AC3E}">
        <p14:creationId xmlns:p14="http://schemas.microsoft.com/office/powerpoint/2010/main" val="1890878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p:spPr>
        <p:style>
          <a:lnRef idx="2">
            <a:schemeClr val="accent1"/>
          </a:lnRef>
          <a:fillRef idx="1">
            <a:schemeClr val="lt1"/>
          </a:fillRef>
          <a:effectRef idx="0">
            <a:schemeClr val="accent1"/>
          </a:effectRef>
          <a:fontRef idx="minor">
            <a:schemeClr val="dk1"/>
          </a:fontRef>
        </p:style>
        <p:txBody>
          <a:bodyPr/>
          <a:lstStyle/>
          <a:p>
            <a:r>
              <a:rPr kumimoji="1" lang="ja-JP" altLang="en-US" dirty="0"/>
              <a:t>ジグソー法</a:t>
            </a:r>
          </a:p>
        </p:txBody>
      </p:sp>
      <p:sp>
        <p:nvSpPr>
          <p:cNvPr id="3" name="コンテンツ プレースホルダー 2"/>
          <p:cNvSpPr>
            <a:spLocks noGrp="1"/>
          </p:cNvSpPr>
          <p:nvPr>
            <p:ph idx="1"/>
          </p:nvPr>
        </p:nvSpPr>
        <p:spPr/>
        <p:txBody>
          <a:bodyPr/>
          <a:lstStyle/>
          <a:p>
            <a:r>
              <a:rPr kumimoji="1" lang="ja-JP" altLang="en-US" u="sng" dirty="0">
                <a:solidFill>
                  <a:srgbClr val="FF0000"/>
                </a:solidFill>
              </a:rPr>
              <a:t>ジグソー</a:t>
            </a:r>
            <a:r>
              <a:rPr kumimoji="1" lang="ja-JP" altLang="en-US" dirty="0"/>
              <a:t>（</a:t>
            </a:r>
            <a:r>
              <a:rPr kumimoji="1" lang="en-US" altLang="ja-JP" dirty="0"/>
              <a:t>jigsaw</a:t>
            </a:r>
            <a:r>
              <a:rPr kumimoji="1" lang="ja-JP" altLang="en-US" dirty="0"/>
              <a:t>）法：ひとつの教材をいくつかに分割し，それぞれを別のメンバーが学習する．その後，学習した内容を相互に教えあい，教材全体を理解する．</a:t>
            </a:r>
            <a:endParaRPr kumimoji="1" lang="en-US" altLang="ja-JP" dirty="0"/>
          </a:p>
          <a:p>
            <a:r>
              <a:rPr lang="ja-JP" altLang="en-US" dirty="0"/>
              <a:t>もともと，社会心理学者アロンソン（</a:t>
            </a:r>
            <a:r>
              <a:rPr lang="en-US" altLang="ja-JP" dirty="0"/>
              <a:t>Aronson, E.</a:t>
            </a:r>
            <a:r>
              <a:rPr lang="ja-JP" altLang="en-US" dirty="0"/>
              <a:t>）が教室内での人種融合政策に合わせて工夫した方法．</a:t>
            </a:r>
            <a:endParaRPr lang="en-US" altLang="ja-JP" dirty="0"/>
          </a:p>
          <a:p>
            <a:r>
              <a:rPr lang="ja-JP" altLang="en-US" u="sng" dirty="0"/>
              <a:t>知的な統合作業の促進方法</a:t>
            </a:r>
            <a:r>
              <a:rPr lang="ja-JP" altLang="en-US" dirty="0"/>
              <a:t>としてブラウン（</a:t>
            </a:r>
            <a:r>
              <a:rPr lang="en-US" altLang="ja-JP" dirty="0"/>
              <a:t>Brown, A. L.</a:t>
            </a:r>
            <a:r>
              <a:rPr lang="ja-JP" altLang="en-US" dirty="0"/>
              <a:t>）が利用した．</a:t>
            </a:r>
            <a:endParaRPr lang="en-US" altLang="ja-JP" dirty="0"/>
          </a:p>
          <a:p>
            <a:r>
              <a:rPr kumimoji="1" lang="ja-JP" altLang="en-US" dirty="0"/>
              <a:t>最初に与える教材の分割方法によっていくらでも複雑にでき，かなり汎用的な方法．</a:t>
            </a:r>
          </a:p>
        </p:txBody>
      </p:sp>
      <p:sp>
        <p:nvSpPr>
          <p:cNvPr id="4" name="テキスト ボックス 3"/>
          <p:cNvSpPr txBox="1"/>
          <p:nvPr/>
        </p:nvSpPr>
        <p:spPr>
          <a:xfrm>
            <a:off x="1570182" y="5807631"/>
            <a:ext cx="8776762" cy="369332"/>
          </a:xfrm>
          <a:prstGeom prst="rect">
            <a:avLst/>
          </a:prstGeom>
          <a:noFill/>
        </p:spPr>
        <p:txBody>
          <a:bodyPr wrap="none" rtlCol="0">
            <a:spAutoFit/>
          </a:bodyPr>
          <a:lstStyle/>
          <a:p>
            <a:r>
              <a:rPr kumimoji="1" lang="ja-JP" altLang="en-US" dirty="0"/>
              <a:t>三宅</a:t>
            </a:r>
            <a:r>
              <a:rPr kumimoji="1" lang="ja-JP" altLang="en-US" dirty="0" err="1"/>
              <a:t>なほみ</a:t>
            </a:r>
            <a:r>
              <a:rPr kumimoji="1" lang="ja-JP" altLang="en-US" dirty="0"/>
              <a:t>・白水始（</a:t>
            </a:r>
            <a:r>
              <a:rPr kumimoji="1" lang="en-US" altLang="ja-JP" dirty="0"/>
              <a:t>2003</a:t>
            </a:r>
            <a:r>
              <a:rPr kumimoji="1" lang="ja-JP" altLang="en-US" dirty="0"/>
              <a:t>）学習科学とテクノロジ　放送大学教育振興会　第５章</a:t>
            </a:r>
          </a:p>
        </p:txBody>
      </p:sp>
    </p:spTree>
    <p:extLst>
      <p:ext uri="{BB962C8B-B14F-4D97-AF65-F5344CB8AC3E}">
        <p14:creationId xmlns:p14="http://schemas.microsoft.com/office/powerpoint/2010/main" val="1972872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en-US" altLang="ja-JP" dirty="0"/>
              <a:t>21</a:t>
            </a:r>
            <a:r>
              <a:rPr kumimoji="1" lang="ja-JP" altLang="en-US" dirty="0"/>
              <a:t>世紀型スキルを育てるには</a:t>
            </a:r>
            <a:r>
              <a:rPr kumimoji="1" lang="ja-JP" altLang="en-US" u="sng" dirty="0">
                <a:solidFill>
                  <a:srgbClr val="FF0000"/>
                </a:solidFill>
              </a:rPr>
              <a:t>知識構築環境</a:t>
            </a:r>
            <a:r>
              <a:rPr kumimoji="1" lang="ja-JP" altLang="en-US" dirty="0"/>
              <a:t>（</a:t>
            </a:r>
            <a:r>
              <a:rPr kumimoji="1" lang="en-US" altLang="ja-JP" dirty="0"/>
              <a:t>knowledge building environments</a:t>
            </a:r>
            <a:r>
              <a:rPr kumimoji="1" lang="ja-JP" altLang="en-US" dirty="0"/>
              <a:t>）が必要．</a:t>
            </a:r>
            <a:endParaRPr kumimoji="1" lang="en-US" altLang="ja-JP" dirty="0"/>
          </a:p>
          <a:p>
            <a:pPr lvl="1"/>
            <a:r>
              <a:rPr lang="ja-JP" altLang="en-US" dirty="0"/>
              <a:t>コミュニティにとって価値のある新しい知識，人工物，アイデアを生み出すことが中心的な活動である学習環境．</a:t>
            </a:r>
            <a:endParaRPr lang="en-US" altLang="ja-JP" dirty="0"/>
          </a:p>
          <a:p>
            <a:pPr lvl="1"/>
            <a:r>
              <a:rPr kumimoji="1" lang="ja-JP" altLang="en-US" dirty="0"/>
              <a:t>チームが解くべき問題を共有し，メンバーがそれぞれ自分がわかっていることを解くべき問題に合わせて整理しなおして自分なりの解答を試しに作ってみながら，共通した問題解決のために貢献する．</a:t>
            </a:r>
            <a:endParaRPr kumimoji="1" lang="en-US" altLang="ja-JP" dirty="0"/>
          </a:p>
          <a:p>
            <a:pPr lvl="1"/>
            <a:r>
              <a:rPr lang="ja-JP" altLang="en-US" dirty="0"/>
              <a:t>メンバーは，それぞれの強みを生かしつつ，お互いにとって建設的な相互作用を成り立たせるやり方も，同時に経験していく．</a:t>
            </a:r>
            <a:endParaRPr kumimoji="1" lang="ja-JP" altLang="en-US" dirty="0"/>
          </a:p>
        </p:txBody>
      </p:sp>
    </p:spTree>
    <p:extLst>
      <p:ext uri="{BB962C8B-B14F-4D97-AF65-F5344CB8AC3E}">
        <p14:creationId xmlns:p14="http://schemas.microsoft.com/office/powerpoint/2010/main" val="2997926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hlinkClick r:id="rId2"/>
              </a:rPr>
              <a:t>知識構築型ジグソー法</a:t>
            </a:r>
            <a:endParaRPr kumimoji="1" lang="ja-JP" altLang="en-US" dirty="0"/>
          </a:p>
        </p:txBody>
      </p:sp>
      <p:sp>
        <p:nvSpPr>
          <p:cNvPr id="3" name="コンテンツ プレースホルダー 2"/>
          <p:cNvSpPr>
            <a:spLocks noGrp="1"/>
          </p:cNvSpPr>
          <p:nvPr>
            <p:ph idx="1"/>
          </p:nvPr>
        </p:nvSpPr>
        <p:spPr/>
        <p:txBody>
          <a:bodyPr/>
          <a:lstStyle/>
          <a:p>
            <a:r>
              <a:rPr kumimoji="1" lang="ja-JP" altLang="en-US" u="sng" dirty="0">
                <a:solidFill>
                  <a:srgbClr val="FF0000"/>
                </a:solidFill>
              </a:rPr>
              <a:t>知識構築型ジグソー法</a:t>
            </a:r>
            <a:r>
              <a:rPr kumimoji="1" lang="ja-JP" altLang="en-US" dirty="0"/>
              <a:t>は，東京大学の大学発教育支援コンソーシアム推進機構（</a:t>
            </a:r>
            <a:r>
              <a:rPr kumimoji="1" lang="en-US" altLang="ja-JP" dirty="0" err="1"/>
              <a:t>CoREF</a:t>
            </a:r>
            <a:r>
              <a:rPr kumimoji="1" lang="ja-JP" altLang="en-US" dirty="0"/>
              <a:t>）が，協調的な学びを教室に取り入れる一つの型として開発した．</a:t>
            </a:r>
            <a:endParaRPr kumimoji="1" lang="en-US" altLang="ja-JP" dirty="0"/>
          </a:p>
          <a:p>
            <a:r>
              <a:rPr lang="ja-JP" altLang="en-US" u="sng" dirty="0">
                <a:solidFill>
                  <a:srgbClr val="FF0000"/>
                </a:solidFill>
              </a:rPr>
              <a:t>建設的相互作用</a:t>
            </a:r>
            <a:r>
              <a:rPr lang="ja-JP" altLang="en-US" dirty="0"/>
              <a:t>を，教室で，短時間に，教科書にある課題を使って実現する．</a:t>
            </a:r>
            <a:endParaRPr lang="en-US" altLang="ja-JP" dirty="0"/>
          </a:p>
          <a:p>
            <a:pPr lvl="1"/>
            <a:r>
              <a:rPr kumimoji="1" lang="ja-JP" altLang="en-US" dirty="0"/>
              <a:t>その場に参加した学習者が，参加の前後で，考え方を「建設的」な方向で変化させる．</a:t>
            </a:r>
            <a:endParaRPr kumimoji="1" lang="en-US" altLang="ja-JP" dirty="0"/>
          </a:p>
          <a:p>
            <a:pPr lvl="1"/>
            <a:r>
              <a:rPr lang="ja-JP" altLang="en-US" dirty="0"/>
              <a:t>問いに対して，個人の知識や経験に基づいて独自の「解」を構築する一方，他者の視点も活用して， 「解」を少しづつ作り替え，より質の高い「解」に到達する．そこから次の問いが生まれる．</a:t>
            </a:r>
            <a:endParaRPr kumimoji="1" lang="ja-JP" altLang="en-US" dirty="0"/>
          </a:p>
        </p:txBody>
      </p:sp>
    </p:spTree>
    <p:extLst>
      <p:ext uri="{BB962C8B-B14F-4D97-AF65-F5344CB8AC3E}">
        <p14:creationId xmlns:p14="http://schemas.microsoft.com/office/powerpoint/2010/main" val="3146433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知識構築型ジグソー法の流れ</a:t>
            </a:r>
          </a:p>
        </p:txBody>
      </p:sp>
      <p:sp>
        <p:nvSpPr>
          <p:cNvPr id="3" name="コンテンツ プレースホルダー 2"/>
          <p:cNvSpPr>
            <a:spLocks noGrp="1"/>
          </p:cNvSpPr>
          <p:nvPr>
            <p:ph idx="1"/>
          </p:nvPr>
        </p:nvSpPr>
        <p:spPr/>
        <p:txBody>
          <a:bodyPr/>
          <a:lstStyle/>
          <a:p>
            <a:r>
              <a:rPr kumimoji="1" lang="ja-JP" altLang="en-US" dirty="0"/>
              <a:t>問いを立てる</a:t>
            </a:r>
            <a:endParaRPr kumimoji="1" lang="en-US" altLang="ja-JP" dirty="0"/>
          </a:p>
          <a:p>
            <a:r>
              <a:rPr lang="ja-JP" altLang="en-US" dirty="0"/>
              <a:t>エキスパート活動：解を出すために必要な複数の「部品」を分かれて担当し，同じ資料を読みあうグループで理解を深める．伝えたいことがある状態を準備する．</a:t>
            </a:r>
            <a:endParaRPr lang="en-US" altLang="ja-JP" dirty="0"/>
          </a:p>
          <a:p>
            <a:r>
              <a:rPr lang="ja-JP" altLang="en-US" dirty="0"/>
              <a:t>ジグソー活動：異なった</a:t>
            </a:r>
            <a:r>
              <a:rPr kumimoji="1" lang="ja-JP" altLang="en-US" dirty="0"/>
              <a:t>部品を担当した学習者が集まって，対話を通して内容を統合し，それぞれが解を作る．</a:t>
            </a:r>
            <a:endParaRPr kumimoji="1" lang="en-US" altLang="ja-JP" dirty="0"/>
          </a:p>
          <a:p>
            <a:r>
              <a:rPr lang="ja-JP" altLang="en-US" dirty="0"/>
              <a:t>クロストーク活動：それぞれのグループが作った解を公表して検討し，自分にとって納得のいく解を構築する．</a:t>
            </a:r>
            <a:endParaRPr kumimoji="1" lang="ja-JP" altLang="en-US" dirty="0"/>
          </a:p>
        </p:txBody>
      </p:sp>
    </p:spTree>
    <p:extLst>
      <p:ext uri="{BB962C8B-B14F-4D97-AF65-F5344CB8AC3E}">
        <p14:creationId xmlns:p14="http://schemas.microsoft.com/office/powerpoint/2010/main" val="36784673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1577</Words>
  <Application>Microsoft Office PowerPoint</Application>
  <PresentationFormat>ワイド画面</PresentationFormat>
  <Paragraphs>94</Paragraphs>
  <Slides>17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17</vt:i4>
      </vt:variant>
    </vt:vector>
  </HeadingPairs>
  <TitlesOfParts>
    <vt:vector size="21" baseType="lpstr">
      <vt:lpstr>游ゴシック</vt:lpstr>
      <vt:lpstr>游ゴシック Light</vt:lpstr>
      <vt:lpstr>Arial</vt:lpstr>
      <vt:lpstr>Office テーマ</vt:lpstr>
      <vt:lpstr>教育方法の研究　第８回 深い理解・思考・学習（２）</vt:lpstr>
      <vt:lpstr>本授業の内容と目標</vt:lpstr>
      <vt:lpstr>参考資料の補足</vt:lpstr>
      <vt:lpstr>PowerPoint プレゼンテーション</vt:lpstr>
      <vt:lpstr>PowerPoint プレゼンテーション</vt:lpstr>
      <vt:lpstr>ジグソー法</vt:lpstr>
      <vt:lpstr>PowerPoint プレゼンテーション</vt:lpstr>
      <vt:lpstr>知識構築型ジグソー法</vt:lpstr>
      <vt:lpstr>知識構築型ジグソー法の流れ</vt:lpstr>
      <vt:lpstr>中学校理科での事例</vt:lpstr>
      <vt:lpstr>ジグソー法での学習効果</vt:lpstr>
      <vt:lpstr>PowerPoint プレゼンテーション</vt:lpstr>
      <vt:lpstr>高校世界史での事例</vt:lpstr>
      <vt:lpstr>PowerPoint プレゼンテーション</vt:lpstr>
      <vt:lpstr>実践の共通点</vt:lpstr>
      <vt:lpstr>課題１（レポート）</vt:lpstr>
      <vt:lpstr>課題２（レポート）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教育方法の研究　第7回 深い理解・思考・学習（２）</dc:title>
  <dc:creator>寺尾 敦</dc:creator>
  <cp:lastModifiedBy>寺尾 敦</cp:lastModifiedBy>
  <cp:revision>29</cp:revision>
  <dcterms:created xsi:type="dcterms:W3CDTF">2020-06-09T09:48:35Z</dcterms:created>
  <dcterms:modified xsi:type="dcterms:W3CDTF">2022-08-19T10:35:29Z</dcterms:modified>
</cp:coreProperties>
</file>