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1" r:id="rId6"/>
    <p:sldId id="262" r:id="rId7"/>
    <p:sldId id="263" r:id="rId8"/>
    <p:sldId id="264" r:id="rId9"/>
    <p:sldId id="265" r:id="rId10"/>
    <p:sldId id="273" r:id="rId11"/>
    <p:sldId id="266" r:id="rId12"/>
    <p:sldId id="267" r:id="rId13"/>
    <p:sldId id="268" r:id="rId14"/>
    <p:sldId id="269" r:id="rId15"/>
    <p:sldId id="270" r:id="rId16"/>
    <p:sldId id="271" r:id="rId17"/>
    <p:sldId id="272" r:id="rId18"/>
    <p:sldId id="260" r:id="rId1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76" autoAdjust="0"/>
    <p:restoredTop sz="94660"/>
  </p:normalViewPr>
  <p:slideViewPr>
    <p:cSldViewPr snapToGrid="0">
      <p:cViewPr varScale="1">
        <p:scale>
          <a:sx n="91" d="100"/>
          <a:sy n="91" d="100"/>
        </p:scale>
        <p:origin x="76" y="2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002A17-B486-4FFB-ADB9-266DD582C4D0}" type="datetimeFigureOut">
              <a:rPr kumimoji="1" lang="ja-JP" altLang="en-US" smtClean="0"/>
              <a:t>2023/8/9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DC35AA-9631-4347-A99C-BC8C735C3161}" type="slidenum">
              <a:rPr kumimoji="1" lang="ja-JP" altLang="en-US" smtClean="0"/>
              <a:t>‹#›</a:t>
            </a:fld>
            <a:endParaRPr kumimoji="1" lang="ja-JP" altLang="en-US"/>
          </a:p>
        </p:txBody>
      </p:sp>
    </p:spTree>
    <p:extLst>
      <p:ext uri="{BB962C8B-B14F-4D97-AF65-F5344CB8AC3E}">
        <p14:creationId xmlns:p14="http://schemas.microsoft.com/office/powerpoint/2010/main" val="167944687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94ACD6F-E7E1-41B8-A3A9-123F5C43BD51}" type="datetimeFigureOut">
              <a:rPr kumimoji="1" lang="ja-JP" altLang="en-US" smtClean="0"/>
              <a:t>2023/8/9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8C3A0D-4EFD-4BA5-93F9-7A1C74C471D6}" type="slidenum">
              <a:rPr kumimoji="1" lang="ja-JP" altLang="en-US" smtClean="0"/>
              <a:t>‹#›</a:t>
            </a:fld>
            <a:endParaRPr kumimoji="1" lang="ja-JP" altLang="en-US"/>
          </a:p>
        </p:txBody>
      </p:sp>
    </p:spTree>
    <p:extLst>
      <p:ext uri="{BB962C8B-B14F-4D97-AF65-F5344CB8AC3E}">
        <p14:creationId xmlns:p14="http://schemas.microsoft.com/office/powerpoint/2010/main" val="1744996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94ACD6F-E7E1-41B8-A3A9-123F5C43BD51}" type="datetimeFigureOut">
              <a:rPr kumimoji="1" lang="ja-JP" altLang="en-US" smtClean="0"/>
              <a:t>2023/8/9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8C3A0D-4EFD-4BA5-93F9-7A1C74C471D6}" type="slidenum">
              <a:rPr kumimoji="1" lang="ja-JP" altLang="en-US" smtClean="0"/>
              <a:t>‹#›</a:t>
            </a:fld>
            <a:endParaRPr kumimoji="1" lang="ja-JP" altLang="en-US"/>
          </a:p>
        </p:txBody>
      </p:sp>
    </p:spTree>
    <p:extLst>
      <p:ext uri="{BB962C8B-B14F-4D97-AF65-F5344CB8AC3E}">
        <p14:creationId xmlns:p14="http://schemas.microsoft.com/office/powerpoint/2010/main" val="2657097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94ACD6F-E7E1-41B8-A3A9-123F5C43BD51}" type="datetimeFigureOut">
              <a:rPr kumimoji="1" lang="ja-JP" altLang="en-US" smtClean="0"/>
              <a:t>2023/8/9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8C3A0D-4EFD-4BA5-93F9-7A1C74C471D6}" type="slidenum">
              <a:rPr kumimoji="1" lang="ja-JP" altLang="en-US" smtClean="0"/>
              <a:t>‹#›</a:t>
            </a:fld>
            <a:endParaRPr kumimoji="1" lang="ja-JP" altLang="en-US"/>
          </a:p>
        </p:txBody>
      </p:sp>
    </p:spTree>
    <p:extLst>
      <p:ext uri="{BB962C8B-B14F-4D97-AF65-F5344CB8AC3E}">
        <p14:creationId xmlns:p14="http://schemas.microsoft.com/office/powerpoint/2010/main" val="1667914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94ACD6F-E7E1-41B8-A3A9-123F5C43BD51}" type="datetimeFigureOut">
              <a:rPr kumimoji="1" lang="ja-JP" altLang="en-US" smtClean="0"/>
              <a:t>2023/8/9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8C3A0D-4EFD-4BA5-93F9-7A1C74C471D6}" type="slidenum">
              <a:rPr kumimoji="1" lang="ja-JP" altLang="en-US" smtClean="0"/>
              <a:t>‹#›</a:t>
            </a:fld>
            <a:endParaRPr kumimoji="1" lang="ja-JP" altLang="en-US"/>
          </a:p>
        </p:txBody>
      </p:sp>
    </p:spTree>
    <p:extLst>
      <p:ext uri="{BB962C8B-B14F-4D97-AF65-F5344CB8AC3E}">
        <p14:creationId xmlns:p14="http://schemas.microsoft.com/office/powerpoint/2010/main" val="3300937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94ACD6F-E7E1-41B8-A3A9-123F5C43BD51}" type="datetimeFigureOut">
              <a:rPr kumimoji="1" lang="ja-JP" altLang="en-US" smtClean="0"/>
              <a:t>2023/8/9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8C3A0D-4EFD-4BA5-93F9-7A1C74C471D6}" type="slidenum">
              <a:rPr kumimoji="1" lang="ja-JP" altLang="en-US" smtClean="0"/>
              <a:t>‹#›</a:t>
            </a:fld>
            <a:endParaRPr kumimoji="1" lang="ja-JP" altLang="en-US"/>
          </a:p>
        </p:txBody>
      </p:sp>
    </p:spTree>
    <p:extLst>
      <p:ext uri="{BB962C8B-B14F-4D97-AF65-F5344CB8AC3E}">
        <p14:creationId xmlns:p14="http://schemas.microsoft.com/office/powerpoint/2010/main" val="2902682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94ACD6F-E7E1-41B8-A3A9-123F5C43BD51}" type="datetimeFigureOut">
              <a:rPr kumimoji="1" lang="ja-JP" altLang="en-US" smtClean="0"/>
              <a:t>2023/8/9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8C3A0D-4EFD-4BA5-93F9-7A1C74C471D6}" type="slidenum">
              <a:rPr kumimoji="1" lang="ja-JP" altLang="en-US" smtClean="0"/>
              <a:t>‹#›</a:t>
            </a:fld>
            <a:endParaRPr kumimoji="1" lang="ja-JP" altLang="en-US"/>
          </a:p>
        </p:txBody>
      </p:sp>
    </p:spTree>
    <p:extLst>
      <p:ext uri="{BB962C8B-B14F-4D97-AF65-F5344CB8AC3E}">
        <p14:creationId xmlns:p14="http://schemas.microsoft.com/office/powerpoint/2010/main" val="1699605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94ACD6F-E7E1-41B8-A3A9-123F5C43BD51}" type="datetimeFigureOut">
              <a:rPr kumimoji="1" lang="ja-JP" altLang="en-US" smtClean="0"/>
              <a:t>2023/8/9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18C3A0D-4EFD-4BA5-93F9-7A1C74C471D6}" type="slidenum">
              <a:rPr kumimoji="1" lang="ja-JP" altLang="en-US" smtClean="0"/>
              <a:t>‹#›</a:t>
            </a:fld>
            <a:endParaRPr kumimoji="1" lang="ja-JP" altLang="en-US"/>
          </a:p>
        </p:txBody>
      </p:sp>
    </p:spTree>
    <p:extLst>
      <p:ext uri="{BB962C8B-B14F-4D97-AF65-F5344CB8AC3E}">
        <p14:creationId xmlns:p14="http://schemas.microsoft.com/office/powerpoint/2010/main" val="810188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94ACD6F-E7E1-41B8-A3A9-123F5C43BD51}" type="datetimeFigureOut">
              <a:rPr kumimoji="1" lang="ja-JP" altLang="en-US" smtClean="0"/>
              <a:t>2023/8/9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18C3A0D-4EFD-4BA5-93F9-7A1C74C471D6}" type="slidenum">
              <a:rPr kumimoji="1" lang="ja-JP" altLang="en-US" smtClean="0"/>
              <a:t>‹#›</a:t>
            </a:fld>
            <a:endParaRPr kumimoji="1" lang="ja-JP" altLang="en-US"/>
          </a:p>
        </p:txBody>
      </p:sp>
    </p:spTree>
    <p:extLst>
      <p:ext uri="{BB962C8B-B14F-4D97-AF65-F5344CB8AC3E}">
        <p14:creationId xmlns:p14="http://schemas.microsoft.com/office/powerpoint/2010/main" val="3172152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94ACD6F-E7E1-41B8-A3A9-123F5C43BD51}" type="datetimeFigureOut">
              <a:rPr kumimoji="1" lang="ja-JP" altLang="en-US" smtClean="0"/>
              <a:t>2023/8/9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18C3A0D-4EFD-4BA5-93F9-7A1C74C471D6}" type="slidenum">
              <a:rPr kumimoji="1" lang="ja-JP" altLang="en-US" smtClean="0"/>
              <a:t>‹#›</a:t>
            </a:fld>
            <a:endParaRPr kumimoji="1" lang="ja-JP" altLang="en-US"/>
          </a:p>
        </p:txBody>
      </p:sp>
    </p:spTree>
    <p:extLst>
      <p:ext uri="{BB962C8B-B14F-4D97-AF65-F5344CB8AC3E}">
        <p14:creationId xmlns:p14="http://schemas.microsoft.com/office/powerpoint/2010/main" val="1395375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94ACD6F-E7E1-41B8-A3A9-123F5C43BD51}" type="datetimeFigureOut">
              <a:rPr kumimoji="1" lang="ja-JP" altLang="en-US" smtClean="0"/>
              <a:t>2023/8/9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8C3A0D-4EFD-4BA5-93F9-7A1C74C471D6}" type="slidenum">
              <a:rPr kumimoji="1" lang="ja-JP" altLang="en-US" smtClean="0"/>
              <a:t>‹#›</a:t>
            </a:fld>
            <a:endParaRPr kumimoji="1" lang="ja-JP" altLang="en-US"/>
          </a:p>
        </p:txBody>
      </p:sp>
    </p:spTree>
    <p:extLst>
      <p:ext uri="{BB962C8B-B14F-4D97-AF65-F5344CB8AC3E}">
        <p14:creationId xmlns:p14="http://schemas.microsoft.com/office/powerpoint/2010/main" val="3031298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94ACD6F-E7E1-41B8-A3A9-123F5C43BD51}" type="datetimeFigureOut">
              <a:rPr kumimoji="1" lang="ja-JP" altLang="en-US" smtClean="0"/>
              <a:t>2023/8/9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8C3A0D-4EFD-4BA5-93F9-7A1C74C471D6}" type="slidenum">
              <a:rPr kumimoji="1" lang="ja-JP" altLang="en-US" smtClean="0"/>
              <a:t>‹#›</a:t>
            </a:fld>
            <a:endParaRPr kumimoji="1" lang="ja-JP" altLang="en-US"/>
          </a:p>
        </p:txBody>
      </p:sp>
    </p:spTree>
    <p:extLst>
      <p:ext uri="{BB962C8B-B14F-4D97-AF65-F5344CB8AC3E}">
        <p14:creationId xmlns:p14="http://schemas.microsoft.com/office/powerpoint/2010/main" val="1999057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4ACD6F-E7E1-41B8-A3A9-123F5C43BD51}" type="datetimeFigureOut">
              <a:rPr kumimoji="1" lang="ja-JP" altLang="en-US" smtClean="0"/>
              <a:t>2023/8/9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8C3A0D-4EFD-4BA5-93F9-7A1C74C471D6}" type="slidenum">
              <a:rPr kumimoji="1" lang="ja-JP" altLang="en-US" smtClean="0"/>
              <a:t>‹#›</a:t>
            </a:fld>
            <a:endParaRPr kumimoji="1" lang="ja-JP" altLang="en-US"/>
          </a:p>
        </p:txBody>
      </p:sp>
    </p:spTree>
    <p:extLst>
      <p:ext uri="{BB962C8B-B14F-4D97-AF65-F5344CB8AC3E}">
        <p14:creationId xmlns:p14="http://schemas.microsoft.com/office/powerpoint/2010/main" val="2195103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p.u-tokyo.ac.jp/lab/ichikawa/ok-toppage.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dirty="0"/>
              <a:t>教育方法の研究　第</a:t>
            </a:r>
            <a:r>
              <a:rPr kumimoji="1" lang="en-US" altLang="ja-JP" dirty="0"/>
              <a:t>7</a:t>
            </a:r>
            <a:r>
              <a:rPr kumimoji="1" lang="ja-JP" altLang="en-US" dirty="0"/>
              <a:t>回</a:t>
            </a:r>
            <a:br>
              <a:rPr kumimoji="1" lang="en-US" altLang="ja-JP" dirty="0"/>
            </a:br>
            <a:r>
              <a:rPr kumimoji="1" lang="ja-JP" altLang="en-US" dirty="0"/>
              <a:t>深い理解・思考・学習（１）</a:t>
            </a:r>
          </a:p>
        </p:txBody>
      </p:sp>
      <p:sp>
        <p:nvSpPr>
          <p:cNvPr id="3" name="サブタイトル 2"/>
          <p:cNvSpPr>
            <a:spLocks noGrp="1"/>
          </p:cNvSpPr>
          <p:nvPr>
            <p:ph type="subTitle" idx="1"/>
          </p:nvPr>
        </p:nvSpPr>
        <p:spPr/>
        <p:txBody>
          <a:bodyPr>
            <a:normAutofit lnSpcReduction="10000"/>
          </a:bodyPr>
          <a:lstStyle/>
          <a:p>
            <a:r>
              <a:rPr lang="ja-JP" altLang="en-US" dirty="0"/>
              <a:t>寺尾　敦</a:t>
            </a:r>
          </a:p>
          <a:p>
            <a:r>
              <a:rPr lang="ja-JP" altLang="en-US" dirty="0"/>
              <a:t>青山学院大学社会情報学部</a:t>
            </a:r>
          </a:p>
          <a:p>
            <a:r>
              <a:rPr lang="en-US" altLang="ja-JP" dirty="0" err="1"/>
              <a:t>atsushi</a:t>
            </a:r>
            <a:r>
              <a:rPr lang="en-US" altLang="ja-JP" dirty="0"/>
              <a:t> [at] si.aoyama.ac.jp</a:t>
            </a:r>
          </a:p>
          <a:p>
            <a:r>
              <a:rPr lang="en-US" altLang="ja-JP" dirty="0"/>
              <a:t>Twitter: @</a:t>
            </a:r>
            <a:r>
              <a:rPr lang="en-US" altLang="ja-JP" dirty="0" err="1"/>
              <a:t>aterao</a:t>
            </a:r>
            <a:endParaRPr lang="en-US" altLang="ja-JP" dirty="0"/>
          </a:p>
        </p:txBody>
      </p:sp>
    </p:spTree>
    <p:extLst>
      <p:ext uri="{BB962C8B-B14F-4D97-AF65-F5344CB8AC3E}">
        <p14:creationId xmlns:p14="http://schemas.microsoft.com/office/powerpoint/2010/main" val="33510004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D26D7C-531D-DE0E-A7A6-5F6C4E16D4C8}"/>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44532769-240D-E686-DC9A-1E1C166ABA29}"/>
              </a:ext>
            </a:extLst>
          </p:cNvPr>
          <p:cNvSpPr>
            <a:spLocks noGrp="1"/>
          </p:cNvSpPr>
          <p:nvPr>
            <p:ph idx="1"/>
          </p:nvPr>
        </p:nvSpPr>
        <p:spPr/>
        <p:txBody>
          <a:bodyPr/>
          <a:lstStyle/>
          <a:p>
            <a:r>
              <a:rPr kumimoji="1" lang="ja-JP" altLang="en-US" dirty="0"/>
              <a:t>「教えて考えさせる授業」の４段階</a:t>
            </a:r>
            <a:endParaRPr kumimoji="1" lang="en-US" altLang="ja-JP" dirty="0"/>
          </a:p>
          <a:p>
            <a:pPr lvl="1"/>
            <a:r>
              <a:rPr lang="ja-JP" altLang="en-US" dirty="0"/>
              <a:t>教師からの説明：教科書に書かれている基本事項を教師が説明する．</a:t>
            </a:r>
            <a:endParaRPr lang="en-US" altLang="ja-JP" dirty="0"/>
          </a:p>
          <a:p>
            <a:pPr lvl="1"/>
            <a:r>
              <a:rPr kumimoji="1" lang="ja-JP" altLang="en-US" dirty="0"/>
              <a:t>理解確認：「考えさせる」の第</a:t>
            </a:r>
            <a:r>
              <a:rPr lang="ja-JP" altLang="en-US" dirty="0"/>
              <a:t>１</a:t>
            </a:r>
            <a:r>
              <a:rPr kumimoji="1" lang="ja-JP" altLang="en-US" dirty="0"/>
              <a:t>ステップ．説明が理解できているか，学習者相互の説明活動や教えあいを通して確認する．</a:t>
            </a:r>
            <a:endParaRPr kumimoji="1" lang="en-US" altLang="ja-JP" dirty="0"/>
          </a:p>
          <a:p>
            <a:pPr lvl="1"/>
            <a:r>
              <a:rPr lang="ja-JP" altLang="en-US" dirty="0"/>
              <a:t>理解深化：「考えさせる」の第２ステップ．よくある誤解を修正したり，学習した知識をもとに考えたりする，「理解深化課題」をグループで解決する．</a:t>
            </a:r>
            <a:endParaRPr lang="en-US" altLang="ja-JP" dirty="0"/>
          </a:p>
          <a:p>
            <a:pPr lvl="1"/>
            <a:r>
              <a:rPr kumimoji="1" lang="ja-JP" altLang="en-US" dirty="0"/>
              <a:t>自己評価：「考えさせる」の第</a:t>
            </a:r>
            <a:r>
              <a:rPr lang="ja-JP" altLang="en-US" dirty="0"/>
              <a:t>３</a:t>
            </a:r>
            <a:r>
              <a:rPr kumimoji="1" lang="ja-JP" altLang="en-US" dirty="0"/>
              <a:t>ステップ．授業でわかったこと，まだよくわからないことを学習者それぞれがまとめる．獲得した知識や理解についてのメタ認知を促す．</a:t>
            </a:r>
          </a:p>
        </p:txBody>
      </p:sp>
      <p:sp>
        <p:nvSpPr>
          <p:cNvPr id="4" name="テキスト ボックス 3">
            <a:extLst>
              <a:ext uri="{FF2B5EF4-FFF2-40B4-BE49-F238E27FC236}">
                <a16:creationId xmlns:a16="http://schemas.microsoft.com/office/drawing/2014/main" id="{A13D1001-04CD-9B35-089C-546B5183300F}"/>
              </a:ext>
            </a:extLst>
          </p:cNvPr>
          <p:cNvSpPr txBox="1"/>
          <p:nvPr/>
        </p:nvSpPr>
        <p:spPr>
          <a:xfrm>
            <a:off x="1192044" y="5665569"/>
            <a:ext cx="10161756" cy="646331"/>
          </a:xfrm>
          <a:prstGeom prst="rect">
            <a:avLst/>
          </a:prstGeom>
          <a:noFill/>
        </p:spPr>
        <p:txBody>
          <a:bodyPr wrap="none" rtlCol="0">
            <a:spAutoFit/>
          </a:bodyPr>
          <a:lstStyle/>
          <a:p>
            <a:r>
              <a:rPr kumimoji="1" lang="ja-JP" altLang="en-US" dirty="0"/>
              <a:t>市川伸一（</a:t>
            </a:r>
            <a:r>
              <a:rPr kumimoji="1" lang="en-US" altLang="ja-JP" dirty="0"/>
              <a:t>2013</a:t>
            </a:r>
            <a:r>
              <a:rPr kumimoji="1" lang="ja-JP" altLang="en-US" dirty="0"/>
              <a:t>）「教えて考えさせる授業」の挑戦</a:t>
            </a:r>
            <a:r>
              <a:rPr kumimoji="1" lang="en-US" altLang="ja-JP" dirty="0"/>
              <a:t>―</a:t>
            </a:r>
            <a:r>
              <a:rPr kumimoji="1" lang="ja-JP" altLang="en-US" dirty="0"/>
              <a:t>学ぶ意欲と深い理解を</a:t>
            </a:r>
            <a:r>
              <a:rPr lang="ja-JP" altLang="en-US" dirty="0"/>
              <a:t>育む授業デザインー</a:t>
            </a:r>
            <a:endParaRPr lang="en-US" altLang="ja-JP" dirty="0"/>
          </a:p>
          <a:p>
            <a:r>
              <a:rPr kumimoji="1" lang="ja-JP" altLang="en-US" dirty="0"/>
              <a:t>明治図書</a:t>
            </a:r>
          </a:p>
        </p:txBody>
      </p:sp>
    </p:spTree>
    <p:extLst>
      <p:ext uri="{BB962C8B-B14F-4D97-AF65-F5344CB8AC3E}">
        <p14:creationId xmlns:p14="http://schemas.microsoft.com/office/powerpoint/2010/main" val="378766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「教えて考えさせる授業」の経緯</a:t>
            </a:r>
            <a:endParaRPr kumimoji="1" lang="ja-JP" altLang="en-US" dirty="0"/>
          </a:p>
        </p:txBody>
      </p:sp>
      <p:sp>
        <p:nvSpPr>
          <p:cNvPr id="3" name="コンテンツ プレースホルダー 2"/>
          <p:cNvSpPr>
            <a:spLocks noGrp="1"/>
          </p:cNvSpPr>
          <p:nvPr>
            <p:ph idx="1"/>
          </p:nvPr>
        </p:nvSpPr>
        <p:spPr/>
        <p:txBody>
          <a:bodyPr/>
          <a:lstStyle/>
          <a:p>
            <a:r>
              <a:rPr lang="en-US" altLang="ja-JP" dirty="0"/>
              <a:t>1990</a:t>
            </a:r>
            <a:r>
              <a:rPr lang="ja-JP" altLang="en-US" dirty="0"/>
              <a:t>年代に，かつての「詰め込み」教育への反省から，教師は教えずに，子どもに考えさせるのがよい授業であるとする風潮が強くなった．知識を与えてしまうと自ら考える力が育たないとされがちだった．</a:t>
            </a:r>
            <a:endParaRPr lang="en-US" altLang="ja-JP" dirty="0"/>
          </a:p>
          <a:p>
            <a:r>
              <a:rPr lang="ja-JP" altLang="en-US" dirty="0"/>
              <a:t>授業は「教えないで考えさせる授業」となった．</a:t>
            </a:r>
            <a:endParaRPr lang="en-US" altLang="ja-JP" dirty="0"/>
          </a:p>
          <a:p>
            <a:pPr lvl="1"/>
            <a:r>
              <a:rPr lang="ja-JP" altLang="en-US" dirty="0"/>
              <a:t>教科書は使わない</a:t>
            </a:r>
            <a:endParaRPr lang="en-US" altLang="ja-JP" dirty="0"/>
          </a:p>
          <a:p>
            <a:pPr lvl="1"/>
            <a:r>
              <a:rPr lang="ja-JP" altLang="en-US" dirty="0"/>
              <a:t>教科書に書かれていること（たとえば，面積の公式）の発見を試みる．</a:t>
            </a:r>
            <a:endParaRPr lang="en-US" altLang="ja-JP" dirty="0"/>
          </a:p>
          <a:p>
            <a:pPr lvl="1"/>
            <a:r>
              <a:rPr lang="ja-JP" altLang="en-US" dirty="0"/>
              <a:t>多様な考えを出すことを促す．</a:t>
            </a:r>
            <a:endParaRPr lang="en-US" altLang="ja-JP" dirty="0"/>
          </a:p>
          <a:p>
            <a:pPr lvl="1"/>
            <a:endParaRPr kumimoji="1" lang="ja-JP" altLang="en-US" dirty="0"/>
          </a:p>
        </p:txBody>
      </p:sp>
    </p:spTree>
    <p:extLst>
      <p:ext uri="{BB962C8B-B14F-4D97-AF65-F5344CB8AC3E}">
        <p14:creationId xmlns:p14="http://schemas.microsoft.com/office/powerpoint/2010/main" val="1539668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a:t>しかし，知識があってこそ新しい学習事項が理解でき，問題解決は知識に依存する．これは認知心理学や認知科学では常識であった．</a:t>
            </a:r>
            <a:endParaRPr kumimoji="1" lang="en-US" altLang="ja-JP" dirty="0"/>
          </a:p>
          <a:p>
            <a:r>
              <a:rPr lang="ja-JP" altLang="en-US" dirty="0"/>
              <a:t>教科書を見れば書かれている基本事項を自力発見するのは相当に難しい課題である．一方，塾などでそれを学習済みの子どもにとっては，すでに知っていることを授業で時間をかけて学習することに興味が持てない．</a:t>
            </a:r>
            <a:endParaRPr lang="en-US" altLang="ja-JP" dirty="0"/>
          </a:p>
          <a:p>
            <a:r>
              <a:rPr kumimoji="1" lang="ja-JP" altLang="en-US" dirty="0"/>
              <a:t>そこで，基本的なことは教師が教え，それをもとに「考える」ことで理解を深めていく，「教えて考えさせる授業」が提案された．</a:t>
            </a:r>
          </a:p>
        </p:txBody>
      </p:sp>
    </p:spTree>
    <p:extLst>
      <p:ext uri="{BB962C8B-B14F-4D97-AF65-F5344CB8AC3E}">
        <p14:creationId xmlns:p14="http://schemas.microsoft.com/office/powerpoint/2010/main" val="1806813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a:t>中学や高校の理系科目（典型的には数学）の教師にとって，「教えて考えさせる」ことは当然と思われたかもしれない．たいていは教師が教科書の内容を授業で説明し，その後で問題演習をしている．</a:t>
            </a:r>
            <a:endParaRPr kumimoji="1" lang="en-US" altLang="ja-JP" dirty="0"/>
          </a:p>
          <a:p>
            <a:r>
              <a:rPr lang="ja-JP" altLang="en-US" dirty="0"/>
              <a:t>しかし，こうした授業のほとんどは「教えて考えさせる授業」ではない．</a:t>
            </a:r>
            <a:endParaRPr lang="en-US" altLang="ja-JP" dirty="0"/>
          </a:p>
          <a:p>
            <a:r>
              <a:rPr kumimoji="1" lang="ja-JP" altLang="en-US" dirty="0"/>
              <a:t>「教えて考えさせる授業」では，教師が学習者の理解状態を把握すること，そして，学習者自身が自分の理解に自覚的になることを重視している．</a:t>
            </a:r>
          </a:p>
        </p:txBody>
      </p:sp>
    </p:spTree>
    <p:extLst>
      <p:ext uri="{BB962C8B-B14F-4D97-AF65-F5344CB8AC3E}">
        <p14:creationId xmlns:p14="http://schemas.microsoft.com/office/powerpoint/2010/main" val="3478304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具体例：線対称と点対称</a:t>
            </a:r>
          </a:p>
        </p:txBody>
      </p:sp>
      <p:sp>
        <p:nvSpPr>
          <p:cNvPr id="3" name="コンテンツ プレースホルダー 2"/>
          <p:cNvSpPr>
            <a:spLocks noGrp="1"/>
          </p:cNvSpPr>
          <p:nvPr>
            <p:ph idx="1"/>
          </p:nvPr>
        </p:nvSpPr>
        <p:spPr/>
        <p:txBody>
          <a:bodyPr/>
          <a:lstStyle/>
          <a:p>
            <a:r>
              <a:rPr kumimoji="1" lang="ja-JP" altLang="en-US" dirty="0"/>
              <a:t>授業の目標</a:t>
            </a:r>
            <a:endParaRPr kumimoji="1" lang="en-US" altLang="ja-JP" dirty="0"/>
          </a:p>
          <a:p>
            <a:pPr lvl="1"/>
            <a:r>
              <a:rPr kumimoji="1" lang="ja-JP" altLang="en-US" dirty="0"/>
              <a:t>線対称と点対称の定義を明確にする．定義にあてはまれば線対称あるいは点対称と言えることを理解する．それを説明できる．</a:t>
            </a:r>
            <a:endParaRPr kumimoji="1" lang="en-US" altLang="ja-JP" dirty="0"/>
          </a:p>
          <a:p>
            <a:pPr lvl="1"/>
            <a:r>
              <a:rPr lang="ja-JP" altLang="en-US" dirty="0"/>
              <a:t>これら２つは排反な概念ではないことを理解する．線対称（点対称ではない），点対称（線対称ではない），線対称かつ点対称な図形に分類ができる．</a:t>
            </a:r>
            <a:endParaRPr lang="en-US" altLang="ja-JP" dirty="0"/>
          </a:p>
          <a:p>
            <a:pPr lvl="1"/>
            <a:r>
              <a:rPr kumimoji="1" lang="ja-JP" altLang="en-US" dirty="0"/>
              <a:t>これら図形の定義や性質を用いて，</a:t>
            </a:r>
            <a:r>
              <a:rPr lang="ja-JP" altLang="en-US" dirty="0"/>
              <a:t>線対称，点対称，線対称かつ点対称な図形を生成できる．</a:t>
            </a:r>
            <a:endParaRPr kumimoji="1" lang="ja-JP" altLang="en-US" dirty="0"/>
          </a:p>
        </p:txBody>
      </p:sp>
    </p:spTree>
    <p:extLst>
      <p:ext uri="{BB962C8B-B14F-4D97-AF65-F5344CB8AC3E}">
        <p14:creationId xmlns:p14="http://schemas.microsoft.com/office/powerpoint/2010/main" val="11282425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a:t>予習</a:t>
            </a:r>
            <a:endParaRPr kumimoji="1" lang="en-US" altLang="ja-JP" dirty="0"/>
          </a:p>
          <a:p>
            <a:pPr lvl="1"/>
            <a:r>
              <a:rPr lang="ja-JP" altLang="en-US" dirty="0"/>
              <a:t>教科書を読み，よくわからないところには付箋を貼る</a:t>
            </a:r>
            <a:endParaRPr lang="en-US" altLang="ja-JP" dirty="0"/>
          </a:p>
          <a:p>
            <a:r>
              <a:rPr kumimoji="1" lang="ja-JP" altLang="en-US" dirty="0"/>
              <a:t>教師からの説明</a:t>
            </a:r>
            <a:endParaRPr kumimoji="1" lang="en-US" altLang="ja-JP" dirty="0"/>
          </a:p>
          <a:p>
            <a:pPr lvl="1"/>
            <a:r>
              <a:rPr lang="ja-JP" altLang="en-US" dirty="0"/>
              <a:t>線対称と点対称に別名（オルトカサナール，マワストカサナール）をつけることで定義を明確にする．</a:t>
            </a:r>
            <a:endParaRPr lang="en-US" altLang="ja-JP" dirty="0"/>
          </a:p>
          <a:p>
            <a:pPr lvl="1"/>
            <a:r>
              <a:rPr kumimoji="1" lang="ja-JP" altLang="en-US" dirty="0"/>
              <a:t>用語と性質を確認する</a:t>
            </a:r>
            <a:endParaRPr kumimoji="1" lang="en-US" altLang="ja-JP" dirty="0"/>
          </a:p>
          <a:p>
            <a:pPr lvl="1"/>
            <a:r>
              <a:rPr lang="ja-JP" altLang="en-US" dirty="0"/>
              <a:t>線対称かつ点対称な図形が存在することを教える</a:t>
            </a:r>
            <a:endParaRPr kumimoji="1" lang="ja-JP" altLang="en-US" dirty="0"/>
          </a:p>
        </p:txBody>
      </p:sp>
    </p:spTree>
    <p:extLst>
      <p:ext uri="{BB962C8B-B14F-4D97-AF65-F5344CB8AC3E}">
        <p14:creationId xmlns:p14="http://schemas.microsoft.com/office/powerpoint/2010/main" val="14613557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a:t>理解確認課題</a:t>
            </a:r>
            <a:endParaRPr kumimoji="1" lang="en-US" altLang="ja-JP" dirty="0"/>
          </a:p>
          <a:p>
            <a:pPr lvl="1"/>
            <a:r>
              <a:rPr lang="ja-JP" altLang="en-US" dirty="0"/>
              <a:t>アルファベットの大文字について，線対称かどうか，点対称かどうかによる４カテゴリに分類する．グループでの課題解決活動の後，クラス全体で理解を確認する．</a:t>
            </a:r>
            <a:endParaRPr lang="en-US" altLang="ja-JP" dirty="0"/>
          </a:p>
          <a:p>
            <a:r>
              <a:rPr kumimoji="1" lang="ja-JP" altLang="en-US" dirty="0"/>
              <a:t>理解深化課題</a:t>
            </a:r>
            <a:endParaRPr kumimoji="1" lang="en-US" altLang="ja-JP" dirty="0"/>
          </a:p>
          <a:p>
            <a:pPr lvl="1"/>
            <a:r>
              <a:rPr lang="ja-JP" altLang="en-US" dirty="0"/>
              <a:t>４象限のうちひとつだけに図形が描かれている図版から，線対称，点対称，線対称かつ点対称の図形を作図する．グループで課題解決活動の後，クラス全体で発表する．</a:t>
            </a:r>
            <a:endParaRPr kumimoji="1" lang="ja-JP" altLang="en-US" dirty="0"/>
          </a:p>
        </p:txBody>
      </p:sp>
      <p:sp>
        <p:nvSpPr>
          <p:cNvPr id="4" name="テキスト ボックス 3"/>
          <p:cNvSpPr txBox="1"/>
          <p:nvPr/>
        </p:nvSpPr>
        <p:spPr>
          <a:xfrm>
            <a:off x="905717" y="5083678"/>
            <a:ext cx="10161756" cy="646331"/>
          </a:xfrm>
          <a:prstGeom prst="rect">
            <a:avLst/>
          </a:prstGeom>
          <a:noFill/>
        </p:spPr>
        <p:txBody>
          <a:bodyPr wrap="none" rtlCol="0">
            <a:spAutoFit/>
          </a:bodyPr>
          <a:lstStyle/>
          <a:p>
            <a:r>
              <a:rPr kumimoji="1" lang="ja-JP" altLang="en-US" dirty="0"/>
              <a:t>市川伸一（</a:t>
            </a:r>
            <a:r>
              <a:rPr kumimoji="1" lang="en-US" altLang="ja-JP" dirty="0"/>
              <a:t>2013</a:t>
            </a:r>
            <a:r>
              <a:rPr kumimoji="1" lang="ja-JP" altLang="en-US" dirty="0"/>
              <a:t>）「教えて考えさせる授業」の挑戦</a:t>
            </a:r>
            <a:r>
              <a:rPr kumimoji="1" lang="en-US" altLang="ja-JP" dirty="0"/>
              <a:t>―</a:t>
            </a:r>
            <a:r>
              <a:rPr kumimoji="1" lang="ja-JP" altLang="en-US" dirty="0"/>
              <a:t>学ぶ意欲と深い理解を</a:t>
            </a:r>
            <a:r>
              <a:rPr lang="ja-JP" altLang="en-US" dirty="0"/>
              <a:t>育む授業デザインー</a:t>
            </a:r>
            <a:endParaRPr lang="en-US" altLang="ja-JP" dirty="0"/>
          </a:p>
          <a:p>
            <a:r>
              <a:rPr kumimoji="1" lang="ja-JP" altLang="en-US" dirty="0"/>
              <a:t>明治図書</a:t>
            </a:r>
          </a:p>
        </p:txBody>
      </p:sp>
    </p:spTree>
    <p:extLst>
      <p:ext uri="{BB962C8B-B14F-4D97-AF65-F5344CB8AC3E}">
        <p14:creationId xmlns:p14="http://schemas.microsoft.com/office/powerpoint/2010/main" val="3543976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課題</a:t>
            </a:r>
            <a:r>
              <a:rPr lang="ja-JP" altLang="en-US" dirty="0"/>
              <a:t>２</a:t>
            </a:r>
            <a:r>
              <a:rPr kumimoji="1" lang="ja-JP" altLang="en-US" dirty="0"/>
              <a:t>：</a:t>
            </a:r>
          </a:p>
        </p:txBody>
      </p:sp>
      <p:sp>
        <p:nvSpPr>
          <p:cNvPr id="3" name="コンテンツ プレースホルダー 2"/>
          <p:cNvSpPr>
            <a:spLocks noGrp="1"/>
          </p:cNvSpPr>
          <p:nvPr>
            <p:ph idx="1"/>
          </p:nvPr>
        </p:nvSpPr>
        <p:spPr/>
        <p:txBody>
          <a:bodyPr/>
          <a:lstStyle/>
          <a:p>
            <a:r>
              <a:rPr lang="ja-JP" altLang="en-US" dirty="0"/>
              <a:t>「教えて考えさせる授業」でのどのような学習活動が，この授業の前半で解説した「深い学習」をもたらすと考えられるかを，整理して述べてください．ここで「深い学習」とは，「教えて考えさせる授業」での理解深化課題の解決に限定されるものではないことに注意してください．</a:t>
            </a:r>
            <a:endParaRPr lang="en-US" altLang="ja-JP" dirty="0"/>
          </a:p>
          <a:p>
            <a:pPr lvl="1"/>
            <a:r>
              <a:rPr lang="ja-JP" altLang="en-US" dirty="0"/>
              <a:t>この課題に取り組む前に，</a:t>
            </a:r>
            <a:r>
              <a:rPr kumimoji="1" lang="en-US" altLang="ja-JP" dirty="0" err="1"/>
              <a:t>CoursePower</a:t>
            </a:r>
            <a:r>
              <a:rPr kumimoji="1" lang="en-US" altLang="ja-JP" dirty="0"/>
              <a:t> </a:t>
            </a:r>
            <a:r>
              <a:rPr kumimoji="1" lang="ja-JP" altLang="en-US" dirty="0"/>
              <a:t>で配布している「教えて考えさせる授業」の参考資料をよく読んでください．</a:t>
            </a:r>
          </a:p>
        </p:txBody>
      </p:sp>
    </p:spTree>
    <p:extLst>
      <p:ext uri="{BB962C8B-B14F-4D97-AF65-F5344CB8AC3E}">
        <p14:creationId xmlns:p14="http://schemas.microsoft.com/office/powerpoint/2010/main" val="4243590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文献</a:t>
            </a:r>
          </a:p>
        </p:txBody>
      </p:sp>
      <p:sp>
        <p:nvSpPr>
          <p:cNvPr id="3" name="コンテンツ プレースホルダー 2"/>
          <p:cNvSpPr>
            <a:spLocks noGrp="1"/>
          </p:cNvSpPr>
          <p:nvPr>
            <p:ph idx="1"/>
          </p:nvPr>
        </p:nvSpPr>
        <p:spPr/>
        <p:txBody>
          <a:bodyPr>
            <a:normAutofit fontScale="92500" lnSpcReduction="10000"/>
          </a:bodyPr>
          <a:lstStyle/>
          <a:p>
            <a:r>
              <a:rPr lang="en-US" altLang="ja-JP" dirty="0" err="1">
                <a:latin typeface="Times New Roman" panose="02020603050405020304" pitchFamily="18" charset="0"/>
                <a:cs typeface="Times New Roman" panose="02020603050405020304" pitchFamily="18" charset="0"/>
              </a:rPr>
              <a:t>Aleven</a:t>
            </a:r>
            <a:r>
              <a:rPr lang="en-US" altLang="ja-JP" dirty="0">
                <a:latin typeface="Times New Roman" panose="02020603050405020304" pitchFamily="18" charset="0"/>
                <a:cs typeface="Times New Roman" panose="02020603050405020304" pitchFamily="18" charset="0"/>
              </a:rPr>
              <a:t>, V., &amp; Koedinger, K. R. (2002). An effective metacognitive strategy: Learning by doing and explaining with a computer-based Cognitive Tutor. </a:t>
            </a:r>
            <a:r>
              <a:rPr lang="en-US" altLang="ja-JP" i="1" dirty="0">
                <a:latin typeface="Times New Roman" panose="02020603050405020304" pitchFamily="18" charset="0"/>
                <a:cs typeface="Times New Roman" panose="02020603050405020304" pitchFamily="18" charset="0"/>
              </a:rPr>
              <a:t>Cognitive Science</a:t>
            </a:r>
            <a:r>
              <a:rPr lang="en-US" altLang="ja-JP" dirty="0">
                <a:latin typeface="Times New Roman" panose="02020603050405020304" pitchFamily="18" charset="0"/>
                <a:cs typeface="Times New Roman" panose="02020603050405020304" pitchFamily="18" charset="0"/>
              </a:rPr>
              <a:t>, 26: 147-179.</a:t>
            </a:r>
          </a:p>
          <a:p>
            <a:r>
              <a:rPr lang="ja-JP" altLang="en-US" dirty="0"/>
              <a:t>市川伸一（</a:t>
            </a:r>
            <a:r>
              <a:rPr lang="en-US" altLang="ja-JP" dirty="0"/>
              <a:t>2013</a:t>
            </a:r>
            <a:r>
              <a:rPr lang="ja-JP" altLang="en-US" dirty="0"/>
              <a:t>）「教えて考えさせる授業」の挑戦</a:t>
            </a:r>
            <a:r>
              <a:rPr lang="en-US" altLang="ja-JP" dirty="0"/>
              <a:t>―</a:t>
            </a:r>
            <a:r>
              <a:rPr lang="ja-JP" altLang="en-US" dirty="0"/>
              <a:t>学ぶ意欲と深い理解を育む授業デザインー　明治図書</a:t>
            </a:r>
            <a:endParaRPr lang="en-US" altLang="ja-JP" dirty="0"/>
          </a:p>
          <a:p>
            <a:r>
              <a:rPr lang="ja-JP" altLang="en-US" dirty="0"/>
              <a:t>松下佳代・田口真奈（</a:t>
            </a:r>
            <a:r>
              <a:rPr lang="en-US" altLang="ja-JP" dirty="0"/>
              <a:t>2012</a:t>
            </a:r>
            <a:r>
              <a:rPr lang="ja-JP" altLang="en-US" dirty="0"/>
              <a:t>）大学授業　京都大学高等教育研究開発推進センター（編）生成する大学教育学　ナカニシヤ出版（</a:t>
            </a:r>
            <a:r>
              <a:rPr lang="en-US" altLang="ja-JP" dirty="0"/>
              <a:t>pp.77-109</a:t>
            </a:r>
            <a:r>
              <a:rPr lang="ja-JP" altLang="en-US" dirty="0"/>
              <a:t>）</a:t>
            </a:r>
            <a:endParaRPr lang="en-US" altLang="ja-JP" dirty="0"/>
          </a:p>
          <a:p>
            <a:r>
              <a:rPr lang="ja-JP" altLang="en-US" dirty="0"/>
              <a:t>西林克彦（</a:t>
            </a:r>
            <a:r>
              <a:rPr lang="en-US" altLang="ja-JP" dirty="0"/>
              <a:t>1994</a:t>
            </a:r>
            <a:r>
              <a:rPr lang="ja-JP" altLang="en-US" dirty="0"/>
              <a:t>）間違いだらけの学習論 なぜ勉強が身につかないか　新曜社</a:t>
            </a:r>
            <a:endParaRPr lang="en-US" altLang="ja-JP" dirty="0"/>
          </a:p>
          <a:p>
            <a:r>
              <a:rPr kumimoji="1" lang="ja-JP" altLang="en-US" dirty="0"/>
              <a:t>ソーヤー</a:t>
            </a:r>
            <a:r>
              <a:rPr kumimoji="1" lang="en-US" altLang="ja-JP" dirty="0"/>
              <a:t>, R. K. </a:t>
            </a:r>
            <a:r>
              <a:rPr lang="en-US" altLang="ja-JP" dirty="0"/>
              <a:t>(</a:t>
            </a:r>
            <a:r>
              <a:rPr lang="ja-JP" altLang="en-US" dirty="0"/>
              <a:t>編</a:t>
            </a:r>
            <a:r>
              <a:rPr lang="en-US" altLang="ja-JP" dirty="0"/>
              <a:t>) (</a:t>
            </a:r>
            <a:r>
              <a:rPr kumimoji="1" lang="en-US" altLang="ja-JP" dirty="0"/>
              <a:t>2009). </a:t>
            </a:r>
            <a:r>
              <a:rPr kumimoji="1" lang="ja-JP" altLang="en-US" dirty="0"/>
              <a:t>学習科学ハンドブック　培風館</a:t>
            </a:r>
          </a:p>
        </p:txBody>
      </p:sp>
    </p:spTree>
    <p:extLst>
      <p:ext uri="{BB962C8B-B14F-4D97-AF65-F5344CB8AC3E}">
        <p14:creationId xmlns:p14="http://schemas.microsoft.com/office/powerpoint/2010/main" val="3214425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本授業の内容と目標</a:t>
            </a:r>
          </a:p>
        </p:txBody>
      </p:sp>
      <p:sp>
        <p:nvSpPr>
          <p:cNvPr id="3" name="コンテンツ プレースホルダー 2"/>
          <p:cNvSpPr>
            <a:spLocks noGrp="1"/>
          </p:cNvSpPr>
          <p:nvPr>
            <p:ph idx="1"/>
          </p:nvPr>
        </p:nvSpPr>
        <p:spPr/>
        <p:txBody>
          <a:bodyPr/>
          <a:lstStyle/>
          <a:p>
            <a:r>
              <a:rPr kumimoji="1" lang="ja-JP" altLang="en-US" dirty="0"/>
              <a:t>「教育方法の研究」第７回と８回の授業では，深い理解（深い学習）を促す授業の工夫について考える．</a:t>
            </a:r>
            <a:endParaRPr kumimoji="1" lang="en-US" altLang="ja-JP" dirty="0"/>
          </a:p>
          <a:p>
            <a:r>
              <a:rPr lang="ja-JP" altLang="en-US" dirty="0"/>
              <a:t>第７回は「教えて考えさせる授業」，第８回は「ジグソー法」について講義する．</a:t>
            </a:r>
            <a:endParaRPr lang="en-US" altLang="ja-JP" dirty="0"/>
          </a:p>
          <a:p>
            <a:r>
              <a:rPr kumimoji="1" lang="ja-JP" altLang="en-US" dirty="0"/>
              <a:t>それぞれの授業（学習）方法がなぜ深い理解をもたらすのかを理解し，これらの方法による授業の指導案を作成できるようになることが目標である．</a:t>
            </a:r>
            <a:endParaRPr lang="en-US" altLang="ja-JP" dirty="0"/>
          </a:p>
          <a:p>
            <a:r>
              <a:rPr lang="ja-JP" altLang="en-US" dirty="0"/>
              <a:t>自分が教員免許を取得する科目において，これらの方法による授業をどの単元で実施すると大きな効果が期待できるか，ディスカッションを行う．</a:t>
            </a:r>
            <a:endParaRPr kumimoji="1" lang="en-US" altLang="ja-JP" dirty="0"/>
          </a:p>
        </p:txBody>
      </p:sp>
    </p:spTree>
    <p:extLst>
      <p:ext uri="{BB962C8B-B14F-4D97-AF65-F5344CB8AC3E}">
        <p14:creationId xmlns:p14="http://schemas.microsoft.com/office/powerpoint/2010/main" val="635684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38100"/>
        </p:spPr>
        <p:style>
          <a:lnRef idx="2">
            <a:schemeClr val="accent1"/>
          </a:lnRef>
          <a:fillRef idx="1">
            <a:schemeClr val="lt1"/>
          </a:fillRef>
          <a:effectRef idx="0">
            <a:schemeClr val="accent1"/>
          </a:effectRef>
          <a:fontRef idx="minor">
            <a:schemeClr val="dk1"/>
          </a:fontRef>
        </p:style>
        <p:txBody>
          <a:bodyPr/>
          <a:lstStyle/>
          <a:p>
            <a:r>
              <a:rPr kumimoji="1" lang="ja-JP" altLang="en-US" dirty="0"/>
              <a:t>深い理解（学習）とは？</a:t>
            </a:r>
          </a:p>
        </p:txBody>
      </p:sp>
      <p:sp>
        <p:nvSpPr>
          <p:cNvPr id="3" name="コンテンツ プレースホルダー 2"/>
          <p:cNvSpPr>
            <a:spLocks noGrp="1"/>
          </p:cNvSpPr>
          <p:nvPr>
            <p:ph idx="1"/>
          </p:nvPr>
        </p:nvSpPr>
        <p:spPr/>
        <p:txBody>
          <a:bodyPr/>
          <a:lstStyle/>
          <a:p>
            <a:r>
              <a:rPr kumimoji="1" lang="ja-JP" altLang="en-US" dirty="0"/>
              <a:t>深い理解，あるいは，深い学習とは？</a:t>
            </a:r>
            <a:endParaRPr kumimoji="1" lang="en-US" altLang="ja-JP" dirty="0"/>
          </a:p>
          <a:p>
            <a:r>
              <a:rPr lang="ja-JP" altLang="en-US" dirty="0"/>
              <a:t>新学習指導要領は「主体的・対話的で深い学び」を掲げている．</a:t>
            </a:r>
            <a:endParaRPr lang="en-US" altLang="ja-JP" dirty="0"/>
          </a:p>
          <a:p>
            <a:r>
              <a:rPr kumimoji="1" lang="ja-JP" altLang="en-US" dirty="0"/>
              <a:t>いわゆる「丸暗記」が浅い学びであることはわかる．それでは，丸暗記ではない学習とは？</a:t>
            </a:r>
            <a:endParaRPr kumimoji="1" lang="en-US" altLang="ja-JP" dirty="0"/>
          </a:p>
          <a:p>
            <a:r>
              <a:rPr lang="ja-JP" altLang="en-US" dirty="0"/>
              <a:t>直観的には「意味を理解した学習」が深い学習ではないか？</a:t>
            </a:r>
            <a:endParaRPr kumimoji="1" lang="en-US" altLang="ja-JP" dirty="0"/>
          </a:p>
        </p:txBody>
      </p:sp>
    </p:spTree>
    <p:extLst>
      <p:ext uri="{BB962C8B-B14F-4D97-AF65-F5344CB8AC3E}">
        <p14:creationId xmlns:p14="http://schemas.microsoft.com/office/powerpoint/2010/main" val="3061918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a:bodyPr>
          <a:lstStyle/>
          <a:p>
            <a:r>
              <a:rPr lang="ja-JP" altLang="en-US" dirty="0"/>
              <a:t>新しい事実やアイデアを批判的に検討し，それを既有の認知構造に結びつけ，アイデア間に多くの結びつきを作る．</a:t>
            </a:r>
            <a:r>
              <a:rPr lang="ja-JP" altLang="en-US" sz="1800" dirty="0"/>
              <a:t>（松下・田口，</a:t>
            </a:r>
            <a:r>
              <a:rPr lang="en-US" altLang="ja-JP" sz="1800" dirty="0"/>
              <a:t>2012</a:t>
            </a:r>
            <a:r>
              <a:rPr lang="ja-JP" altLang="en-US" sz="1800" dirty="0"/>
              <a:t>）</a:t>
            </a:r>
            <a:endParaRPr lang="en-US" altLang="ja-JP" sz="1800" dirty="0"/>
          </a:p>
          <a:p>
            <a:pPr lvl="1"/>
            <a:r>
              <a:rPr lang="ja-JP" altLang="en-US" dirty="0"/>
              <a:t>学生は自分の既有知識や経験に関連づけ，学習対象の論理や議論を批判的に吟味しながら，概念や原理を全体論的に理解しようとする．</a:t>
            </a:r>
            <a:endParaRPr lang="en-US" altLang="ja-JP" dirty="0"/>
          </a:p>
          <a:p>
            <a:r>
              <a:rPr lang="ja-JP" altLang="en-US" dirty="0"/>
              <a:t>深い学習の達成は，学習の転移，知識の保持，誤概念の除去，獲得した知識を自分の言葉で説明できることなどによって示される．</a:t>
            </a:r>
            <a:r>
              <a:rPr lang="en-US" altLang="ja-JP" sz="1800" dirty="0"/>
              <a:t>(</a:t>
            </a:r>
            <a:r>
              <a:rPr lang="en-US" altLang="ja-JP" sz="1800" dirty="0" err="1"/>
              <a:t>Aleven</a:t>
            </a:r>
            <a:r>
              <a:rPr lang="en-US" altLang="ja-JP" sz="1800" dirty="0"/>
              <a:t> &amp; Koedinger, 2002</a:t>
            </a:r>
            <a:r>
              <a:rPr lang="ja-JP" altLang="en-US" sz="1800" dirty="0"/>
              <a:t>）</a:t>
            </a:r>
          </a:p>
          <a:p>
            <a:endParaRPr kumimoji="1" lang="ja-JP" altLang="en-US" dirty="0"/>
          </a:p>
        </p:txBody>
      </p:sp>
    </p:spTree>
    <p:extLst>
      <p:ext uri="{BB962C8B-B14F-4D97-AF65-F5344CB8AC3E}">
        <p14:creationId xmlns:p14="http://schemas.microsoft.com/office/powerpoint/2010/main" val="1218502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深い学習と浅い学習の対比</a:t>
            </a: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59791986"/>
              </p:ext>
            </p:extLst>
          </p:nvPr>
        </p:nvGraphicFramePr>
        <p:xfrm>
          <a:off x="838200" y="1825625"/>
          <a:ext cx="10515600" cy="441960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1128299360"/>
                    </a:ext>
                  </a:extLst>
                </a:gridCol>
                <a:gridCol w="5257800">
                  <a:extLst>
                    <a:ext uri="{9D8B030D-6E8A-4147-A177-3AD203B41FA5}">
                      <a16:colId xmlns:a16="http://schemas.microsoft.com/office/drawing/2014/main" val="3834425497"/>
                    </a:ext>
                  </a:extLst>
                </a:gridCol>
              </a:tblGrid>
              <a:tr h="370840">
                <a:tc>
                  <a:txBody>
                    <a:bodyPr/>
                    <a:lstStyle/>
                    <a:p>
                      <a:r>
                        <a:rPr kumimoji="1" lang="ja-JP" altLang="en-US" sz="2000" dirty="0"/>
                        <a:t>知識の深い学習（認知科学の知見から）</a:t>
                      </a:r>
                    </a:p>
                  </a:txBody>
                  <a:tcPr/>
                </a:tc>
                <a:tc>
                  <a:txBody>
                    <a:bodyPr/>
                    <a:lstStyle/>
                    <a:p>
                      <a:r>
                        <a:rPr kumimoji="1" lang="ja-JP" altLang="en-US" sz="2000" dirty="0"/>
                        <a:t>伝統的な教室の実践（教授主義）</a:t>
                      </a:r>
                    </a:p>
                  </a:txBody>
                  <a:tcPr/>
                </a:tc>
                <a:extLst>
                  <a:ext uri="{0D108BD9-81ED-4DB2-BD59-A6C34878D82A}">
                    <a16:rowId xmlns:a16="http://schemas.microsoft.com/office/drawing/2014/main" val="176770205"/>
                  </a:ext>
                </a:extLst>
              </a:tr>
              <a:tr h="370840">
                <a:tc>
                  <a:txBody>
                    <a:bodyPr/>
                    <a:lstStyle/>
                    <a:p>
                      <a:r>
                        <a:rPr kumimoji="1" lang="ja-JP" altLang="en-US" sz="2000" dirty="0"/>
                        <a:t>深い学習に必要なのは，学習者が新しいアイデアや概念を先行知識や先行経験と関係づけることである．</a:t>
                      </a:r>
                    </a:p>
                  </a:txBody>
                  <a:tcPr/>
                </a:tc>
                <a:tc>
                  <a:txBody>
                    <a:bodyPr/>
                    <a:lstStyle/>
                    <a:p>
                      <a:r>
                        <a:rPr kumimoji="1" lang="ja-JP" altLang="en-US" sz="2000" dirty="0"/>
                        <a:t>学習者は，教材を自分たちがすでに知っているものとは無関係なものとして扱う．</a:t>
                      </a:r>
                    </a:p>
                  </a:txBody>
                  <a:tcPr/>
                </a:tc>
                <a:extLst>
                  <a:ext uri="{0D108BD9-81ED-4DB2-BD59-A6C34878D82A}">
                    <a16:rowId xmlns:a16="http://schemas.microsoft.com/office/drawing/2014/main" val="1438133129"/>
                  </a:ext>
                </a:extLst>
              </a:tr>
              <a:tr h="370840">
                <a:tc>
                  <a:txBody>
                    <a:bodyPr/>
                    <a:lstStyle/>
                    <a:p>
                      <a:r>
                        <a:rPr kumimoji="1" lang="ja-JP" altLang="en-US" sz="2000" dirty="0"/>
                        <a:t>深い学習に必要なのは，学習者が自らの知識を，相互に関係する概念システムと統合することである．</a:t>
                      </a:r>
                    </a:p>
                  </a:txBody>
                  <a:tcPr/>
                </a:tc>
                <a:tc>
                  <a:txBody>
                    <a:bodyPr/>
                    <a:lstStyle/>
                    <a:p>
                      <a:r>
                        <a:rPr kumimoji="1" lang="ja-JP" altLang="en-US" sz="2000" dirty="0"/>
                        <a:t>学習者は，教材を相互に切り離された知識の断片として扱う．</a:t>
                      </a:r>
                    </a:p>
                  </a:txBody>
                  <a:tcPr/>
                </a:tc>
                <a:extLst>
                  <a:ext uri="{0D108BD9-81ED-4DB2-BD59-A6C34878D82A}">
                    <a16:rowId xmlns:a16="http://schemas.microsoft.com/office/drawing/2014/main" val="1044057546"/>
                  </a:ext>
                </a:extLst>
              </a:tr>
              <a:tr h="370840">
                <a:tc>
                  <a:txBody>
                    <a:bodyPr/>
                    <a:lstStyle/>
                    <a:p>
                      <a:r>
                        <a:rPr kumimoji="1" lang="ja-JP" altLang="en-US" sz="2000" dirty="0"/>
                        <a:t>深い学習に必要なのは，学習者がパターンや基礎となる原則を探すことである．</a:t>
                      </a:r>
                    </a:p>
                  </a:txBody>
                  <a:tcPr/>
                </a:tc>
                <a:tc>
                  <a:txBody>
                    <a:bodyPr/>
                    <a:lstStyle/>
                    <a:p>
                      <a:r>
                        <a:rPr kumimoji="1" lang="ja-JP" altLang="en-US" sz="2000" dirty="0"/>
                        <a:t>学習者は，事実を記憶し，手続きを実行するのみで，理由について理解することがない．</a:t>
                      </a:r>
                    </a:p>
                  </a:txBody>
                  <a:tcPr/>
                </a:tc>
                <a:extLst>
                  <a:ext uri="{0D108BD9-81ED-4DB2-BD59-A6C34878D82A}">
                    <a16:rowId xmlns:a16="http://schemas.microsoft.com/office/drawing/2014/main" val="577430163"/>
                  </a:ext>
                </a:extLst>
              </a:tr>
              <a:tr h="370840">
                <a:tc>
                  <a:txBody>
                    <a:bodyPr/>
                    <a:lstStyle/>
                    <a:p>
                      <a:r>
                        <a:rPr kumimoji="1" lang="ja-JP" altLang="en-US" sz="2000" dirty="0"/>
                        <a:t>深い学習に必要なのは，学習者が新しいアイデアを評価し，それらを結論と結びつけることである．</a:t>
                      </a:r>
                    </a:p>
                  </a:txBody>
                  <a:tcPr/>
                </a:tc>
                <a:tc>
                  <a:txBody>
                    <a:bodyPr/>
                    <a:lstStyle/>
                    <a:p>
                      <a:r>
                        <a:rPr kumimoji="1" lang="ja-JP" altLang="en-US" sz="2000" dirty="0"/>
                        <a:t>学習者は，教科書で出会ったものと異なる新しいアイデアを理解することを困難に感じる．</a:t>
                      </a:r>
                    </a:p>
                  </a:txBody>
                  <a:tcPr/>
                </a:tc>
                <a:extLst>
                  <a:ext uri="{0D108BD9-81ED-4DB2-BD59-A6C34878D82A}">
                    <a16:rowId xmlns:a16="http://schemas.microsoft.com/office/drawing/2014/main" val="1329121692"/>
                  </a:ext>
                </a:extLst>
              </a:tr>
            </a:tbl>
          </a:graphicData>
        </a:graphic>
      </p:graphicFrame>
    </p:spTree>
    <p:extLst>
      <p:ext uri="{BB962C8B-B14F-4D97-AF65-F5344CB8AC3E}">
        <p14:creationId xmlns:p14="http://schemas.microsoft.com/office/powerpoint/2010/main" val="4014597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196987144"/>
              </p:ext>
            </p:extLst>
          </p:nvPr>
        </p:nvGraphicFramePr>
        <p:xfrm>
          <a:off x="838200" y="1825625"/>
          <a:ext cx="10515600" cy="210312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3904257720"/>
                    </a:ext>
                  </a:extLst>
                </a:gridCol>
                <a:gridCol w="5257800">
                  <a:extLst>
                    <a:ext uri="{9D8B030D-6E8A-4147-A177-3AD203B41FA5}">
                      <a16:colId xmlns:a16="http://schemas.microsoft.com/office/drawing/2014/main" val="3977048146"/>
                    </a:ext>
                  </a:extLst>
                </a:gridCol>
              </a:tblGrid>
              <a:tr h="370840">
                <a:tc>
                  <a:txBody>
                    <a:bodyPr/>
                    <a:lstStyle/>
                    <a:p>
                      <a:r>
                        <a:rPr kumimoji="1" lang="ja-JP" altLang="en-US" sz="2000" dirty="0"/>
                        <a:t>知識の深い学習（認知科学の知見から）</a:t>
                      </a:r>
                    </a:p>
                  </a:txBody>
                  <a:tcPr/>
                </a:tc>
                <a:tc>
                  <a:txBody>
                    <a:bodyPr/>
                    <a:lstStyle/>
                    <a:p>
                      <a:r>
                        <a:rPr kumimoji="1" lang="ja-JP" altLang="en-US" sz="2000" dirty="0"/>
                        <a:t>伝統的な教室の実践（教授主義）</a:t>
                      </a:r>
                    </a:p>
                  </a:txBody>
                  <a:tcPr/>
                </a:tc>
                <a:extLst>
                  <a:ext uri="{0D108BD9-81ED-4DB2-BD59-A6C34878D82A}">
                    <a16:rowId xmlns:a16="http://schemas.microsoft.com/office/drawing/2014/main" val="130103442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深い学習に必要なのは，学習者が対話を通して知識が創造される過程を理解し，議論の中の論理を批判的に吟味することである．</a:t>
                      </a:r>
                    </a:p>
                  </a:txBody>
                  <a:tcPr/>
                </a:tc>
                <a:tc>
                  <a:txBody>
                    <a:bodyPr/>
                    <a:lstStyle/>
                    <a:p>
                      <a:r>
                        <a:rPr kumimoji="1" lang="ja-JP" altLang="en-US" sz="2000" dirty="0"/>
                        <a:t>学習者は事実と手続きを，全知全能の権威的存在から伝えられた静的な知識として扱う．</a:t>
                      </a:r>
                    </a:p>
                  </a:txBody>
                  <a:tcPr/>
                </a:tc>
                <a:extLst>
                  <a:ext uri="{0D108BD9-81ED-4DB2-BD59-A6C34878D82A}">
                    <a16:rowId xmlns:a16="http://schemas.microsoft.com/office/drawing/2014/main" val="240058297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深い学習に必要なのは，学習者が自身の理解と学習過程を省察することである．</a:t>
                      </a:r>
                    </a:p>
                  </a:txBody>
                  <a:tcPr/>
                </a:tc>
                <a:tc>
                  <a:txBody>
                    <a:bodyPr/>
                    <a:lstStyle/>
                    <a:p>
                      <a:r>
                        <a:rPr kumimoji="1" lang="ja-JP" altLang="en-US" sz="2000" dirty="0"/>
                        <a:t>学習者は記憶するのみで，目的や自身の学習方略を省察することがない．</a:t>
                      </a:r>
                    </a:p>
                  </a:txBody>
                  <a:tcPr/>
                </a:tc>
                <a:extLst>
                  <a:ext uri="{0D108BD9-81ED-4DB2-BD59-A6C34878D82A}">
                    <a16:rowId xmlns:a16="http://schemas.microsoft.com/office/drawing/2014/main" val="3470169865"/>
                  </a:ext>
                </a:extLst>
              </a:tr>
            </a:tbl>
          </a:graphicData>
        </a:graphic>
      </p:graphicFrame>
      <p:sp>
        <p:nvSpPr>
          <p:cNvPr id="5" name="テキスト ボックス 4"/>
          <p:cNvSpPr txBox="1"/>
          <p:nvPr/>
        </p:nvSpPr>
        <p:spPr>
          <a:xfrm>
            <a:off x="838200" y="4184072"/>
            <a:ext cx="6781800" cy="369332"/>
          </a:xfrm>
          <a:prstGeom prst="rect">
            <a:avLst/>
          </a:prstGeom>
          <a:noFill/>
        </p:spPr>
        <p:txBody>
          <a:bodyPr wrap="square" rtlCol="0">
            <a:spAutoFit/>
          </a:bodyPr>
          <a:lstStyle/>
          <a:p>
            <a:r>
              <a:rPr kumimoji="1" lang="ja-JP" altLang="en-US" dirty="0"/>
              <a:t>ソーヤー，</a:t>
            </a:r>
            <a:r>
              <a:rPr kumimoji="1" lang="en-US" altLang="ja-JP" dirty="0"/>
              <a:t>R. K. (2009). </a:t>
            </a:r>
            <a:r>
              <a:rPr kumimoji="1" lang="ja-JP" altLang="en-US" dirty="0"/>
              <a:t>学習科学ハンドブック　第１章　</a:t>
            </a:r>
            <a:r>
              <a:rPr lang="ja-JP" altLang="en-US" dirty="0"/>
              <a:t>表</a:t>
            </a:r>
            <a:r>
              <a:rPr lang="en-US" altLang="ja-JP" dirty="0"/>
              <a:t>1.1</a:t>
            </a:r>
            <a:endParaRPr kumimoji="1" lang="ja-JP" altLang="en-US" dirty="0"/>
          </a:p>
        </p:txBody>
      </p:sp>
    </p:spTree>
    <p:extLst>
      <p:ext uri="{BB962C8B-B14F-4D97-AF65-F5344CB8AC3E}">
        <p14:creationId xmlns:p14="http://schemas.microsoft.com/office/powerpoint/2010/main" val="3216365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a:t>次のものを年代順に並べてく</a:t>
            </a:r>
            <a:r>
              <a:rPr lang="ja-JP" altLang="en-US" dirty="0"/>
              <a:t>ださい．</a:t>
            </a:r>
            <a:r>
              <a:rPr lang="ja-JP" altLang="en-US" sz="1800" dirty="0"/>
              <a:t>（西林，</a:t>
            </a:r>
            <a:r>
              <a:rPr lang="en-US" altLang="ja-JP" sz="1800" dirty="0"/>
              <a:t>1994</a:t>
            </a:r>
            <a:r>
              <a:rPr lang="ja-JP" altLang="en-US" sz="1800" dirty="0"/>
              <a:t>）</a:t>
            </a:r>
            <a:endParaRPr lang="en-US" altLang="ja-JP" sz="1800" dirty="0"/>
          </a:p>
          <a:p>
            <a:pPr marL="914400" lvl="1" indent="-457200">
              <a:buFont typeface="+mj-lt"/>
              <a:buAutoNum type="arabicPeriod"/>
            </a:pPr>
            <a:r>
              <a:rPr kumimoji="1" lang="ja-JP" altLang="en-US" dirty="0"/>
              <a:t>墾田永年私財法</a:t>
            </a:r>
            <a:endParaRPr kumimoji="1" lang="en-US" altLang="ja-JP" dirty="0"/>
          </a:p>
          <a:p>
            <a:pPr marL="914400" lvl="1" indent="-457200">
              <a:buFont typeface="+mj-lt"/>
              <a:buAutoNum type="arabicPeriod"/>
            </a:pPr>
            <a:r>
              <a:rPr kumimoji="1" lang="ja-JP" altLang="en-US" dirty="0"/>
              <a:t>三世一身法</a:t>
            </a:r>
            <a:endParaRPr kumimoji="1" lang="en-US" altLang="ja-JP" dirty="0"/>
          </a:p>
          <a:p>
            <a:pPr marL="914400" lvl="1" indent="-457200">
              <a:buFont typeface="+mj-lt"/>
              <a:buAutoNum type="arabicPeriod"/>
            </a:pPr>
            <a:r>
              <a:rPr lang="ja-JP" altLang="en-US" dirty="0"/>
              <a:t>荘園の成立</a:t>
            </a:r>
            <a:endParaRPr lang="en-US" altLang="ja-JP" dirty="0"/>
          </a:p>
          <a:p>
            <a:pPr marL="914400" lvl="1" indent="-457200">
              <a:buFont typeface="+mj-lt"/>
              <a:buAutoNum type="arabicPeriod"/>
            </a:pPr>
            <a:r>
              <a:rPr kumimoji="1" lang="ja-JP" altLang="en-US" dirty="0"/>
              <a:t>班田収授法</a:t>
            </a:r>
          </a:p>
        </p:txBody>
      </p:sp>
    </p:spTree>
    <p:extLst>
      <p:ext uri="{BB962C8B-B14F-4D97-AF65-F5344CB8AC3E}">
        <p14:creationId xmlns:p14="http://schemas.microsoft.com/office/powerpoint/2010/main" val="890592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課題１</a:t>
            </a:r>
          </a:p>
        </p:txBody>
      </p:sp>
      <p:sp>
        <p:nvSpPr>
          <p:cNvPr id="3" name="コンテンツ プレースホルダー 2"/>
          <p:cNvSpPr>
            <a:spLocks noGrp="1"/>
          </p:cNvSpPr>
          <p:nvPr>
            <p:ph idx="1"/>
          </p:nvPr>
        </p:nvSpPr>
        <p:spPr/>
        <p:txBody>
          <a:bodyPr/>
          <a:lstStyle/>
          <a:p>
            <a:r>
              <a:rPr lang="ja-JP" altLang="en-US" dirty="0"/>
              <a:t>深い理解（あるいは学習）とは何か，自分が取得する教員免許の科目での例を挙げて，説明してください．</a:t>
            </a:r>
            <a:endParaRPr kumimoji="1" lang="ja-JP" altLang="en-US" dirty="0"/>
          </a:p>
        </p:txBody>
      </p:sp>
    </p:spTree>
    <p:extLst>
      <p:ext uri="{BB962C8B-B14F-4D97-AF65-F5344CB8AC3E}">
        <p14:creationId xmlns:p14="http://schemas.microsoft.com/office/powerpoint/2010/main" val="2367901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38100"/>
        </p:spPr>
        <p:style>
          <a:lnRef idx="2">
            <a:schemeClr val="accent1"/>
          </a:lnRef>
          <a:fillRef idx="1">
            <a:schemeClr val="lt1"/>
          </a:fillRef>
          <a:effectRef idx="0">
            <a:schemeClr val="accent1"/>
          </a:effectRef>
          <a:fontRef idx="minor">
            <a:schemeClr val="dk1"/>
          </a:fontRef>
        </p:style>
        <p:txBody>
          <a:bodyPr/>
          <a:lstStyle/>
          <a:p>
            <a:r>
              <a:rPr kumimoji="1" lang="ja-JP" altLang="en-US" dirty="0"/>
              <a:t>「教えて考えさせる」授業</a:t>
            </a:r>
          </a:p>
        </p:txBody>
      </p:sp>
      <p:sp>
        <p:nvSpPr>
          <p:cNvPr id="3" name="コンテンツ プレースホルダー 2"/>
          <p:cNvSpPr>
            <a:spLocks noGrp="1"/>
          </p:cNvSpPr>
          <p:nvPr>
            <p:ph idx="1"/>
          </p:nvPr>
        </p:nvSpPr>
        <p:spPr/>
        <p:txBody>
          <a:bodyPr/>
          <a:lstStyle/>
          <a:p>
            <a:r>
              <a:rPr kumimoji="1" lang="ja-JP" altLang="en-US" dirty="0"/>
              <a:t>概念や手続きの意味理解を重視した「習得」の授業のスタンダードな設計原理として提唱された．</a:t>
            </a:r>
            <a:endParaRPr kumimoji="1" lang="ja-JP" altLang="en-US" u="sng" dirty="0"/>
          </a:p>
          <a:p>
            <a:r>
              <a:rPr kumimoji="1" lang="ja-JP" altLang="en-US" dirty="0"/>
              <a:t>教師からの説明，理解確認，理解深化，自己評価の４つの段階を踏まえて授業を構成する．</a:t>
            </a:r>
          </a:p>
        </p:txBody>
      </p:sp>
      <p:sp>
        <p:nvSpPr>
          <p:cNvPr id="5" name="テキスト ボックス 4">
            <a:extLst>
              <a:ext uri="{FF2B5EF4-FFF2-40B4-BE49-F238E27FC236}">
                <a16:creationId xmlns:a16="http://schemas.microsoft.com/office/drawing/2014/main" id="{F665620D-059F-294C-4406-4FE190DE2DA8}"/>
              </a:ext>
            </a:extLst>
          </p:cNvPr>
          <p:cNvSpPr txBox="1"/>
          <p:nvPr/>
        </p:nvSpPr>
        <p:spPr>
          <a:xfrm>
            <a:off x="1019103" y="4146211"/>
            <a:ext cx="4339650" cy="369332"/>
          </a:xfrm>
          <a:prstGeom prst="rect">
            <a:avLst/>
          </a:prstGeom>
          <a:noFill/>
        </p:spPr>
        <p:txBody>
          <a:bodyPr wrap="none" rtlCol="0">
            <a:spAutoFit/>
          </a:bodyPr>
          <a:lstStyle/>
          <a:p>
            <a:r>
              <a:rPr kumimoji="1" lang="ja-JP" altLang="en-US" dirty="0">
                <a:hlinkClick r:id="rId2"/>
              </a:rPr>
              <a:t>「教えて考えさせる授業」ウェブ</a:t>
            </a:r>
            <a:r>
              <a:rPr lang="ja-JP" altLang="en-US" dirty="0">
                <a:hlinkClick r:id="rId2"/>
              </a:rPr>
              <a:t>サイト</a:t>
            </a:r>
            <a:endParaRPr kumimoji="1" lang="ja-JP" altLang="en-US" dirty="0"/>
          </a:p>
        </p:txBody>
      </p:sp>
    </p:spTree>
    <p:extLst>
      <p:ext uri="{BB962C8B-B14F-4D97-AF65-F5344CB8AC3E}">
        <p14:creationId xmlns:p14="http://schemas.microsoft.com/office/powerpoint/2010/main" val="153594836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869</TotalTime>
  <Words>1797</Words>
  <Application>Microsoft Office PowerPoint</Application>
  <PresentationFormat>ワイド画面</PresentationFormat>
  <Paragraphs>92</Paragraphs>
  <Slides>18</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18</vt:i4>
      </vt:variant>
    </vt:vector>
  </HeadingPairs>
  <TitlesOfParts>
    <vt:vector size="23" baseType="lpstr">
      <vt:lpstr>游ゴシック</vt:lpstr>
      <vt:lpstr>游ゴシック Light</vt:lpstr>
      <vt:lpstr>Arial</vt:lpstr>
      <vt:lpstr>Times New Roman</vt:lpstr>
      <vt:lpstr>Office テーマ</vt:lpstr>
      <vt:lpstr>教育方法の研究　第7回 深い理解・思考・学習（１）</vt:lpstr>
      <vt:lpstr>本授業の内容と目標</vt:lpstr>
      <vt:lpstr>深い理解（学習）とは？</vt:lpstr>
      <vt:lpstr>PowerPoint プレゼンテーション</vt:lpstr>
      <vt:lpstr>深い学習と浅い学習の対比</vt:lpstr>
      <vt:lpstr>PowerPoint プレゼンテーション</vt:lpstr>
      <vt:lpstr>PowerPoint プレゼンテーション</vt:lpstr>
      <vt:lpstr>課題１</vt:lpstr>
      <vt:lpstr>「教えて考えさせる」授業</vt:lpstr>
      <vt:lpstr>PowerPoint プレゼンテーション</vt:lpstr>
      <vt:lpstr>「教えて考えさせる授業」の経緯</vt:lpstr>
      <vt:lpstr>PowerPoint プレゼンテーション</vt:lpstr>
      <vt:lpstr>PowerPoint プレゼンテーション</vt:lpstr>
      <vt:lpstr>具体例：線対称と点対称</vt:lpstr>
      <vt:lpstr>PowerPoint プレゼンテーション</vt:lpstr>
      <vt:lpstr>PowerPoint プレゼンテーション</vt:lpstr>
      <vt:lpstr>課題２：</vt:lpstr>
      <vt:lpstr>文献</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教育方法の研究　第7回</dc:title>
  <dc:creator>寺尾 敦</dc:creator>
  <cp:lastModifiedBy>寺尾 敦</cp:lastModifiedBy>
  <cp:revision>29</cp:revision>
  <dcterms:created xsi:type="dcterms:W3CDTF">2020-06-02T16:59:34Z</dcterms:created>
  <dcterms:modified xsi:type="dcterms:W3CDTF">2023-08-09T04:46:50Z</dcterms:modified>
</cp:coreProperties>
</file>