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sldIdLst>
    <p:sldId id="256" r:id="rId2"/>
    <p:sldId id="296" r:id="rId3"/>
    <p:sldId id="299" r:id="rId4"/>
    <p:sldId id="281" r:id="rId5"/>
    <p:sldId id="284" r:id="rId6"/>
    <p:sldId id="287" r:id="rId7"/>
    <p:sldId id="302" r:id="rId8"/>
    <p:sldId id="310" r:id="rId9"/>
    <p:sldId id="285" r:id="rId10"/>
    <p:sldId id="286" r:id="rId11"/>
    <p:sldId id="335" r:id="rId12"/>
    <p:sldId id="282" r:id="rId13"/>
    <p:sldId id="333" r:id="rId14"/>
    <p:sldId id="334" r:id="rId15"/>
    <p:sldId id="283" r:id="rId16"/>
    <p:sldId id="288" r:id="rId17"/>
    <p:sldId id="289" r:id="rId18"/>
    <p:sldId id="304" r:id="rId19"/>
    <p:sldId id="290" r:id="rId20"/>
    <p:sldId id="316" r:id="rId21"/>
    <p:sldId id="311" r:id="rId22"/>
    <p:sldId id="292" r:id="rId23"/>
    <p:sldId id="293" r:id="rId24"/>
    <p:sldId id="294" r:id="rId25"/>
    <p:sldId id="295" r:id="rId26"/>
    <p:sldId id="298" r:id="rId27"/>
    <p:sldId id="330" r:id="rId28"/>
    <p:sldId id="320" r:id="rId29"/>
    <p:sldId id="301" r:id="rId30"/>
    <p:sldId id="313" r:id="rId31"/>
    <p:sldId id="314" r:id="rId32"/>
    <p:sldId id="300" r:id="rId33"/>
    <p:sldId id="261" r:id="rId34"/>
    <p:sldId id="275" r:id="rId35"/>
    <p:sldId id="276" r:id="rId36"/>
    <p:sldId id="278" r:id="rId37"/>
    <p:sldId id="332" r:id="rId38"/>
    <p:sldId id="279" r:id="rId39"/>
    <p:sldId id="269" r:id="rId40"/>
    <p:sldId id="270" r:id="rId41"/>
    <p:sldId id="271" r:id="rId42"/>
    <p:sldId id="260" r:id="rId43"/>
    <p:sldId id="263" r:id="rId44"/>
    <p:sldId id="262" r:id="rId45"/>
    <p:sldId id="277" r:id="rId46"/>
    <p:sldId id="331" r:id="rId47"/>
    <p:sldId id="272" r:id="rId48"/>
    <p:sldId id="265" r:id="rId49"/>
    <p:sldId id="266" r:id="rId50"/>
    <p:sldId id="267" r:id="rId51"/>
    <p:sldId id="322" r:id="rId52"/>
    <p:sldId id="324" r:id="rId53"/>
    <p:sldId id="323" r:id="rId54"/>
    <p:sldId id="326" r:id="rId55"/>
    <p:sldId id="325" r:id="rId5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2" autoAdjust="0"/>
    <p:restoredTop sz="94751" autoAdjust="0"/>
  </p:normalViewPr>
  <p:slideViewPr>
    <p:cSldViewPr>
      <p:cViewPr varScale="1">
        <p:scale>
          <a:sx n="94" d="100"/>
          <a:sy n="94" d="100"/>
        </p:scale>
        <p:origin x="90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1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9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C581F4-FEA6-4B0A-B9BE-367A0A499078}" type="datetimeFigureOut">
              <a:rPr kumimoji="1" lang="ja-JP" altLang="en-US" smtClean="0"/>
              <a:pPr/>
              <a:t>2023/5/2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463A1-94B1-4C07-8DFD-A20A017251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3274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A463A1-94B1-4C07-8DFD-A20A0172513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1773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リクナビ騒動はトラッキング </a:t>
            </a:r>
            <a:r>
              <a:rPr kumimoji="1" lang="en-US" altLang="ja-JP" dirty="0"/>
              <a:t>Cookie </a:t>
            </a:r>
            <a:r>
              <a:rPr kumimoji="1" lang="ja-JP" altLang="en-US" dirty="0"/>
              <a:t>で集めた履歴から辞退率予測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A463A1-94B1-4C07-8DFD-A20A0172513B}" type="slidenum">
              <a:rPr kumimoji="1" lang="ja-JP" altLang="en-US" smtClean="0"/>
              <a:pPr/>
              <a:t>40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928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正解：１．</a:t>
            </a:r>
            <a:r>
              <a:rPr kumimoji="1" lang="en-US" altLang="ja-JP" dirty="0"/>
              <a:t>HTTP</a:t>
            </a:r>
            <a:r>
              <a:rPr kumimoji="1" lang="ja-JP" altLang="en-US" dirty="0" err="1"/>
              <a:t>，</a:t>
            </a:r>
            <a:r>
              <a:rPr kumimoji="1" lang="ja-JP" altLang="en-US" dirty="0"/>
              <a:t>２．</a:t>
            </a:r>
            <a:r>
              <a:rPr kumimoji="1" lang="en-US" altLang="ja-JP" dirty="0"/>
              <a:t>IP</a:t>
            </a:r>
            <a:r>
              <a:rPr kumimoji="1" lang="ja-JP" altLang="en-US" dirty="0"/>
              <a:t>アドレス，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A463A1-94B1-4C07-8DFD-A20A0172513B}" type="slidenum">
              <a:rPr kumimoji="1" lang="ja-JP" altLang="en-US" smtClean="0"/>
              <a:pPr/>
              <a:t>51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756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正解：３．</a:t>
            </a:r>
            <a:r>
              <a:rPr kumimoji="1" lang="en-US" altLang="ja-JP" dirty="0"/>
              <a:t>ipconfig</a:t>
            </a:r>
            <a:r>
              <a:rPr kumimoji="1" lang="ja-JP" altLang="en-US" dirty="0" err="1"/>
              <a:t>，</a:t>
            </a:r>
            <a:r>
              <a:rPr kumimoji="1" lang="ja-JP" altLang="en-US" dirty="0"/>
              <a:t>４．</a:t>
            </a:r>
            <a:r>
              <a:rPr kumimoji="1" lang="en-US" altLang="ja-JP" dirty="0" err="1"/>
              <a:t>nslookup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A463A1-94B1-4C07-8DFD-A20A0172513B}" type="slidenum">
              <a:rPr kumimoji="1" lang="ja-JP" altLang="en-US" smtClean="0"/>
              <a:pPr/>
              <a:t>52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8355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正解：５．</a:t>
            </a:r>
            <a:r>
              <a:rPr kumimoji="1" lang="en-US" altLang="ja-JP" dirty="0"/>
              <a:t>192.168.3.0</a:t>
            </a:r>
            <a:r>
              <a:rPr kumimoji="1" lang="ja-JP" altLang="en-US" dirty="0" err="1"/>
              <a:t>，</a:t>
            </a:r>
            <a:r>
              <a:rPr kumimoji="1" lang="ja-JP" altLang="en-US" dirty="0"/>
              <a:t>６．</a:t>
            </a:r>
            <a:r>
              <a:rPr kumimoji="1" lang="en-US" altLang="ja-JP" dirty="0"/>
              <a:t>ping</a:t>
            </a:r>
            <a:r>
              <a:rPr kumimoji="1" lang="ja-JP" altLang="en-US" dirty="0" err="1"/>
              <a:t>，</a:t>
            </a:r>
            <a:r>
              <a:rPr kumimoji="1" lang="ja-JP" altLang="en-US" dirty="0"/>
              <a:t>７．</a:t>
            </a:r>
            <a:r>
              <a:rPr kumimoji="1" lang="en-US" altLang="ja-JP" dirty="0" err="1"/>
              <a:t>tracert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A463A1-94B1-4C07-8DFD-A20A0172513B}" type="slidenum">
              <a:rPr kumimoji="1" lang="ja-JP" altLang="en-US" smtClean="0"/>
              <a:pPr/>
              <a:t>53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1145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正解：８．ファイアウォール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A463A1-94B1-4C07-8DFD-A20A0172513B}" type="slidenum">
              <a:rPr kumimoji="1" lang="ja-JP" altLang="en-US" smtClean="0"/>
              <a:pPr/>
              <a:t>54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2497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A5BC-0AB1-4CD4-B8CC-A5D4F32404B6}" type="datetime1">
              <a:rPr kumimoji="1" lang="ja-JP" altLang="en-US" smtClean="0"/>
              <a:pPr/>
              <a:t>2023/5/2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20E1-3C76-495E-8FCC-040BD7F740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6CFEE-03A8-4FA0-AAB9-4662221722D9}" type="datetime1">
              <a:rPr kumimoji="1" lang="ja-JP" altLang="en-US" smtClean="0"/>
              <a:pPr/>
              <a:t>2023/5/2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20E1-3C76-495E-8FCC-040BD7F740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6B931-BE97-4C09-8BA5-0077FDEADBD8}" type="datetime1">
              <a:rPr kumimoji="1" lang="ja-JP" altLang="en-US" smtClean="0"/>
              <a:pPr/>
              <a:t>2023/5/2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20E1-3C76-495E-8FCC-040BD7F740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22A8-2FD7-42A1-887A-679783E43AA9}" type="datetime1">
              <a:rPr kumimoji="1" lang="ja-JP" altLang="en-US" smtClean="0"/>
              <a:pPr/>
              <a:t>2023/5/2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20E1-3C76-495E-8FCC-040BD7F740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C0B9-D98F-4D01-B794-897A12BF6982}" type="datetime1">
              <a:rPr kumimoji="1" lang="ja-JP" altLang="en-US" smtClean="0"/>
              <a:pPr/>
              <a:t>2023/5/2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20E1-3C76-495E-8FCC-040BD7F740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BB180-6EA6-4821-A30F-E475F9BC2ADC}" type="datetime1">
              <a:rPr kumimoji="1" lang="ja-JP" altLang="en-US" smtClean="0"/>
              <a:pPr/>
              <a:t>2023/5/2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20E1-3C76-495E-8FCC-040BD7F740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9BF2D-3EDD-4A90-B127-B991E37BBBC9}" type="datetime1">
              <a:rPr kumimoji="1" lang="ja-JP" altLang="en-US" smtClean="0"/>
              <a:pPr/>
              <a:t>2023/5/2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20E1-3C76-495E-8FCC-040BD7F740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0D9C-A610-46A1-B72A-6259D95AC3B2}" type="datetime1">
              <a:rPr kumimoji="1" lang="ja-JP" altLang="en-US" smtClean="0"/>
              <a:pPr/>
              <a:t>2023/5/2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20E1-3C76-495E-8FCC-040BD7F740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61D9C-F9AA-4899-960B-F7A4B42ECABC}" type="datetime1">
              <a:rPr kumimoji="1" lang="ja-JP" altLang="en-US" smtClean="0"/>
              <a:pPr/>
              <a:t>2023/5/2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20E1-3C76-495E-8FCC-040BD7F740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E157F-F02F-4A55-95E3-10B25486C2BC}" type="datetime1">
              <a:rPr kumimoji="1" lang="ja-JP" altLang="en-US" smtClean="0"/>
              <a:pPr/>
              <a:t>2023/5/2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20E1-3C76-495E-8FCC-040BD7F740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03EC-CADD-4CCF-B64D-5A5CAD0975A8}" type="datetime1">
              <a:rPr kumimoji="1" lang="ja-JP" altLang="en-US" smtClean="0"/>
              <a:pPr/>
              <a:t>2023/5/2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20E1-3C76-495E-8FCC-040BD7F740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D368D-21CE-4025-B253-D4E7B9EE2A4D}" type="datetime1">
              <a:rPr kumimoji="1" lang="ja-JP" altLang="en-US" smtClean="0"/>
              <a:pPr/>
              <a:t>2023/5/2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620E1-3C76-495E-8FCC-040BD7F740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terao.akiba.coocan.jp/test.html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pa.go.jp/security/antivirus/bot.html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教育方法論（中等）　第３回</a:t>
            </a:r>
            <a:br>
              <a:rPr kumimoji="1" lang="en-US" altLang="ja-JP" dirty="0"/>
            </a:br>
            <a:r>
              <a:rPr lang="ja-JP" altLang="en-US" dirty="0"/>
              <a:t>ネットワークとセキュリティ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ja-JP" altLang="en-US" dirty="0"/>
              <a:t>寺尾　敦</a:t>
            </a:r>
            <a:endParaRPr lang="en-US" altLang="ja-JP" dirty="0"/>
          </a:p>
          <a:p>
            <a:r>
              <a:rPr lang="ja-JP" altLang="en-US" dirty="0"/>
              <a:t>青山学院大学社会情報学部</a:t>
            </a:r>
            <a:endParaRPr lang="en-US" altLang="ja-JP" dirty="0"/>
          </a:p>
          <a:p>
            <a:r>
              <a:rPr lang="en-US" altLang="ja-JP" dirty="0" err="1"/>
              <a:t>atsushi</a:t>
            </a:r>
            <a:r>
              <a:rPr lang="en-US" altLang="ja-JP" dirty="0"/>
              <a:t> [at] si.aoyama.ac.jp</a:t>
            </a:r>
          </a:p>
          <a:p>
            <a:r>
              <a:rPr lang="en-US" altLang="ja-JP" dirty="0"/>
              <a:t>Twitter: @</a:t>
            </a:r>
            <a:r>
              <a:rPr lang="en-US" altLang="ja-JP" dirty="0" err="1"/>
              <a:t>aterao</a:t>
            </a:r>
            <a:endParaRPr lang="ja-JP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コンテンツ プレースホルダー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628800"/>
            <a:ext cx="7360500" cy="4176464"/>
          </a:xfr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ipconfig</a:t>
            </a:r>
            <a:r>
              <a:rPr kumimoji="1" lang="en-US" altLang="ja-JP" dirty="0"/>
              <a:t> </a:t>
            </a:r>
            <a:r>
              <a:rPr kumimoji="1" lang="ja-JP" altLang="en-US" dirty="0"/>
              <a:t>コマンド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21F252-4F7E-4152-852F-30F754131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3FEA653-54FF-46C2-9DC4-90D560381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コマンドプロンプトでの </a:t>
            </a:r>
            <a:r>
              <a:rPr kumimoji="1" lang="en-US" altLang="ja-JP" dirty="0"/>
              <a:t>ipconfig </a:t>
            </a:r>
            <a:r>
              <a:rPr kumimoji="1" lang="ja-JP" altLang="en-US" dirty="0"/>
              <a:t>コマンドの入力およびその結果がわかるようにスクリーンショットをとって，</a:t>
            </a:r>
            <a:r>
              <a:rPr kumimoji="1" lang="en-US" altLang="ja-JP" dirty="0" err="1"/>
              <a:t>CoursePower</a:t>
            </a:r>
            <a:r>
              <a:rPr kumimoji="1" lang="en-US" altLang="ja-JP" dirty="0"/>
              <a:t> </a:t>
            </a:r>
            <a:r>
              <a:rPr kumimoji="1" lang="ja-JP" altLang="en-US" dirty="0"/>
              <a:t>から提出する．</a:t>
            </a:r>
            <a:endParaRPr kumimoji="1" lang="en-US" altLang="ja-JP" dirty="0"/>
          </a:p>
          <a:p>
            <a:pPr lvl="1"/>
            <a:r>
              <a:rPr lang="ja-JP" altLang="en-US" dirty="0"/>
              <a:t>教室では，コマンドプロンプトが前面にある状態で，</a:t>
            </a:r>
            <a:r>
              <a:rPr lang="en-US" altLang="ja-JP" dirty="0"/>
              <a:t>[</a:t>
            </a:r>
            <a:r>
              <a:rPr lang="en-US" altLang="ja-JP" dirty="0" err="1"/>
              <a:t>fn</a:t>
            </a:r>
            <a:r>
              <a:rPr lang="en-US" altLang="ja-JP" dirty="0"/>
              <a:t>] </a:t>
            </a:r>
            <a:r>
              <a:rPr lang="ja-JP" altLang="en-US" dirty="0"/>
              <a:t>キーと</a:t>
            </a:r>
            <a:r>
              <a:rPr lang="en-US" altLang="ja-JP" dirty="0"/>
              <a:t> [alt] </a:t>
            </a:r>
            <a:r>
              <a:rPr lang="ja-JP" altLang="en-US" dirty="0"/>
              <a:t>キーを押しながら，</a:t>
            </a:r>
            <a:r>
              <a:rPr lang="en-US" altLang="ja-JP" dirty="0"/>
              <a:t>[</a:t>
            </a:r>
            <a:r>
              <a:rPr lang="en-US" altLang="ja-JP" dirty="0" err="1"/>
              <a:t>prt</a:t>
            </a:r>
            <a:r>
              <a:rPr lang="en-US" altLang="ja-JP" dirty="0"/>
              <a:t> </a:t>
            </a:r>
            <a:r>
              <a:rPr lang="en-US" altLang="ja-JP" dirty="0" err="1"/>
              <a:t>sc</a:t>
            </a:r>
            <a:r>
              <a:rPr lang="en-US" altLang="ja-JP" dirty="0"/>
              <a:t>] </a:t>
            </a:r>
            <a:r>
              <a:rPr lang="ja-JP" altLang="en-US" dirty="0"/>
              <a:t>キーを押すと，スクリーンショットが保存される．</a:t>
            </a:r>
            <a:endParaRPr lang="en-US" altLang="ja-JP" dirty="0"/>
          </a:p>
          <a:p>
            <a:pPr lvl="1"/>
            <a:r>
              <a:rPr lang="ja-JP" altLang="en-US" dirty="0"/>
              <a:t>ペイントを起動して貼り付け，保存する．</a:t>
            </a:r>
            <a:r>
              <a:rPr lang="en-US" altLang="ja-JP" dirty="0"/>
              <a:t>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9351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サーバの</a:t>
            </a:r>
            <a:r>
              <a:rPr lang="en-US" altLang="ja-JP" dirty="0"/>
              <a:t>IP</a:t>
            </a:r>
            <a:r>
              <a:rPr lang="ja-JP" altLang="en-US" dirty="0"/>
              <a:t>アドレス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/>
              <a:t>Web</a:t>
            </a:r>
            <a:r>
              <a:rPr kumimoji="1" lang="ja-JP" altLang="en-US" dirty="0"/>
              <a:t>サーバの </a:t>
            </a:r>
            <a:r>
              <a:rPr kumimoji="1" lang="en-US" altLang="ja-JP" dirty="0"/>
              <a:t>IP</a:t>
            </a:r>
            <a:r>
              <a:rPr kumimoji="1" lang="ja-JP" altLang="en-US" dirty="0"/>
              <a:t> アドレスを調べる</a:t>
            </a:r>
            <a:endParaRPr kumimoji="1" lang="en-US" altLang="ja-JP" dirty="0"/>
          </a:p>
          <a:p>
            <a:pPr lvl="1"/>
            <a:r>
              <a:rPr lang="ja-JP" altLang="en-US" dirty="0"/>
              <a:t>コマンドプロンプトで</a:t>
            </a:r>
            <a:br>
              <a:rPr lang="en-US" altLang="ja-JP" dirty="0"/>
            </a:br>
            <a:r>
              <a:rPr lang="en-US" altLang="ja-JP" dirty="0" err="1">
                <a:solidFill>
                  <a:srgbClr val="FF0000"/>
                </a:solidFill>
              </a:rPr>
              <a:t>nslookup</a:t>
            </a:r>
            <a:r>
              <a:rPr lang="ja-JP" altLang="en-US" dirty="0"/>
              <a:t>　</a:t>
            </a:r>
            <a:r>
              <a:rPr lang="en-US" altLang="ja-JP" dirty="0"/>
              <a:t>www.google.co.jp</a:t>
            </a:r>
            <a:br>
              <a:rPr lang="en-US" altLang="ja-JP" dirty="0"/>
            </a:br>
            <a:r>
              <a:rPr lang="ja-JP" altLang="en-US" dirty="0"/>
              <a:t>と入力して </a:t>
            </a:r>
            <a:r>
              <a:rPr lang="en-US" altLang="ja-JP" dirty="0"/>
              <a:t>Enter </a:t>
            </a:r>
            <a:r>
              <a:rPr lang="ja-JP" altLang="en-US" dirty="0"/>
              <a:t>キーを押す</a:t>
            </a:r>
            <a:endParaRPr lang="en-US" altLang="ja-JP" dirty="0"/>
          </a:p>
          <a:p>
            <a:pPr lvl="1"/>
            <a:r>
              <a:rPr lang="ja-JP" altLang="en-US" dirty="0"/>
              <a:t>アドレス（例：</a:t>
            </a:r>
            <a:r>
              <a:rPr lang="en-US" altLang="ja-JP" dirty="0"/>
              <a:t>72.14.203.104</a:t>
            </a:r>
            <a:r>
              <a:rPr lang="ja-JP" altLang="en-US" dirty="0"/>
              <a:t>）が返されたら，ブラウザで </a:t>
            </a:r>
            <a:r>
              <a:rPr lang="en-US" altLang="ja-JP" dirty="0"/>
              <a:t>URL</a:t>
            </a:r>
            <a:r>
              <a:rPr lang="ja-JP" altLang="en-US" dirty="0"/>
              <a:t>　を</a:t>
            </a:r>
            <a:br>
              <a:rPr lang="en-US" altLang="ja-JP" dirty="0"/>
            </a:br>
            <a:r>
              <a:rPr lang="en-US" altLang="ja-JP" dirty="0"/>
              <a:t>http://72.14.203.104</a:t>
            </a:r>
            <a:br>
              <a:rPr lang="en-US" altLang="ja-JP" dirty="0"/>
            </a:br>
            <a:r>
              <a:rPr lang="ja-JP" altLang="en-US" dirty="0"/>
              <a:t>と 入力する</a:t>
            </a:r>
            <a:endParaRPr lang="en-US" altLang="ja-JP" dirty="0"/>
          </a:p>
          <a:p>
            <a:pPr lvl="1"/>
            <a:r>
              <a:rPr lang="en-US" altLang="ja-JP" dirty="0"/>
              <a:t>Microsoft Edge </a:t>
            </a:r>
            <a:r>
              <a:rPr lang="ja-JP" altLang="en-US" dirty="0"/>
              <a:t>ではセキュリティ警告が出るので，以下のスライドのようにする．</a:t>
            </a:r>
            <a:endParaRPr lang="en-US" altLang="ja-JP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5C7FD9-7EDE-4FC5-AA0D-5878869B9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コンテンツ プレースホルダー 4" descr="グラフィカル ユーザー インターフェイス, テキスト, アプリケーション&#10;&#10;自動的に生成された説明">
            <a:extLst>
              <a:ext uri="{FF2B5EF4-FFF2-40B4-BE49-F238E27FC236}">
                <a16:creationId xmlns:a16="http://schemas.microsoft.com/office/drawing/2014/main" id="{342D8FAF-E46E-4E4A-B664-4DA8EC404D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705" y="1886468"/>
            <a:ext cx="6906589" cy="3953427"/>
          </a:xfrm>
        </p:spPr>
      </p:pic>
    </p:spTree>
    <p:extLst>
      <p:ext uri="{BB962C8B-B14F-4D97-AF65-F5344CB8AC3E}">
        <p14:creationId xmlns:p14="http://schemas.microsoft.com/office/powerpoint/2010/main" val="6983565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F9B205-29A9-4564-A8BC-5791F98F3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コンテンツ プレースホルダー 4" descr="グラフィカル ユーザー インターフェイス, テキスト, アプリケーション, メール&#10;&#10;自動的に生成された説明">
            <a:extLst>
              <a:ext uri="{FF2B5EF4-FFF2-40B4-BE49-F238E27FC236}">
                <a16:creationId xmlns:a16="http://schemas.microsoft.com/office/drawing/2014/main" id="{CA547984-D40A-4F57-AE80-90CE51B624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584" y="1600200"/>
            <a:ext cx="6234831" cy="4525963"/>
          </a:xfrm>
        </p:spPr>
      </p:pic>
    </p:spTree>
    <p:extLst>
      <p:ext uri="{BB962C8B-B14F-4D97-AF65-F5344CB8AC3E}">
        <p14:creationId xmlns:p14="http://schemas.microsoft.com/office/powerpoint/2010/main" val="31475715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nslookup</a:t>
            </a:r>
            <a:r>
              <a:rPr lang="en-US" altLang="ja-JP" dirty="0"/>
              <a:t> </a:t>
            </a:r>
            <a:r>
              <a:rPr lang="ja-JP" altLang="en-US" dirty="0"/>
              <a:t>コマンド</a:t>
            </a:r>
            <a:endParaRPr kumimoji="1" lang="ja-JP" altLang="en-US" dirty="0"/>
          </a:p>
        </p:txBody>
      </p:sp>
      <p:pic>
        <p:nvPicPr>
          <p:cNvPr id="3" name="コンテンツ プレースホルダー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628800"/>
            <a:ext cx="7632848" cy="4459642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サブネットマスク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IP </a:t>
            </a:r>
            <a:r>
              <a:rPr kumimoji="1" lang="ja-JP" altLang="en-US" dirty="0"/>
              <a:t>アドレス＝</a:t>
            </a:r>
            <a:r>
              <a:rPr lang="ja-JP" altLang="en-US" dirty="0"/>
              <a:t>ネットワークアドレス＋ホストアドレス</a:t>
            </a:r>
            <a:endParaRPr lang="en-US" altLang="ja-JP" dirty="0"/>
          </a:p>
          <a:p>
            <a:r>
              <a:rPr lang="ja-JP" altLang="en-US" u="sng" dirty="0">
                <a:solidFill>
                  <a:srgbClr val="FF0000"/>
                </a:solidFill>
              </a:rPr>
              <a:t>サブネットマスク</a:t>
            </a:r>
            <a:r>
              <a:rPr lang="ja-JP" altLang="en-US" dirty="0"/>
              <a:t>は，ネットワークアドレスとホストアドレスを区別するために用いる</a:t>
            </a:r>
            <a:endParaRPr lang="en-US" altLang="ja-JP" dirty="0"/>
          </a:p>
          <a:p>
            <a:r>
              <a:rPr kumimoji="1" lang="ja-JP" altLang="en-US" dirty="0"/>
              <a:t>インターネットは数多くのネットワークの集まり</a:t>
            </a:r>
            <a:r>
              <a:rPr lang="ja-JP" altLang="en-US" dirty="0"/>
              <a:t>（例：青山学院大学のネットワーク）</a:t>
            </a:r>
            <a:endParaRPr lang="en-US" altLang="ja-JP" dirty="0"/>
          </a:p>
          <a:p>
            <a:r>
              <a:rPr kumimoji="1" lang="ja-JP" altLang="en-US" dirty="0"/>
              <a:t>同一のネットワークに属するコンピュータは同一のネットワークアドレスを持つ</a:t>
            </a:r>
            <a:endParaRPr kumimoji="1" lang="en-US" altLang="ja-JP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サブネットマスク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2</a:t>
            </a:r>
            <a:r>
              <a:rPr lang="ja-JP" altLang="en-US" dirty="0"/>
              <a:t>進数表記のサブネットマスクで，「１」の桁がネットワークアドレス</a:t>
            </a:r>
            <a:endParaRPr lang="en-US" altLang="ja-JP" dirty="0"/>
          </a:p>
          <a:p>
            <a:pPr lvl="1"/>
            <a:r>
              <a:rPr lang="en-US" altLang="ja-JP" dirty="0"/>
              <a:t>IP </a:t>
            </a:r>
            <a:r>
              <a:rPr lang="ja-JP" altLang="en-US" dirty="0"/>
              <a:t>アドレス：</a:t>
            </a:r>
            <a:r>
              <a:rPr lang="en-US" altLang="ja-JP" dirty="0"/>
              <a:t>192.168.3.2</a:t>
            </a:r>
            <a:r>
              <a:rPr lang="ja-JP" altLang="en-US" dirty="0"/>
              <a:t>　→</a:t>
            </a:r>
            <a:br>
              <a:rPr lang="en-US" altLang="ja-JP" dirty="0"/>
            </a:br>
            <a:r>
              <a:rPr lang="en-US" altLang="ja-JP" dirty="0"/>
              <a:t>11000000.10101000.00000011.00000010</a:t>
            </a:r>
          </a:p>
          <a:p>
            <a:pPr lvl="1"/>
            <a:r>
              <a:rPr lang="ja-JP" altLang="en-US" dirty="0"/>
              <a:t>サブネットマスク：</a:t>
            </a:r>
            <a:r>
              <a:rPr lang="en-US" altLang="ja-JP" dirty="0"/>
              <a:t>255.255.255.0</a:t>
            </a:r>
            <a:r>
              <a:rPr lang="ja-JP" altLang="en-US" dirty="0"/>
              <a:t>　→</a:t>
            </a:r>
            <a:br>
              <a:rPr lang="en-US" altLang="ja-JP" dirty="0"/>
            </a:br>
            <a:r>
              <a:rPr lang="en-US" altLang="ja-JP" dirty="0"/>
              <a:t>11111111.11111111.11111111.00000000</a:t>
            </a:r>
            <a:br>
              <a:rPr lang="en-US" altLang="ja-JP" dirty="0"/>
            </a:br>
            <a:r>
              <a:rPr lang="ja-JP" altLang="en-US" dirty="0"/>
              <a:t>上位</a:t>
            </a:r>
            <a:r>
              <a:rPr lang="en-US" altLang="ja-JP" dirty="0"/>
              <a:t>24</a:t>
            </a:r>
            <a:r>
              <a:rPr lang="ja-JP" altLang="en-US" dirty="0"/>
              <a:t>ビットがネットワークアドレス</a:t>
            </a:r>
            <a:endParaRPr lang="en-US" altLang="ja-JP" dirty="0"/>
          </a:p>
          <a:p>
            <a:pPr lvl="1"/>
            <a:r>
              <a:rPr lang="ja-JP" altLang="en-US" dirty="0"/>
              <a:t>ネットワークアドレス</a:t>
            </a:r>
            <a:br>
              <a:rPr lang="en-US" altLang="ja-JP" dirty="0"/>
            </a:br>
            <a:r>
              <a:rPr lang="en-US" altLang="ja-JP" dirty="0"/>
              <a:t>11000000.10101000.00000011.00000000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デフォルトゲートウェイ</a:t>
            </a:r>
          </a:p>
        </p:txBody>
      </p:sp>
      <p:pic>
        <p:nvPicPr>
          <p:cNvPr id="1026" name="Picture 2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071942"/>
            <a:ext cx="1795882" cy="1833372"/>
          </a:xfrm>
          <a:prstGeom prst="rect">
            <a:avLst/>
          </a:prstGeom>
          <a:noFill/>
        </p:spPr>
      </p:pic>
      <p:pic>
        <p:nvPicPr>
          <p:cNvPr id="1027" name="Picture 3" descr="C:\Documents and Settings\Owner\Local Settings\Temporary Internet Files\Content.IE5\IP7A0T2O\MCj0223530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60" y="4857760"/>
            <a:ext cx="1628546" cy="733349"/>
          </a:xfrm>
          <a:prstGeom prst="rect">
            <a:avLst/>
          </a:prstGeom>
          <a:noFill/>
        </p:spPr>
      </p:pic>
      <p:sp>
        <p:nvSpPr>
          <p:cNvPr id="6" name="雲 5"/>
          <p:cNvSpPr/>
          <p:nvPr/>
        </p:nvSpPr>
        <p:spPr>
          <a:xfrm>
            <a:off x="4357686" y="1428736"/>
            <a:ext cx="4357718" cy="242889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/>
              <a:t>インターネット</a:t>
            </a:r>
          </a:p>
        </p:txBody>
      </p:sp>
      <p:cxnSp>
        <p:nvCxnSpPr>
          <p:cNvPr id="10" name="直線コネクタ 9"/>
          <p:cNvCxnSpPr/>
          <p:nvPr/>
        </p:nvCxnSpPr>
        <p:spPr>
          <a:xfrm rot="5400000" flipH="1" flipV="1">
            <a:off x="6357950" y="4286256"/>
            <a:ext cx="1143008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flipV="1">
            <a:off x="2285984" y="5072074"/>
            <a:ext cx="3714776" cy="714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下矢印 12"/>
          <p:cNvSpPr/>
          <p:nvPr/>
        </p:nvSpPr>
        <p:spPr>
          <a:xfrm>
            <a:off x="5715008" y="4071942"/>
            <a:ext cx="500066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286116" y="3857628"/>
            <a:ext cx="226857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u="sng" dirty="0">
                <a:solidFill>
                  <a:srgbClr val="FF0000"/>
                </a:solidFill>
              </a:rPr>
              <a:t>デフォルト</a:t>
            </a:r>
            <a:endParaRPr kumimoji="1" lang="en-US" altLang="ja-JP" sz="3200" u="sng" dirty="0">
              <a:solidFill>
                <a:srgbClr val="FF0000"/>
              </a:solidFill>
            </a:endParaRPr>
          </a:p>
          <a:p>
            <a:r>
              <a:rPr kumimoji="1" lang="ja-JP" altLang="en-US" sz="3200" u="sng" dirty="0">
                <a:solidFill>
                  <a:srgbClr val="FF0000"/>
                </a:solidFill>
              </a:rPr>
              <a:t>ゲートウェイ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28596" y="1928802"/>
            <a:ext cx="378982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外部ネットワークとの</a:t>
            </a:r>
            <a:endParaRPr kumimoji="1" lang="en-US" altLang="ja-JP" sz="3200" dirty="0"/>
          </a:p>
          <a:p>
            <a:r>
              <a:rPr kumimoji="1" lang="ja-JP" altLang="en-US" sz="3200" dirty="0"/>
              <a:t>出入り口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telnet </a:t>
            </a:r>
            <a:r>
              <a:rPr kumimoji="1" lang="ja-JP" altLang="en-US" dirty="0"/>
              <a:t>コマンド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telnet</a:t>
            </a:r>
            <a:r>
              <a:rPr lang="en-US" altLang="ja-JP" dirty="0"/>
              <a:t> </a:t>
            </a:r>
            <a:r>
              <a:rPr lang="ja-JP" altLang="en-US" dirty="0"/>
              <a:t>コマンド：ネットワーク経由で別のコンピュータに接続（</a:t>
            </a:r>
            <a:r>
              <a:rPr lang="en-US" altLang="ja-JP" dirty="0"/>
              <a:t>Windows 10 </a:t>
            </a:r>
            <a:r>
              <a:rPr lang="ja-JP" altLang="en-US" dirty="0"/>
              <a:t>では </a:t>
            </a:r>
            <a:r>
              <a:rPr lang="en-US" altLang="ja-JP" dirty="0"/>
              <a:t>telnet </a:t>
            </a:r>
            <a:r>
              <a:rPr lang="ja-JP" altLang="en-US" dirty="0"/>
              <a:t>がオフにされている）</a:t>
            </a:r>
            <a:endParaRPr lang="en-US" altLang="ja-JP" dirty="0"/>
          </a:p>
          <a:p>
            <a:r>
              <a:rPr lang="en-US" altLang="ja-JP" dirty="0"/>
              <a:t>telnet </a:t>
            </a:r>
            <a:r>
              <a:rPr lang="ja-JP" altLang="en-US" dirty="0"/>
              <a:t>で</a:t>
            </a:r>
            <a:r>
              <a:rPr lang="en-US" altLang="ja-JP" dirty="0"/>
              <a:t>Web</a:t>
            </a:r>
            <a:r>
              <a:rPr lang="ja-JP" altLang="en-US" dirty="0"/>
              <a:t>サーバに接続</a:t>
            </a:r>
            <a:endParaRPr lang="en-US" altLang="ja-JP" dirty="0"/>
          </a:p>
          <a:p>
            <a:pPr lvl="1"/>
            <a:r>
              <a:rPr lang="ja-JP" altLang="en-US" dirty="0"/>
              <a:t>ポート番号</a:t>
            </a:r>
            <a:r>
              <a:rPr lang="en-US" altLang="ja-JP" dirty="0"/>
              <a:t>80</a:t>
            </a:r>
          </a:p>
          <a:p>
            <a:r>
              <a:rPr lang="en-US" altLang="ja-JP" dirty="0"/>
              <a:t>GET </a:t>
            </a:r>
            <a:r>
              <a:rPr lang="ja-JP" altLang="en-US" dirty="0"/>
              <a:t>コマンドで </a:t>
            </a:r>
            <a:r>
              <a:rPr lang="en-US" altLang="ja-JP" dirty="0"/>
              <a:t>http </a:t>
            </a:r>
            <a:r>
              <a:rPr lang="ja-JP" altLang="en-US" dirty="0"/>
              <a:t>リクエストを送る</a:t>
            </a:r>
            <a:endParaRPr lang="en-US" altLang="ja-JP" dirty="0"/>
          </a:p>
          <a:p>
            <a:pPr lvl="1"/>
            <a:r>
              <a:rPr lang="en-US" altLang="ja-JP" dirty="0"/>
              <a:t>html </a:t>
            </a:r>
            <a:r>
              <a:rPr lang="ja-JP" altLang="en-US" dirty="0"/>
              <a:t>ファイルの送信を要求</a:t>
            </a:r>
            <a:endParaRPr lang="en-US" altLang="ja-JP" dirty="0"/>
          </a:p>
          <a:p>
            <a:pPr lvl="1"/>
            <a:r>
              <a:rPr lang="en-US" altLang="ja-JP" dirty="0"/>
              <a:t>http </a:t>
            </a:r>
            <a:r>
              <a:rPr lang="ja-JP" altLang="en-US" dirty="0"/>
              <a:t>レスポンスでファイルが送られてくる</a:t>
            </a:r>
            <a:endParaRPr lang="en-US" altLang="ja-JP" dirty="0"/>
          </a:p>
          <a:p>
            <a:pPr lvl="1"/>
            <a:r>
              <a:rPr lang="ja-JP" altLang="en-US" dirty="0"/>
              <a:t>（ブラウザでファイルを表示）　 </a:t>
            </a:r>
            <a:endParaRPr lang="en-US" altLang="ja-JP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本日の内容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ja-JP" dirty="0"/>
              <a:t>Web</a:t>
            </a:r>
            <a:r>
              <a:rPr lang="ja-JP" altLang="en-US" dirty="0"/>
              <a:t>アクセスの仕組み</a:t>
            </a:r>
            <a:endParaRPr lang="en-US" altLang="ja-JP" dirty="0"/>
          </a:p>
          <a:p>
            <a:pPr lvl="1"/>
            <a:r>
              <a:rPr lang="en-US" altLang="ja-JP" dirty="0"/>
              <a:t>http</a:t>
            </a:r>
          </a:p>
          <a:p>
            <a:pPr lvl="1"/>
            <a:r>
              <a:rPr lang="en-US" altLang="ja-JP" dirty="0"/>
              <a:t>IP</a:t>
            </a:r>
            <a:r>
              <a:rPr lang="ja-JP" altLang="en-US" dirty="0"/>
              <a:t>アドレス，サブネットマスク，デフォルトゲートウェイ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ネットワークでの脅威と対策</a:t>
            </a:r>
            <a:endParaRPr lang="en-US" altLang="ja-JP" dirty="0"/>
          </a:p>
          <a:p>
            <a:pPr lvl="1"/>
            <a:r>
              <a:rPr lang="ja-JP" altLang="en-US" dirty="0"/>
              <a:t>ウイルス</a:t>
            </a:r>
            <a:endParaRPr lang="en-US" altLang="ja-JP" dirty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telnet</a:t>
            </a:r>
            <a:r>
              <a:rPr lang="ja-JP" altLang="en-US" dirty="0"/>
              <a:t> を有効にする</a:t>
            </a:r>
            <a:endParaRPr kumimoji="1" lang="ja-JP" altLang="en-US" dirty="0"/>
          </a:p>
        </p:txBody>
      </p:sp>
      <p:pic>
        <p:nvPicPr>
          <p:cNvPr id="6" name="コンテンツ プレースホルダー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340768"/>
            <a:ext cx="7488832" cy="5302220"/>
          </a:xfrm>
        </p:spPr>
      </p:pic>
      <p:sp>
        <p:nvSpPr>
          <p:cNvPr id="3" name="テキスト ボックス 2"/>
          <p:cNvSpPr txBox="1"/>
          <p:nvPr/>
        </p:nvSpPr>
        <p:spPr>
          <a:xfrm>
            <a:off x="611560" y="4509120"/>
            <a:ext cx="19442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[</a:t>
            </a:r>
            <a:r>
              <a:rPr kumimoji="1" lang="en-US" altLang="ja-JP" sz="2000" dirty="0" err="1"/>
              <a:t>Ctri</a:t>
            </a:r>
            <a:r>
              <a:rPr kumimoji="1" lang="en-US" altLang="ja-JP" sz="2000" dirty="0"/>
              <a:t>] + [Pause]</a:t>
            </a:r>
            <a:r>
              <a:rPr kumimoji="1" lang="ja-JP" altLang="en-US" sz="2000" dirty="0"/>
              <a:t>で「システム」にアクセスできる．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telnet</a:t>
            </a:r>
            <a:r>
              <a:rPr lang="ja-JP" altLang="en-US" dirty="0"/>
              <a:t>で</a:t>
            </a:r>
            <a:r>
              <a:rPr lang="en-US" altLang="ja-JP" dirty="0"/>
              <a:t>Web</a:t>
            </a:r>
            <a:r>
              <a:rPr lang="ja-JP" altLang="en-US" dirty="0"/>
              <a:t>サーバに接続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ja-JP" dirty="0"/>
              <a:t>telnet </a:t>
            </a:r>
            <a:r>
              <a:rPr lang="ja-JP" altLang="en-US" dirty="0"/>
              <a:t>クライアントのサービスを有効にしておく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コマンドプロンプトで</a:t>
            </a:r>
            <a:br>
              <a:rPr lang="en-US" altLang="ja-JP" dirty="0"/>
            </a:br>
            <a:r>
              <a:rPr lang="en-US" altLang="ja-JP" dirty="0"/>
              <a:t>telnet</a:t>
            </a:r>
            <a:r>
              <a:rPr lang="ja-JP" altLang="en-US" dirty="0"/>
              <a:t> </a:t>
            </a:r>
            <a:r>
              <a:rPr lang="en-US" altLang="ja-JP" dirty="0"/>
              <a:t>terao.akiba.coocan.jp</a:t>
            </a:r>
            <a:r>
              <a:rPr lang="ja-JP" altLang="en-US" dirty="0"/>
              <a:t> </a:t>
            </a:r>
            <a:r>
              <a:rPr lang="en-US" altLang="ja-JP" dirty="0"/>
              <a:t>80</a:t>
            </a:r>
            <a:br>
              <a:rPr lang="en-US" altLang="ja-JP" dirty="0"/>
            </a:br>
            <a:r>
              <a:rPr lang="ja-JP" altLang="en-US" dirty="0"/>
              <a:t>と入力して </a:t>
            </a:r>
            <a:r>
              <a:rPr lang="en-US" altLang="ja-JP" dirty="0"/>
              <a:t>Enter </a:t>
            </a:r>
            <a:r>
              <a:rPr lang="ja-JP" altLang="en-US" dirty="0"/>
              <a:t>キーを押す</a:t>
            </a:r>
            <a:endParaRPr lang="en-US" altLang="ja-JP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kumimoji="1" lang="ja-JP" altLang="en-US" dirty="0"/>
              <a:t>画面全体が黒くなり，プロンプトだけが点滅したら接続成功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 startAt="3"/>
            </a:pPr>
            <a:r>
              <a:rPr lang="en-US" altLang="ja-JP" dirty="0"/>
              <a:t>GET http://terao.akiba.coocan.jp/test.html</a:t>
            </a:r>
            <a:br>
              <a:rPr lang="en-US" altLang="ja-JP" dirty="0"/>
            </a:br>
            <a:r>
              <a:rPr lang="ja-JP" altLang="en-US" dirty="0"/>
              <a:t>とタイプする．タイプした文字は見えない．</a:t>
            </a:r>
            <a:endParaRPr lang="en-US" altLang="ja-JP" dirty="0"/>
          </a:p>
          <a:p>
            <a:pPr marL="514350" indent="-514350">
              <a:buFont typeface="+mj-lt"/>
              <a:buAutoNum type="arabicPeriod" startAt="3"/>
            </a:pPr>
            <a:r>
              <a:rPr kumimoji="1" lang="en-US" altLang="ja-JP" dirty="0"/>
              <a:t>html </a:t>
            </a:r>
            <a:r>
              <a:rPr kumimoji="1" lang="ja-JP" altLang="en-US" dirty="0"/>
              <a:t>ファイルが転送されて，接続が切れる</a:t>
            </a:r>
            <a:endParaRPr kumimoji="1" lang="en-US" altLang="ja-JP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846" y="2060848"/>
            <a:ext cx="8024308" cy="2592288"/>
          </a:xfr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980728"/>
            <a:ext cx="8452410" cy="4548641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052736"/>
            <a:ext cx="8338001" cy="4623388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ブラウザでソースを表示</a:t>
            </a:r>
            <a:endParaRPr kumimoji="1" lang="ja-JP" altLang="en-US" dirty="0"/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Internet Explorer </a:t>
            </a:r>
            <a:r>
              <a:rPr kumimoji="1" lang="ja-JP" altLang="en-US" dirty="0"/>
              <a:t>か </a:t>
            </a:r>
            <a:r>
              <a:rPr kumimoji="1" lang="en-US" altLang="ja-JP" dirty="0"/>
              <a:t>Microsoft Edge </a:t>
            </a:r>
            <a:r>
              <a:rPr kumimoji="1" lang="ja-JP" altLang="en-US" dirty="0"/>
              <a:t>で，</a:t>
            </a:r>
            <a:br>
              <a:rPr kumimoji="1" lang="en-US" altLang="ja-JP" dirty="0"/>
            </a:br>
            <a:r>
              <a:rPr kumimoji="1" lang="en-US" altLang="ja-JP" dirty="0">
                <a:hlinkClick r:id="rId2"/>
              </a:rPr>
              <a:t>http://terao.akiba.coocan.jp/test.html</a:t>
            </a:r>
            <a:br>
              <a:rPr kumimoji="1" lang="en-US" altLang="ja-JP" dirty="0"/>
            </a:br>
            <a:r>
              <a:rPr kumimoji="1" lang="ja-JP" altLang="en-US" dirty="0"/>
              <a:t>にアクセスする．</a:t>
            </a:r>
            <a:endParaRPr kumimoji="1" lang="en-US" altLang="ja-JP" dirty="0"/>
          </a:p>
          <a:p>
            <a:r>
              <a:rPr lang="en-US" altLang="ja-JP" dirty="0"/>
              <a:t>F12 </a:t>
            </a:r>
            <a:r>
              <a:rPr lang="ja-JP" altLang="en-US" dirty="0"/>
              <a:t>キーを押して，開発者ツールを呼び出す．</a:t>
            </a:r>
            <a:endParaRPr lang="en-US" altLang="ja-JP" dirty="0"/>
          </a:p>
          <a:p>
            <a:r>
              <a:rPr kumimoji="1" lang="en-US" altLang="ja-JP" dirty="0"/>
              <a:t>Edge </a:t>
            </a:r>
            <a:r>
              <a:rPr kumimoji="1" lang="ja-JP" altLang="en-US" dirty="0"/>
              <a:t>の場合、「要素」タブで表示されるソースが，</a:t>
            </a:r>
            <a:r>
              <a:rPr kumimoji="1" lang="en-US" altLang="ja-JP" dirty="0"/>
              <a:t>telnet </a:t>
            </a:r>
            <a:r>
              <a:rPr kumimoji="1" lang="ja-JP" altLang="en-US" dirty="0"/>
              <a:t>で取得した内容と同一であることを確認する．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77194"/>
            <a:ext cx="8229600" cy="4371974"/>
          </a:xfrm>
        </p:spPr>
      </p:pic>
      <p:sp>
        <p:nvSpPr>
          <p:cNvPr id="5" name="正方形/長方形 4"/>
          <p:cNvSpPr/>
          <p:nvPr/>
        </p:nvSpPr>
        <p:spPr>
          <a:xfrm>
            <a:off x="457200" y="5301208"/>
            <a:ext cx="30564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/>
              <a:t>Microsoft Edge </a:t>
            </a:r>
            <a:r>
              <a:rPr lang="ja-JP" altLang="en-US" sz="2400" dirty="0"/>
              <a:t>の場合</a:t>
            </a:r>
          </a:p>
        </p:txBody>
      </p:sp>
    </p:spTree>
    <p:extLst>
      <p:ext uri="{BB962C8B-B14F-4D97-AF65-F5344CB8AC3E}">
        <p14:creationId xmlns:p14="http://schemas.microsoft.com/office/powerpoint/2010/main" val="3039131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908720"/>
            <a:ext cx="8631562" cy="3744416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539552" y="5003884"/>
            <a:ext cx="31944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/>
              <a:t>Internet Explore </a:t>
            </a:r>
            <a:r>
              <a:rPr lang="ja-JP" altLang="en-US" sz="2400" dirty="0"/>
              <a:t>の場合</a:t>
            </a:r>
          </a:p>
        </p:txBody>
      </p:sp>
    </p:spTree>
    <p:extLst>
      <p:ext uri="{BB962C8B-B14F-4D97-AF65-F5344CB8AC3E}">
        <p14:creationId xmlns:p14="http://schemas.microsoft.com/office/powerpoint/2010/main" val="17221999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ネットワーク接続のトラブルシュート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ネットワークの接続をテスト</a:t>
            </a:r>
            <a:r>
              <a:rPr lang="ja-JP" altLang="en-US" dirty="0"/>
              <a:t>するコマンド</a:t>
            </a:r>
            <a:endParaRPr kumimoji="1" lang="en-US" altLang="ja-JP" dirty="0"/>
          </a:p>
          <a:p>
            <a:pPr lvl="1"/>
            <a:r>
              <a:rPr lang="en-US" altLang="ja-JP" u="sng" dirty="0" err="1">
                <a:solidFill>
                  <a:srgbClr val="FF0000"/>
                </a:solidFill>
              </a:rPr>
              <a:t>nslookup</a:t>
            </a:r>
            <a:r>
              <a:rPr lang="ja-JP" altLang="en-US" dirty="0"/>
              <a:t>：名前解決ができているかを確認</a:t>
            </a:r>
            <a:endParaRPr lang="en-US" altLang="ja-JP" dirty="0"/>
          </a:p>
          <a:p>
            <a:pPr lvl="1"/>
            <a:r>
              <a:rPr lang="en-US" altLang="ja-JP" u="sng" dirty="0">
                <a:solidFill>
                  <a:srgbClr val="FF0000"/>
                </a:solidFill>
              </a:rPr>
              <a:t>ping</a:t>
            </a:r>
            <a:r>
              <a:rPr lang="ja-JP" altLang="en-US" dirty="0"/>
              <a:t>：</a:t>
            </a:r>
            <a:r>
              <a:rPr lang="en-US" altLang="ja-JP" dirty="0"/>
              <a:t>IP </a:t>
            </a:r>
            <a:r>
              <a:rPr lang="ja-JP" altLang="en-US" dirty="0"/>
              <a:t>パケットが接続先まで届き，応答が返ってくるかを確認</a:t>
            </a:r>
            <a:endParaRPr lang="en-US" altLang="ja-JP" dirty="0"/>
          </a:p>
          <a:p>
            <a:pPr lvl="1"/>
            <a:r>
              <a:rPr kumimoji="1" lang="en-US" altLang="ja-JP" u="sng" dirty="0" err="1">
                <a:solidFill>
                  <a:srgbClr val="FF0000"/>
                </a:solidFill>
              </a:rPr>
              <a:t>tracert</a:t>
            </a:r>
            <a:r>
              <a:rPr kumimoji="1" lang="ja-JP" altLang="en-US" dirty="0"/>
              <a:t>：</a:t>
            </a:r>
            <a:r>
              <a:rPr kumimoji="1" lang="en-US" altLang="ja-JP" dirty="0"/>
              <a:t>IP </a:t>
            </a:r>
            <a:r>
              <a:rPr kumimoji="1" lang="ja-JP" altLang="en-US" dirty="0"/>
              <a:t>パケットがどこまで届くかを確認</a:t>
            </a:r>
            <a:endParaRPr kumimoji="1" lang="en-US" altLang="ja-JP" dirty="0"/>
          </a:p>
          <a:p>
            <a:pPr lvl="1"/>
            <a:r>
              <a:rPr lang="en-US" altLang="ja-JP" u="sng" dirty="0">
                <a:solidFill>
                  <a:srgbClr val="FF0000"/>
                </a:solidFill>
              </a:rPr>
              <a:t>telnet</a:t>
            </a:r>
            <a:r>
              <a:rPr lang="ja-JP" altLang="en-US" dirty="0"/>
              <a:t>：</a:t>
            </a:r>
            <a:r>
              <a:rPr lang="en-US" altLang="ja-JP" dirty="0"/>
              <a:t>TCP</a:t>
            </a:r>
            <a:r>
              <a:rPr lang="ja-JP" altLang="en-US" dirty="0"/>
              <a:t> で接続し，サーバソフトが応答を返すか確認</a:t>
            </a:r>
            <a:endParaRPr lang="en-US" altLang="ja-JP" dirty="0"/>
          </a:p>
          <a:p>
            <a:r>
              <a:rPr kumimoji="1" lang="en-US" altLang="ja-JP" dirty="0"/>
              <a:t>IP, TCP </a:t>
            </a:r>
            <a:r>
              <a:rPr kumimoji="1" lang="ja-JP" altLang="en-US" dirty="0"/>
              <a:t>の詳細は，この授業ではとりあげない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１．</a:t>
            </a:r>
            <a:r>
              <a:rPr lang="en-US" altLang="ja-JP" dirty="0"/>
              <a:t>Web </a:t>
            </a:r>
            <a:r>
              <a:rPr lang="ja-JP" altLang="en-US" dirty="0"/>
              <a:t>アクセスの仕組み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Web </a:t>
            </a:r>
            <a:r>
              <a:rPr kumimoji="1" lang="ja-JP" altLang="en-US" dirty="0"/>
              <a:t>接続を題材にしてネットワーク入門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プロトコル（</a:t>
            </a:r>
            <a:r>
              <a:rPr kumimoji="1" lang="en-US" altLang="ja-JP" dirty="0"/>
              <a:t>HTTP</a:t>
            </a:r>
            <a:r>
              <a:rPr kumimoji="1" lang="ja-JP" altLang="en-US" dirty="0"/>
              <a:t>）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IP </a:t>
            </a:r>
            <a:r>
              <a:rPr kumimoji="1" lang="ja-JP" altLang="en-US" dirty="0"/>
              <a:t>アドレス</a:t>
            </a:r>
            <a:endParaRPr kumimoji="1" lang="en-US" altLang="ja-JP" dirty="0"/>
          </a:p>
          <a:p>
            <a:pPr lvl="1"/>
            <a:r>
              <a:rPr lang="ja-JP" altLang="en-US" dirty="0"/>
              <a:t>サブネットマスク</a:t>
            </a:r>
            <a:endParaRPr lang="en-US" altLang="ja-JP" dirty="0"/>
          </a:p>
          <a:p>
            <a:pPr lvl="1"/>
            <a:r>
              <a:rPr kumimoji="1" lang="ja-JP" altLang="en-US" dirty="0"/>
              <a:t>デフォルトゲートウェイ</a:t>
            </a:r>
            <a:endParaRPr kumimoji="1" lang="en-US" altLang="ja-JP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ping </a:t>
            </a:r>
            <a:r>
              <a:rPr kumimoji="1" lang="ja-JP" altLang="en-US" dirty="0"/>
              <a:t>コマンドの実行例</a:t>
            </a:r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32" y="1700808"/>
            <a:ext cx="8143555" cy="4104456"/>
          </a:xfr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tracert</a:t>
            </a:r>
            <a:r>
              <a:rPr kumimoji="1" lang="en-US" altLang="ja-JP" dirty="0"/>
              <a:t> </a:t>
            </a:r>
            <a:r>
              <a:rPr kumimoji="1" lang="ja-JP" altLang="en-US" dirty="0"/>
              <a:t>コマンドの実行例</a:t>
            </a:r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44" y="1556792"/>
            <a:ext cx="8201356" cy="4993614"/>
          </a:xfr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２．ネットワーク</a:t>
            </a:r>
            <a:r>
              <a:rPr lang="ja-JP" altLang="en-US" dirty="0"/>
              <a:t>で</a:t>
            </a:r>
            <a:r>
              <a:rPr kumimoji="1" lang="ja-JP" altLang="en-US" dirty="0"/>
              <a:t>の脅威への対策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kumimoji="1" lang="ja-JP" altLang="en-US" dirty="0"/>
              <a:t>不正プログラムの分類</a:t>
            </a:r>
            <a:endParaRPr kumimoji="1" lang="en-US" altLang="ja-JP" dirty="0"/>
          </a:p>
          <a:p>
            <a:pPr marL="914400" lvl="1" indent="-514350"/>
            <a:r>
              <a:rPr lang="ja-JP" altLang="en-US" dirty="0"/>
              <a:t>他のパソコンへの感染活動の有無</a:t>
            </a:r>
            <a:endParaRPr lang="en-US" altLang="ja-JP" dirty="0"/>
          </a:p>
          <a:p>
            <a:pPr marL="914400" lvl="1" indent="-514350"/>
            <a:r>
              <a:rPr kumimoji="1" lang="ja-JP" altLang="en-US" dirty="0"/>
              <a:t>攻撃者による指示の有無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脅威への対策</a:t>
            </a:r>
            <a:endParaRPr lang="en-US" altLang="ja-JP" dirty="0"/>
          </a:p>
          <a:p>
            <a:pPr marL="914400" lvl="1" indent="-514350"/>
            <a:r>
              <a:rPr kumimoji="1" lang="en-US" altLang="ja-JP" dirty="0"/>
              <a:t>OS</a:t>
            </a:r>
            <a:r>
              <a:rPr lang="ja-JP" altLang="en-US" dirty="0" err="1"/>
              <a:t>，</a:t>
            </a:r>
            <a:r>
              <a:rPr lang="ja-JP" altLang="en-US" dirty="0"/>
              <a:t>ソフトウェアのアップデート</a:t>
            </a:r>
            <a:endParaRPr lang="en-US" altLang="ja-JP" dirty="0"/>
          </a:p>
          <a:p>
            <a:pPr marL="914400" lvl="1" indent="-514350"/>
            <a:r>
              <a:rPr kumimoji="1" lang="ja-JP" altLang="en-US" dirty="0"/>
              <a:t>ウイルス対策ソフトとパーソナル・ファイアウォールの導入</a:t>
            </a:r>
            <a:endParaRPr kumimoji="1" lang="en-US" altLang="ja-JP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不正プログラムの分類</a:t>
            </a:r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2676749"/>
              </p:ext>
            </p:extLst>
          </p:nvPr>
        </p:nvGraphicFramePr>
        <p:xfrm>
          <a:off x="457200" y="1600200"/>
          <a:ext cx="8229600" cy="4060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792">
                <a:tc>
                  <a:txBody>
                    <a:bodyPr/>
                    <a:lstStyle/>
                    <a:p>
                      <a:r>
                        <a:rPr kumimoji="1" lang="ja-JP" altLang="en-US" sz="3200" dirty="0"/>
                        <a:t>攻撃者の指示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/>
                        <a:t>YES</a:t>
                      </a:r>
                      <a:endParaRPr kumimoji="1" lang="ja-JP" altLang="en-US" sz="3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/>
                        <a:t>NO</a:t>
                      </a:r>
                      <a:endParaRPr kumimoji="1" lang="ja-JP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kumimoji="1" lang="ja-JP" altLang="en-US" sz="3200" dirty="0"/>
                        <a:t>他パソコンへの感染活動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919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/>
                        <a:t>YES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solidFill>
                            <a:srgbClr val="FF0000"/>
                          </a:solidFill>
                        </a:rPr>
                        <a:t>ボット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solidFill>
                            <a:srgbClr val="FF0000"/>
                          </a:solidFill>
                        </a:rPr>
                        <a:t>ワーム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/>
                        <a:t>NO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solidFill>
                            <a:srgbClr val="FF0000"/>
                          </a:solidFill>
                        </a:rPr>
                        <a:t>トロイの木馬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solidFill>
                            <a:srgbClr val="FF0000"/>
                          </a:solidFill>
                        </a:rPr>
                        <a:t>ウイルス</a:t>
                      </a:r>
                      <a:endParaRPr kumimoji="1" lang="en-US" altLang="ja-JP" sz="3600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sz="3600" dirty="0"/>
                        <a:t>（狭義）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57158" y="5786454"/>
            <a:ext cx="8396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『</a:t>
            </a:r>
            <a:r>
              <a:rPr kumimoji="1" lang="ja-JP" altLang="en-US" sz="2800" dirty="0"/>
              <a:t>絶対わかる！情報セキュリティ入門</a:t>
            </a:r>
            <a:r>
              <a:rPr kumimoji="1" lang="en-US" altLang="ja-JP" sz="2800" dirty="0"/>
              <a:t>』</a:t>
            </a:r>
            <a:r>
              <a:rPr kumimoji="1" lang="ja-JP" altLang="en-US" sz="2800" dirty="0"/>
              <a:t>日経</a:t>
            </a:r>
            <a:r>
              <a:rPr kumimoji="1" lang="en-US" altLang="ja-JP" sz="2800" dirty="0"/>
              <a:t>BP</a:t>
            </a:r>
            <a:r>
              <a:rPr kumimoji="1" lang="ja-JP" altLang="en-US" sz="2800" dirty="0"/>
              <a:t>社，</a:t>
            </a:r>
            <a:r>
              <a:rPr kumimoji="1" lang="en-US" altLang="ja-JP" sz="2800" dirty="0"/>
              <a:t>p.163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不正プログラム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ウイルス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広義：悪意のある不正プログラム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狭義：他のプログラムに自分自身のコピーを含ませるために，感染先プログラムを修正して伝染できるプログラム</a:t>
            </a:r>
            <a:endParaRPr kumimoji="1" lang="en-US" altLang="ja-JP" dirty="0"/>
          </a:p>
        </p:txBody>
      </p:sp>
      <p:sp>
        <p:nvSpPr>
          <p:cNvPr id="4" name="正方形/長方形 3"/>
          <p:cNvSpPr/>
          <p:nvPr/>
        </p:nvSpPr>
        <p:spPr>
          <a:xfrm>
            <a:off x="1115616" y="4365104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CP</a:t>
            </a:r>
            <a:r>
              <a:rPr lang="ja-JP" altLang="en-US" dirty="0"/>
              <a:t>資料：ウイルスの基礎知識（日経</a:t>
            </a:r>
            <a:r>
              <a:rPr lang="en-US" altLang="ja-JP" dirty="0"/>
              <a:t>NETWORK</a:t>
            </a:r>
            <a:r>
              <a:rPr lang="ja-JP" altLang="en-US" dirty="0"/>
              <a:t> </a:t>
            </a:r>
            <a:r>
              <a:rPr lang="en-US" altLang="ja-JP" dirty="0"/>
              <a:t>2018</a:t>
            </a:r>
            <a:r>
              <a:rPr lang="ja-JP" altLang="en-US" dirty="0"/>
              <a:t>年</a:t>
            </a:r>
            <a:r>
              <a:rPr lang="en-US" altLang="ja-JP" dirty="0"/>
              <a:t>4</a:t>
            </a:r>
            <a:r>
              <a:rPr lang="ja-JP" altLang="en-US" dirty="0"/>
              <a:t>月号）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ウイルス（狭義）の感染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u="sng" dirty="0"/>
              <a:t>ユーザが誤ってプログラムを実行すると感染</a:t>
            </a:r>
            <a:r>
              <a:rPr lang="ja-JP" altLang="en-US" dirty="0"/>
              <a:t>．</a:t>
            </a:r>
            <a:endParaRPr lang="en-US" altLang="ja-JP" dirty="0"/>
          </a:p>
          <a:p>
            <a:pPr lvl="1"/>
            <a:r>
              <a:rPr lang="ja-JP" altLang="en-US" dirty="0"/>
              <a:t>電子メールの添付ファイルを開いて感染することが多かった．</a:t>
            </a:r>
            <a:endParaRPr lang="en-US" altLang="ja-JP" dirty="0"/>
          </a:p>
          <a:p>
            <a:r>
              <a:rPr lang="ja-JP" altLang="en-US" u="sng" dirty="0"/>
              <a:t>単体のプログラムではなく，「寄生先」が必要</a:t>
            </a:r>
            <a:r>
              <a:rPr lang="ja-JP" altLang="en-US" dirty="0"/>
              <a:t>．</a:t>
            </a:r>
            <a:endParaRPr lang="en-US" altLang="ja-JP" dirty="0"/>
          </a:p>
          <a:p>
            <a:pPr lvl="1"/>
            <a:r>
              <a:rPr lang="ja-JP" altLang="en-US" dirty="0"/>
              <a:t>寄生先がなければ増殖できない．</a:t>
            </a:r>
            <a:endParaRPr lang="en-US" altLang="ja-JP" dirty="0"/>
          </a:p>
          <a:p>
            <a:r>
              <a:rPr kumimoji="1" lang="ja-JP" altLang="en-US" dirty="0"/>
              <a:t>感染対象（寄生先）</a:t>
            </a:r>
            <a:endParaRPr kumimoji="1" lang="en-US" altLang="ja-JP" dirty="0"/>
          </a:p>
          <a:p>
            <a:pPr lvl="1"/>
            <a:r>
              <a:rPr lang="ja-JP" altLang="en-US" dirty="0"/>
              <a:t>ブート・セクター</a:t>
            </a:r>
            <a:endParaRPr lang="en-US" altLang="ja-JP" dirty="0"/>
          </a:p>
          <a:p>
            <a:pPr lvl="1"/>
            <a:r>
              <a:rPr lang="ja-JP" altLang="en-US" dirty="0"/>
              <a:t>実行ファイル</a:t>
            </a:r>
            <a:endParaRPr lang="en-US" altLang="ja-JP" dirty="0"/>
          </a:p>
          <a:p>
            <a:pPr lvl="1"/>
            <a:r>
              <a:rPr lang="ja-JP" altLang="en-US" dirty="0"/>
              <a:t>データファイル</a:t>
            </a:r>
            <a:endParaRPr kumimoji="1" lang="en-US" altLang="ja-JP" dirty="0"/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ワーム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u="sng" dirty="0"/>
              <a:t>他のファイルに寄生することなく，単独で活動</a:t>
            </a:r>
            <a:r>
              <a:rPr kumimoji="1" lang="ja-JP" altLang="en-US" dirty="0"/>
              <a:t>．</a:t>
            </a:r>
            <a:endParaRPr lang="en-US" altLang="ja-JP" dirty="0"/>
          </a:p>
          <a:p>
            <a:pPr lvl="1"/>
            <a:r>
              <a:rPr lang="ja-JP" altLang="en-US" dirty="0"/>
              <a:t>狭義のウイルスと異なり，宿主を必要としない．</a:t>
            </a:r>
            <a:endParaRPr kumimoji="1" lang="en-US" altLang="ja-JP" dirty="0"/>
          </a:p>
          <a:p>
            <a:r>
              <a:rPr lang="ja-JP" altLang="en-US" u="sng" dirty="0"/>
              <a:t>ネットワーク経由で自分自身のコピーを作成</a:t>
            </a:r>
            <a:r>
              <a:rPr lang="ja-JP" altLang="en-US" dirty="0"/>
              <a:t>．</a:t>
            </a:r>
            <a:endParaRPr lang="en-US" altLang="ja-JP" dirty="0"/>
          </a:p>
          <a:p>
            <a:pPr lvl="1"/>
            <a:r>
              <a:rPr lang="ja-JP" altLang="en-US" dirty="0"/>
              <a:t>自分自身をコピーして増殖してゆく．</a:t>
            </a:r>
            <a:endParaRPr lang="en-US" altLang="ja-JP" dirty="0"/>
          </a:p>
          <a:p>
            <a:r>
              <a:rPr kumimoji="1" lang="ja-JP" altLang="en-US" dirty="0"/>
              <a:t>セキュリティ・ホールを利用</a:t>
            </a:r>
            <a:r>
              <a:rPr lang="ja-JP" altLang="en-US" dirty="0"/>
              <a:t>．</a:t>
            </a:r>
            <a:endParaRPr kumimoji="1" lang="en-US" altLang="ja-JP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ランサムウェア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パソコンを操作不能にして，</a:t>
            </a:r>
            <a:r>
              <a:rPr lang="ja-JP" altLang="en-US" dirty="0"/>
              <a:t>データを暗号化し，復元の対価（金銭，仮想通貨）を要求する．</a:t>
            </a:r>
            <a:endParaRPr lang="en-US" altLang="ja-JP" dirty="0"/>
          </a:p>
          <a:p>
            <a:pPr lvl="1"/>
            <a:r>
              <a:rPr lang="ja-JP" altLang="en-US" dirty="0"/>
              <a:t>ワームの一種</a:t>
            </a:r>
            <a:endParaRPr lang="en-US" altLang="ja-JP" dirty="0"/>
          </a:p>
          <a:p>
            <a:pPr lvl="1"/>
            <a:r>
              <a:rPr kumimoji="1" lang="ja-JP" altLang="en-US" dirty="0"/>
              <a:t>金銭を払っても，復元できないかもしれない．</a:t>
            </a:r>
            <a:endParaRPr kumimoji="1" lang="en-US" altLang="ja-JP" dirty="0"/>
          </a:p>
          <a:p>
            <a:r>
              <a:rPr lang="ja-JP" altLang="en-US" dirty="0"/>
              <a:t>感染経路は，その他の不正プログラムと同様に，メールの添付ファイル，ウェブページ，ネットワーク（セキュリティホール）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27584" y="5445224"/>
            <a:ext cx="67910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CP</a:t>
            </a:r>
            <a:r>
              <a:rPr kumimoji="1" lang="ja-JP" altLang="en-US" sz="2000" dirty="0"/>
              <a:t>資料：ランサムウェアの正体（日経</a:t>
            </a:r>
            <a:r>
              <a:rPr kumimoji="1" lang="en-US" altLang="ja-JP" sz="2000" dirty="0"/>
              <a:t>NETWORK 2018</a:t>
            </a:r>
            <a:r>
              <a:rPr kumimoji="1" lang="ja-JP" altLang="en-US" sz="2000" dirty="0"/>
              <a:t>年</a:t>
            </a:r>
            <a:r>
              <a:rPr lang="en-US" altLang="ja-JP" sz="2000" dirty="0"/>
              <a:t>1</a:t>
            </a:r>
            <a:r>
              <a:rPr kumimoji="1" lang="ja-JP" altLang="en-US" sz="2000" dirty="0"/>
              <a:t>月号）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27584" y="5785694"/>
            <a:ext cx="6639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CP</a:t>
            </a:r>
            <a:r>
              <a:rPr lang="ja-JP" altLang="en-US" sz="2000" dirty="0"/>
              <a:t>資料：サイバー被害</a:t>
            </a:r>
            <a:r>
              <a:rPr lang="en-US" altLang="ja-JP" sz="2000" dirty="0"/>
              <a:t>150</a:t>
            </a:r>
            <a:r>
              <a:rPr lang="ja-JP" altLang="en-US" sz="2000" dirty="0"/>
              <a:t>カ国に（朝日新聞</a:t>
            </a:r>
            <a:r>
              <a:rPr lang="en-US" altLang="ja-JP" sz="2000" dirty="0"/>
              <a:t>2017</a:t>
            </a:r>
            <a:r>
              <a:rPr lang="ja-JP" altLang="en-US" sz="2000" dirty="0"/>
              <a:t>年</a:t>
            </a:r>
            <a:r>
              <a:rPr lang="en-US" altLang="ja-JP" sz="2000" dirty="0"/>
              <a:t>5</a:t>
            </a:r>
            <a:r>
              <a:rPr lang="ja-JP" altLang="en-US" sz="2000" dirty="0"/>
              <a:t>月</a:t>
            </a:r>
            <a:r>
              <a:rPr lang="en-US" altLang="ja-JP" sz="2000" dirty="0"/>
              <a:t>15</a:t>
            </a:r>
            <a:r>
              <a:rPr lang="ja-JP" altLang="en-US" sz="2000" dirty="0"/>
              <a:t>日）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737027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トロイの木馬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/>
              <a:t>ユーザをだまして実行させることにより，ユーザのコンピュータ環境に損害を与えるプログラム．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正常なプログラムを装ってパソコンに侵入</a:t>
            </a:r>
            <a:endParaRPr kumimoji="1" lang="en-US" altLang="ja-JP" dirty="0"/>
          </a:p>
          <a:p>
            <a:pPr lvl="1"/>
            <a:r>
              <a:rPr lang="ja-JP" altLang="en-US" u="sng" dirty="0"/>
              <a:t>感染したパソコンに，外部から侵入できるようにする「裏口」を作る</a:t>
            </a:r>
            <a:r>
              <a:rPr lang="ja-JP" altLang="en-US" dirty="0"/>
              <a:t>．</a:t>
            </a:r>
            <a:endParaRPr kumimoji="1" lang="en-US" altLang="ja-JP" dirty="0"/>
          </a:p>
          <a:p>
            <a:pPr lvl="1"/>
            <a:r>
              <a:rPr lang="ja-JP" altLang="en-US" dirty="0"/>
              <a:t>単体の実行ファイル（他ファイルに寄生しない）．自己増殖しない．</a:t>
            </a:r>
            <a:endParaRPr kumimoji="1" lang="en-US" altLang="ja-JP" dirty="0"/>
          </a:p>
          <a:p>
            <a:r>
              <a:rPr lang="ja-JP" altLang="en-US" dirty="0"/>
              <a:t>「ワーム機能を備えたウイルス」「トロイの木馬入りワーム」など，不正プログラムの分類は難しい状況になった．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スパイウェア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u="sng" dirty="0"/>
              <a:t>ユーザの意図に反して，パソコンにあるユーザーの情報や入力情報を盗み出し，外部に送る</a:t>
            </a:r>
            <a:r>
              <a:rPr kumimoji="1" lang="ja-JP" altLang="en-US" dirty="0"/>
              <a:t>ソフトウェア</a:t>
            </a:r>
            <a:endParaRPr kumimoji="1" lang="en-US" altLang="ja-JP" dirty="0"/>
          </a:p>
          <a:p>
            <a:r>
              <a:rPr kumimoji="1" lang="ja-JP" altLang="en-US" dirty="0"/>
              <a:t>ほとんどは「トロイの木馬」型</a:t>
            </a:r>
            <a:endParaRPr kumimoji="1" lang="en-US" altLang="ja-JP" dirty="0"/>
          </a:p>
          <a:p>
            <a:pPr lvl="1"/>
            <a:r>
              <a:rPr lang="ja-JP" altLang="en-US" dirty="0"/>
              <a:t>単独プログラム</a:t>
            </a:r>
            <a:endParaRPr kumimoji="1" lang="en-US" altLang="ja-JP" dirty="0"/>
          </a:p>
          <a:p>
            <a:pPr lvl="1"/>
            <a:r>
              <a:rPr lang="ja-JP" altLang="en-US" dirty="0"/>
              <a:t>ユーザをだまして実行（あるいは，ユーザ</a:t>
            </a:r>
            <a:r>
              <a:rPr kumimoji="1" lang="ja-JP" altLang="en-US" dirty="0"/>
              <a:t>が気がつかずに実行）</a:t>
            </a:r>
            <a:endParaRPr lang="en-US" altLang="ja-JP" dirty="0"/>
          </a:p>
          <a:p>
            <a:pPr lvl="1"/>
            <a:r>
              <a:rPr kumimoji="1" lang="ja-JP" altLang="en-US" dirty="0"/>
              <a:t>増殖しない</a:t>
            </a:r>
            <a:endParaRPr kumimoji="1" lang="en-US" altLang="ja-JP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Web</a:t>
            </a:r>
            <a:r>
              <a:rPr lang="ja-JP" altLang="en-US" dirty="0"/>
              <a:t>アクセスの仕組み</a:t>
            </a:r>
            <a:endParaRPr kumimoji="1" lang="ja-JP" altLang="en-US" dirty="0"/>
          </a:p>
        </p:txBody>
      </p:sp>
      <p:grpSp>
        <p:nvGrpSpPr>
          <p:cNvPr id="21" name="グループ化 20"/>
          <p:cNvGrpSpPr/>
          <p:nvPr/>
        </p:nvGrpSpPr>
        <p:grpSpPr>
          <a:xfrm>
            <a:off x="857224" y="1714488"/>
            <a:ext cx="7786742" cy="3013667"/>
            <a:chOff x="928662" y="2214554"/>
            <a:chExt cx="7786742" cy="3013667"/>
          </a:xfrm>
        </p:grpSpPr>
        <p:pic>
          <p:nvPicPr>
            <p:cNvPr id="1026" name="Picture 2" descr="C:\Documents and Settings\TOTORO\Local Settings\Temporary Internet Files\Content.IE5\WM1I2XL3\MCj0404159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143636" y="2214554"/>
              <a:ext cx="2220747" cy="2230089"/>
            </a:xfrm>
            <a:prstGeom prst="rect">
              <a:avLst/>
            </a:prstGeom>
            <a:noFill/>
          </p:spPr>
        </p:pic>
        <p:pic>
          <p:nvPicPr>
            <p:cNvPr id="1028" name="Picture 4" descr="C:\Program Files\Microsoft Office\MEDIA\CAGCAT10\j0195384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28662" y="2357430"/>
              <a:ext cx="1795882" cy="1833372"/>
            </a:xfrm>
            <a:prstGeom prst="rect">
              <a:avLst/>
            </a:prstGeom>
            <a:noFill/>
          </p:spPr>
        </p:pic>
        <p:sp>
          <p:nvSpPr>
            <p:cNvPr id="8" name="テキスト ボックス 7"/>
            <p:cNvSpPr txBox="1"/>
            <p:nvPr/>
          </p:nvSpPr>
          <p:spPr>
            <a:xfrm>
              <a:off x="928662" y="4643446"/>
              <a:ext cx="178595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200" dirty="0"/>
                <a:t>ブラウザ</a:t>
              </a:r>
              <a:endParaRPr lang="en-US" altLang="ja-JP" sz="3200" dirty="0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6286512" y="4643446"/>
              <a:ext cx="242889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dirty="0"/>
                <a:t>Web </a:t>
              </a:r>
              <a:r>
                <a:rPr lang="ja-JP" altLang="en-US" sz="3200" dirty="0"/>
                <a:t>サーバ</a:t>
              </a:r>
              <a:endParaRPr lang="en-US" altLang="ja-JP" sz="3200" dirty="0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3071802" y="2285992"/>
              <a:ext cx="279198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200" dirty="0"/>
                <a:t>HTTP </a:t>
              </a:r>
              <a:r>
                <a:rPr kumimoji="1" lang="ja-JP" altLang="en-US" sz="3200" dirty="0"/>
                <a:t>リクエスト</a:t>
              </a: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2928926" y="3857628"/>
              <a:ext cx="298754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200" dirty="0"/>
                <a:t>HTTP </a:t>
              </a:r>
              <a:r>
                <a:rPr kumimoji="1" lang="ja-JP" altLang="en-US" sz="3200" dirty="0"/>
                <a:t>レスポンス</a:t>
              </a:r>
            </a:p>
          </p:txBody>
        </p:sp>
        <p:sp>
          <p:nvSpPr>
            <p:cNvPr id="16" name="右矢印 15"/>
            <p:cNvSpPr/>
            <p:nvPr/>
          </p:nvSpPr>
          <p:spPr>
            <a:xfrm>
              <a:off x="3071802" y="2857496"/>
              <a:ext cx="2714644" cy="28575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左矢印 19"/>
            <p:cNvSpPr/>
            <p:nvPr/>
          </p:nvSpPr>
          <p:spPr>
            <a:xfrm>
              <a:off x="3071802" y="3571876"/>
              <a:ext cx="2786082" cy="285752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2" name="テキスト ボックス 21"/>
          <p:cNvSpPr txBox="1"/>
          <p:nvPr/>
        </p:nvSpPr>
        <p:spPr>
          <a:xfrm>
            <a:off x="1714480" y="5072074"/>
            <a:ext cx="609981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u="sng" dirty="0">
                <a:solidFill>
                  <a:srgbClr val="FF0000"/>
                </a:solidFill>
              </a:rPr>
              <a:t>Hyper Text Transfer Protocol (HTTP)</a:t>
            </a:r>
          </a:p>
          <a:p>
            <a:r>
              <a:rPr lang="ja-JP" altLang="en-US" sz="3200" dirty="0"/>
              <a:t>を用いて情報をやり取りする</a:t>
            </a:r>
            <a:endParaRPr kumimoji="1" lang="ja-JP" altLang="en-US" sz="32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スパイウェアの種類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パソコン内部のユーザ情報を集めて送信</a:t>
            </a:r>
            <a:endParaRPr kumimoji="1" lang="en-US" altLang="ja-JP" dirty="0"/>
          </a:p>
          <a:p>
            <a:r>
              <a:rPr lang="ja-JP" altLang="en-US" dirty="0"/>
              <a:t>入出力情報を盗む</a:t>
            </a:r>
            <a:endParaRPr lang="en-US" altLang="ja-JP" dirty="0"/>
          </a:p>
          <a:p>
            <a:pPr lvl="1"/>
            <a:r>
              <a:rPr kumimoji="1" lang="ja-JP" altLang="en-US" dirty="0"/>
              <a:t>例：キーロガー</a:t>
            </a:r>
            <a:endParaRPr kumimoji="1" lang="en-US" altLang="ja-JP" dirty="0"/>
          </a:p>
          <a:p>
            <a:r>
              <a:rPr lang="ja-JP" altLang="en-US" dirty="0"/>
              <a:t>リモート・コントロール</a:t>
            </a:r>
            <a:endParaRPr lang="en-US" altLang="ja-JP" dirty="0"/>
          </a:p>
          <a:p>
            <a:pPr lvl="1"/>
            <a:r>
              <a:rPr lang="en-US" altLang="ja-JP" dirty="0"/>
              <a:t>LAN</a:t>
            </a:r>
            <a:r>
              <a:rPr lang="ja-JP" altLang="en-US" dirty="0"/>
              <a:t>内でのぞき見など</a:t>
            </a:r>
            <a:endParaRPr lang="en-US" altLang="ja-JP" dirty="0"/>
          </a:p>
          <a:p>
            <a:r>
              <a:rPr lang="ja-JP" altLang="en-US" dirty="0"/>
              <a:t>ブラウザのアクセス履歴を収集</a:t>
            </a:r>
            <a:endParaRPr lang="en-US" altLang="ja-JP" dirty="0"/>
          </a:p>
          <a:p>
            <a:pPr lvl="1"/>
            <a:r>
              <a:rPr lang="ja-JP" altLang="en-US" dirty="0"/>
              <a:t>トラッキング </a:t>
            </a:r>
            <a:r>
              <a:rPr lang="en-US" altLang="ja-JP" dirty="0"/>
              <a:t>Cookie</a:t>
            </a:r>
          </a:p>
          <a:p>
            <a:pPr lvl="1"/>
            <a:r>
              <a:rPr kumimoji="1" lang="ja-JP" altLang="en-US" dirty="0"/>
              <a:t>広告を表示（アドウェア）</a:t>
            </a:r>
            <a:endParaRPr kumimoji="1" lang="en-US" altLang="ja-JP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スパイウェアの感染経路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だましてインストールさせる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銀行名をかたって</a:t>
            </a:r>
            <a:r>
              <a:rPr lang="en-US" altLang="ja-JP" dirty="0"/>
              <a:t>CD-ROM</a:t>
            </a:r>
            <a:r>
              <a:rPr lang="ja-JP" altLang="en-US" dirty="0"/>
              <a:t>送付</a:t>
            </a:r>
            <a:endParaRPr lang="en-US" altLang="ja-JP" dirty="0"/>
          </a:p>
          <a:p>
            <a:pPr lvl="1"/>
            <a:r>
              <a:rPr lang="ja-JP" altLang="en-US" dirty="0"/>
              <a:t>メールに添付された「重要書類」</a:t>
            </a:r>
            <a:endParaRPr lang="en-US" altLang="ja-JP" dirty="0"/>
          </a:p>
          <a:p>
            <a:pPr lvl="1"/>
            <a:r>
              <a:rPr kumimoji="1" lang="en-US" altLang="ja-JP" dirty="0"/>
              <a:t>Web</a:t>
            </a:r>
            <a:r>
              <a:rPr kumimoji="1" lang="ja-JP" altLang="en-US" dirty="0"/>
              <a:t>ページの画像リンクをクリック</a:t>
            </a:r>
            <a:endParaRPr kumimoji="1" lang="en-US" altLang="ja-JP" dirty="0"/>
          </a:p>
          <a:p>
            <a:r>
              <a:rPr lang="ja-JP" altLang="en-US" dirty="0"/>
              <a:t>有用なソフトに紛れ込ませる</a:t>
            </a:r>
            <a:endParaRPr lang="en-US" altLang="ja-JP" dirty="0"/>
          </a:p>
          <a:p>
            <a:pPr lvl="1"/>
            <a:r>
              <a:rPr kumimoji="1" lang="ja-JP" altLang="en-US" dirty="0"/>
              <a:t>承諾書に書いてあってもユーザは読まない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ボット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/>
              <a:t>ボット</a:t>
            </a:r>
            <a:endParaRPr kumimoji="1" lang="en-US" altLang="ja-JP" dirty="0"/>
          </a:p>
          <a:p>
            <a:pPr lvl="1"/>
            <a:r>
              <a:rPr lang="ja-JP" altLang="en-US" dirty="0"/>
              <a:t>コンピュータを悪用することを目的に作られた悪性プログラム</a:t>
            </a:r>
            <a:endParaRPr lang="en-US" altLang="ja-JP" dirty="0"/>
          </a:p>
          <a:p>
            <a:pPr lvl="1"/>
            <a:r>
              <a:rPr lang="ja-JP" altLang="en-US" dirty="0"/>
              <a:t>インターネットを通じて，悪意を持った攻撃者が，</a:t>
            </a:r>
            <a:r>
              <a:rPr lang="ja-JP" altLang="en-US" u="sng" dirty="0"/>
              <a:t>感染したコンピュータを外部から遠隔操作</a:t>
            </a:r>
            <a:r>
              <a:rPr lang="ja-JP" altLang="en-US" dirty="0"/>
              <a:t>する</a:t>
            </a:r>
            <a:endParaRPr lang="en-US" altLang="ja-JP" dirty="0"/>
          </a:p>
          <a:p>
            <a:pPr lvl="2"/>
            <a:r>
              <a:rPr lang="ja-JP" altLang="en-US" dirty="0"/>
              <a:t>トロイの木馬のように，裏口を作る．</a:t>
            </a:r>
            <a:endParaRPr lang="en-US" altLang="ja-JP" dirty="0"/>
          </a:p>
          <a:p>
            <a:pPr lvl="2"/>
            <a:r>
              <a:rPr lang="ja-JP" altLang="en-US" dirty="0"/>
              <a:t>迷惑メール送信，サイト攻撃などの指示を出す．</a:t>
            </a:r>
            <a:endParaRPr lang="en-US" altLang="ja-JP" dirty="0"/>
          </a:p>
          <a:p>
            <a:pPr lvl="1"/>
            <a:r>
              <a:rPr kumimoji="1" lang="ja-JP" altLang="en-US" dirty="0"/>
              <a:t>攻撃者が命令し</a:t>
            </a:r>
            <a:r>
              <a:rPr lang="ja-JP" altLang="en-US" dirty="0"/>
              <a:t>て操る</a:t>
            </a:r>
            <a:r>
              <a:rPr kumimoji="1" lang="ja-JP" altLang="en-US" dirty="0"/>
              <a:t>ので，ロボットに似ていることから「</a:t>
            </a:r>
            <a:r>
              <a:rPr lang="ja-JP" altLang="en-US" dirty="0"/>
              <a:t>ボット」あるいは「ボットウイルス」と呼ばれる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ボットの感染経路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/>
              <a:t>メールの添付ファイルやウェブサイトなどで感染する．</a:t>
            </a:r>
            <a:endParaRPr kumimoji="1" lang="en-US" altLang="ja-JP" dirty="0"/>
          </a:p>
          <a:p>
            <a:r>
              <a:rPr lang="ja-JP" altLang="en-US" dirty="0"/>
              <a:t>感染したパソコンに攻撃者が指示を送り，</a:t>
            </a:r>
            <a:r>
              <a:rPr kumimoji="1" lang="ja-JP" altLang="en-US" dirty="0"/>
              <a:t>ネットワークを介して侵入プログラムをまく（ワームと同じ）．</a:t>
            </a:r>
            <a:endParaRPr kumimoji="1" lang="en-US" altLang="ja-JP" dirty="0"/>
          </a:p>
          <a:p>
            <a:pPr lvl="1"/>
            <a:r>
              <a:rPr lang="ja-JP" altLang="en-US" dirty="0"/>
              <a:t>セキュリティホールをつく</a:t>
            </a:r>
            <a:endParaRPr lang="en-US" altLang="ja-JP" dirty="0"/>
          </a:p>
          <a:p>
            <a:r>
              <a:rPr lang="ja-JP" altLang="en-US" dirty="0"/>
              <a:t>侵入プログラムが実行されると，ボット本体プログラムをダウンロードして感染する．</a:t>
            </a:r>
            <a:endParaRPr lang="en-US" altLang="ja-JP" dirty="0"/>
          </a:p>
          <a:p>
            <a:r>
              <a:rPr lang="ja-JP" altLang="en-US" u="sng" dirty="0"/>
              <a:t>ボットに感染したパソコンのネットワーク（ボットネット）が構築される．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15616" y="6126163"/>
            <a:ext cx="74723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CP</a:t>
            </a:r>
            <a:r>
              <a:rPr kumimoji="1" lang="ja-JP" altLang="en-US" sz="2000" dirty="0"/>
              <a:t>資料：「ボットネット」の</a:t>
            </a:r>
            <a:r>
              <a:rPr lang="ja-JP" altLang="en-US" sz="2000" dirty="0"/>
              <a:t>正体</a:t>
            </a:r>
            <a:r>
              <a:rPr kumimoji="1" lang="ja-JP" altLang="en-US" sz="2000" dirty="0"/>
              <a:t>を探る（日経</a:t>
            </a:r>
            <a:r>
              <a:rPr kumimoji="1" lang="en-US" altLang="ja-JP" sz="2000" dirty="0"/>
              <a:t>NETWORK 2005</a:t>
            </a:r>
            <a:r>
              <a:rPr kumimoji="1" lang="ja-JP" altLang="en-US" sz="2000" dirty="0"/>
              <a:t>年</a:t>
            </a:r>
            <a:r>
              <a:rPr kumimoji="1" lang="en-US" altLang="ja-JP" sz="2000" dirty="0"/>
              <a:t>11</a:t>
            </a:r>
            <a:r>
              <a:rPr kumimoji="1" lang="ja-JP" altLang="en-US" sz="2000" dirty="0"/>
              <a:t>月号）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ボット</a:t>
            </a:r>
            <a:r>
              <a:rPr kumimoji="1" lang="ja-JP" altLang="en-US" dirty="0"/>
              <a:t>対策について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「ボット対策について」情報処理推進機構</a:t>
            </a:r>
            <a:br>
              <a:rPr lang="en-US" altLang="ja-JP" dirty="0"/>
            </a:br>
            <a:r>
              <a:rPr lang="en-US" altLang="ja-JP" dirty="0">
                <a:hlinkClick r:id="rId2"/>
              </a:rPr>
              <a:t>http://www.ipa.go.jp/security/antivirus/bot.html</a:t>
            </a:r>
            <a:endParaRPr lang="en-US" altLang="ja-JP" dirty="0"/>
          </a:p>
          <a:p>
            <a:r>
              <a:rPr lang="ja-JP" altLang="en-US" dirty="0"/>
              <a:t>最近のボットとして，</a:t>
            </a:r>
            <a:r>
              <a:rPr lang="en-US" altLang="ja-JP" dirty="0" err="1"/>
              <a:t>Emotet</a:t>
            </a:r>
            <a:r>
              <a:rPr lang="ja-JP" altLang="en-US" dirty="0"/>
              <a:t>（エモテット）</a:t>
            </a:r>
            <a:endParaRPr lang="en-US" altLang="ja-JP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99592" y="3892796"/>
            <a:ext cx="75820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CP</a:t>
            </a:r>
            <a:r>
              <a:rPr kumimoji="1" lang="ja-JP" altLang="en-US" sz="2000" dirty="0"/>
              <a:t>資料：</a:t>
            </a:r>
            <a:r>
              <a:rPr kumimoji="1" lang="en-US" altLang="ja-JP" sz="2000" dirty="0" err="1"/>
              <a:t>Emotet</a:t>
            </a:r>
            <a:r>
              <a:rPr kumimoji="1" lang="ja-JP" altLang="en-US" sz="2000" dirty="0"/>
              <a:t>ウイルスが危険な理由（日経</a:t>
            </a:r>
            <a:r>
              <a:rPr kumimoji="1" lang="en-US" altLang="ja-JP" sz="2000" dirty="0"/>
              <a:t>NETWORK 2020</a:t>
            </a:r>
            <a:r>
              <a:rPr kumimoji="1" lang="ja-JP" altLang="en-US" sz="2000" dirty="0"/>
              <a:t>年</a:t>
            </a:r>
            <a:r>
              <a:rPr lang="en-US" altLang="ja-JP" sz="2000" dirty="0"/>
              <a:t>2</a:t>
            </a:r>
            <a:r>
              <a:rPr kumimoji="1" lang="ja-JP" altLang="en-US" sz="2000" dirty="0"/>
              <a:t>月号）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ウイルス（広義）対策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不審なプログラム，ファイルは開かない．</a:t>
            </a:r>
            <a:endParaRPr kumimoji="1" lang="en-US" altLang="ja-JP" dirty="0"/>
          </a:p>
          <a:p>
            <a:r>
              <a:rPr kumimoji="1" lang="ja-JP" altLang="en-US" dirty="0"/>
              <a:t>ウイルス対策ソフトを導入する．</a:t>
            </a:r>
            <a:endParaRPr kumimoji="1" lang="en-US" altLang="ja-JP" dirty="0"/>
          </a:p>
          <a:p>
            <a:pPr lvl="1"/>
            <a:r>
              <a:rPr lang="ja-JP" altLang="en-US" dirty="0"/>
              <a:t>スパイウェアに特化した，スパイウェア対策ソフトもある．</a:t>
            </a:r>
            <a:endParaRPr kumimoji="1" lang="en-US" altLang="ja-JP" dirty="0"/>
          </a:p>
          <a:p>
            <a:r>
              <a:rPr kumimoji="1" lang="ja-JP" altLang="en-US" dirty="0"/>
              <a:t>セキュリティ・ホールを防ぐ．</a:t>
            </a:r>
            <a:endParaRPr kumimoji="1" lang="en-US" altLang="ja-JP" dirty="0"/>
          </a:p>
          <a:p>
            <a:pPr lvl="1"/>
            <a:r>
              <a:rPr lang="en-US" altLang="ja-JP" dirty="0"/>
              <a:t>Windows</a:t>
            </a:r>
            <a:r>
              <a:rPr lang="ja-JP" altLang="en-US" dirty="0" err="1"/>
              <a:t>，</a:t>
            </a:r>
            <a:r>
              <a:rPr lang="ja-JP" altLang="en-US" dirty="0"/>
              <a:t>ソフトウェアアップデート</a:t>
            </a:r>
            <a:endParaRPr lang="en-US" altLang="ja-JP" dirty="0"/>
          </a:p>
          <a:p>
            <a:r>
              <a:rPr lang="ja-JP" altLang="en-US" dirty="0"/>
              <a:t>パーソナル・</a:t>
            </a:r>
            <a:r>
              <a:rPr lang="ja-JP" altLang="en-US" u="sng" dirty="0">
                <a:solidFill>
                  <a:srgbClr val="FF0000"/>
                </a:solidFill>
              </a:rPr>
              <a:t>ファイアウォール</a:t>
            </a:r>
            <a:r>
              <a:rPr lang="ja-JP" altLang="en-US" dirty="0"/>
              <a:t>の導入（後述）．</a:t>
            </a:r>
            <a:endParaRPr lang="en-US" altLang="ja-JP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Windows </a:t>
            </a:r>
            <a:r>
              <a:rPr lang="ja-JP" altLang="en-US" dirty="0"/>
              <a:t>セキュリティにはランサムウェア対策の機能がある．標準ではオフになっているので，オンにしておくとよい．</a:t>
            </a:r>
            <a:endParaRPr lang="en-US" altLang="ja-JP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99592" y="3284984"/>
            <a:ext cx="76354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CP</a:t>
            </a:r>
            <a:r>
              <a:rPr kumimoji="1" lang="ja-JP" altLang="en-US" sz="2000" dirty="0"/>
              <a:t>資料：</a:t>
            </a:r>
            <a:r>
              <a:rPr lang="ja-JP" altLang="en-US" sz="2000" dirty="0"/>
              <a:t>セキュリティの機能を使う</a:t>
            </a:r>
            <a:r>
              <a:rPr kumimoji="1" lang="ja-JP" altLang="en-US" sz="2000" dirty="0"/>
              <a:t>（日経パソコン </a:t>
            </a:r>
            <a:r>
              <a:rPr kumimoji="1" lang="en-US" altLang="ja-JP" sz="2000" dirty="0"/>
              <a:t>2019</a:t>
            </a:r>
            <a:r>
              <a:rPr kumimoji="1" lang="ja-JP" altLang="en-US" sz="2000" dirty="0"/>
              <a:t>年</a:t>
            </a:r>
            <a:r>
              <a:rPr kumimoji="1" lang="en-US" altLang="ja-JP" sz="2000" dirty="0"/>
              <a:t>8</a:t>
            </a:r>
            <a:r>
              <a:rPr kumimoji="1" lang="ja-JP" altLang="en-US" sz="2000" dirty="0"/>
              <a:t>月</a:t>
            </a:r>
            <a:r>
              <a:rPr kumimoji="1" lang="en-US" altLang="ja-JP" sz="2000" dirty="0"/>
              <a:t>26</a:t>
            </a:r>
            <a:r>
              <a:rPr kumimoji="1" lang="ja-JP" altLang="en-US" sz="2000" dirty="0"/>
              <a:t>日号）</a:t>
            </a:r>
          </a:p>
        </p:txBody>
      </p:sp>
    </p:spTree>
    <p:extLst>
      <p:ext uri="{BB962C8B-B14F-4D97-AF65-F5344CB8AC3E}">
        <p14:creationId xmlns:p14="http://schemas.microsoft.com/office/powerpoint/2010/main" val="304596887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ブラウザでの対策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Microsoft Edge </a:t>
            </a:r>
            <a:r>
              <a:rPr kumimoji="1" lang="ja-JP" altLang="en-US" dirty="0"/>
              <a:t>あるいは </a:t>
            </a:r>
            <a:r>
              <a:rPr kumimoji="1" lang="en-US" altLang="ja-JP" dirty="0"/>
              <a:t>Chrome </a:t>
            </a:r>
            <a:r>
              <a:rPr kumimoji="1" lang="ja-JP" altLang="en-US" dirty="0"/>
              <a:t>など最近のブラウザ（最新バージョン）を使用していれば，標準で適切な設定がされている．</a:t>
            </a:r>
            <a:endParaRPr kumimoji="1" lang="en-US" altLang="ja-JP" dirty="0"/>
          </a:p>
          <a:p>
            <a:pPr lvl="1"/>
            <a:r>
              <a:rPr lang="ja-JP" altLang="en-US" dirty="0"/>
              <a:t>ポップアップのブロック，</a:t>
            </a:r>
            <a:r>
              <a:rPr lang="en-US" altLang="ja-JP" dirty="0"/>
              <a:t>Flash </a:t>
            </a:r>
            <a:r>
              <a:rPr lang="ja-JP" altLang="en-US" dirty="0"/>
              <a:t>の動画再生をブロック</a:t>
            </a:r>
            <a:endParaRPr lang="en-US" altLang="ja-JP" dirty="0"/>
          </a:p>
          <a:p>
            <a:pPr lvl="1"/>
            <a:r>
              <a:rPr lang="en-US" altLang="ja-JP" dirty="0"/>
              <a:t>Internet Explore </a:t>
            </a:r>
            <a:r>
              <a:rPr lang="ja-JP" altLang="en-US" dirty="0"/>
              <a:t>の使用は避けたい</a:t>
            </a:r>
            <a:endParaRPr lang="en-US" altLang="ja-JP" dirty="0"/>
          </a:p>
          <a:p>
            <a:r>
              <a:rPr kumimoji="1" lang="ja-JP" altLang="en-US" dirty="0"/>
              <a:t>サード・パーティ</a:t>
            </a:r>
            <a:r>
              <a:rPr lang="ja-JP" altLang="en-US" dirty="0"/>
              <a:t>の</a:t>
            </a:r>
            <a:r>
              <a:rPr lang="en-US" altLang="ja-JP" dirty="0"/>
              <a:t>Cookie</a:t>
            </a:r>
            <a:r>
              <a:rPr kumimoji="1" lang="ja-JP" altLang="en-US" dirty="0"/>
              <a:t>をブロックした方がよい．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08668" y="5717331"/>
            <a:ext cx="8005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CP</a:t>
            </a:r>
            <a:r>
              <a:rPr kumimoji="1" lang="ja-JP" altLang="en-US" sz="2000" dirty="0"/>
              <a:t>資料：ブラウザーを安心して使いたい（日経パソコン </a:t>
            </a:r>
            <a:r>
              <a:rPr kumimoji="1" lang="en-US" altLang="ja-JP" sz="2000" dirty="0"/>
              <a:t>2018</a:t>
            </a:r>
            <a:r>
              <a:rPr kumimoji="1" lang="ja-JP" altLang="en-US" sz="2000" dirty="0"/>
              <a:t>年</a:t>
            </a:r>
            <a:r>
              <a:rPr kumimoji="1" lang="en-US" altLang="ja-JP" sz="2000" dirty="0"/>
              <a:t>8</a:t>
            </a:r>
            <a:r>
              <a:rPr kumimoji="1" lang="ja-JP" altLang="en-US" sz="2000" dirty="0"/>
              <a:t>月</a:t>
            </a:r>
            <a:r>
              <a:rPr kumimoji="1" lang="en-US" altLang="ja-JP" sz="2000" dirty="0"/>
              <a:t>27</a:t>
            </a:r>
            <a:r>
              <a:rPr kumimoji="1" lang="ja-JP" altLang="en-US" sz="2000" dirty="0"/>
              <a:t>日号）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ファイアウォール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ベンダーおよびユーザが設定したルールに従って通信を制御する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ゲートウェイ型ファイアウォール：インターネットと</a:t>
            </a:r>
            <a:r>
              <a:rPr kumimoji="1" lang="en-US" altLang="ja-JP" dirty="0"/>
              <a:t>LAN</a:t>
            </a:r>
            <a:r>
              <a:rPr kumimoji="1" lang="ja-JP" altLang="en-US" dirty="0"/>
              <a:t>の境界に設置</a:t>
            </a:r>
            <a:endParaRPr kumimoji="1" lang="en-US" altLang="ja-JP" dirty="0"/>
          </a:p>
          <a:p>
            <a:pPr lvl="1"/>
            <a:r>
              <a:rPr lang="ja-JP" altLang="en-US" dirty="0"/>
              <a:t>パーソナル・ファイアウォール：ユーザのパソコンにインストール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パーソナル・ファイアウォール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642" y="1600200"/>
            <a:ext cx="6000715" cy="452596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57290" y="1857364"/>
            <a:ext cx="584230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/>
              <a:t>http://</a:t>
            </a:r>
            <a:r>
              <a:rPr kumimoji="1" lang="en-US" altLang="ja-JP" sz="4400" u="sng" dirty="0">
                <a:solidFill>
                  <a:srgbClr val="0070C0"/>
                </a:solidFill>
              </a:rPr>
              <a:t>www</a:t>
            </a:r>
            <a:r>
              <a:rPr kumimoji="1" lang="en-US" altLang="ja-JP" sz="4400" dirty="0"/>
              <a:t>.</a:t>
            </a:r>
            <a:r>
              <a:rPr kumimoji="1" lang="en-US" altLang="ja-JP" sz="4400" u="sng" dirty="0">
                <a:solidFill>
                  <a:srgbClr val="00B050"/>
                </a:solidFill>
              </a:rPr>
              <a:t>google.co.jp</a:t>
            </a:r>
            <a:endParaRPr kumimoji="1" lang="ja-JP" altLang="en-US" sz="4400" u="sng" dirty="0">
              <a:solidFill>
                <a:srgbClr val="00B05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59304" y="3786190"/>
            <a:ext cx="3339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rgbClr val="0070C0"/>
                </a:solidFill>
              </a:rPr>
              <a:t>サーバ（ホスト）名</a:t>
            </a:r>
            <a:endParaRPr kumimoji="1" lang="ja-JP" altLang="en-US" sz="3200" dirty="0">
              <a:solidFill>
                <a:srgbClr val="0070C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072066" y="3786190"/>
            <a:ext cx="18726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solidFill>
                  <a:srgbClr val="00B050"/>
                </a:solidFill>
              </a:rPr>
              <a:t>ドメイン名</a:t>
            </a:r>
          </a:p>
        </p:txBody>
      </p:sp>
      <p:sp>
        <p:nvSpPr>
          <p:cNvPr id="12" name="下矢印 11"/>
          <p:cNvSpPr/>
          <p:nvPr/>
        </p:nvSpPr>
        <p:spPr>
          <a:xfrm>
            <a:off x="3428992" y="271462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下矢印 12"/>
          <p:cNvSpPr/>
          <p:nvPr/>
        </p:nvSpPr>
        <p:spPr>
          <a:xfrm>
            <a:off x="5429256" y="271462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71472" y="4643446"/>
            <a:ext cx="793678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HTTP </a:t>
            </a:r>
            <a:r>
              <a:rPr lang="ja-JP" altLang="en-US" sz="3200" dirty="0"/>
              <a:t>リクエストを送るには「住所」が必要</a:t>
            </a:r>
            <a:endParaRPr lang="en-US" altLang="ja-JP" sz="3200" dirty="0"/>
          </a:p>
          <a:p>
            <a:r>
              <a:rPr lang="en-US" altLang="ja-JP" sz="3200" u="sng" dirty="0">
                <a:solidFill>
                  <a:srgbClr val="FF0000"/>
                </a:solidFill>
              </a:rPr>
              <a:t>IP</a:t>
            </a:r>
            <a:r>
              <a:rPr lang="ja-JP" altLang="en-US" sz="3200" u="sng" dirty="0">
                <a:solidFill>
                  <a:srgbClr val="FF0000"/>
                </a:solidFill>
              </a:rPr>
              <a:t>アドレス</a:t>
            </a:r>
            <a:r>
              <a:rPr lang="ja-JP" altLang="en-US" sz="3200" dirty="0"/>
              <a:t>：</a:t>
            </a:r>
            <a:r>
              <a:rPr lang="en-US" altLang="ja-JP" sz="3200" dirty="0"/>
              <a:t>Web </a:t>
            </a:r>
            <a:r>
              <a:rPr lang="ja-JP" altLang="en-US" sz="3200" dirty="0"/>
              <a:t>サーバの住所</a:t>
            </a:r>
            <a:endParaRPr lang="en-US" altLang="ja-JP" sz="3200" dirty="0"/>
          </a:p>
          <a:p>
            <a:r>
              <a:rPr kumimoji="1" lang="en-US" altLang="ja-JP" sz="3200" dirty="0"/>
              <a:t>IP</a:t>
            </a:r>
            <a:r>
              <a:rPr kumimoji="1" lang="ja-JP" altLang="en-US" sz="3200" dirty="0"/>
              <a:t>アドレスの代わりに「サーバ名＋ドメイン名」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通信・アクセスの制御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相手の</a:t>
            </a:r>
            <a:r>
              <a:rPr lang="en-US" altLang="ja-JP" dirty="0"/>
              <a:t>IP</a:t>
            </a:r>
            <a:r>
              <a:rPr lang="ja-JP" altLang="en-US" dirty="0"/>
              <a:t>アドレスやポート番号などを調べて，通信を制御</a:t>
            </a:r>
            <a:endParaRPr lang="en-US" altLang="ja-JP" dirty="0"/>
          </a:p>
          <a:p>
            <a:r>
              <a:rPr kumimoji="1" lang="ja-JP" altLang="en-US" dirty="0"/>
              <a:t>データの</a:t>
            </a:r>
            <a:r>
              <a:rPr lang="ja-JP" altLang="en-US" dirty="0"/>
              <a:t>内容や通信プログラムの情報も調べる</a:t>
            </a:r>
            <a:endParaRPr lang="en-US" altLang="ja-JP" dirty="0"/>
          </a:p>
          <a:p>
            <a:r>
              <a:rPr kumimoji="1" lang="ja-JP" altLang="en-US" dirty="0"/>
              <a:t>あらかじめベンダーが定義しているルールですぐに使用可能</a:t>
            </a:r>
            <a:endParaRPr kumimoji="1" lang="en-US" altLang="ja-JP" dirty="0"/>
          </a:p>
          <a:p>
            <a:r>
              <a:rPr lang="ja-JP" altLang="en-US" dirty="0"/>
              <a:t>ユーザがルールを変更・追加できる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穴埋め問題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kumimoji="1" lang="ja-JP" altLang="en-US" dirty="0"/>
              <a:t>ウェブページにアクセスするユーザ（ブラウザ）とサーバとの間での，データのやり取りの方法を定めたプロトコルは，（　　　　　）である．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/>
              <a:t>ネットワークにつながっているコンピュータは，すべて「住所」を持っている．伝統的には，２進数で３２ケタの数字が使われていた．この住所を（　　　　　　）という．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6966389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kumimoji="1" lang="ja-JP" altLang="en-US" dirty="0"/>
              <a:t>今使用しているパソコンの（　２．の解答　）を知るためには，コマンドプロンプトで，（　　　　　　）というコマンドを使う．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 startAt="3"/>
            </a:pPr>
            <a:r>
              <a:rPr lang="ja-JP" altLang="en-US" dirty="0"/>
              <a:t>ウェブの </a:t>
            </a:r>
            <a:r>
              <a:rPr lang="en-US" altLang="ja-JP" dirty="0"/>
              <a:t>URI</a:t>
            </a:r>
            <a:r>
              <a:rPr lang="ja-JP" altLang="en-US" dirty="0"/>
              <a:t>（たとえば，</a:t>
            </a:r>
            <a:r>
              <a:rPr lang="en-US" altLang="ja-JP" dirty="0"/>
              <a:t>www.google.co.jp</a:t>
            </a:r>
            <a:r>
              <a:rPr lang="ja-JP" altLang="en-US" dirty="0"/>
              <a:t>）から，そのウェブサーバの（　２．の解答　）を調べるためには，コマンドプロンプトで（　　　　　　）というコマンドを使う．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 startAt="3"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3963753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altLang="ja-JP" dirty="0"/>
              <a:t>IP </a:t>
            </a:r>
            <a:r>
              <a:rPr lang="ja-JP" altLang="en-US" dirty="0"/>
              <a:t>アドレスが </a:t>
            </a:r>
            <a:r>
              <a:rPr lang="en-US" altLang="ja-JP" dirty="0"/>
              <a:t>192.168.3.2</a:t>
            </a:r>
            <a:r>
              <a:rPr lang="ja-JP" altLang="en-US" dirty="0" err="1"/>
              <a:t>，</a:t>
            </a:r>
            <a:r>
              <a:rPr lang="ja-JP" altLang="en-US" dirty="0"/>
              <a:t>サブネットマスクが </a:t>
            </a:r>
            <a:r>
              <a:rPr lang="en-US" altLang="ja-JP" dirty="0"/>
              <a:t>255.255.255.0 </a:t>
            </a:r>
            <a:r>
              <a:rPr lang="ja-JP" altLang="en-US" dirty="0"/>
              <a:t>のとき，ネットワークアドレスは（　　　　　　　）である．</a:t>
            </a:r>
            <a:endParaRPr lang="en-US" altLang="ja-JP" dirty="0"/>
          </a:p>
          <a:p>
            <a:pPr marL="514350" indent="-514350">
              <a:buFont typeface="+mj-lt"/>
              <a:buAutoNum type="arabicPeriod" startAt="5"/>
            </a:pPr>
            <a:r>
              <a:rPr lang="en-US" altLang="ja-JP" dirty="0"/>
              <a:t>IP </a:t>
            </a:r>
            <a:r>
              <a:rPr lang="ja-JP" altLang="en-US" dirty="0"/>
              <a:t>パケットが接続先まで届き，応答が返ってくるかを確認するためのコマンドは（　　　　）である．</a:t>
            </a:r>
            <a:endParaRPr lang="en-US" altLang="ja-JP" dirty="0"/>
          </a:p>
          <a:p>
            <a:pPr marL="514350" indent="-514350">
              <a:buFont typeface="+mj-lt"/>
              <a:buAutoNum type="arabicPeriod" startAt="5"/>
            </a:pPr>
            <a:r>
              <a:rPr lang="ja-JP" altLang="en-US" dirty="0"/>
              <a:t>（ ６．の解答 ）で応答が返ってこないとき，</a:t>
            </a:r>
            <a:r>
              <a:rPr lang="en-US" altLang="ja-JP" dirty="0"/>
              <a:t>IP </a:t>
            </a:r>
            <a:r>
              <a:rPr lang="ja-JP" altLang="en-US" dirty="0"/>
              <a:t>パケットがどこまで届くかを確認するためのコマンドは（　　　　）である．</a:t>
            </a:r>
            <a:endParaRPr lang="en-US" altLang="ja-JP" dirty="0"/>
          </a:p>
          <a:p>
            <a:pPr marL="514350" indent="-514350">
              <a:buFont typeface="+mj-lt"/>
              <a:buAutoNum type="arabicPeriod" startAt="5"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916321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8"/>
            </a:pPr>
            <a:r>
              <a:rPr lang="ja-JP" altLang="en-US" dirty="0"/>
              <a:t>ユーザの </a:t>
            </a:r>
            <a:r>
              <a:rPr lang="en-US" altLang="ja-JP" dirty="0"/>
              <a:t>PC </a:t>
            </a:r>
            <a:r>
              <a:rPr lang="ja-JP" altLang="en-US" dirty="0"/>
              <a:t>にインストールして，ベンダーおよびユーザが設定したルールに従って通信を制御し，不正なアクセスを防止するプログラムを，（　　　　　　　）と呼ぶ．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6067544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記述問題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寄生先となるプログラムが必要かどうか，自己増殖するかどうかという観点から，ウイルス（狭義），ワーム，トロイの木馬を分類せよ．</a:t>
            </a:r>
            <a:endParaRPr kumimoji="1" lang="en-US" altLang="ja-JP" dirty="0"/>
          </a:p>
          <a:p>
            <a:pPr lvl="1"/>
            <a:r>
              <a:rPr lang="ja-JP" altLang="en-US" dirty="0"/>
              <a:t>スライドでの分類と少し異なる．</a:t>
            </a:r>
            <a:endParaRPr lang="en-US" altLang="ja-JP" dirty="0"/>
          </a:p>
          <a:p>
            <a:r>
              <a:rPr kumimoji="1" lang="ja-JP" altLang="en-US" dirty="0"/>
              <a:t>不正なプログラム（広義のウイルス）に感染しないようにするため，ユーザがとるべき対策にはどのようなものがあるかを列挙せよ．</a:t>
            </a:r>
            <a:endParaRPr kumimoji="1" lang="en-US" altLang="ja-JP" dirty="0"/>
          </a:p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99054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IP</a:t>
            </a:r>
            <a:r>
              <a:rPr lang="ja-JP" altLang="en-US" dirty="0"/>
              <a:t> アドレス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ネットワーク機器の「住所」「電話番号」</a:t>
            </a:r>
            <a:endParaRPr kumimoji="1" lang="en-US" altLang="ja-JP" dirty="0"/>
          </a:p>
          <a:p>
            <a:r>
              <a:rPr lang="ja-JP" altLang="en-US" dirty="0"/>
              <a:t>ネットに直接つながっているコンピュータではアドレス重複なし（電話番号と同じ）</a:t>
            </a:r>
            <a:endParaRPr lang="en-US" altLang="ja-JP" dirty="0"/>
          </a:p>
          <a:p>
            <a:pPr lvl="1"/>
            <a:r>
              <a:rPr lang="ja-JP" altLang="en-US" dirty="0"/>
              <a:t>プライベート</a:t>
            </a:r>
            <a:r>
              <a:rPr lang="en-US" altLang="ja-JP" dirty="0"/>
              <a:t>IP</a:t>
            </a:r>
            <a:r>
              <a:rPr lang="ja-JP" altLang="en-US" dirty="0"/>
              <a:t>アドレスは自由（内線電話と同じ）</a:t>
            </a:r>
            <a:endParaRPr lang="en-US" altLang="ja-JP" dirty="0"/>
          </a:p>
          <a:p>
            <a:r>
              <a:rPr kumimoji="1" lang="en-US" altLang="ja-JP" dirty="0"/>
              <a:t>32</a:t>
            </a:r>
            <a:r>
              <a:rPr kumimoji="1" lang="ja-JP" altLang="en-US" dirty="0"/>
              <a:t>ビット：</a:t>
            </a:r>
            <a:r>
              <a:rPr kumimoji="1" lang="en-US" altLang="ja-JP" dirty="0"/>
              <a:t>2</a:t>
            </a:r>
            <a:r>
              <a:rPr kumimoji="1" lang="ja-JP" altLang="en-US" dirty="0"/>
              <a:t>進数で</a:t>
            </a:r>
            <a:r>
              <a:rPr lang="en-US" altLang="ja-JP" dirty="0"/>
              <a:t>32</a:t>
            </a:r>
            <a:r>
              <a:rPr kumimoji="1" lang="ja-JP" altLang="en-US" dirty="0"/>
              <a:t>桁</a:t>
            </a:r>
            <a:endParaRPr kumimoji="1" lang="en-US" altLang="ja-JP" dirty="0"/>
          </a:p>
          <a:p>
            <a:pPr lvl="1"/>
            <a:r>
              <a:rPr lang="ja-JP" altLang="en-US" dirty="0"/>
              <a:t>４つの「オクテット」で区切る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10</a:t>
            </a:r>
            <a:r>
              <a:rPr kumimoji="1" lang="ja-JP" altLang="en-US" dirty="0"/>
              <a:t>進法表記で </a:t>
            </a:r>
            <a:r>
              <a:rPr kumimoji="1" lang="en-US" altLang="ja-JP" dirty="0"/>
              <a:t>0.0.0.0 </a:t>
            </a:r>
            <a:r>
              <a:rPr kumimoji="1" lang="ja-JP" altLang="en-US" dirty="0"/>
              <a:t>～</a:t>
            </a:r>
            <a:r>
              <a:rPr kumimoji="1" lang="en-US" altLang="ja-JP" dirty="0"/>
              <a:t>255.255.255.255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コマンドプロンプト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/>
              <a:t>デスクトップ左下の </a:t>
            </a:r>
            <a:r>
              <a:rPr kumimoji="1" lang="en-US" altLang="ja-JP" dirty="0"/>
              <a:t>Windows </a:t>
            </a:r>
            <a:r>
              <a:rPr kumimoji="1" lang="ja-JP" altLang="en-US" dirty="0"/>
              <a:t>マークを右クリック → </a:t>
            </a:r>
            <a:r>
              <a:rPr kumimoji="1" lang="en-US" altLang="ja-JP" dirty="0"/>
              <a:t>[</a:t>
            </a:r>
            <a:r>
              <a:rPr kumimoji="1" lang="ja-JP" altLang="en-US" dirty="0"/>
              <a:t>ファイル名を指定して実行</a:t>
            </a:r>
            <a:r>
              <a:rPr kumimoji="1" lang="en-US" altLang="ja-JP" dirty="0"/>
              <a:t>]</a:t>
            </a:r>
          </a:p>
          <a:p>
            <a:pPr lvl="1"/>
            <a:r>
              <a:rPr kumimoji="1" lang="ja-JP" altLang="en-US" dirty="0"/>
              <a:t>あるいは，</a:t>
            </a:r>
            <a:r>
              <a:rPr kumimoji="1" lang="en-US" altLang="ja-JP" dirty="0"/>
              <a:t>Windows </a:t>
            </a:r>
            <a:r>
              <a:rPr kumimoji="1" lang="ja-JP" altLang="en-US" dirty="0"/>
              <a:t>キー ＋ </a:t>
            </a:r>
            <a:r>
              <a:rPr kumimoji="1" lang="en-US" altLang="ja-JP" dirty="0"/>
              <a:t>R </a:t>
            </a:r>
            <a:r>
              <a:rPr kumimoji="1" lang="ja-JP" altLang="en-US" dirty="0"/>
              <a:t>キー </a:t>
            </a:r>
            <a:endParaRPr kumimoji="1" lang="en-US" altLang="ja-JP" dirty="0"/>
          </a:p>
          <a:p>
            <a:r>
              <a:rPr kumimoji="1" lang="en-US" altLang="ja-JP" dirty="0" err="1"/>
              <a:t>cmd</a:t>
            </a:r>
            <a:r>
              <a:rPr kumimoji="1" lang="en-US" altLang="ja-JP" dirty="0"/>
              <a:t> </a:t>
            </a:r>
            <a:r>
              <a:rPr kumimoji="1" lang="ja-JP" altLang="en-US" dirty="0"/>
              <a:t>と入力して </a:t>
            </a:r>
            <a:r>
              <a:rPr kumimoji="1" lang="en-US" altLang="ja-JP" dirty="0"/>
              <a:t>[OK] </a:t>
            </a:r>
            <a:r>
              <a:rPr kumimoji="1" lang="ja-JP" altLang="en-US" dirty="0"/>
              <a:t>ボタンを押す</a:t>
            </a:r>
            <a:endParaRPr kumimoji="1" lang="en-US" altLang="ja-JP" dirty="0"/>
          </a:p>
          <a:p>
            <a:pPr lvl="1"/>
            <a:r>
              <a:rPr lang="ja-JP" altLang="en-US" dirty="0"/>
              <a:t>自分の</a:t>
            </a:r>
            <a:r>
              <a:rPr lang="en-US" altLang="ja-JP" dirty="0"/>
              <a:t>PC</a:t>
            </a:r>
            <a:r>
              <a:rPr lang="ja-JP" altLang="en-US" dirty="0"/>
              <a:t>の場合，</a:t>
            </a:r>
            <a:r>
              <a:rPr lang="en-US" altLang="ja-JP" dirty="0"/>
              <a:t>Windows </a:t>
            </a:r>
            <a:r>
              <a:rPr lang="ja-JP" altLang="en-US" dirty="0"/>
              <a:t>マークの右にある </a:t>
            </a:r>
            <a:r>
              <a:rPr lang="en-US" altLang="ja-JP" dirty="0"/>
              <a:t>[</a:t>
            </a:r>
            <a:r>
              <a:rPr lang="ja-JP" altLang="en-US" dirty="0"/>
              <a:t>ここに入力して検索</a:t>
            </a:r>
            <a:r>
              <a:rPr lang="en-US" altLang="ja-JP" dirty="0"/>
              <a:t>] </a:t>
            </a:r>
            <a:r>
              <a:rPr lang="ja-JP" altLang="en-US" dirty="0"/>
              <a:t>で，</a:t>
            </a:r>
            <a:r>
              <a:rPr lang="en-US" altLang="ja-JP" dirty="0" err="1"/>
              <a:t>cmd</a:t>
            </a:r>
            <a:r>
              <a:rPr lang="en-US" altLang="ja-JP" dirty="0"/>
              <a:t> </a:t>
            </a:r>
            <a:r>
              <a:rPr lang="ja-JP" altLang="en-US" dirty="0"/>
              <a:t>と入力後に </a:t>
            </a:r>
            <a:r>
              <a:rPr lang="en-US" altLang="ja-JP" dirty="0"/>
              <a:t>Ctrl + Shift + Enter </a:t>
            </a:r>
            <a:r>
              <a:rPr lang="ja-JP" altLang="en-US" dirty="0"/>
              <a:t>とすると，管理者モードで実行できる．</a:t>
            </a:r>
            <a:endParaRPr kumimoji="1" lang="en-US" altLang="ja-JP" dirty="0"/>
          </a:p>
          <a:p>
            <a:r>
              <a:rPr lang="en-US" altLang="ja-JP" dirty="0"/>
              <a:t>[</a:t>
            </a:r>
            <a:r>
              <a:rPr lang="ja-JP" altLang="en-US" dirty="0"/>
              <a:t>スタート</a:t>
            </a:r>
            <a:r>
              <a:rPr lang="en-US" altLang="ja-JP" dirty="0"/>
              <a:t>] </a:t>
            </a:r>
            <a:r>
              <a:rPr lang="ja-JP" altLang="en-US" dirty="0"/>
              <a:t>→ </a:t>
            </a:r>
            <a:r>
              <a:rPr lang="en-US" altLang="ja-JP" dirty="0"/>
              <a:t>[Windows</a:t>
            </a:r>
            <a:r>
              <a:rPr lang="ja-JP" altLang="en-US" dirty="0"/>
              <a:t>システムツール</a:t>
            </a:r>
            <a:r>
              <a:rPr lang="en-US" altLang="ja-JP" dirty="0"/>
              <a:t>] </a:t>
            </a:r>
            <a:r>
              <a:rPr lang="ja-JP" altLang="en-US" dirty="0"/>
              <a:t>→</a:t>
            </a:r>
            <a:r>
              <a:rPr kumimoji="1" lang="ja-JP" altLang="en-US" dirty="0"/>
              <a:t> </a:t>
            </a:r>
            <a:r>
              <a:rPr kumimoji="1" lang="en-US" altLang="ja-JP" dirty="0"/>
              <a:t>[</a:t>
            </a:r>
            <a:r>
              <a:rPr kumimoji="1" lang="ja-JP" altLang="en-US" dirty="0"/>
              <a:t>コマンドプロンプト</a:t>
            </a:r>
            <a:r>
              <a:rPr kumimoji="1" lang="en-US" altLang="ja-JP" dirty="0"/>
              <a:t>] </a:t>
            </a:r>
            <a:r>
              <a:rPr kumimoji="1" lang="ja-JP" altLang="en-US" dirty="0"/>
              <a:t>でもよい</a:t>
            </a:r>
            <a:endParaRPr kumimoji="1" lang="en-US" altLang="ja-JP" dirty="0"/>
          </a:p>
          <a:p>
            <a:pPr lvl="1"/>
            <a:r>
              <a:rPr lang="ja-JP" altLang="en-US" dirty="0"/>
              <a:t>右クリック → その他 → 管理者モード　が可能</a:t>
            </a:r>
            <a:endParaRPr kumimoji="1" lang="en-US" altLang="ja-JP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「ファイル名を指定して実行」画面</a:t>
            </a:r>
          </a:p>
        </p:txBody>
      </p:sp>
      <p:pic>
        <p:nvPicPr>
          <p:cNvPr id="7" name="コンテンツ プレースホルダー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9170" y="1988840"/>
            <a:ext cx="5665659" cy="2952328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クライアント（自分）の</a:t>
            </a:r>
            <a:r>
              <a:rPr kumimoji="1" lang="en-US" altLang="ja-JP" dirty="0"/>
              <a:t>IP</a:t>
            </a:r>
            <a:r>
              <a:rPr kumimoji="1" lang="ja-JP" altLang="en-US" dirty="0"/>
              <a:t>アドレス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自分のパソコンの </a:t>
            </a:r>
            <a:r>
              <a:rPr kumimoji="1" lang="en-US" altLang="ja-JP" dirty="0"/>
              <a:t>IP </a:t>
            </a:r>
            <a:r>
              <a:rPr kumimoji="1" lang="ja-JP" altLang="en-US" dirty="0"/>
              <a:t>アドレスを調べる</a:t>
            </a:r>
            <a:endParaRPr kumimoji="1" lang="en-US" altLang="ja-JP" dirty="0"/>
          </a:p>
          <a:p>
            <a:pPr lvl="1"/>
            <a:r>
              <a:rPr lang="ja-JP" altLang="en-US" dirty="0"/>
              <a:t>コマンドプロンプトで</a:t>
            </a:r>
            <a:br>
              <a:rPr lang="en-US" altLang="ja-JP" dirty="0"/>
            </a:br>
            <a:r>
              <a:rPr lang="en-US" altLang="ja-JP" dirty="0">
                <a:solidFill>
                  <a:srgbClr val="FF0000"/>
                </a:solidFill>
              </a:rPr>
              <a:t>ipconfig</a:t>
            </a:r>
            <a:r>
              <a:rPr lang="ja-JP" altLang="en-US"/>
              <a:t>　と</a:t>
            </a:r>
            <a:r>
              <a:rPr lang="ja-JP" altLang="en-US" dirty="0"/>
              <a:t>入力して </a:t>
            </a:r>
            <a:r>
              <a:rPr lang="en-US" altLang="ja-JP" dirty="0"/>
              <a:t>Enter </a:t>
            </a:r>
            <a:r>
              <a:rPr lang="ja-JP" altLang="en-US" dirty="0"/>
              <a:t>キーを押す</a:t>
            </a:r>
            <a:endParaRPr lang="en-US" altLang="ja-JP" dirty="0"/>
          </a:p>
          <a:p>
            <a:pPr lvl="1"/>
            <a:r>
              <a:rPr kumimoji="1" lang="en-US" altLang="ja-JP" dirty="0"/>
              <a:t>IP </a:t>
            </a:r>
            <a:r>
              <a:rPr kumimoji="1" lang="ja-JP" altLang="en-US" dirty="0"/>
              <a:t>アドレス</a:t>
            </a:r>
            <a:r>
              <a:rPr lang="ja-JP" altLang="en-US" dirty="0"/>
              <a:t>，サブネットマスク，デフォルトゲートウェイがわかる</a:t>
            </a:r>
            <a:endParaRPr kumimoji="1" lang="en-US" altLang="ja-JP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2467</TotalTime>
  <Words>2321</Words>
  <Application>Microsoft Office PowerPoint</Application>
  <PresentationFormat>画面に合わせる (4:3)</PresentationFormat>
  <Paragraphs>248</Paragraphs>
  <Slides>55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55</vt:i4>
      </vt:variant>
    </vt:vector>
  </HeadingPairs>
  <TitlesOfParts>
    <vt:vector size="58" baseType="lpstr">
      <vt:lpstr>Arial</vt:lpstr>
      <vt:lpstr>Calibri</vt:lpstr>
      <vt:lpstr>Office テーマ</vt:lpstr>
      <vt:lpstr>教育方法論（中等）　第３回 ネットワークとセキュリティ</vt:lpstr>
      <vt:lpstr>本日の内容</vt:lpstr>
      <vt:lpstr>１．Web アクセスの仕組み</vt:lpstr>
      <vt:lpstr>Webアクセスの仕組み</vt:lpstr>
      <vt:lpstr>PowerPoint プレゼンテーション</vt:lpstr>
      <vt:lpstr>IP アドレス</vt:lpstr>
      <vt:lpstr>コマンドプロンプト</vt:lpstr>
      <vt:lpstr>「ファイル名を指定して実行」画面</vt:lpstr>
      <vt:lpstr>クライアント（自分）のIPアドレス</vt:lpstr>
      <vt:lpstr>ipconfig コマンド</vt:lpstr>
      <vt:lpstr>PowerPoint プレゼンテーション</vt:lpstr>
      <vt:lpstr>サーバのIPアドレス</vt:lpstr>
      <vt:lpstr>PowerPoint プレゼンテーション</vt:lpstr>
      <vt:lpstr>PowerPoint プレゼンテーション</vt:lpstr>
      <vt:lpstr>nslookup コマンド</vt:lpstr>
      <vt:lpstr>サブネットマスク</vt:lpstr>
      <vt:lpstr>サブネットマスク</vt:lpstr>
      <vt:lpstr>デフォルトゲートウェイ</vt:lpstr>
      <vt:lpstr>telnet コマンド</vt:lpstr>
      <vt:lpstr>telnet を有効にする</vt:lpstr>
      <vt:lpstr>telnetでWebサーバに接続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ブラウザでソースを表示</vt:lpstr>
      <vt:lpstr>PowerPoint プレゼンテーション</vt:lpstr>
      <vt:lpstr>PowerPoint プレゼンテーション</vt:lpstr>
      <vt:lpstr>ネットワーク接続のトラブルシュート</vt:lpstr>
      <vt:lpstr>ping コマンドの実行例</vt:lpstr>
      <vt:lpstr>tracert コマンドの実行例</vt:lpstr>
      <vt:lpstr>２．ネットワークでの脅威への対策</vt:lpstr>
      <vt:lpstr>不正プログラムの分類</vt:lpstr>
      <vt:lpstr>不正プログラム</vt:lpstr>
      <vt:lpstr>ウイルス（狭義）の感染</vt:lpstr>
      <vt:lpstr>ワーム</vt:lpstr>
      <vt:lpstr>ランサムウェア</vt:lpstr>
      <vt:lpstr>トロイの木馬</vt:lpstr>
      <vt:lpstr>スパイウェア</vt:lpstr>
      <vt:lpstr>スパイウェアの種類</vt:lpstr>
      <vt:lpstr>スパイウェアの感染経路</vt:lpstr>
      <vt:lpstr>ボット</vt:lpstr>
      <vt:lpstr>ボットの感染経路</vt:lpstr>
      <vt:lpstr>ボット対策について</vt:lpstr>
      <vt:lpstr>ウイルス（広義）対策</vt:lpstr>
      <vt:lpstr>PowerPoint プレゼンテーション</vt:lpstr>
      <vt:lpstr>ブラウザでの対策</vt:lpstr>
      <vt:lpstr>ファイアウォール</vt:lpstr>
      <vt:lpstr>パーソナル・ファイアウォール</vt:lpstr>
      <vt:lpstr>通信・アクセスの制御</vt:lpstr>
      <vt:lpstr>穴埋め問題</vt:lpstr>
      <vt:lpstr>PowerPoint プレゼンテーション</vt:lpstr>
      <vt:lpstr>PowerPoint プレゼンテーション</vt:lpstr>
      <vt:lpstr>PowerPoint プレゼンテーション</vt:lpstr>
      <vt:lpstr>記述問題</vt:lpstr>
    </vt:vector>
  </TitlesOfParts>
  <Company>Aoyama Gakuin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Atsushi TERAO</dc:creator>
  <cp:lastModifiedBy>寺尾 敦</cp:lastModifiedBy>
  <cp:revision>166</cp:revision>
  <dcterms:created xsi:type="dcterms:W3CDTF">2008-04-19T10:28:31Z</dcterms:created>
  <dcterms:modified xsi:type="dcterms:W3CDTF">2023-05-02T10:05:11Z</dcterms:modified>
</cp:coreProperties>
</file>