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64" r:id="rId3"/>
    <p:sldId id="274" r:id="rId4"/>
    <p:sldId id="281" r:id="rId5"/>
    <p:sldId id="258" r:id="rId6"/>
    <p:sldId id="295" r:id="rId7"/>
    <p:sldId id="259" r:id="rId8"/>
    <p:sldId id="260" r:id="rId9"/>
    <p:sldId id="261" r:id="rId10"/>
    <p:sldId id="262" r:id="rId11"/>
    <p:sldId id="294" r:id="rId12"/>
    <p:sldId id="263" r:id="rId13"/>
    <p:sldId id="265" r:id="rId14"/>
    <p:sldId id="279" r:id="rId15"/>
    <p:sldId id="280" r:id="rId16"/>
    <p:sldId id="266" r:id="rId17"/>
    <p:sldId id="272" r:id="rId18"/>
    <p:sldId id="267" r:id="rId19"/>
    <p:sldId id="271" r:id="rId20"/>
    <p:sldId id="273" r:id="rId21"/>
    <p:sldId id="257" r:id="rId22"/>
    <p:sldId id="277" r:id="rId23"/>
    <p:sldId id="293" r:id="rId24"/>
    <p:sldId id="276" r:id="rId25"/>
    <p:sldId id="289" r:id="rId26"/>
    <p:sldId id="287" r:id="rId27"/>
    <p:sldId id="288" r:id="rId28"/>
    <p:sldId id="290" r:id="rId2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0"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D0D9DE-57BB-4787-85D0-F1AD2B8E2744}" type="datetimeFigureOut">
              <a:rPr kumimoji="1" lang="ja-JP" altLang="en-US" smtClean="0"/>
              <a:pPr/>
              <a:t>2020/4/24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3600A5-FC7E-43AA-90E1-42053C26396F}" type="slidenum">
              <a:rPr kumimoji="1" lang="ja-JP" altLang="en-US" smtClean="0"/>
              <a:pPr/>
              <a:t>‹#›</a:t>
            </a:fld>
            <a:endParaRPr kumimoji="1" lang="ja-JP" altLang="en-US"/>
          </a:p>
        </p:txBody>
      </p:sp>
    </p:spTree>
    <p:extLst>
      <p:ext uri="{BB962C8B-B14F-4D97-AF65-F5344CB8AC3E}">
        <p14:creationId xmlns:p14="http://schemas.microsoft.com/office/powerpoint/2010/main" val="41115819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13600A5-FC7E-43AA-90E1-42053C26396F}" type="slidenum">
              <a:rPr kumimoji="1" lang="ja-JP" altLang="en-US" smtClean="0"/>
              <a:pPr/>
              <a:t>15</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u="none" strike="noStrike" kern="1200" dirty="0" smtClean="0">
                <a:solidFill>
                  <a:schemeClr val="tx1"/>
                </a:solidFill>
                <a:effectLst/>
                <a:latin typeface="+mn-lt"/>
                <a:ea typeface="+mn-ea"/>
                <a:cs typeface="+mn-cs"/>
              </a:rPr>
              <a:t>環境依存文字：丸囲みの数字、ローマ数字、単位、など</a:t>
            </a:r>
            <a:endParaRPr kumimoji="1" lang="ja-JP" altLang="en-US" dirty="0"/>
          </a:p>
        </p:txBody>
      </p:sp>
      <p:sp>
        <p:nvSpPr>
          <p:cNvPr id="4" name="スライド番号プレースホルダー 3"/>
          <p:cNvSpPr>
            <a:spLocks noGrp="1"/>
          </p:cNvSpPr>
          <p:nvPr>
            <p:ph type="sldNum" sz="quarter" idx="10"/>
          </p:nvPr>
        </p:nvSpPr>
        <p:spPr/>
        <p:txBody>
          <a:bodyPr/>
          <a:lstStyle/>
          <a:p>
            <a:fld id="{C13600A5-FC7E-43AA-90E1-42053C26396F}" type="slidenum">
              <a:rPr kumimoji="1" lang="ja-JP" altLang="en-US" smtClean="0"/>
              <a:pPr/>
              <a:t>16</a:t>
            </a:fld>
            <a:endParaRPr kumimoji="1" lang="ja-JP" altLang="en-US"/>
          </a:p>
        </p:txBody>
      </p:sp>
    </p:spTree>
    <p:extLst>
      <p:ext uri="{BB962C8B-B14F-4D97-AF65-F5344CB8AC3E}">
        <p14:creationId xmlns:p14="http://schemas.microsoft.com/office/powerpoint/2010/main" val="1672373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日経パソコン</a:t>
            </a:r>
            <a:r>
              <a:rPr lang="en-US" altLang="ja-JP" dirty="0" smtClean="0"/>
              <a:t>2009</a:t>
            </a:r>
            <a:r>
              <a:rPr lang="ja-JP" altLang="en-US" dirty="0" smtClean="0"/>
              <a:t>年</a:t>
            </a:r>
            <a:r>
              <a:rPr lang="en-US" altLang="ja-JP" dirty="0" smtClean="0"/>
              <a:t>6</a:t>
            </a:r>
            <a:r>
              <a:rPr lang="ja-JP" altLang="en-US" dirty="0" smtClean="0"/>
              <a:t>月</a:t>
            </a:r>
            <a:r>
              <a:rPr lang="en-US" altLang="ja-JP" dirty="0" smtClean="0"/>
              <a:t>22</a:t>
            </a:r>
            <a:r>
              <a:rPr lang="ja-JP" altLang="en-US" dirty="0" smtClean="0"/>
              <a:t>日号の特集「</a:t>
            </a:r>
            <a:r>
              <a:rPr lang="en-US" altLang="ja-JP" dirty="0" smtClean="0"/>
              <a:t>1100</a:t>
            </a:r>
            <a:r>
              <a:rPr lang="ja-JP" altLang="en-US" dirty="0" smtClean="0"/>
              <a:t>人に聞いて分かった　ビジネスメールの作法」</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13600A5-FC7E-43AA-90E1-42053C26396F}" type="slidenum">
              <a:rPr kumimoji="1" lang="ja-JP" altLang="en-US" smtClean="0"/>
              <a:pPr/>
              <a:t>19</a:t>
            </a:fld>
            <a:endParaRPr kumimoji="1" lang="ja-JP" altLang="en-US"/>
          </a:p>
        </p:txBody>
      </p:sp>
    </p:spTree>
    <p:extLst>
      <p:ext uri="{BB962C8B-B14F-4D97-AF65-F5344CB8AC3E}">
        <p14:creationId xmlns:p14="http://schemas.microsoft.com/office/powerpoint/2010/main" val="3555216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解答：通信相手の認証，データの暗号化，</a:t>
            </a:r>
            <a:r>
              <a:rPr lang="en-US" altLang="ja-JP" dirty="0" smtClean="0"/>
              <a:t>HTTPS (HTTP</a:t>
            </a:r>
            <a:r>
              <a:rPr lang="en-US" altLang="ja-JP" baseline="0" dirty="0" smtClean="0"/>
              <a:t> Security)</a:t>
            </a:r>
            <a:endParaRPr kumimoji="1" lang="ja-JP" altLang="en-US" dirty="0"/>
          </a:p>
        </p:txBody>
      </p:sp>
      <p:sp>
        <p:nvSpPr>
          <p:cNvPr id="4" name="スライド番号プレースホルダー 3"/>
          <p:cNvSpPr>
            <a:spLocks noGrp="1"/>
          </p:cNvSpPr>
          <p:nvPr>
            <p:ph type="sldNum" sz="quarter" idx="10"/>
          </p:nvPr>
        </p:nvSpPr>
        <p:spPr/>
        <p:txBody>
          <a:bodyPr/>
          <a:lstStyle/>
          <a:p>
            <a:fld id="{C13600A5-FC7E-43AA-90E1-42053C26396F}" type="slidenum">
              <a:rPr kumimoji="1" lang="ja-JP" altLang="en-US" smtClean="0"/>
              <a:pPr/>
              <a:t>25</a:t>
            </a:fld>
            <a:endParaRPr kumimoji="1" lang="ja-JP" altLang="en-US"/>
          </a:p>
        </p:txBody>
      </p:sp>
    </p:spTree>
    <p:extLst>
      <p:ext uri="{BB962C8B-B14F-4D97-AF65-F5344CB8AC3E}">
        <p14:creationId xmlns:p14="http://schemas.microsoft.com/office/powerpoint/2010/main" val="2422102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A8871D0-8CC2-4D4B-ADC2-B3F945F50BF4}" type="datetime1">
              <a:rPr kumimoji="1" lang="ja-JP" altLang="en-US" smtClean="0"/>
              <a:pPr/>
              <a:t>2020/4/24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65215B4-A698-4789-83BD-5892B5535817}" type="datetime1">
              <a:rPr kumimoji="1" lang="ja-JP" altLang="en-US" smtClean="0"/>
              <a:pPr/>
              <a:t>2020/4/24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D455492-91E6-4AB7-B094-3CD989639B41}" type="datetime1">
              <a:rPr kumimoji="1" lang="ja-JP" altLang="en-US" smtClean="0"/>
              <a:pPr/>
              <a:t>2020/4/24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43531FA-95E8-4E29-962A-088FBB827EF3}" type="datetime1">
              <a:rPr kumimoji="1" lang="ja-JP" altLang="en-US" smtClean="0"/>
              <a:pPr/>
              <a:t>2020/4/24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067D02E-BA68-44B9-ADE7-750F2F95BCA2}" type="datetime1">
              <a:rPr kumimoji="1" lang="ja-JP" altLang="en-US" smtClean="0"/>
              <a:pPr/>
              <a:t>2020/4/24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3211C94-D4B8-4694-9052-DC5DB179976D}" type="datetime1">
              <a:rPr kumimoji="1" lang="ja-JP" altLang="en-US" smtClean="0"/>
              <a:pPr/>
              <a:t>2020/4/24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929B984-422E-46DF-B7F9-E93D6C902C20}" type="datetime1">
              <a:rPr kumimoji="1" lang="ja-JP" altLang="en-US" smtClean="0"/>
              <a:pPr/>
              <a:t>2020/4/24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E46C69D-46C3-4F00-A6A1-2238EBAE5CFF}" type="datetime1">
              <a:rPr kumimoji="1" lang="ja-JP" altLang="en-US" smtClean="0"/>
              <a:pPr/>
              <a:t>2020/4/24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8BD42CF-C109-44B5-ACDE-F3F51B0282A4}" type="datetime1">
              <a:rPr kumimoji="1" lang="ja-JP" altLang="en-US" smtClean="0"/>
              <a:pPr/>
              <a:t>2020/4/24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0A14E39-21F3-4644-B217-D764FF7B4887}" type="datetime1">
              <a:rPr kumimoji="1" lang="ja-JP" altLang="en-US" smtClean="0"/>
              <a:pPr/>
              <a:t>2020/4/24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66C0E13-C4B2-4D85-B484-A96DD0576D9A}" type="datetime1">
              <a:rPr kumimoji="1" lang="ja-JP" altLang="en-US" smtClean="0"/>
              <a:pPr/>
              <a:t>2020/4/24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EEF2E8-5A7F-4834-8106-BAFC91915314}" type="datetime1">
              <a:rPr kumimoji="1" lang="ja-JP" altLang="en-US" smtClean="0"/>
              <a:pPr/>
              <a:t>2020/4/24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BEB82A-81DF-4844-B5CD-B53AEC7E27D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ocs.microsoft.com/ja-jp/microsoft-365/compliance/email-encryption?view=o365-worldwide" TargetMode="External"/><Relationship Id="rId2" Type="http://schemas.openxmlformats.org/officeDocument/2006/relationships/hyperlink" Target="https://support.google.com/mail/answer/6330403?hl=j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terao.akiba.coocan.jp/lecture/aoyama/xp/xp_top.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kayoo.org/moral-guidebook/model/index.html" TargetMode="External"/><Relationship Id="rId2" Type="http://schemas.openxmlformats.org/officeDocument/2006/relationships/hyperlink" Target="http://kayoo.org/moral-guidebook/nerai/nerai1.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mext.go.jp/a_menu/sports/ikusei/taisaku/index.htm" TargetMode="External"/><Relationship Id="rId2" Type="http://schemas.openxmlformats.org/officeDocument/2006/relationships/hyperlink" Target="http://www.iajapan.org/kids/index.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soumu.go.jp/menu_news/s-news/01kiban08_02000091.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linecorp.com/ja/csr/newslist/ja/2018/190"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ace-npo.org/info/kangaeyou/kyouzai/smartphone.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教育方法の研究　第</a:t>
            </a:r>
            <a:r>
              <a:rPr lang="ja-JP" altLang="en-US" dirty="0" smtClean="0"/>
              <a:t>２</a:t>
            </a:r>
            <a:r>
              <a:rPr kumimoji="1" lang="ja-JP" altLang="en-US" dirty="0" smtClean="0"/>
              <a:t>回</a:t>
            </a:r>
            <a:r>
              <a:rPr kumimoji="1" lang="en-US" altLang="ja-JP" dirty="0" smtClean="0"/>
              <a:t/>
            </a:r>
            <a:br>
              <a:rPr kumimoji="1" lang="en-US" altLang="ja-JP" dirty="0" smtClean="0"/>
            </a:br>
            <a:r>
              <a:rPr lang="ja-JP" altLang="en-US" dirty="0" smtClean="0"/>
              <a:t>個人情報の</a:t>
            </a:r>
            <a:r>
              <a:rPr lang="ja-JP" altLang="en-US" smtClean="0"/>
              <a:t>管理・情報</a:t>
            </a:r>
            <a:r>
              <a:rPr lang="ja-JP" altLang="en-US" dirty="0" smtClean="0"/>
              <a:t>モラル</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en-US" dirty="0" smtClean="0"/>
              <a:t>寺尾　敦</a:t>
            </a:r>
            <a:endParaRPr lang="en-US" altLang="ja-JP" dirty="0" smtClean="0"/>
          </a:p>
          <a:p>
            <a:r>
              <a:rPr lang="ja-JP" altLang="en-US" dirty="0" smtClean="0"/>
              <a:t>青山学院大学社会情報学部</a:t>
            </a:r>
            <a:endParaRPr lang="en-US" altLang="ja-JP" dirty="0" smtClean="0"/>
          </a:p>
          <a:p>
            <a:r>
              <a:rPr lang="en-US" altLang="ja-JP" dirty="0" err="1" smtClean="0"/>
              <a:t>atsushi</a:t>
            </a:r>
            <a:r>
              <a:rPr lang="en-US" altLang="ja-JP" dirty="0" smtClean="0"/>
              <a:t> [at] si.aoyama.ac.jp</a:t>
            </a:r>
          </a:p>
          <a:p>
            <a:r>
              <a:rPr lang="en-US" altLang="ja-JP" dirty="0" smtClean="0"/>
              <a:t>Twitter: @</a:t>
            </a:r>
            <a:r>
              <a:rPr lang="en-US" altLang="ja-JP" dirty="0" err="1" smtClean="0"/>
              <a:t>aterao</a:t>
            </a:r>
            <a:endParaRPr lang="ja-JP"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980728"/>
            <a:ext cx="7607628" cy="4464496"/>
          </a:xfrm>
          <a:prstGeom prst="rect">
            <a:avLst/>
          </a:prstGeom>
        </p:spPr>
      </p:pic>
      <p:sp>
        <p:nvSpPr>
          <p:cNvPr id="3" name="テキスト ボックス 2"/>
          <p:cNvSpPr txBox="1"/>
          <p:nvPr/>
        </p:nvSpPr>
        <p:spPr>
          <a:xfrm>
            <a:off x="794521" y="5733256"/>
            <a:ext cx="4229876" cy="461665"/>
          </a:xfrm>
          <a:prstGeom prst="rect">
            <a:avLst/>
          </a:prstGeom>
          <a:noFill/>
        </p:spPr>
        <p:txBody>
          <a:bodyPr wrap="none" rtlCol="0">
            <a:spAutoFit/>
          </a:bodyPr>
          <a:lstStyle/>
          <a:p>
            <a:r>
              <a:rPr lang="en-US" altLang="ja-JP" sz="2400" dirty="0"/>
              <a:t>Microsoft Edge 42.17134.1098.0</a:t>
            </a:r>
            <a:endParaRPr kumimoji="1" lang="ja-JP" alt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1052736"/>
            <a:ext cx="7200800" cy="3635205"/>
          </a:xfrm>
          <a:prstGeom prst="rect">
            <a:avLst/>
          </a:prstGeom>
        </p:spPr>
      </p:pic>
      <p:sp>
        <p:nvSpPr>
          <p:cNvPr id="4" name="テキスト ボックス 3"/>
          <p:cNvSpPr txBox="1"/>
          <p:nvPr/>
        </p:nvSpPr>
        <p:spPr>
          <a:xfrm>
            <a:off x="1043608" y="5157192"/>
            <a:ext cx="3354508" cy="400110"/>
          </a:xfrm>
          <a:prstGeom prst="rect">
            <a:avLst/>
          </a:prstGeom>
          <a:noFill/>
        </p:spPr>
        <p:txBody>
          <a:bodyPr wrap="none" rtlCol="0">
            <a:spAutoFit/>
          </a:bodyPr>
          <a:lstStyle/>
          <a:p>
            <a:r>
              <a:rPr lang="en-US" altLang="ja-JP" sz="2000" dirty="0" smtClean="0"/>
              <a:t>Google Chrome 81.0.4044.122</a:t>
            </a:r>
            <a:endParaRPr kumimoji="1" lang="ja-JP" altLang="en-US" sz="2000" dirty="0"/>
          </a:p>
        </p:txBody>
      </p:sp>
    </p:spTree>
    <p:extLst>
      <p:ext uri="{BB962C8B-B14F-4D97-AF65-F5344CB8AC3E}">
        <p14:creationId xmlns:p14="http://schemas.microsoft.com/office/powerpoint/2010/main" val="980479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https://</a:t>
            </a:r>
            <a:r>
              <a:rPr lang="ja-JP" altLang="en-US" dirty="0" smtClean="0"/>
              <a:t>で始まっており，鍵マークが表示されていても，絶対に安全というわけではない</a:t>
            </a:r>
            <a:endParaRPr lang="en-US" altLang="ja-JP" dirty="0" smtClean="0"/>
          </a:p>
          <a:p>
            <a:pPr lvl="1"/>
            <a:r>
              <a:rPr kumimoji="1" lang="ja-JP" altLang="en-US" dirty="0" smtClean="0"/>
              <a:t>アドレスの偽装あるいは</a:t>
            </a:r>
            <a:r>
              <a:rPr lang="ja-JP" altLang="en-US" dirty="0" smtClean="0"/>
              <a:t>本物</a:t>
            </a:r>
            <a:r>
              <a:rPr kumimoji="1" lang="ja-JP" altLang="en-US" dirty="0" smtClean="0"/>
              <a:t>と酷似したアドレス</a:t>
            </a:r>
            <a:endParaRPr kumimoji="1" lang="en-US" altLang="ja-JP" dirty="0" smtClean="0"/>
          </a:p>
          <a:p>
            <a:pPr lvl="1"/>
            <a:r>
              <a:rPr lang="ja-JP" altLang="en-US" dirty="0" smtClean="0"/>
              <a:t>詐欺サイトでありながら，</a:t>
            </a:r>
            <a:r>
              <a:rPr lang="en-US" altLang="ja-JP" dirty="0" smtClean="0"/>
              <a:t>SSL</a:t>
            </a:r>
            <a:r>
              <a:rPr lang="ja-JP" altLang="en-US" dirty="0" smtClean="0"/>
              <a:t>を利用するための電子証明書</a:t>
            </a:r>
            <a:r>
              <a:rPr kumimoji="1" lang="ja-JP" altLang="en-US" dirty="0" smtClean="0"/>
              <a:t>を取得していることもある</a:t>
            </a:r>
            <a:endParaRPr kumimoji="1" lang="en-US" altLang="ja-JP" dirty="0" smtClean="0"/>
          </a:p>
          <a:p>
            <a:r>
              <a:rPr lang="ja-JP" altLang="en-US" u="sng" dirty="0" smtClean="0"/>
              <a:t>重要情報は実績のあるサイトだけで送信</a:t>
            </a:r>
            <a:endParaRPr lang="en-US" altLang="ja-JP" u="sng" dirty="0" smtClean="0"/>
          </a:p>
          <a:p>
            <a:pPr lvl="1"/>
            <a:r>
              <a:rPr kumimoji="1" lang="ja-JP" altLang="en-US" dirty="0" smtClean="0"/>
              <a:t>正しい </a:t>
            </a:r>
            <a:r>
              <a:rPr kumimoji="1" lang="en-US" altLang="ja-JP" dirty="0" smtClean="0"/>
              <a:t>URL </a:t>
            </a:r>
            <a:r>
              <a:rPr lang="ja-JP" altLang="en-US" dirty="0" err="1" smtClean="0"/>
              <a:t>で保</a:t>
            </a:r>
            <a:r>
              <a:rPr lang="ja-JP" altLang="en-US" dirty="0" smtClean="0"/>
              <a:t>存したブックマークを利用</a:t>
            </a:r>
            <a:endParaRPr lang="en-US" altLang="ja-JP" dirty="0" smtClean="0"/>
          </a:p>
          <a:p>
            <a:pPr lvl="1"/>
            <a:r>
              <a:rPr kumimoji="1" lang="ja-JP" altLang="en-US" dirty="0" smtClean="0"/>
              <a:t>ウェブページやメールでのリンクは詐欺サイトにつながっているかもしれない</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個人情報と電子メール</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電子メールで送信される情報は，暗号化されていない平文であることが多い．クレジットカード番号などの重要情報は送信してはいけない</a:t>
            </a:r>
            <a:r>
              <a:rPr kumimoji="1" lang="ja-JP" altLang="en-US" dirty="0" smtClean="0"/>
              <a:t>．</a:t>
            </a:r>
            <a:endParaRPr kumimoji="1" lang="en-US" altLang="ja-JP" dirty="0" smtClean="0"/>
          </a:p>
          <a:p>
            <a:pPr lvl="1"/>
            <a:r>
              <a:rPr lang="ja-JP" altLang="en-US" dirty="0" smtClean="0"/>
              <a:t>「パス</a:t>
            </a:r>
            <a:r>
              <a:rPr lang="ja-JP" altLang="en-US" dirty="0"/>
              <a:t>ワード</a:t>
            </a:r>
            <a:r>
              <a:rPr lang="ja-JP" altLang="en-US" dirty="0" smtClean="0"/>
              <a:t>は別メール」はあまり意味がない</a:t>
            </a:r>
            <a:r>
              <a:rPr lang="ja-JP" altLang="en-US" dirty="0"/>
              <a:t>．</a:t>
            </a:r>
            <a:endParaRPr kumimoji="1" lang="en-US" altLang="ja-JP" dirty="0" smtClean="0"/>
          </a:p>
          <a:p>
            <a:r>
              <a:rPr lang="ja-JP" altLang="en-US" dirty="0" smtClean="0"/>
              <a:t>電子メールメッセージを暗号化する方法はあるが，十分に利用されてはいない</a:t>
            </a:r>
            <a:r>
              <a:rPr lang="ja-JP" altLang="en-US" dirty="0" smtClean="0"/>
              <a:t>．</a:t>
            </a:r>
            <a:endParaRPr lang="en-US" altLang="ja-JP" dirty="0" smtClean="0"/>
          </a:p>
          <a:p>
            <a:pPr lvl="1"/>
            <a:r>
              <a:rPr lang="en-US" altLang="ja-JP" dirty="0" smtClean="0">
                <a:hlinkClick r:id="rId2"/>
              </a:rPr>
              <a:t>Gmail </a:t>
            </a:r>
            <a:r>
              <a:rPr lang="ja-JP" altLang="en-US" dirty="0" smtClean="0">
                <a:hlinkClick r:id="rId2"/>
              </a:rPr>
              <a:t>の暗号化</a:t>
            </a:r>
            <a:endParaRPr lang="en-US" altLang="ja-JP" dirty="0" smtClean="0"/>
          </a:p>
          <a:p>
            <a:pPr lvl="1"/>
            <a:r>
              <a:rPr lang="en-US" altLang="ja-JP" dirty="0" smtClean="0">
                <a:hlinkClick r:id="rId3"/>
              </a:rPr>
              <a:t>Office 365 </a:t>
            </a:r>
            <a:r>
              <a:rPr lang="ja-JP" altLang="en-US" dirty="0" err="1" smtClean="0">
                <a:hlinkClick r:id="rId3"/>
              </a:rPr>
              <a:t>での</a:t>
            </a:r>
            <a:r>
              <a:rPr lang="ja-JP" altLang="en-US" dirty="0" smtClean="0">
                <a:hlinkClick r:id="rId3"/>
              </a:rPr>
              <a:t>暗号化</a:t>
            </a:r>
            <a:endParaRPr lang="en-US" altLang="ja-JP"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生徒の個人情報の管理</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生徒の個人情報（成績など）が入った </a:t>
            </a:r>
            <a:r>
              <a:rPr kumimoji="1" lang="en-US" altLang="ja-JP" dirty="0" smtClean="0"/>
              <a:t>USB </a:t>
            </a:r>
            <a:r>
              <a:rPr lang="ja-JP" altLang="en-US" dirty="0" smtClean="0"/>
              <a:t>メモリを紛失したというニュースがしばしばある．</a:t>
            </a:r>
            <a:endParaRPr lang="en-US" altLang="ja-JP" dirty="0" smtClean="0"/>
          </a:p>
          <a:p>
            <a:pPr lvl="1"/>
            <a:r>
              <a:rPr lang="en-US" altLang="ja-JP" u="sng" dirty="0" smtClean="0"/>
              <a:t>USB </a:t>
            </a:r>
            <a:r>
              <a:rPr lang="ja-JP" altLang="en-US" u="sng" dirty="0" smtClean="0"/>
              <a:t>メモリに重要情報を入れて持ち歩かない</a:t>
            </a:r>
            <a:r>
              <a:rPr lang="ja-JP" altLang="en-US" dirty="0" smtClean="0"/>
              <a:t>．</a:t>
            </a:r>
            <a:endParaRPr lang="en-US" altLang="ja-JP" dirty="0" smtClean="0"/>
          </a:p>
          <a:p>
            <a:pPr lvl="1"/>
            <a:r>
              <a:rPr lang="ja-JP" altLang="en-US" dirty="0" smtClean="0"/>
              <a:t>サイボウズのようなグループウェアを使用する．</a:t>
            </a:r>
            <a:endParaRPr lang="en-US" altLang="ja-JP" dirty="0" smtClean="0"/>
          </a:p>
          <a:p>
            <a:pPr lvl="1"/>
            <a:r>
              <a:rPr lang="ja-JP" altLang="en-US" dirty="0" smtClean="0"/>
              <a:t>個人での利用なら， </a:t>
            </a:r>
            <a:r>
              <a:rPr lang="en-US" altLang="ja-JP" dirty="0" smtClean="0"/>
              <a:t>Dropbox </a:t>
            </a:r>
            <a:r>
              <a:rPr lang="ja-JP" altLang="en-US" dirty="0" smtClean="0"/>
              <a:t>や </a:t>
            </a:r>
            <a:r>
              <a:rPr lang="en-US" altLang="ja-JP" dirty="0" smtClean="0"/>
              <a:t>OneDrive </a:t>
            </a:r>
            <a:r>
              <a:rPr lang="ja-JP" altLang="en-US" dirty="0" smtClean="0"/>
              <a:t>など</a:t>
            </a:r>
            <a:r>
              <a:rPr lang="en-US" altLang="ja-JP" dirty="0" smtClean="0"/>
              <a:t>.</a:t>
            </a:r>
          </a:p>
          <a:p>
            <a:pPr lvl="1"/>
            <a:r>
              <a:rPr lang="ja-JP" altLang="en-US" dirty="0" smtClean="0"/>
              <a:t>どうしても </a:t>
            </a:r>
            <a:r>
              <a:rPr lang="en-US" altLang="ja-JP" dirty="0" smtClean="0"/>
              <a:t>USB </a:t>
            </a:r>
            <a:r>
              <a:rPr lang="ja-JP" altLang="en-US" dirty="0" smtClean="0"/>
              <a:t>を使うのならば，暗号化する．</a:t>
            </a:r>
            <a:r>
              <a:rPr lang="en-US" altLang="ja-JP" dirty="0" smtClean="0"/>
              <a:t>Windows </a:t>
            </a:r>
            <a:r>
              <a:rPr lang="en-US" altLang="ja-JP" dirty="0" smtClean="0"/>
              <a:t>10</a:t>
            </a:r>
            <a:r>
              <a:rPr lang="ja-JP" altLang="en-US" dirty="0" smtClean="0"/>
              <a:t>（</a:t>
            </a:r>
            <a:r>
              <a:rPr lang="en-US" altLang="ja-JP" dirty="0" smtClean="0"/>
              <a:t>Home </a:t>
            </a:r>
            <a:r>
              <a:rPr lang="ja-JP" altLang="en-US" dirty="0" smtClean="0"/>
              <a:t>エディション以外）ならば</a:t>
            </a:r>
            <a:r>
              <a:rPr lang="ja-JP" altLang="en-US" dirty="0" smtClean="0"/>
              <a:t>，</a:t>
            </a:r>
            <a:r>
              <a:rPr lang="en-US" altLang="ja-JP" dirty="0" err="1" smtClean="0"/>
              <a:t>BitLocker</a:t>
            </a:r>
            <a:r>
              <a:rPr lang="en-US" altLang="ja-JP" dirty="0" smtClean="0"/>
              <a:t> </a:t>
            </a:r>
            <a:r>
              <a:rPr lang="ja-JP" altLang="en-US" dirty="0" smtClean="0"/>
              <a:t>を使うことができる．</a:t>
            </a:r>
            <a:endParaRPr lang="en-US" altLang="ja-JP"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en-US" altLang="ja-JP" dirty="0" smtClean="0"/>
              <a:t>PC </a:t>
            </a:r>
            <a:r>
              <a:rPr kumimoji="1" lang="ja-JP" altLang="en-US" dirty="0" smtClean="0"/>
              <a:t>やスマートフォンの紛失によるデータ流出も注意が必要．</a:t>
            </a:r>
            <a:endParaRPr kumimoji="1" lang="en-US" altLang="ja-JP" dirty="0" smtClean="0"/>
          </a:p>
          <a:p>
            <a:pPr lvl="1"/>
            <a:r>
              <a:rPr lang="en-US" altLang="ja-JP" dirty="0" smtClean="0"/>
              <a:t>BYOD</a:t>
            </a:r>
            <a:r>
              <a:rPr lang="ja-JP" altLang="en-US" dirty="0" smtClean="0"/>
              <a:t>（</a:t>
            </a:r>
            <a:r>
              <a:rPr lang="en-US" altLang="ja-JP" dirty="0" smtClean="0"/>
              <a:t>Bring Your Own Device</a:t>
            </a:r>
            <a:r>
              <a:rPr lang="ja-JP" altLang="en-US" dirty="0" smtClean="0"/>
              <a:t>）が広まると，このリスクが高まる．</a:t>
            </a:r>
            <a:endParaRPr lang="en-US" altLang="ja-JP" dirty="0" smtClean="0"/>
          </a:p>
          <a:p>
            <a:pPr lvl="1"/>
            <a:r>
              <a:rPr lang="en-US" altLang="ja-JP" dirty="0"/>
              <a:t>BitLocker </a:t>
            </a:r>
            <a:r>
              <a:rPr lang="ja-JP" altLang="en-US" dirty="0" smtClean="0"/>
              <a:t>などによる</a:t>
            </a:r>
            <a:r>
              <a:rPr kumimoji="1" lang="en-US" altLang="ja-JP" dirty="0" smtClean="0"/>
              <a:t>PC </a:t>
            </a:r>
            <a:r>
              <a:rPr kumimoji="1" lang="ja-JP" altLang="en-US" dirty="0" smtClean="0"/>
              <a:t>ドライブの暗号化，</a:t>
            </a:r>
            <a:r>
              <a:rPr kumimoji="1" lang="ja-JP" altLang="en-US" dirty="0" smtClean="0"/>
              <a:t>スマートフォンおよびタブレットに</a:t>
            </a:r>
            <a:r>
              <a:rPr kumimoji="1" lang="ja-JP" altLang="en-US" dirty="0" smtClean="0"/>
              <a:t>情報を残さないサービス（たとえば，</a:t>
            </a:r>
            <a:r>
              <a:rPr kumimoji="1" lang="en-US" altLang="ja-JP" dirty="0" smtClean="0"/>
              <a:t>Trend Micro Mobile Security</a:t>
            </a:r>
            <a:r>
              <a:rPr kumimoji="1" lang="ja-JP" altLang="en-US" dirty="0" smtClean="0"/>
              <a:t>）の利用など，セキュリティ対策を行う．</a:t>
            </a: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電子メールのネチケット</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件名を書く</a:t>
            </a:r>
            <a:endParaRPr kumimoji="1" lang="en-US" altLang="ja-JP" dirty="0" smtClean="0"/>
          </a:p>
          <a:p>
            <a:pPr lvl="1"/>
            <a:r>
              <a:rPr lang="ja-JP" altLang="en-US" dirty="0" smtClean="0"/>
              <a:t>要件を簡潔に表現．</a:t>
            </a:r>
            <a:endParaRPr lang="en-US" altLang="ja-JP" dirty="0" smtClean="0"/>
          </a:p>
          <a:p>
            <a:pPr lvl="1"/>
            <a:r>
              <a:rPr lang="ja-JP" altLang="en-US" dirty="0" smtClean="0"/>
              <a:t>「こんにちは」ではだめ．スパムと見分けつかない</a:t>
            </a:r>
            <a:endParaRPr lang="en-US" altLang="ja-JP" dirty="0" smtClean="0"/>
          </a:p>
          <a:p>
            <a:r>
              <a:rPr lang="ja-JP" altLang="en-US" dirty="0" smtClean="0"/>
              <a:t>基本は手紙を書くのと同じ．丁寧に．</a:t>
            </a:r>
            <a:endParaRPr lang="en-US" altLang="ja-JP" dirty="0" smtClean="0"/>
          </a:p>
          <a:p>
            <a:r>
              <a:rPr lang="ja-JP" altLang="en-US" dirty="0" smtClean="0"/>
              <a:t>半角カタカナ，環境依存文字は使用しない</a:t>
            </a:r>
            <a:endParaRPr lang="en-US" altLang="ja-JP" dirty="0" smtClean="0"/>
          </a:p>
          <a:p>
            <a:r>
              <a:rPr lang="ja-JP" altLang="en-US" dirty="0" smtClean="0"/>
              <a:t>あまりに重い添付ファイルは送らない</a:t>
            </a:r>
            <a:endParaRPr lang="en-US" altLang="ja-JP" dirty="0" smtClean="0"/>
          </a:p>
          <a:p>
            <a:r>
              <a:rPr kumimoji="1" lang="ja-JP" altLang="en-US" dirty="0" smtClean="0"/>
              <a:t>文字だけのコミュニケーションであることを考慮．相手がどう感じるか想像．</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返信では元のメッセージを適度に引用すると，何に返答しているのかがわかりやすい</a:t>
            </a:r>
            <a:endParaRPr kumimoji="1" lang="en-US" altLang="ja-JP" dirty="0" smtClean="0"/>
          </a:p>
          <a:p>
            <a:r>
              <a:rPr kumimoji="1" lang="ja-JP" altLang="en-US" dirty="0" smtClean="0"/>
              <a:t>メーリングリストでの返信は，返信先を確認</a:t>
            </a:r>
            <a:endParaRPr kumimoji="1" lang="en-US" altLang="ja-JP" dirty="0" smtClean="0"/>
          </a:p>
          <a:p>
            <a:pPr lvl="1"/>
            <a:r>
              <a:rPr lang="ja-JP" altLang="en-US" dirty="0" smtClean="0"/>
              <a:t>メーリングリスト全体</a:t>
            </a:r>
            <a:endParaRPr lang="en-US" altLang="ja-JP" dirty="0" smtClean="0"/>
          </a:p>
          <a:p>
            <a:pPr lvl="1"/>
            <a:r>
              <a:rPr kumimoji="1" lang="ja-JP" altLang="en-US" dirty="0" smtClean="0"/>
              <a:t>元のメールの送信者</a:t>
            </a:r>
            <a:endParaRPr lang="en-US" altLang="ja-JP" dirty="0" smtClean="0"/>
          </a:p>
          <a:p>
            <a:r>
              <a:rPr kumimoji="1" lang="ja-JP" altLang="en-US" dirty="0" smtClean="0"/>
              <a:t>チェーンメールは転送</a:t>
            </a:r>
            <a:r>
              <a:rPr kumimoji="1" lang="ja-JP" altLang="en-US" dirty="0" smtClean="0"/>
              <a:t>しない（</a:t>
            </a:r>
            <a:r>
              <a:rPr kumimoji="1" lang="en-US" altLang="ja-JP" dirty="0" smtClean="0"/>
              <a:t>SNS</a:t>
            </a:r>
            <a:r>
              <a:rPr kumimoji="1" lang="ja-JP" altLang="en-US" dirty="0" smtClean="0"/>
              <a:t>でも同じ）</a:t>
            </a:r>
            <a:endParaRPr kumimoji="1" lang="en-US" altLang="ja-JP" dirty="0" smtClean="0"/>
          </a:p>
          <a:p>
            <a:pPr lvl="1"/>
            <a:r>
              <a:rPr kumimoji="1" lang="ja-JP" altLang="en-US" dirty="0" smtClean="0"/>
              <a:t>転送を要求するものは基本的に無視</a:t>
            </a:r>
            <a:endParaRPr kumimoji="1" lang="en-US" altLang="ja-JP" dirty="0" smtClean="0"/>
          </a:p>
          <a:p>
            <a:pPr lvl="1"/>
            <a:r>
              <a:rPr lang="ja-JP" altLang="en-US" dirty="0" smtClean="0"/>
              <a:t>善意に見えるもの（例：献血）でも</a:t>
            </a:r>
            <a:endParaRPr kumimoji="1" lang="ja-JP" altLang="en-US" dirty="0"/>
          </a:p>
        </p:txBody>
      </p:sp>
      <p:sp>
        <p:nvSpPr>
          <p:cNvPr id="4" name="テキスト ボックス 3"/>
          <p:cNvSpPr txBox="1"/>
          <p:nvPr/>
        </p:nvSpPr>
        <p:spPr>
          <a:xfrm>
            <a:off x="1979712" y="5939393"/>
            <a:ext cx="6029215" cy="369332"/>
          </a:xfrm>
          <a:prstGeom prst="rect">
            <a:avLst/>
          </a:prstGeom>
          <a:noFill/>
        </p:spPr>
        <p:txBody>
          <a:bodyPr wrap="none" rtlCol="0">
            <a:spAutoFit/>
          </a:bodyPr>
          <a:lstStyle/>
          <a:p>
            <a:r>
              <a:rPr kumimoji="1" lang="en-US" altLang="ja-JP" dirty="0" smtClean="0"/>
              <a:t>CP</a:t>
            </a:r>
            <a:r>
              <a:rPr kumimoji="1" lang="ja-JP" altLang="en-US" dirty="0" smtClean="0"/>
              <a:t>資料：デマ 惑わない 広めない（朝日新聞 </a:t>
            </a:r>
            <a:r>
              <a:rPr lang="en-US" altLang="ja-JP" dirty="0"/>
              <a:t>2017</a:t>
            </a:r>
            <a:r>
              <a:rPr lang="ja-JP" altLang="en-US" dirty="0" smtClean="0"/>
              <a:t>年</a:t>
            </a:r>
            <a:r>
              <a:rPr lang="en-US" altLang="ja-JP" dirty="0"/>
              <a:t>4</a:t>
            </a:r>
            <a:r>
              <a:rPr lang="ja-JP" altLang="en-US" dirty="0" smtClean="0"/>
              <a:t>月</a:t>
            </a:r>
            <a:r>
              <a:rPr lang="en-US" altLang="ja-JP" dirty="0"/>
              <a:t>24</a:t>
            </a:r>
            <a:r>
              <a:rPr lang="ja-JP" altLang="en-US" dirty="0"/>
              <a:t>日</a:t>
            </a:r>
            <a:r>
              <a:rPr kumimoji="1" lang="ja-JP" altLang="en-US" dirty="0" smtClean="0"/>
              <a:t>）</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Outlook Web App </a:t>
            </a:r>
            <a:r>
              <a:rPr kumimoji="1" lang="ja-JP" altLang="en-US" dirty="0" smtClean="0"/>
              <a:t>の設定</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HTML</a:t>
            </a:r>
            <a:r>
              <a:rPr lang="ja-JP" altLang="en-US" dirty="0" smtClean="0"/>
              <a:t>メールは使用</a:t>
            </a:r>
            <a:r>
              <a:rPr lang="ja-JP" altLang="en-US" dirty="0" smtClean="0"/>
              <a:t>しない．</a:t>
            </a:r>
            <a:endParaRPr lang="en-US" altLang="ja-JP" dirty="0" smtClean="0"/>
          </a:p>
          <a:p>
            <a:r>
              <a:rPr lang="ja-JP" altLang="en-US" dirty="0" smtClean="0">
                <a:sym typeface="Wingdings" pitchFamily="2" charset="2"/>
              </a:rPr>
              <a:t>署名</a:t>
            </a:r>
            <a:r>
              <a:rPr lang="ja-JP" altLang="en-US" dirty="0" smtClean="0">
                <a:sym typeface="Wingdings" pitchFamily="2" charset="2"/>
              </a:rPr>
              <a:t>を作成し，メッセージに挿入する</a:t>
            </a:r>
            <a:r>
              <a:rPr lang="ja-JP" altLang="en-US" dirty="0" smtClean="0">
                <a:sym typeface="Wingdings" pitchFamily="2" charset="2"/>
              </a:rPr>
              <a:t>．</a:t>
            </a:r>
            <a:endParaRPr lang="en-US" altLang="ja-JP" dirty="0" smtClean="0">
              <a:sym typeface="Wingdings" pitchFamily="2" charset="2"/>
            </a:endParaRPr>
          </a:p>
          <a:p>
            <a:endParaRPr lang="en-US" altLang="ja-JP" dirty="0">
              <a:sym typeface="Wingdings" pitchFamily="2" charset="2"/>
            </a:endParaRPr>
          </a:p>
          <a:p>
            <a:r>
              <a:rPr lang="en-US" altLang="ja-JP" dirty="0" smtClean="0">
                <a:sym typeface="Wingdings" pitchFamily="2" charset="2"/>
              </a:rPr>
              <a:t>Aoyama-mail </a:t>
            </a:r>
            <a:r>
              <a:rPr lang="ja-JP" altLang="en-US" dirty="0" err="1" smtClean="0">
                <a:sym typeface="Wingdings" pitchFamily="2" charset="2"/>
              </a:rPr>
              <a:t>での</a:t>
            </a:r>
            <a:r>
              <a:rPr lang="ja-JP" altLang="en-US" dirty="0" smtClean="0">
                <a:sym typeface="Wingdings" pitchFamily="2" charset="2"/>
              </a:rPr>
              <a:t>設定方法は，「社会情報体験演習」の授業ウェブにある，</a:t>
            </a:r>
            <a:r>
              <a:rPr lang="en-US" altLang="ja-JP" dirty="0">
                <a:sym typeface="Wingdings" pitchFamily="2" charset="2"/>
                <a:hlinkClick r:id="rId2"/>
              </a:rPr>
              <a:t>2.2</a:t>
            </a:r>
            <a:r>
              <a:rPr lang="ja-JP" altLang="en-US" dirty="0">
                <a:sym typeface="Wingdings" pitchFamily="2" charset="2"/>
                <a:hlinkClick r:id="rId2"/>
              </a:rPr>
              <a:t>　</a:t>
            </a:r>
            <a:r>
              <a:rPr lang="en-US" altLang="ja-JP" dirty="0">
                <a:sym typeface="Wingdings" pitchFamily="2" charset="2"/>
                <a:hlinkClick r:id="rId2"/>
              </a:rPr>
              <a:t>AOYAMA-mail </a:t>
            </a:r>
            <a:r>
              <a:rPr lang="ja-JP" altLang="en-US" dirty="0">
                <a:sym typeface="Wingdings" pitchFamily="2" charset="2"/>
                <a:hlinkClick r:id="rId2"/>
              </a:rPr>
              <a:t>の</a:t>
            </a:r>
            <a:r>
              <a:rPr lang="ja-JP" altLang="en-US" dirty="0" smtClean="0">
                <a:sym typeface="Wingdings" pitchFamily="2" charset="2"/>
                <a:hlinkClick r:id="rId2"/>
              </a:rPr>
              <a:t>設定</a:t>
            </a:r>
            <a:r>
              <a:rPr lang="ja-JP" altLang="en-US" dirty="0" smtClean="0">
                <a:sym typeface="Wingdings" pitchFamily="2" charset="2"/>
              </a:rPr>
              <a:t>　を参照のこと．</a:t>
            </a:r>
            <a:endParaRPr lang="en-US" altLang="ja-JP" dirty="0" smtClean="0">
              <a:sym typeface="Wingdings" pitchFamily="2" charset="2"/>
            </a:endParaRPr>
          </a:p>
          <a:p>
            <a:endParaRPr lang="en-US" altLang="ja-JP" dirty="0" smtClean="0">
              <a:sym typeface="Wingdings" pitchFamily="2" charset="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電子メールネチケットに関しては，以下の記事を参照のこと．</a:t>
            </a:r>
            <a:endParaRPr kumimoji="1" lang="en-US" altLang="ja-JP" dirty="0" smtClean="0"/>
          </a:p>
          <a:p>
            <a:pPr lvl="1"/>
            <a:r>
              <a:rPr lang="ja-JP" altLang="en-US" dirty="0" smtClean="0"/>
              <a:t>日経パソコン</a:t>
            </a:r>
            <a:r>
              <a:rPr lang="en-US" altLang="ja-JP" dirty="0" smtClean="0"/>
              <a:t>2013</a:t>
            </a:r>
            <a:r>
              <a:rPr lang="ja-JP" altLang="en-US" dirty="0" smtClean="0"/>
              <a:t>年</a:t>
            </a:r>
            <a:r>
              <a:rPr lang="en-US" altLang="ja-JP" dirty="0" smtClean="0"/>
              <a:t>8</a:t>
            </a:r>
            <a:r>
              <a:rPr lang="ja-JP" altLang="en-US" dirty="0" smtClean="0"/>
              <a:t>月</a:t>
            </a:r>
            <a:r>
              <a:rPr lang="en-US" altLang="ja-JP" dirty="0" smtClean="0"/>
              <a:t>12</a:t>
            </a:r>
            <a:r>
              <a:rPr lang="ja-JP" altLang="en-US" dirty="0" smtClean="0"/>
              <a:t>日号の特集</a:t>
            </a:r>
            <a:r>
              <a:rPr lang="ja-JP" altLang="en-US" dirty="0"/>
              <a:t>「徹底調査！　メールの</a:t>
            </a:r>
            <a:r>
              <a:rPr lang="ja-JP" altLang="en-US" dirty="0" smtClean="0"/>
              <a:t>新作法」</a:t>
            </a:r>
            <a:endParaRPr kumimoji="1" lang="en-US" altLang="ja-JP" dirty="0" smtClean="0"/>
          </a:p>
          <a:p>
            <a:r>
              <a:rPr kumimoji="1" lang="ja-JP" altLang="en-US" dirty="0" smtClean="0"/>
              <a:t>電子メールの文例はネットで容易に見つけられる．書き方の参考に．</a:t>
            </a:r>
            <a:endParaRPr kumimoji="1" lang="en-US" altLang="ja-JP" dirty="0" smtClean="0"/>
          </a:p>
          <a:p>
            <a:pPr lvl="1"/>
            <a:r>
              <a:rPr lang="ja-JP" altLang="en-US" dirty="0" smtClean="0"/>
              <a:t>「電子メール </a:t>
            </a:r>
            <a:r>
              <a:rPr lang="en-US" altLang="ja-JP" dirty="0" smtClean="0"/>
              <a:t>AND </a:t>
            </a:r>
            <a:r>
              <a:rPr lang="ja-JP" altLang="en-US" dirty="0" smtClean="0"/>
              <a:t>マナー」「電子メール </a:t>
            </a:r>
            <a:r>
              <a:rPr lang="en-US" altLang="ja-JP" dirty="0" smtClean="0"/>
              <a:t>AND </a:t>
            </a:r>
            <a:r>
              <a:rPr lang="ja-JP" altLang="en-US" dirty="0" smtClean="0"/>
              <a:t>文例」「電子メールの書き方」などで</a:t>
            </a:r>
            <a:r>
              <a:rPr lang="en-US" altLang="ja-JP" dirty="0" smtClean="0"/>
              <a:t>Google</a:t>
            </a:r>
            <a:r>
              <a:rPr lang="ja-JP" altLang="en-US" dirty="0" smtClean="0"/>
              <a:t>検索</a:t>
            </a:r>
            <a:endParaRPr lang="en-US" altLang="ja-JP"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本日の内容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ネチケット</a:t>
            </a:r>
            <a:endParaRPr kumimoji="1" lang="en-US" altLang="ja-JP" dirty="0" smtClean="0"/>
          </a:p>
          <a:p>
            <a:pPr lvl="1"/>
            <a:r>
              <a:rPr lang="ja-JP" altLang="en-US" dirty="0" smtClean="0"/>
              <a:t>個人情報の管理（このスライド）</a:t>
            </a:r>
            <a:endParaRPr lang="en-US" altLang="ja-JP" dirty="0" smtClean="0"/>
          </a:p>
          <a:p>
            <a:pPr lvl="1"/>
            <a:r>
              <a:rPr lang="ja-JP" altLang="en-US" dirty="0" smtClean="0"/>
              <a:t>電子メールの使用法（このスライド）</a:t>
            </a:r>
            <a:endParaRPr lang="en-US" altLang="ja-JP" dirty="0" smtClean="0"/>
          </a:p>
          <a:p>
            <a:pPr lvl="1"/>
            <a:r>
              <a:rPr lang="ja-JP" altLang="en-US" dirty="0" smtClean="0"/>
              <a:t>児童・生徒への情報モラル指導（このスライド）</a:t>
            </a:r>
            <a:endParaRPr lang="en-US" altLang="ja-JP" dirty="0" smtClean="0"/>
          </a:p>
          <a:p>
            <a:r>
              <a:rPr kumimoji="1" lang="ja-JP" altLang="en-US" dirty="0" smtClean="0"/>
              <a:t>著作権（</a:t>
            </a:r>
            <a:r>
              <a:rPr kumimoji="1" lang="en-US" altLang="ja-JP" dirty="0" smtClean="0"/>
              <a:t>2_copyright.pptx</a:t>
            </a:r>
            <a:r>
              <a:rPr kumimoji="1" lang="ja-JP" altLang="en-US" dirty="0" smtClean="0"/>
              <a:t>）</a:t>
            </a:r>
            <a:endParaRPr kumimoji="1"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情報モラル指導</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en-US" dirty="0" smtClean="0">
                <a:hlinkClick r:id="rId2"/>
              </a:rPr>
              <a:t>情報モラル教育の内容</a:t>
            </a:r>
            <a:r>
              <a:rPr lang="ja-JP" altLang="en-US" dirty="0"/>
              <a:t>（文部科学省委託事業「情報モラル等指導サポート事業</a:t>
            </a:r>
            <a:r>
              <a:rPr lang="ja-JP" altLang="en-US" dirty="0" smtClean="0"/>
              <a:t>」による）</a:t>
            </a:r>
            <a:endParaRPr lang="en-US" altLang="ja-JP" dirty="0" smtClean="0"/>
          </a:p>
          <a:p>
            <a:pPr lvl="1"/>
            <a:r>
              <a:rPr lang="ja-JP" altLang="en-US" dirty="0" smtClean="0"/>
              <a:t>情報</a:t>
            </a:r>
            <a:r>
              <a:rPr lang="ja-JP" altLang="en-US" dirty="0"/>
              <a:t>社会における正しい判断や 望ましい態度を育てる</a:t>
            </a:r>
            <a:r>
              <a:rPr lang="ja-JP" altLang="en-US" dirty="0" smtClean="0"/>
              <a:t>こと</a:t>
            </a:r>
            <a:endParaRPr lang="en-US" altLang="ja-JP" dirty="0" smtClean="0"/>
          </a:p>
          <a:p>
            <a:pPr lvl="1"/>
            <a:r>
              <a:rPr lang="ja-JP" altLang="en-US" dirty="0"/>
              <a:t>情報社会で安全に生活するための危険回避の方法の理解やセキュリティの知識・技術，健康への</a:t>
            </a:r>
            <a:r>
              <a:rPr lang="ja-JP" altLang="en-US" dirty="0" smtClean="0"/>
              <a:t>意識</a:t>
            </a:r>
            <a:endParaRPr lang="en-US" altLang="ja-JP" dirty="0" smtClean="0"/>
          </a:p>
          <a:p>
            <a:r>
              <a:rPr lang="ja-JP" altLang="en-US" dirty="0" smtClean="0"/>
              <a:t>学級</a:t>
            </a:r>
            <a:r>
              <a:rPr lang="ja-JP" altLang="en-US" dirty="0"/>
              <a:t>活動の中での</a:t>
            </a:r>
            <a:r>
              <a:rPr lang="ja-JP" altLang="en-US" dirty="0" smtClean="0"/>
              <a:t>説話</a:t>
            </a:r>
            <a:r>
              <a:rPr lang="ja-JP" altLang="en-US" dirty="0"/>
              <a:t>，</a:t>
            </a:r>
            <a:r>
              <a:rPr lang="ja-JP" altLang="en-US" dirty="0" smtClean="0"/>
              <a:t>各教科</a:t>
            </a:r>
            <a:r>
              <a:rPr lang="ja-JP" altLang="en-US" dirty="0"/>
              <a:t>の</a:t>
            </a:r>
            <a:r>
              <a:rPr lang="ja-JP" altLang="en-US" dirty="0" smtClean="0"/>
              <a:t>指導，総合的</a:t>
            </a:r>
            <a:r>
              <a:rPr lang="ja-JP" altLang="en-US" dirty="0"/>
              <a:t>な学習の</a:t>
            </a:r>
            <a:r>
              <a:rPr lang="ja-JP" altLang="en-US" dirty="0" smtClean="0"/>
              <a:t>時間，道徳</a:t>
            </a:r>
            <a:r>
              <a:rPr lang="ja-JP" altLang="en-US" dirty="0"/>
              <a:t>といった指導すべきタイミングをうまく設定して，その時その時に応じた内容を指導したり，くり返して指導したり</a:t>
            </a:r>
            <a:r>
              <a:rPr lang="ja-JP" altLang="en-US" dirty="0" smtClean="0"/>
              <a:t>する．</a:t>
            </a:r>
            <a:endParaRPr lang="en-US" altLang="ja-JP" dirty="0" smtClean="0"/>
          </a:p>
          <a:p>
            <a:pPr lvl="1"/>
            <a:r>
              <a:rPr kumimoji="1" lang="ja-JP" altLang="en-US" dirty="0" smtClean="0">
                <a:hlinkClick r:id="rId3"/>
              </a:rPr>
              <a:t>情報モラルモデルカリキュラム</a:t>
            </a:r>
            <a:endParaRPr kumimoji="1" lang="en-US" altLang="ja-JP"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文部科学省の事業</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携帯端末から</a:t>
            </a:r>
            <a:r>
              <a:rPr kumimoji="1" lang="ja-JP" altLang="en-US" dirty="0" smtClean="0"/>
              <a:t>のネットアクセスで被害にあう児童・生徒の増加</a:t>
            </a:r>
            <a:endParaRPr kumimoji="1" lang="en-US" altLang="ja-JP" dirty="0" smtClean="0"/>
          </a:p>
          <a:p>
            <a:r>
              <a:rPr kumimoji="1" lang="ja-JP" altLang="en-US" dirty="0" smtClean="0"/>
              <a:t>文部科学省「</a:t>
            </a:r>
            <a:r>
              <a:rPr kumimoji="1" lang="ja-JP" altLang="en-US" dirty="0" smtClean="0">
                <a:hlinkClick r:id="rId2"/>
              </a:rPr>
              <a:t>ちょっと待って，ケータイ</a:t>
            </a:r>
            <a:r>
              <a:rPr kumimoji="1" lang="ja-JP" altLang="en-US" dirty="0" smtClean="0"/>
              <a:t>」リーフレットを作成（</a:t>
            </a:r>
            <a:r>
              <a:rPr kumimoji="1" lang="en-US" altLang="ja-JP" dirty="0" smtClean="0"/>
              <a:t>2007</a:t>
            </a:r>
            <a:r>
              <a:rPr kumimoji="1" lang="ja-JP" altLang="en-US" dirty="0" smtClean="0"/>
              <a:t>年）．小学校</a:t>
            </a:r>
            <a:r>
              <a:rPr kumimoji="1" lang="ja-JP" altLang="en-US" dirty="0"/>
              <a:t>６</a:t>
            </a:r>
            <a:r>
              <a:rPr kumimoji="1" lang="ja-JP" altLang="en-US" dirty="0" smtClean="0"/>
              <a:t>年生に配布．</a:t>
            </a:r>
            <a:endParaRPr kumimoji="1" lang="en-US" altLang="ja-JP" dirty="0" smtClean="0"/>
          </a:p>
          <a:p>
            <a:pPr lvl="1"/>
            <a:r>
              <a:rPr lang="ja-JP" altLang="en-US" dirty="0" smtClean="0"/>
              <a:t>携帯電話のインターネット利用に際しての留意点</a:t>
            </a:r>
            <a:endParaRPr lang="en-US" altLang="ja-JP" dirty="0" smtClean="0"/>
          </a:p>
          <a:p>
            <a:pPr lvl="1"/>
            <a:r>
              <a:rPr lang="ja-JP" altLang="en-US" dirty="0" smtClean="0"/>
              <a:t>トラブル・犯罪被害の例</a:t>
            </a:r>
            <a:endParaRPr lang="en-US" altLang="ja-JP" dirty="0" smtClean="0"/>
          </a:p>
          <a:p>
            <a:pPr lvl="1"/>
            <a:r>
              <a:rPr kumimoji="1" lang="ja-JP" altLang="en-US" dirty="0" smtClean="0"/>
              <a:t>トラブルにあったときの対処</a:t>
            </a:r>
            <a:r>
              <a:rPr kumimoji="1" lang="ja-JP" altLang="en-US" dirty="0"/>
              <a:t>方法</a:t>
            </a:r>
          </a:p>
        </p:txBody>
      </p:sp>
      <p:sp>
        <p:nvSpPr>
          <p:cNvPr id="4" name="テキスト ボックス 3"/>
          <p:cNvSpPr txBox="1"/>
          <p:nvPr/>
        </p:nvSpPr>
        <p:spPr>
          <a:xfrm>
            <a:off x="2123728" y="5335681"/>
            <a:ext cx="5628464" cy="954107"/>
          </a:xfrm>
          <a:prstGeom prst="rect">
            <a:avLst/>
          </a:prstGeom>
          <a:noFill/>
        </p:spPr>
        <p:txBody>
          <a:bodyPr wrap="none" rtlCol="0">
            <a:spAutoFit/>
          </a:bodyPr>
          <a:lstStyle/>
          <a:p>
            <a:r>
              <a:rPr lang="en-US" altLang="ja-JP" sz="2800" dirty="0" smtClean="0"/>
              <a:t>2017</a:t>
            </a:r>
            <a:r>
              <a:rPr lang="ja-JP" altLang="en-US" sz="2800" dirty="0" smtClean="0"/>
              <a:t>年度まで，</a:t>
            </a:r>
            <a:r>
              <a:rPr lang="ja-JP" altLang="en-US" sz="2800" dirty="0" smtClean="0"/>
              <a:t>「</a:t>
            </a:r>
            <a:r>
              <a:rPr lang="ja-JP" altLang="en-US" sz="2800" dirty="0" smtClean="0">
                <a:hlinkClick r:id="rId3"/>
              </a:rPr>
              <a:t>ケータイ＆スマホ、</a:t>
            </a:r>
            <a:endParaRPr lang="en-US" altLang="ja-JP" sz="2800" dirty="0" smtClean="0">
              <a:hlinkClick r:id="rId3"/>
            </a:endParaRPr>
          </a:p>
          <a:p>
            <a:r>
              <a:rPr lang="ja-JP" altLang="en-US" sz="2800" dirty="0" smtClean="0">
                <a:hlinkClick r:id="rId3"/>
              </a:rPr>
              <a:t>正しく利用できていますか？</a:t>
            </a:r>
            <a:r>
              <a:rPr lang="ja-JP" altLang="en-US" sz="2800" dirty="0" smtClean="0"/>
              <a:t>」を作成</a:t>
            </a:r>
            <a:endParaRPr kumimoji="1" lang="ja-JP" altLang="en-US"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総務省の事業</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総務省は，スマートフォンの普及にともない，</a:t>
            </a:r>
            <a:r>
              <a:rPr lang="ja-JP" altLang="en-US" dirty="0" smtClean="0"/>
              <a:t>利用者が安心・安全に利用できる環境を整備するため，総務省として取り組む事項を取りまとめた「</a:t>
            </a:r>
            <a:r>
              <a:rPr lang="ja-JP" altLang="en-US" dirty="0" smtClean="0">
                <a:hlinkClick r:id="rId2"/>
              </a:rPr>
              <a:t>スマートフォン安心・安全利用促進プログラム</a:t>
            </a:r>
            <a:r>
              <a:rPr lang="ja-JP" altLang="en-US" dirty="0" smtClean="0"/>
              <a:t>」を作成</a:t>
            </a:r>
            <a:r>
              <a:rPr lang="ja-JP" altLang="en-US" dirty="0" smtClean="0"/>
              <a:t>．（平成</a:t>
            </a:r>
            <a:r>
              <a:rPr lang="en-US" altLang="ja-JP" dirty="0" smtClean="0"/>
              <a:t>24</a:t>
            </a:r>
            <a:r>
              <a:rPr lang="ja-JP" altLang="en-US" dirty="0" smtClean="0"/>
              <a:t>年）</a:t>
            </a:r>
            <a:endParaRPr kumimoji="1"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民間企業の情報モラル教育事業</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LINE</a:t>
            </a:r>
            <a:r>
              <a:rPr lang="ja-JP" altLang="en-US" dirty="0" smtClean="0"/>
              <a:t>は，書き込み式の情報モラル教材「</a:t>
            </a:r>
            <a:r>
              <a:rPr lang="en-US" altLang="ja-JP" dirty="0" smtClean="0">
                <a:hlinkClick r:id="rId2"/>
              </a:rPr>
              <a:t>SNS</a:t>
            </a:r>
            <a:r>
              <a:rPr lang="ja-JP" altLang="en-US" dirty="0" smtClean="0">
                <a:hlinkClick r:id="rId2"/>
              </a:rPr>
              <a:t>ノート（情報モラル編）</a:t>
            </a:r>
            <a:r>
              <a:rPr lang="ja-JP" altLang="en-US" dirty="0" smtClean="0"/>
              <a:t>」と，教員向け指導書を作成して無償提供をしている．</a:t>
            </a:r>
            <a:endParaRPr kumimoji="1" lang="ja-JP" altLang="en-US" dirty="0"/>
          </a:p>
        </p:txBody>
      </p:sp>
    </p:spTree>
    <p:extLst>
      <p:ext uri="{BB962C8B-B14F-4D97-AF65-F5344CB8AC3E}">
        <p14:creationId xmlns:p14="http://schemas.microsoft.com/office/powerpoint/2010/main" val="34010456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ソフトバンクモバイル株式会社は</a:t>
            </a:r>
            <a:r>
              <a:rPr lang="ja-JP" altLang="en-US" dirty="0" smtClean="0"/>
              <a:t>，</a:t>
            </a:r>
            <a:r>
              <a:rPr lang="en-US" altLang="ja-JP" dirty="0" smtClean="0"/>
              <a:t>NPO</a:t>
            </a:r>
            <a:r>
              <a:rPr lang="ja-JP" altLang="en-US" dirty="0" smtClean="0"/>
              <a:t>法人企業教育研究会と連携し，</a:t>
            </a:r>
            <a:r>
              <a:rPr kumimoji="1" lang="ja-JP" altLang="en-US" dirty="0" smtClean="0"/>
              <a:t>スマートフォンの普及に対応した情報モラル教材</a:t>
            </a:r>
            <a:r>
              <a:rPr kumimoji="1" lang="en-US" altLang="ja-JP" dirty="0" smtClean="0"/>
              <a:t>『</a:t>
            </a:r>
            <a:r>
              <a:rPr kumimoji="1" lang="ja-JP" altLang="en-US" dirty="0" smtClean="0">
                <a:hlinkClick r:id="rId2"/>
              </a:rPr>
              <a:t>考えよう，ケータイ・スマートフォン</a:t>
            </a:r>
            <a:r>
              <a:rPr kumimoji="1" lang="en-US" altLang="ja-JP" dirty="0" smtClean="0"/>
              <a:t>』</a:t>
            </a:r>
            <a:r>
              <a:rPr kumimoji="1" lang="ja-JP" altLang="en-US" dirty="0" smtClean="0"/>
              <a:t>を無料配布．</a:t>
            </a:r>
            <a:endParaRPr kumimoji="1" lang="en-US" altLang="ja-JP" dirty="0" smtClean="0"/>
          </a:p>
          <a:p>
            <a:pPr lvl="1"/>
            <a:r>
              <a:rPr kumimoji="1" lang="ja-JP" altLang="en-US" dirty="0" smtClean="0"/>
              <a:t>株式会社</a:t>
            </a:r>
            <a:r>
              <a:rPr kumimoji="1" lang="en-US" altLang="ja-JP" dirty="0" smtClean="0"/>
              <a:t>NHK</a:t>
            </a:r>
            <a:r>
              <a:rPr kumimoji="1" lang="ja-JP" altLang="en-US" dirty="0" smtClean="0"/>
              <a:t>エデュケーショナルが制作したドラマ教材が収録された</a:t>
            </a:r>
            <a:r>
              <a:rPr kumimoji="1" lang="en-US" altLang="ja-JP" dirty="0" smtClean="0"/>
              <a:t>DVD</a:t>
            </a:r>
          </a:p>
          <a:p>
            <a:pPr lvl="1"/>
            <a:r>
              <a:rPr lang="en-US" altLang="ja-JP" dirty="0" smtClean="0"/>
              <a:t>50</a:t>
            </a:r>
            <a:r>
              <a:rPr lang="ja-JP" altLang="en-US" dirty="0" smtClean="0"/>
              <a:t>分授業でのモデル指導案が掲載された冊子</a:t>
            </a:r>
            <a:endParaRPr lang="en-US" altLang="ja-JP" dirty="0" smtClean="0"/>
          </a:p>
          <a:p>
            <a:pPr lvl="1"/>
            <a:r>
              <a:rPr lang="ja-JP" altLang="en-US" dirty="0" smtClean="0"/>
              <a:t>進行用</a:t>
            </a:r>
            <a:r>
              <a:rPr kumimoji="1" lang="ja-JP" altLang="en-US" dirty="0" smtClean="0"/>
              <a:t>スライド</a:t>
            </a:r>
            <a:endParaRPr kumimoji="1" lang="en-US" altLang="ja-JP" dirty="0" smtClean="0"/>
          </a:p>
          <a:p>
            <a:pPr lvl="1"/>
            <a:r>
              <a:rPr kumimoji="1" lang="ja-JP" altLang="en-US" dirty="0" smtClean="0"/>
              <a:t>講師を無料で派遣</a:t>
            </a:r>
            <a:endParaRPr kumimoji="1" lang="ja-JP"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穴埋め問題</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HTTP (</a:t>
            </a:r>
            <a:r>
              <a:rPr lang="en-US" altLang="ja-JP" dirty="0"/>
              <a:t>Hyper Text Transfer Protocol</a:t>
            </a:r>
            <a:r>
              <a:rPr lang="en-US" altLang="ja-JP" dirty="0" smtClean="0"/>
              <a:t>) </a:t>
            </a:r>
            <a:r>
              <a:rPr lang="ja-JP" altLang="en-US" dirty="0" smtClean="0"/>
              <a:t>は，ウェブサーバ</a:t>
            </a:r>
            <a:r>
              <a:rPr lang="ja-JP" altLang="en-US" dirty="0"/>
              <a:t>とクライアント（ブラウザ）がデータをやり取りするときに使用される</a:t>
            </a:r>
            <a:r>
              <a:rPr lang="ja-JP" altLang="en-US" dirty="0" smtClean="0"/>
              <a:t>プロトコルである．これに，（</a:t>
            </a:r>
            <a:r>
              <a:rPr lang="ja-JP" altLang="en-US" u="sng" dirty="0" smtClean="0"/>
              <a:t>　　　　　　　　</a:t>
            </a:r>
            <a:r>
              <a:rPr lang="ja-JP" altLang="en-US" dirty="0" smtClean="0"/>
              <a:t>）と（</a:t>
            </a:r>
            <a:r>
              <a:rPr lang="ja-JP" altLang="en-US" u="sng" dirty="0" smtClean="0"/>
              <a:t>　　　　　　　　</a:t>
            </a:r>
            <a:r>
              <a:rPr lang="ja-JP" altLang="en-US" dirty="0" smtClean="0"/>
              <a:t>）をになうプロトコルである</a:t>
            </a:r>
            <a:r>
              <a:rPr lang="en-US" altLang="ja-JP" dirty="0" smtClean="0"/>
              <a:t>SSL (Secure </a:t>
            </a:r>
            <a:r>
              <a:rPr lang="en-US" altLang="ja-JP" dirty="0"/>
              <a:t>Socket Layer</a:t>
            </a:r>
            <a:r>
              <a:rPr lang="en-US" altLang="ja-JP" dirty="0" smtClean="0"/>
              <a:t>)</a:t>
            </a:r>
            <a:r>
              <a:rPr lang="ja-JP" altLang="en-US" dirty="0" smtClean="0"/>
              <a:t> を組み合わせたプロトコルが，（</a:t>
            </a:r>
            <a:r>
              <a:rPr lang="ja-JP" altLang="en-US" u="sng" dirty="0" smtClean="0"/>
              <a:t>　　　　　　　</a:t>
            </a:r>
            <a:r>
              <a:rPr lang="ja-JP" altLang="en-US" dirty="0" smtClean="0"/>
              <a:t>）</a:t>
            </a:r>
            <a:r>
              <a:rPr lang="ja-JP" altLang="en-US" dirty="0"/>
              <a:t>である．</a:t>
            </a:r>
            <a:endParaRPr lang="en-US" altLang="ja-JP" dirty="0"/>
          </a:p>
          <a:p>
            <a:endParaRPr kumimoji="1" lang="ja-JP" altLang="en-US" dirty="0"/>
          </a:p>
        </p:txBody>
      </p:sp>
    </p:spTree>
    <p:extLst>
      <p:ext uri="{BB962C8B-B14F-4D97-AF65-F5344CB8AC3E}">
        <p14:creationId xmlns:p14="http://schemas.microsoft.com/office/powerpoint/2010/main" val="26110232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記述問題</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個人情報とは何ですか？</a:t>
            </a:r>
            <a:endParaRPr kumimoji="1" lang="en-US" altLang="ja-JP" dirty="0" smtClean="0"/>
          </a:p>
          <a:p>
            <a:pPr lvl="1"/>
            <a:r>
              <a:rPr lang="ja-JP" altLang="en-US" dirty="0"/>
              <a:t>名前や</a:t>
            </a:r>
            <a:r>
              <a:rPr lang="ja-JP" altLang="en-US" dirty="0" smtClean="0"/>
              <a:t>電話番号など，個人を直接に特定する情報を含んでいなければ，それは個人情報ではありま</a:t>
            </a:r>
            <a:r>
              <a:rPr lang="ja-JP" altLang="en-US" dirty="0"/>
              <a:t>せんか？</a:t>
            </a:r>
            <a:endParaRPr kumimoji="1" lang="en-US" altLang="ja-JP" dirty="0" smtClean="0"/>
          </a:p>
          <a:p>
            <a:r>
              <a:rPr kumimoji="1" lang="en-US" altLang="ja-JP" dirty="0" smtClean="0"/>
              <a:t>Facebook </a:t>
            </a:r>
            <a:r>
              <a:rPr kumimoji="1" lang="ja-JP" altLang="en-US" dirty="0" smtClean="0"/>
              <a:t>などの </a:t>
            </a:r>
            <a:r>
              <a:rPr kumimoji="1" lang="en-US" altLang="ja-JP" dirty="0" smtClean="0"/>
              <a:t>SNS </a:t>
            </a:r>
            <a:r>
              <a:rPr kumimoji="1" lang="ja-JP" altLang="en-US" dirty="0" smtClean="0"/>
              <a:t>で，個人情報を盗まれ悪用される被害が多く発生しています．このような被害にあわないために，どのようなことに注意しておく必要がありますか？</a:t>
            </a:r>
            <a:endParaRPr kumimoji="1" lang="ja-JP" altLang="en-US" dirty="0"/>
          </a:p>
        </p:txBody>
      </p:sp>
    </p:spTree>
    <p:extLst>
      <p:ext uri="{BB962C8B-B14F-4D97-AF65-F5344CB8AC3E}">
        <p14:creationId xmlns:p14="http://schemas.microsoft.com/office/powerpoint/2010/main" val="15350311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en-US" altLang="ja-JP" dirty="0"/>
              <a:t>Facebook </a:t>
            </a:r>
            <a:r>
              <a:rPr lang="ja-JP" altLang="en-US" dirty="0"/>
              <a:t>などの </a:t>
            </a:r>
            <a:r>
              <a:rPr lang="en-US" altLang="ja-JP" dirty="0"/>
              <a:t>SNS </a:t>
            </a:r>
            <a:r>
              <a:rPr lang="ja-JP" altLang="en-US" dirty="0"/>
              <a:t>に写真を投稿するとき，個人情報保護の観点から注意すべきことは何でしょうか</a:t>
            </a:r>
            <a:r>
              <a:rPr lang="ja-JP" altLang="en-US" dirty="0" smtClean="0"/>
              <a:t>？</a:t>
            </a:r>
            <a:endParaRPr lang="en-US" altLang="ja-JP" dirty="0" smtClean="0"/>
          </a:p>
          <a:p>
            <a:r>
              <a:rPr lang="ja-JP" altLang="en-US" dirty="0"/>
              <a:t>電子メール</a:t>
            </a:r>
            <a:r>
              <a:rPr lang="ja-JP" altLang="en-US" dirty="0" smtClean="0"/>
              <a:t>で，クレジットカード番号など重要な情報を送信してはいけないのはなぜですか？</a:t>
            </a:r>
            <a:endParaRPr lang="en-US" altLang="ja-JP" dirty="0" smtClean="0"/>
          </a:p>
        </p:txBody>
      </p:sp>
    </p:spTree>
    <p:extLst>
      <p:ext uri="{BB962C8B-B14F-4D97-AF65-F5344CB8AC3E}">
        <p14:creationId xmlns:p14="http://schemas.microsoft.com/office/powerpoint/2010/main" val="12792906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学校教員が生徒の個人情報の入った </a:t>
            </a:r>
            <a:r>
              <a:rPr lang="en-US" altLang="ja-JP" dirty="0"/>
              <a:t>USB </a:t>
            </a:r>
            <a:r>
              <a:rPr lang="ja-JP" altLang="en-US" dirty="0"/>
              <a:t>メモリや </a:t>
            </a:r>
            <a:r>
              <a:rPr lang="en-US" altLang="ja-JP" dirty="0"/>
              <a:t>PC </a:t>
            </a:r>
            <a:r>
              <a:rPr lang="ja-JP" altLang="en-US" dirty="0" err="1" smtClean="0"/>
              <a:t>を紛</a:t>
            </a:r>
            <a:r>
              <a:rPr lang="ja-JP" altLang="en-US" dirty="0" smtClean="0"/>
              <a:t>失したり盗まれたりしたというニュースをときどき耳にします．こうしたことが起きないようにするためには，生徒の個人情報をどのように管理する必要がありますか？</a:t>
            </a:r>
            <a:endParaRPr lang="en-US" altLang="ja-JP" dirty="0"/>
          </a:p>
        </p:txBody>
      </p:sp>
    </p:spTree>
    <p:extLst>
      <p:ext uri="{BB962C8B-B14F-4D97-AF65-F5344CB8AC3E}">
        <p14:creationId xmlns:p14="http://schemas.microsoft.com/office/powerpoint/2010/main" val="290040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個人情報とは</a:t>
            </a:r>
            <a:endParaRPr kumimoji="1" lang="ja-JP" altLang="en-US" dirty="0"/>
          </a:p>
        </p:txBody>
      </p:sp>
      <p:sp>
        <p:nvSpPr>
          <p:cNvPr id="3" name="コンテンツ プレースホルダ 2"/>
          <p:cNvSpPr>
            <a:spLocks noGrp="1"/>
          </p:cNvSpPr>
          <p:nvPr>
            <p:ph idx="1"/>
          </p:nvPr>
        </p:nvSpPr>
        <p:spPr/>
        <p:txBody>
          <a:bodyPr/>
          <a:lstStyle/>
          <a:p>
            <a:r>
              <a:rPr lang="ja-JP" altLang="en-US" u="sng" dirty="0" smtClean="0">
                <a:solidFill>
                  <a:srgbClr val="FF0000"/>
                </a:solidFill>
              </a:rPr>
              <a:t>個人</a:t>
            </a:r>
            <a:r>
              <a:rPr kumimoji="1" lang="ja-JP" altLang="en-US" u="sng" dirty="0" smtClean="0">
                <a:solidFill>
                  <a:srgbClr val="FF0000"/>
                </a:solidFill>
              </a:rPr>
              <a:t>情報</a:t>
            </a:r>
            <a:r>
              <a:rPr kumimoji="1" lang="ja-JP" altLang="en-US" dirty="0" smtClean="0"/>
              <a:t>：各個人を特定識別できる情報．</a:t>
            </a:r>
            <a:endParaRPr kumimoji="1" lang="en-US" altLang="ja-JP" dirty="0" smtClean="0"/>
          </a:p>
          <a:p>
            <a:pPr lvl="1"/>
            <a:r>
              <a:rPr lang="ja-JP" altLang="en-US" dirty="0" smtClean="0"/>
              <a:t>名前，生年月日，住所，電話番号，顔写真など</a:t>
            </a:r>
            <a:endParaRPr lang="en-US" altLang="ja-JP" dirty="0" smtClean="0"/>
          </a:p>
          <a:p>
            <a:pPr lvl="1"/>
            <a:r>
              <a:rPr kumimoji="1" lang="ja-JP" altLang="en-US" u="sng" dirty="0" smtClean="0"/>
              <a:t>ほかの情報と組み合わせることで個人を識別可能となる情報も含む</a:t>
            </a:r>
            <a:endParaRPr kumimoji="1" lang="en-US" altLang="ja-JP" u="sng" dirty="0" smtClean="0"/>
          </a:p>
          <a:p>
            <a:r>
              <a:rPr lang="ja-JP" altLang="en-US" dirty="0" smtClean="0"/>
              <a:t>プライバシー情報：個人情報のうち，本人が公開を望まないもの</a:t>
            </a:r>
            <a:endParaRPr lang="en-US" altLang="ja-JP" dirty="0" smtClean="0"/>
          </a:p>
          <a:p>
            <a:pPr lvl="1"/>
            <a:r>
              <a:rPr kumimoji="1" lang="ja-JP" altLang="en-US" dirty="0" smtClean="0"/>
              <a:t>名刺に書かれた情報は，個人情報ではあるが，プライバシー情報ではない</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SNS </a:t>
            </a:r>
            <a:r>
              <a:rPr kumimoji="1" lang="ja-JP" altLang="en-US" dirty="0" err="1" smtClean="0"/>
              <a:t>での</a:t>
            </a:r>
            <a:r>
              <a:rPr kumimoji="1" lang="ja-JP" altLang="en-US" dirty="0" smtClean="0"/>
              <a:t>個人情報管理</a:t>
            </a:r>
            <a:endParaRPr kumimoji="1" lang="ja-JP" altLang="en-US" dirty="0"/>
          </a:p>
        </p:txBody>
      </p:sp>
      <p:sp>
        <p:nvSpPr>
          <p:cNvPr id="3" name="コンテンツ プレースホルダ 2"/>
          <p:cNvSpPr>
            <a:spLocks noGrp="1"/>
          </p:cNvSpPr>
          <p:nvPr>
            <p:ph idx="1"/>
          </p:nvPr>
        </p:nvSpPr>
        <p:spPr/>
        <p:txBody>
          <a:bodyPr/>
          <a:lstStyle/>
          <a:p>
            <a:r>
              <a:rPr kumimoji="1" lang="en-US" altLang="ja-JP" u="sng" dirty="0" err="1" smtClean="0"/>
              <a:t>Facebook</a:t>
            </a:r>
            <a:r>
              <a:rPr kumimoji="1" lang="en-US" altLang="ja-JP" u="sng" dirty="0" smtClean="0"/>
              <a:t> </a:t>
            </a:r>
            <a:r>
              <a:rPr kumimoji="1" lang="ja-JP" altLang="en-US" u="sng" dirty="0" smtClean="0"/>
              <a:t>などの </a:t>
            </a:r>
            <a:r>
              <a:rPr kumimoji="1" lang="en-US" altLang="ja-JP" u="sng" dirty="0" smtClean="0"/>
              <a:t>SNS </a:t>
            </a:r>
            <a:r>
              <a:rPr kumimoji="1" lang="ja-JP" altLang="en-US" u="sng" dirty="0" smtClean="0"/>
              <a:t>で，個人情報を盗まれて悪用される被害が多くなっている</a:t>
            </a:r>
            <a:r>
              <a:rPr kumimoji="1" lang="ja-JP" altLang="en-US" dirty="0" smtClean="0"/>
              <a:t>．</a:t>
            </a:r>
            <a:endParaRPr kumimoji="1" lang="en-US" altLang="ja-JP" dirty="0" smtClean="0"/>
          </a:p>
          <a:p>
            <a:pPr lvl="1"/>
            <a:r>
              <a:rPr lang="ja-JP" altLang="en-US" dirty="0" smtClean="0"/>
              <a:t>パスワードを管理する</a:t>
            </a:r>
            <a:r>
              <a:rPr lang="ja-JP" altLang="en-US" dirty="0" smtClean="0"/>
              <a:t>．二段階認証が望ましい．</a:t>
            </a:r>
            <a:endParaRPr lang="en-US" altLang="ja-JP" dirty="0" smtClean="0"/>
          </a:p>
          <a:p>
            <a:pPr lvl="1"/>
            <a:r>
              <a:rPr lang="ja-JP" altLang="en-US" dirty="0" smtClean="0"/>
              <a:t>知らない人からの友達リクエストは承認しない．</a:t>
            </a:r>
            <a:r>
              <a:rPr kumimoji="1" lang="ja-JP" altLang="en-US" dirty="0" smtClean="0"/>
              <a:t>なりすましもあるので注意．</a:t>
            </a:r>
            <a:endParaRPr kumimoji="1" lang="en-US" altLang="ja-JP" dirty="0" smtClean="0"/>
          </a:p>
          <a:p>
            <a:pPr lvl="1"/>
            <a:r>
              <a:rPr lang="ja-JP" altLang="en-US" dirty="0"/>
              <a:t>プロフィールの公開範囲を</a:t>
            </a:r>
            <a:r>
              <a:rPr lang="ja-JP" altLang="en-US" dirty="0" smtClean="0"/>
              <a:t>制限</a:t>
            </a:r>
            <a:r>
              <a:rPr lang="ja-JP" altLang="en-US" dirty="0"/>
              <a:t>しておく</a:t>
            </a:r>
            <a:r>
              <a:rPr lang="ja-JP" altLang="en-US" dirty="0" smtClean="0"/>
              <a:t>．</a:t>
            </a:r>
            <a:endParaRPr kumimoji="1" lang="en-US" altLang="ja-JP" dirty="0" smtClean="0"/>
          </a:p>
          <a:p>
            <a:pPr lvl="1"/>
            <a:r>
              <a:rPr kumimoji="1" lang="ja-JP" altLang="en-US" dirty="0" smtClean="0"/>
              <a:t>個人情報へのアクセスを過度に要求する</a:t>
            </a:r>
            <a:r>
              <a:rPr kumimoji="1" lang="en-US" altLang="ja-JP" dirty="0" smtClean="0"/>
              <a:t>Facebook </a:t>
            </a:r>
            <a:r>
              <a:rPr kumimoji="1" lang="ja-JP" altLang="en-US" dirty="0" smtClean="0"/>
              <a:t>アプリはインストールしない．</a:t>
            </a:r>
            <a:endParaRPr kumimoji="1" lang="ja-JP" altLang="en-US" dirty="0"/>
          </a:p>
        </p:txBody>
      </p:sp>
      <p:sp>
        <p:nvSpPr>
          <p:cNvPr id="4" name="テキスト ボックス 3"/>
          <p:cNvSpPr txBox="1"/>
          <p:nvPr/>
        </p:nvSpPr>
        <p:spPr>
          <a:xfrm>
            <a:off x="1187624" y="5589240"/>
            <a:ext cx="7702943" cy="646331"/>
          </a:xfrm>
          <a:prstGeom prst="rect">
            <a:avLst/>
          </a:prstGeom>
          <a:noFill/>
        </p:spPr>
        <p:txBody>
          <a:bodyPr wrap="none" rtlCol="0">
            <a:spAutoFit/>
          </a:bodyPr>
          <a:lstStyle/>
          <a:p>
            <a:r>
              <a:rPr lang="en-US" altLang="ja-JP" dirty="0" smtClean="0"/>
              <a:t>CP</a:t>
            </a:r>
            <a:r>
              <a:rPr lang="ja-JP" altLang="en-US" dirty="0" smtClean="0"/>
              <a:t>資料：</a:t>
            </a:r>
            <a:r>
              <a:rPr lang="en-US" altLang="ja-JP" dirty="0" smtClean="0"/>
              <a:t>Facebook</a:t>
            </a:r>
            <a:r>
              <a:rPr lang="ja-JP" altLang="en-US" dirty="0" smtClean="0"/>
              <a:t>設定</a:t>
            </a:r>
            <a:r>
              <a:rPr lang="en-US" altLang="ja-JP" dirty="0" smtClean="0"/>
              <a:t>”</a:t>
            </a:r>
            <a:r>
              <a:rPr lang="ja-JP" altLang="en-US" dirty="0" smtClean="0"/>
              <a:t>５つのポイント</a:t>
            </a:r>
            <a:r>
              <a:rPr lang="en-US" altLang="ja-JP" dirty="0" smtClean="0"/>
              <a:t>”</a:t>
            </a:r>
            <a:r>
              <a:rPr lang="ja-JP" altLang="en-US" dirty="0"/>
              <a:t>（</a:t>
            </a:r>
            <a:r>
              <a:rPr lang="ja-JP" altLang="en-US" dirty="0" smtClean="0"/>
              <a:t>マイナビニュース </a:t>
            </a:r>
            <a:r>
              <a:rPr lang="en-US" altLang="ja-JP" dirty="0" smtClean="0"/>
              <a:t>2018</a:t>
            </a:r>
            <a:r>
              <a:rPr lang="ja-JP" altLang="en-US" dirty="0" smtClean="0"/>
              <a:t>年</a:t>
            </a:r>
            <a:r>
              <a:rPr lang="en-US" altLang="ja-JP" dirty="0" smtClean="0"/>
              <a:t>11</a:t>
            </a:r>
            <a:r>
              <a:rPr lang="ja-JP" altLang="en-US" dirty="0" smtClean="0"/>
              <a:t>月</a:t>
            </a:r>
            <a:r>
              <a:rPr lang="en-US" altLang="ja-JP" dirty="0" smtClean="0"/>
              <a:t>20</a:t>
            </a:r>
            <a:r>
              <a:rPr lang="ja-JP" altLang="en-US" dirty="0" smtClean="0"/>
              <a:t>日）</a:t>
            </a:r>
            <a:endParaRPr lang="en-US" altLang="ja-JP" dirty="0" smtClean="0"/>
          </a:p>
          <a:p>
            <a:r>
              <a:rPr lang="ja-JP" altLang="en-US" dirty="0" smtClean="0"/>
              <a:t>性格診断アプリからフェイスブック情報流出（朝日新聞 </a:t>
            </a:r>
            <a:r>
              <a:rPr lang="en-US" altLang="ja-JP" dirty="0" smtClean="0"/>
              <a:t>2018</a:t>
            </a:r>
            <a:r>
              <a:rPr lang="ja-JP" altLang="en-US" dirty="0" smtClean="0"/>
              <a:t>年</a:t>
            </a:r>
            <a:r>
              <a:rPr lang="en-US" altLang="ja-JP" dirty="0" smtClean="0"/>
              <a:t>4</a:t>
            </a:r>
            <a:r>
              <a:rPr lang="ja-JP" altLang="en-US" dirty="0" smtClean="0"/>
              <a:t>月</a:t>
            </a:r>
            <a:r>
              <a:rPr lang="en-US" altLang="ja-JP" dirty="0" smtClean="0"/>
              <a:t>10</a:t>
            </a:r>
            <a:r>
              <a:rPr lang="ja-JP" altLang="en-US" dirty="0" smtClean="0"/>
              <a:t>日）</a:t>
            </a:r>
            <a:endParaRPr lang="ja-JP"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写真</a:t>
            </a:r>
            <a:r>
              <a:rPr lang="ja-JP" altLang="en-US" dirty="0"/>
              <a:t>を</a:t>
            </a:r>
            <a:r>
              <a:rPr lang="ja-JP" altLang="en-US" dirty="0" smtClean="0"/>
              <a:t>投稿するときの注意</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スマートフォンを使うとき，</a:t>
            </a:r>
            <a:r>
              <a:rPr lang="ja-JP" altLang="en-US" u="sng" dirty="0" smtClean="0"/>
              <a:t>位置情報のついた写真を </a:t>
            </a:r>
            <a:r>
              <a:rPr lang="en-US" altLang="ja-JP" u="sng" dirty="0" smtClean="0"/>
              <a:t>SNS </a:t>
            </a:r>
            <a:r>
              <a:rPr lang="ja-JP" altLang="en-US" u="sng" dirty="0" smtClean="0"/>
              <a:t>に投稿しない</a:t>
            </a:r>
            <a:r>
              <a:rPr lang="ja-JP" altLang="en-US" dirty="0" smtClean="0"/>
              <a:t>ようにする．</a:t>
            </a:r>
            <a:endParaRPr lang="en-US" altLang="ja-JP" dirty="0" smtClean="0"/>
          </a:p>
          <a:p>
            <a:pPr lvl="1"/>
            <a:r>
              <a:rPr lang="en-US" altLang="ja-JP" dirty="0" smtClean="0"/>
              <a:t>GPS</a:t>
            </a:r>
            <a:r>
              <a:rPr lang="ja-JP" altLang="en-US" dirty="0" smtClean="0"/>
              <a:t>により，写真には大まかな住所データが保存されている．</a:t>
            </a:r>
            <a:endParaRPr kumimoji="1" lang="en-US" altLang="ja-JP" dirty="0" smtClean="0"/>
          </a:p>
          <a:p>
            <a:pPr lvl="1"/>
            <a:r>
              <a:rPr kumimoji="1" lang="en-US" altLang="ja-JP" dirty="0" smtClean="0"/>
              <a:t>GPS</a:t>
            </a:r>
            <a:r>
              <a:rPr kumimoji="1" lang="ja-JP" altLang="en-US" dirty="0" smtClean="0"/>
              <a:t>による位置情報なしでも，公開は慎重に．撮影</a:t>
            </a:r>
            <a:r>
              <a:rPr kumimoji="1" lang="ja-JP" altLang="en-US" dirty="0"/>
              <a:t>場所</a:t>
            </a:r>
            <a:r>
              <a:rPr kumimoji="1" lang="ja-JP" altLang="en-US" dirty="0" smtClean="0"/>
              <a:t>を解析すれば，自宅や，よく行く場所がわかってしまう．写真に写っているものは場所特定の手がかりになる</a:t>
            </a:r>
            <a:r>
              <a:rPr kumimoji="1" lang="ja-JP" altLang="en-US" dirty="0" smtClean="0"/>
              <a:t>．</a:t>
            </a:r>
            <a:endParaRPr kumimoji="1" lang="en-US" altLang="ja-JP" dirty="0" smtClean="0"/>
          </a:p>
        </p:txBody>
      </p:sp>
      <p:sp>
        <p:nvSpPr>
          <p:cNvPr id="4" name="テキスト ボックス 3"/>
          <p:cNvSpPr txBox="1"/>
          <p:nvPr/>
        </p:nvSpPr>
        <p:spPr>
          <a:xfrm>
            <a:off x="1547664" y="5517232"/>
            <a:ext cx="6716903" cy="646331"/>
          </a:xfrm>
          <a:prstGeom prst="rect">
            <a:avLst/>
          </a:prstGeom>
          <a:noFill/>
        </p:spPr>
        <p:txBody>
          <a:bodyPr wrap="none" rtlCol="0">
            <a:spAutoFit/>
          </a:bodyPr>
          <a:lstStyle/>
          <a:p>
            <a:r>
              <a:rPr lang="en-US" altLang="ja-JP" dirty="0" smtClean="0"/>
              <a:t>CP</a:t>
            </a:r>
            <a:r>
              <a:rPr lang="ja-JP" altLang="en-US" dirty="0" smtClean="0"/>
              <a:t>資料：</a:t>
            </a:r>
            <a:r>
              <a:rPr lang="en-US" altLang="ja-JP" dirty="0" smtClean="0"/>
              <a:t>SNS</a:t>
            </a:r>
            <a:r>
              <a:rPr lang="ja-JP" altLang="en-US" dirty="0" smtClean="0"/>
              <a:t>の個人情報漏れどう防ぐ？（朝日新聞 </a:t>
            </a:r>
            <a:r>
              <a:rPr lang="en-US" altLang="ja-JP" dirty="0" smtClean="0"/>
              <a:t>2013</a:t>
            </a:r>
            <a:r>
              <a:rPr lang="ja-JP" altLang="en-US" dirty="0" smtClean="0"/>
              <a:t>年</a:t>
            </a:r>
            <a:r>
              <a:rPr lang="en-US" altLang="ja-JP" dirty="0" smtClean="0"/>
              <a:t>7</a:t>
            </a:r>
            <a:r>
              <a:rPr lang="ja-JP" altLang="en-US" dirty="0" smtClean="0"/>
              <a:t>月</a:t>
            </a:r>
            <a:r>
              <a:rPr lang="en-US" altLang="ja-JP" dirty="0" smtClean="0"/>
              <a:t>20</a:t>
            </a:r>
            <a:r>
              <a:rPr lang="ja-JP" altLang="en-US" dirty="0" smtClean="0"/>
              <a:t>日）</a:t>
            </a:r>
            <a:endParaRPr lang="en-US" altLang="ja-JP" dirty="0" smtClean="0"/>
          </a:p>
          <a:p>
            <a:r>
              <a:rPr lang="ja-JP" altLang="en-US" dirty="0"/>
              <a:t>子</a:t>
            </a:r>
            <a:r>
              <a:rPr lang="ja-JP" altLang="en-US" dirty="0" smtClean="0"/>
              <a:t>どもの写真 </a:t>
            </a:r>
            <a:r>
              <a:rPr lang="en-US" altLang="ja-JP" dirty="0" smtClean="0"/>
              <a:t>SNS</a:t>
            </a:r>
            <a:r>
              <a:rPr lang="ja-JP" altLang="en-US" dirty="0" smtClean="0"/>
              <a:t>の注意は？（朝日新聞 </a:t>
            </a:r>
            <a:r>
              <a:rPr lang="en-US" altLang="ja-JP" dirty="0" smtClean="0"/>
              <a:t>2018</a:t>
            </a:r>
            <a:r>
              <a:rPr lang="ja-JP" altLang="en-US" dirty="0" smtClean="0"/>
              <a:t>年</a:t>
            </a:r>
            <a:r>
              <a:rPr lang="en-US" altLang="ja-JP" dirty="0" smtClean="0"/>
              <a:t>4</a:t>
            </a:r>
            <a:r>
              <a:rPr lang="ja-JP" altLang="en-US" dirty="0" smtClean="0"/>
              <a:t>月</a:t>
            </a:r>
            <a:r>
              <a:rPr lang="en-US" altLang="ja-JP" dirty="0" smtClean="0"/>
              <a:t>14</a:t>
            </a:r>
            <a:r>
              <a:rPr lang="ja-JP" altLang="en-US" dirty="0" smtClean="0"/>
              <a:t>日）</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写真を公開するときには，写真に写っている人全員の承諾が必要．</a:t>
            </a:r>
            <a:endParaRPr lang="en-US" altLang="ja-JP" dirty="0"/>
          </a:p>
          <a:p>
            <a:pPr lvl="1"/>
            <a:r>
              <a:rPr lang="ja-JP" altLang="en-US" dirty="0"/>
              <a:t>個人を特定できない「写り込み」は許容されるかもしれないが，画像加工など配慮した方がよい</a:t>
            </a:r>
            <a:r>
              <a:rPr lang="ja-JP" altLang="en-US" dirty="0" smtClean="0"/>
              <a:t>．</a:t>
            </a:r>
            <a:endParaRPr lang="ja-JP" altLang="en-US" dirty="0"/>
          </a:p>
        </p:txBody>
      </p:sp>
    </p:spTree>
    <p:extLst>
      <p:ext uri="{BB962C8B-B14F-4D97-AF65-F5344CB8AC3E}">
        <p14:creationId xmlns:p14="http://schemas.microsoft.com/office/powerpoint/2010/main" val="3314207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個人情報の送信</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個人情報を送信せざるを得ない場合がある</a:t>
            </a:r>
            <a:endParaRPr lang="en-US" altLang="ja-JP" dirty="0" smtClean="0"/>
          </a:p>
          <a:p>
            <a:pPr lvl="1"/>
            <a:r>
              <a:rPr kumimoji="1" lang="ja-JP" altLang="en-US" dirty="0" smtClean="0"/>
              <a:t>ネット上でのショッピング</a:t>
            </a:r>
            <a:endParaRPr kumimoji="1" lang="en-US" altLang="ja-JP" dirty="0" smtClean="0"/>
          </a:p>
          <a:p>
            <a:r>
              <a:rPr kumimoji="1" lang="ja-JP" altLang="en-US" dirty="0" smtClean="0"/>
              <a:t>詐欺に引っ掛からないようにする</a:t>
            </a:r>
            <a:endParaRPr kumimoji="1" lang="en-US" altLang="ja-JP" dirty="0" smtClean="0"/>
          </a:p>
          <a:p>
            <a:pPr lvl="1"/>
            <a:r>
              <a:rPr kumimoji="1" lang="ja-JP" altLang="en-US" dirty="0" smtClean="0"/>
              <a:t>人気の製品や新商</a:t>
            </a:r>
            <a:r>
              <a:rPr kumimoji="1" lang="ja-JP" altLang="en-US" dirty="0" smtClean="0"/>
              <a:t>品名を</a:t>
            </a:r>
            <a:r>
              <a:rPr kumimoji="1" lang="ja-JP" altLang="en-US" dirty="0" smtClean="0"/>
              <a:t>格安あるいは無料で入手可能という</a:t>
            </a:r>
            <a:r>
              <a:rPr lang="ja-JP" altLang="en-US" dirty="0" smtClean="0"/>
              <a:t>エサにより，個人情報を入力させる</a:t>
            </a:r>
            <a:r>
              <a:rPr lang="ja-JP" altLang="en-US" dirty="0" smtClean="0"/>
              <a:t>フィッシング（</a:t>
            </a:r>
            <a:r>
              <a:rPr lang="en-US" altLang="ja-JP" dirty="0" smtClean="0"/>
              <a:t>phishing</a:t>
            </a:r>
            <a:r>
              <a:rPr lang="ja-JP" altLang="en-US" dirty="0" smtClean="0"/>
              <a:t>）サイトがある。</a:t>
            </a:r>
            <a:endParaRPr lang="en-US" altLang="ja-JP" dirty="0" smtClean="0"/>
          </a:p>
          <a:p>
            <a:pPr lvl="1"/>
            <a:r>
              <a:rPr lang="ja-JP" altLang="en-US" dirty="0" smtClean="0"/>
              <a:t>フィッシング：</a:t>
            </a:r>
            <a:r>
              <a:rPr lang="ja-JP" altLang="en-US" dirty="0" smtClean="0"/>
              <a:t>偽</a:t>
            </a:r>
            <a:r>
              <a:rPr lang="ja-JP" altLang="en-US" dirty="0" smtClean="0"/>
              <a:t>のメールやウェブサイトでユーザをだまし，情報を</a:t>
            </a:r>
            <a:r>
              <a:rPr lang="ja-JP" altLang="en-US" dirty="0" smtClean="0"/>
              <a:t>盗む行為．</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HTTP</a:t>
            </a:r>
            <a:r>
              <a:rPr kumimoji="1" lang="ja-JP" altLang="en-US" dirty="0" smtClean="0"/>
              <a:t>と</a:t>
            </a:r>
            <a:r>
              <a:rPr kumimoji="1" lang="en-US" altLang="ja-JP" dirty="0" smtClean="0"/>
              <a:t>HTTPS</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u="sng" dirty="0" smtClean="0">
                <a:solidFill>
                  <a:srgbClr val="FF0000"/>
                </a:solidFill>
              </a:rPr>
              <a:t>HTTP</a:t>
            </a:r>
            <a:r>
              <a:rPr kumimoji="1" lang="en-US" altLang="ja-JP" dirty="0" smtClean="0"/>
              <a:t>(Hyper Text Transfer Protocol)</a:t>
            </a:r>
            <a:r>
              <a:rPr kumimoji="1" lang="ja-JP" altLang="en-US" dirty="0" smtClean="0"/>
              <a:t>：ウェブサーバとクライアント（</a:t>
            </a:r>
            <a:r>
              <a:rPr lang="ja-JP" altLang="en-US" dirty="0" smtClean="0"/>
              <a:t>ブラウザ</a:t>
            </a:r>
            <a:r>
              <a:rPr kumimoji="1" lang="ja-JP" altLang="en-US" dirty="0" smtClean="0"/>
              <a:t>）がデータをやり取りするときに使用されるプロトコル</a:t>
            </a:r>
            <a:endParaRPr kumimoji="1" lang="en-US" altLang="ja-JP" dirty="0" smtClean="0"/>
          </a:p>
          <a:p>
            <a:r>
              <a:rPr lang="en-US" altLang="ja-JP" u="sng" dirty="0" smtClean="0">
                <a:solidFill>
                  <a:srgbClr val="FF0000"/>
                </a:solidFill>
              </a:rPr>
              <a:t>SSL</a:t>
            </a:r>
            <a:r>
              <a:rPr lang="en-US" altLang="ja-JP" dirty="0" smtClean="0"/>
              <a:t>(Secure Socket Layer)</a:t>
            </a:r>
            <a:r>
              <a:rPr lang="ja-JP" altLang="en-US" dirty="0" smtClean="0"/>
              <a:t>：</a:t>
            </a:r>
            <a:r>
              <a:rPr lang="ja-JP" altLang="en-US" u="sng" dirty="0" smtClean="0"/>
              <a:t>通信相手の認証</a:t>
            </a:r>
            <a:r>
              <a:rPr lang="ja-JP" altLang="en-US" dirty="0" smtClean="0"/>
              <a:t>と</a:t>
            </a:r>
            <a:r>
              <a:rPr lang="ja-JP" altLang="en-US" u="sng" dirty="0" smtClean="0"/>
              <a:t>データの暗号化</a:t>
            </a:r>
            <a:r>
              <a:rPr lang="ja-JP" altLang="en-US" dirty="0" smtClean="0"/>
              <a:t>をになうプロトコル</a:t>
            </a:r>
            <a:endParaRPr lang="en-US" altLang="ja-JP" dirty="0" smtClean="0"/>
          </a:p>
          <a:p>
            <a:pPr lvl="1"/>
            <a:r>
              <a:rPr lang="ja-JP" altLang="en-US" dirty="0"/>
              <a:t>現在</a:t>
            </a:r>
            <a:r>
              <a:rPr lang="ja-JP" altLang="en-US" dirty="0" smtClean="0"/>
              <a:t>は </a:t>
            </a:r>
            <a:r>
              <a:rPr lang="en-US" altLang="ja-JP" u="sng" dirty="0" smtClean="0">
                <a:solidFill>
                  <a:srgbClr val="FF0000"/>
                </a:solidFill>
              </a:rPr>
              <a:t>TLS</a:t>
            </a:r>
            <a:r>
              <a:rPr lang="en-US" altLang="ja-JP" dirty="0" smtClean="0"/>
              <a:t> (Transport Layer Security) </a:t>
            </a:r>
            <a:r>
              <a:rPr lang="ja-JP" altLang="en-US" dirty="0" smtClean="0"/>
              <a:t>に移行</a:t>
            </a:r>
            <a:endParaRPr lang="en-US" altLang="ja-JP" dirty="0" smtClean="0"/>
          </a:p>
          <a:p>
            <a:r>
              <a:rPr kumimoji="1" lang="en-US" altLang="ja-JP" u="sng" dirty="0" smtClean="0">
                <a:solidFill>
                  <a:srgbClr val="FF0000"/>
                </a:solidFill>
              </a:rPr>
              <a:t>HTTPS</a:t>
            </a:r>
            <a:r>
              <a:rPr kumimoji="1" lang="en-US" altLang="ja-JP" dirty="0" smtClean="0"/>
              <a:t>(HTTP Security)</a:t>
            </a:r>
            <a:r>
              <a:rPr kumimoji="1" lang="ja-JP" altLang="en-US" dirty="0" smtClean="0"/>
              <a:t>：</a:t>
            </a:r>
            <a:r>
              <a:rPr kumimoji="1" lang="en-US" altLang="ja-JP" dirty="0" smtClean="0"/>
              <a:t>HTTP</a:t>
            </a:r>
            <a:r>
              <a:rPr kumimoji="1" lang="ja-JP" altLang="en-US" dirty="0" smtClean="0"/>
              <a:t>に</a:t>
            </a:r>
            <a:r>
              <a:rPr kumimoji="1" lang="en-US" altLang="ja-JP" dirty="0" smtClean="0"/>
              <a:t>SSL</a:t>
            </a:r>
            <a:r>
              <a:rPr kumimoji="1" lang="ja-JP" altLang="en-US" dirty="0" smtClean="0"/>
              <a:t>による認証と暗号化機能を付加したプロトコル</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smtClean="0"/>
              <a:t>HTTPS</a:t>
            </a:r>
            <a:r>
              <a:rPr kumimoji="1" lang="ja-JP" altLang="en-US" dirty="0" smtClean="0"/>
              <a:t>でなく</a:t>
            </a:r>
            <a:r>
              <a:rPr kumimoji="1" lang="en-US" altLang="ja-JP" dirty="0" smtClean="0"/>
              <a:t>HTTP</a:t>
            </a:r>
            <a:r>
              <a:rPr kumimoji="1" lang="ja-JP" altLang="en-US" dirty="0" smtClean="0"/>
              <a:t>を使用しているウェブサイトでは，クレジットカード番号など重要な情報を送信してはいけない</a:t>
            </a:r>
            <a:endParaRPr kumimoji="1" lang="en-US" altLang="ja-JP" dirty="0" smtClean="0"/>
          </a:p>
          <a:p>
            <a:r>
              <a:rPr kumimoji="1" lang="ja-JP" altLang="en-US" dirty="0" smtClean="0"/>
              <a:t>アドレスの表示が</a:t>
            </a:r>
            <a:r>
              <a:rPr kumimoji="1" lang="en-US" altLang="ja-JP" dirty="0" smtClean="0"/>
              <a:t>http://</a:t>
            </a:r>
            <a:r>
              <a:rPr kumimoji="1" lang="ja-JP" altLang="en-US" dirty="0" smtClean="0"/>
              <a:t>でなく</a:t>
            </a:r>
            <a:r>
              <a:rPr kumimoji="1" lang="en-US" altLang="ja-JP" dirty="0" smtClean="0"/>
              <a:t>https://</a:t>
            </a:r>
            <a:r>
              <a:rPr kumimoji="1" lang="ja-JP" altLang="en-US" dirty="0" smtClean="0"/>
              <a:t>で始まっていることを確認</a:t>
            </a:r>
            <a:endParaRPr kumimoji="1" lang="en-US" altLang="ja-JP" dirty="0" smtClean="0"/>
          </a:p>
          <a:p>
            <a:r>
              <a:rPr kumimoji="1" lang="ja-JP" altLang="en-US" dirty="0" smtClean="0"/>
              <a:t>ブラウザで</a:t>
            </a:r>
            <a:r>
              <a:rPr kumimoji="1" lang="ja-JP" altLang="en-US" dirty="0" smtClean="0"/>
              <a:t>は，プロトコルが</a:t>
            </a:r>
            <a:r>
              <a:rPr kumimoji="1" lang="en-US" altLang="ja-JP" dirty="0" smtClean="0"/>
              <a:t>https</a:t>
            </a:r>
            <a:r>
              <a:rPr kumimoji="1" lang="ja-JP" altLang="en-US" dirty="0" smtClean="0"/>
              <a:t>のとき，鍵マークが表示</a:t>
            </a:r>
            <a:r>
              <a:rPr kumimoji="1" lang="ja-JP" altLang="en-US" dirty="0" smtClean="0"/>
              <a:t>される．</a:t>
            </a:r>
            <a:endParaRPr kumimoji="1" lang="en-US" altLang="ja-JP"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1149</TotalTime>
  <Words>1717</Words>
  <Application>Microsoft Office PowerPoint</Application>
  <PresentationFormat>画面に合わせる (4:3)</PresentationFormat>
  <Paragraphs>134</Paragraphs>
  <Slides>28</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28</vt:i4>
      </vt:variant>
    </vt:vector>
  </HeadingPairs>
  <TitlesOfParts>
    <vt:vector size="33" baseType="lpstr">
      <vt:lpstr>ＭＳ Ｐゴシック</vt:lpstr>
      <vt:lpstr>Arial</vt:lpstr>
      <vt:lpstr>Calibri</vt:lpstr>
      <vt:lpstr>Wingdings</vt:lpstr>
      <vt:lpstr>Office テーマ</vt:lpstr>
      <vt:lpstr>教育方法の研究　第２回 個人情報の管理・情報モラル</vt:lpstr>
      <vt:lpstr>本日の内容</vt:lpstr>
      <vt:lpstr>個人情報とは</vt:lpstr>
      <vt:lpstr>SNS での個人情報管理</vt:lpstr>
      <vt:lpstr>写真を投稿するときの注意</vt:lpstr>
      <vt:lpstr>PowerPoint プレゼンテーション</vt:lpstr>
      <vt:lpstr>個人情報の送信</vt:lpstr>
      <vt:lpstr>HTTPとHTTPS</vt:lpstr>
      <vt:lpstr>PowerPoint プレゼンテーション</vt:lpstr>
      <vt:lpstr>PowerPoint プレゼンテーション</vt:lpstr>
      <vt:lpstr>PowerPoint プレゼンテーション</vt:lpstr>
      <vt:lpstr>PowerPoint プレゼンテーション</vt:lpstr>
      <vt:lpstr>個人情報と電子メール</vt:lpstr>
      <vt:lpstr>生徒の個人情報の管理</vt:lpstr>
      <vt:lpstr>PowerPoint プレゼンテーション</vt:lpstr>
      <vt:lpstr>電子メールのネチケット</vt:lpstr>
      <vt:lpstr>PowerPoint プレゼンテーション</vt:lpstr>
      <vt:lpstr>Outlook Web App の設定</vt:lpstr>
      <vt:lpstr>PowerPoint プレゼンテーション</vt:lpstr>
      <vt:lpstr>情報モラル指導</vt:lpstr>
      <vt:lpstr>文部科学省の事業</vt:lpstr>
      <vt:lpstr>総務省の事業</vt:lpstr>
      <vt:lpstr>民間企業の情報モラル教育事業</vt:lpstr>
      <vt:lpstr>PowerPoint プレゼンテーション</vt:lpstr>
      <vt:lpstr>穴埋め問題</vt:lpstr>
      <vt:lpstr>記述問題</vt:lpstr>
      <vt:lpstr>PowerPoint プレゼンテーション</vt:lpstr>
      <vt:lpstr>PowerPoint プレゼンテーション</vt:lpstr>
    </vt:vector>
  </TitlesOfParts>
  <Company>Aoyama Gakuin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Atsushi TERAO</dc:creator>
  <cp:lastModifiedBy>寺尾 敦</cp:lastModifiedBy>
  <cp:revision>99</cp:revision>
  <dcterms:created xsi:type="dcterms:W3CDTF">2008-04-16T18:02:58Z</dcterms:created>
  <dcterms:modified xsi:type="dcterms:W3CDTF">2020-04-24T10:30:15Z</dcterms:modified>
</cp:coreProperties>
</file>