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5" r:id="rId9"/>
    <p:sldId id="263" r:id="rId10"/>
    <p:sldId id="264" r:id="rId11"/>
    <p:sldId id="266" r:id="rId12"/>
    <p:sldId id="267" r:id="rId13"/>
    <p:sldId id="268" r:id="rId14"/>
    <p:sldId id="269" r:id="rId15"/>
    <p:sldId id="271" r:id="rId16"/>
    <p:sldId id="275" r:id="rId17"/>
    <p:sldId id="270" r:id="rId18"/>
    <p:sldId id="274" r:id="rId19"/>
    <p:sldId id="276" r:id="rId20"/>
    <p:sldId id="277" r:id="rId21"/>
    <p:sldId id="278" r:id="rId22"/>
    <p:sldId id="279" r:id="rId23"/>
    <p:sldId id="281" r:id="rId24"/>
    <p:sldId id="282" r:id="rId25"/>
    <p:sldId id="283" r:id="rId26"/>
    <p:sldId id="284" r:id="rId27"/>
    <p:sldId id="285" r:id="rId28"/>
    <p:sldId id="280" r:id="rId29"/>
    <p:sldId id="286" r:id="rId30"/>
    <p:sldId id="287" r:id="rId31"/>
    <p:sldId id="288" r:id="rId3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89" d="100"/>
          <a:sy n="89" d="100"/>
        </p:scale>
        <p:origin x="68" y="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7DC613-19C7-4FBE-86A7-22A01CA2607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1BA600B-C5AB-4553-9ED8-4052D336FD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4CF2DCB-F158-4AD5-AD9A-A476F1DED7E0}"/>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5" name="フッター プレースホルダー 4">
            <a:extLst>
              <a:ext uri="{FF2B5EF4-FFF2-40B4-BE49-F238E27FC236}">
                <a16:creationId xmlns:a16="http://schemas.microsoft.com/office/drawing/2014/main" id="{62342768-B0A2-4B19-A636-57DF2910CD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188457-2BDA-4C73-95F9-6E03DEC1846C}"/>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1476443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147FFA-C3F8-444D-8F3E-DC8DEC32E87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633170F-19D4-4BEB-A559-7AF0DB1961C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B18094D-1E7A-4646-955E-80E63AC5A413}"/>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5" name="フッター プレースホルダー 4">
            <a:extLst>
              <a:ext uri="{FF2B5EF4-FFF2-40B4-BE49-F238E27FC236}">
                <a16:creationId xmlns:a16="http://schemas.microsoft.com/office/drawing/2014/main" id="{9077701A-899D-4C62-9F40-1E3B8A1959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C71AE9-27FF-4853-911F-89B7A0761EB0}"/>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3386600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A5A301E-23FF-411D-BAE2-EC24782BC37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6513575-F452-4660-96EB-21ECCB5B396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E9D3FF-8D73-4DFF-8796-D3C47C6989BC}"/>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5" name="フッター プレースホルダー 4">
            <a:extLst>
              <a:ext uri="{FF2B5EF4-FFF2-40B4-BE49-F238E27FC236}">
                <a16:creationId xmlns:a16="http://schemas.microsoft.com/office/drawing/2014/main" id="{83985F49-D31B-43B6-B876-F5644EE485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C1EC04F-064F-4498-82A9-A3EE5DDD315E}"/>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1544549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FD98A1-A8F3-42C0-A22F-EB477D92D36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1AEB16A-5513-4704-9A89-6BF8041CE1A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3D0040C-EC8E-41F6-B4DF-3217153242A3}"/>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5" name="フッター プレースホルダー 4">
            <a:extLst>
              <a:ext uri="{FF2B5EF4-FFF2-40B4-BE49-F238E27FC236}">
                <a16:creationId xmlns:a16="http://schemas.microsoft.com/office/drawing/2014/main" id="{941314C1-887F-4A72-9C87-BD605872C0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194652-6EDB-46DC-B5CE-AF57606A49A0}"/>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179843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D54EB3-84EA-4D5F-BEC5-40F1738AE1F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07E5155-1DA8-485D-A3BB-301A6693AB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A4FB722-D247-4A41-9AEC-69FB09CE0EBD}"/>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5" name="フッター プレースホルダー 4">
            <a:extLst>
              <a:ext uri="{FF2B5EF4-FFF2-40B4-BE49-F238E27FC236}">
                <a16:creationId xmlns:a16="http://schemas.microsoft.com/office/drawing/2014/main" id="{4237EB7D-F4E4-4962-B258-CEAE53EA6C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54497D-634B-4B9D-B625-7866BE584F6B}"/>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2125571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A92EB0-5632-4E5A-AAD9-99A41E3ABE9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0763BF-D6F5-4F70-B7FD-EA023087DC5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354D4E9-45FF-4FBB-9987-2FB8EB21F6C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C3EEF1B-1B10-46AE-84B4-E6D2B5EF003E}"/>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6" name="フッター プレースホルダー 5">
            <a:extLst>
              <a:ext uri="{FF2B5EF4-FFF2-40B4-BE49-F238E27FC236}">
                <a16:creationId xmlns:a16="http://schemas.microsoft.com/office/drawing/2014/main" id="{D47A9731-A8AF-4D38-8CF7-92BCAA4ECD8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07EE737-C3AD-4640-901F-3D79C9F2D30F}"/>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1675791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38B4E0-63BF-4DA0-8088-AB513034664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9722EC-5A96-4C55-8214-A21C7FFEB9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99882DD-8BCC-416C-958B-4478008AB79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803C3DB-4C53-4CDC-9111-444388CAD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9DD10E3-DB28-47D5-A989-3DB229B5FEC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9C42FA5-B83E-4F5A-81E6-B6E4C744E928}"/>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8" name="フッター プレースホルダー 7">
            <a:extLst>
              <a:ext uri="{FF2B5EF4-FFF2-40B4-BE49-F238E27FC236}">
                <a16:creationId xmlns:a16="http://schemas.microsoft.com/office/drawing/2014/main" id="{925A3AD4-9966-4804-A95E-2DEACAA0AF7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829CAF7-1EFD-4A0D-B3E1-FFA6F2018DD0}"/>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144987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689D32-4322-43D7-BBBB-4686E76580C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46831E2-43CE-43EE-97F8-416BF407AEED}"/>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4" name="フッター プレースホルダー 3">
            <a:extLst>
              <a:ext uri="{FF2B5EF4-FFF2-40B4-BE49-F238E27FC236}">
                <a16:creationId xmlns:a16="http://schemas.microsoft.com/office/drawing/2014/main" id="{8EFC5A62-5B4E-44FA-801B-7B31A27C4F4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B952D7E-2B1E-48A7-8CBB-6EB16613035A}"/>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1430677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56E3CD9-6510-41BA-A4FD-0F32231CF147}"/>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3" name="フッター プレースホルダー 2">
            <a:extLst>
              <a:ext uri="{FF2B5EF4-FFF2-40B4-BE49-F238E27FC236}">
                <a16:creationId xmlns:a16="http://schemas.microsoft.com/office/drawing/2014/main" id="{A11E5820-9541-4832-A9BD-DE0C5F273C3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5C3BAFF-E3CE-4B04-A0B1-61558473212F}"/>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4285411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0A1502-04CD-4F45-A569-DF1C6667F47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71E6D5E-33E8-4DD0-A3E2-D42F574C60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4B1D3F9-FFFA-4D01-AE0B-14787ADAEA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4AFE49F-6AFD-4BFE-B02D-EB3EF791A491}"/>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6" name="フッター プレースホルダー 5">
            <a:extLst>
              <a:ext uri="{FF2B5EF4-FFF2-40B4-BE49-F238E27FC236}">
                <a16:creationId xmlns:a16="http://schemas.microsoft.com/office/drawing/2014/main" id="{78B1E7B9-8CDD-42B9-A821-98C94EB63C4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A88FE3C-219B-418C-87E8-F4EE883B67C1}"/>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2258186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55B707-4B01-4AD5-91E6-C9F3B23D326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A096AED-7238-4ECB-B08C-5B88CEC443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D2AB2F5-F6E2-4FC2-8D83-7116562CC4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E5C13BB-2B0E-4CA1-AA6C-D7FF56C91309}"/>
              </a:ext>
            </a:extLst>
          </p:cNvPr>
          <p:cNvSpPr>
            <a:spLocks noGrp="1"/>
          </p:cNvSpPr>
          <p:nvPr>
            <p:ph type="dt" sz="half" idx="10"/>
          </p:nvPr>
        </p:nvSpPr>
        <p:spPr/>
        <p:txBody>
          <a:bodyPr/>
          <a:lstStyle/>
          <a:p>
            <a:fld id="{64F7E95E-A84C-418C-98DC-D9E4500372DF}" type="datetimeFigureOut">
              <a:rPr kumimoji="1" lang="ja-JP" altLang="en-US" smtClean="0"/>
              <a:t>2021/4/12</a:t>
            </a:fld>
            <a:endParaRPr kumimoji="1" lang="ja-JP" altLang="en-US"/>
          </a:p>
        </p:txBody>
      </p:sp>
      <p:sp>
        <p:nvSpPr>
          <p:cNvPr id="6" name="フッター プレースホルダー 5">
            <a:extLst>
              <a:ext uri="{FF2B5EF4-FFF2-40B4-BE49-F238E27FC236}">
                <a16:creationId xmlns:a16="http://schemas.microsoft.com/office/drawing/2014/main" id="{656C27B2-1175-44A3-86A0-5DCEAC47884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0069DEF-E746-4E07-BB92-B3B1927DC297}"/>
              </a:ext>
            </a:extLst>
          </p:cNvPr>
          <p:cNvSpPr>
            <a:spLocks noGrp="1"/>
          </p:cNvSpPr>
          <p:nvPr>
            <p:ph type="sldNum" sz="quarter" idx="12"/>
          </p:nvPr>
        </p:nvSpPr>
        <p:spPr/>
        <p:txBody>
          <a:body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1621958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F97AEDD-8296-4F57-9100-23295532FF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011312-F1CB-4C68-9E77-BBF5BF2E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807489D-ACF4-42B3-A741-10300D541D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7E95E-A84C-418C-98DC-D9E4500372DF}" type="datetimeFigureOut">
              <a:rPr kumimoji="1" lang="ja-JP" altLang="en-US" smtClean="0"/>
              <a:t>2021/4/12</a:t>
            </a:fld>
            <a:endParaRPr kumimoji="1" lang="ja-JP" altLang="en-US"/>
          </a:p>
        </p:txBody>
      </p:sp>
      <p:sp>
        <p:nvSpPr>
          <p:cNvPr id="5" name="フッター プレースホルダー 4">
            <a:extLst>
              <a:ext uri="{FF2B5EF4-FFF2-40B4-BE49-F238E27FC236}">
                <a16:creationId xmlns:a16="http://schemas.microsoft.com/office/drawing/2014/main" id="{3146DC91-CB0C-43D9-98C5-8303E504C1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49ACB88-22FA-4C2F-A3A8-E828A6AED9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2C1CB-283D-4E6E-928A-A953A760CC5A}" type="slidenum">
              <a:rPr kumimoji="1" lang="ja-JP" altLang="en-US" smtClean="0"/>
              <a:t>‹#›</a:t>
            </a:fld>
            <a:endParaRPr kumimoji="1" lang="ja-JP" altLang="en-US"/>
          </a:p>
        </p:txBody>
      </p:sp>
    </p:spTree>
    <p:extLst>
      <p:ext uri="{BB962C8B-B14F-4D97-AF65-F5344CB8AC3E}">
        <p14:creationId xmlns:p14="http://schemas.microsoft.com/office/powerpoint/2010/main" val="791564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BD65EE-2B9A-44C8-9258-9BA0D4FA33C1}"/>
              </a:ext>
            </a:extLst>
          </p:cNvPr>
          <p:cNvSpPr>
            <a:spLocks noGrp="1"/>
          </p:cNvSpPr>
          <p:nvPr>
            <p:ph type="ctrTitle"/>
          </p:nvPr>
        </p:nvSpPr>
        <p:spPr/>
        <p:txBody>
          <a:bodyPr>
            <a:normAutofit fontScale="90000"/>
          </a:bodyPr>
          <a:lstStyle/>
          <a:p>
            <a:r>
              <a:rPr kumimoji="1" lang="ja-JP" altLang="en-US" dirty="0"/>
              <a:t>教育方法論 </a:t>
            </a:r>
            <a:r>
              <a:rPr kumimoji="1" lang="en-US" altLang="ja-JP" dirty="0"/>
              <a:t>/ </a:t>
            </a:r>
            <a:r>
              <a:rPr kumimoji="1" lang="ja-JP" altLang="en-US" dirty="0"/>
              <a:t>教育方法の研究　第２回　</a:t>
            </a:r>
            <a:r>
              <a:rPr lang="ja-JP" altLang="en-US" dirty="0"/>
              <a:t>学習者特性の理解（概説）</a:t>
            </a:r>
            <a:endParaRPr kumimoji="1" lang="ja-JP" altLang="en-US" dirty="0"/>
          </a:p>
        </p:txBody>
      </p:sp>
      <p:sp>
        <p:nvSpPr>
          <p:cNvPr id="3" name="字幕 2">
            <a:extLst>
              <a:ext uri="{FF2B5EF4-FFF2-40B4-BE49-F238E27FC236}">
                <a16:creationId xmlns:a16="http://schemas.microsoft.com/office/drawing/2014/main" id="{FC2C8ED2-8826-475E-A81F-8B188ACAC162}"/>
              </a:ext>
            </a:extLst>
          </p:cNvPr>
          <p:cNvSpPr>
            <a:spLocks noGrp="1"/>
          </p:cNvSpPr>
          <p:nvPr>
            <p:ph type="subTitle" idx="1"/>
          </p:nvPr>
        </p:nvSpPr>
        <p:spPr/>
        <p:txBody>
          <a:bodyPr/>
          <a:lstStyle/>
          <a:p>
            <a:r>
              <a:rPr kumimoji="1" lang="ja-JP" altLang="en-US" dirty="0"/>
              <a:t>寺尾敦</a:t>
            </a:r>
            <a:endParaRPr kumimoji="1" lang="en-US" altLang="ja-JP" dirty="0"/>
          </a:p>
          <a:p>
            <a:r>
              <a:rPr lang="ja-JP" altLang="en-US" dirty="0"/>
              <a:t>青山学院大学社会情報学部</a:t>
            </a:r>
            <a:endParaRPr lang="en-US" altLang="ja-JP" dirty="0"/>
          </a:p>
          <a:p>
            <a:r>
              <a:rPr kumimoji="1" lang="en-US" altLang="ja-JP" dirty="0"/>
              <a:t>Atsushi [at] si.aoyama.ac.jp</a:t>
            </a:r>
            <a:endParaRPr kumimoji="1" lang="ja-JP" altLang="en-US" dirty="0"/>
          </a:p>
        </p:txBody>
      </p:sp>
    </p:spTree>
    <p:extLst>
      <p:ext uri="{BB962C8B-B14F-4D97-AF65-F5344CB8AC3E}">
        <p14:creationId xmlns:p14="http://schemas.microsoft.com/office/powerpoint/2010/main" val="4125879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コンテンツ プレースホルダー 4" descr="図形&#10;&#10;自動的に生成された説明">
            <a:extLst>
              <a:ext uri="{FF2B5EF4-FFF2-40B4-BE49-F238E27FC236}">
                <a16:creationId xmlns:a16="http://schemas.microsoft.com/office/drawing/2014/main" id="{62B4D95C-DDA2-4308-8655-38B1027B67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3467" y="1329775"/>
            <a:ext cx="10905066" cy="4198448"/>
          </a:xfrm>
          <a:prstGeom prst="rect">
            <a:avLst/>
          </a:prstGeom>
        </p:spPr>
      </p:pic>
    </p:spTree>
    <p:extLst>
      <p:ext uri="{BB962C8B-B14F-4D97-AF65-F5344CB8AC3E}">
        <p14:creationId xmlns:p14="http://schemas.microsoft.com/office/powerpoint/2010/main" val="249009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95E4FF-675C-49B1-ACF0-8D2A9C51B4BE}"/>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E8E8E84-8E89-4782-8340-AFDF029004DD}"/>
              </a:ext>
            </a:extLst>
          </p:cNvPr>
          <p:cNvSpPr>
            <a:spLocks noGrp="1"/>
          </p:cNvSpPr>
          <p:nvPr>
            <p:ph idx="1"/>
          </p:nvPr>
        </p:nvSpPr>
        <p:spPr/>
        <p:txBody>
          <a:bodyPr/>
          <a:lstStyle/>
          <a:p>
            <a:r>
              <a:rPr kumimoji="1" lang="ja-JP" altLang="en-US" dirty="0"/>
              <a:t>２つの明確に異なったタイプの個人がいるというのではない。それは人の身長が高いか低いかのいずれかであると言うようなものだ。純粋に</a:t>
            </a:r>
            <a:r>
              <a:rPr lang="ja-JP" altLang="en-US" dirty="0"/>
              <a:t>場独立あるいは場依存の人はあまりいない。</a:t>
            </a:r>
            <a:endParaRPr lang="en-US" altLang="ja-JP" dirty="0"/>
          </a:p>
          <a:p>
            <a:r>
              <a:rPr kumimoji="1" lang="ja-JP" altLang="en-US" dirty="0"/>
              <a:t>学校では、場依存型の生徒がとるノートは、教師あるいは教科書によって提示されたアイデアの構造と順序を反映する傾向がある。一方、場独立型の生徒がとるノートは、構造と順序についての自分の考えを反映する傾向がある。</a:t>
            </a:r>
          </a:p>
        </p:txBody>
      </p:sp>
    </p:spTree>
    <p:extLst>
      <p:ext uri="{BB962C8B-B14F-4D97-AF65-F5344CB8AC3E}">
        <p14:creationId xmlns:p14="http://schemas.microsoft.com/office/powerpoint/2010/main" val="3716224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04AC6F-2134-43BD-BC19-C02D3A3AC3F5}"/>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057F371D-B6AF-44BF-8063-B234B9B855D3}"/>
              </a:ext>
            </a:extLst>
          </p:cNvPr>
          <p:cNvSpPr>
            <a:spLocks noGrp="1"/>
          </p:cNvSpPr>
          <p:nvPr>
            <p:ph idx="1"/>
          </p:nvPr>
        </p:nvSpPr>
        <p:spPr/>
        <p:txBody>
          <a:bodyPr/>
          <a:lstStyle/>
          <a:p>
            <a:r>
              <a:rPr kumimoji="1" lang="ja-JP" altLang="en-US" dirty="0"/>
              <a:t>読書では、場独立型の生徒は、場依存型の生徒に比べ、物語の構造を分析する傾向が強い。この違いの意味</a:t>
            </a:r>
            <a:r>
              <a:rPr lang="ja-JP" altLang="en-US" dirty="0"/>
              <a:t>はあまり構造化されていない教材や課題において顕著になる。場独立型の生徒は、より意味のある構造を作り出そうとするので、こうした状況においてよい成績を示すことが多い。</a:t>
            </a:r>
            <a:endParaRPr lang="en-US" altLang="ja-JP" dirty="0"/>
          </a:p>
          <a:p>
            <a:r>
              <a:rPr lang="ja-JP" altLang="en-US" dirty="0"/>
              <a:t>場独立型のプラスの効果は科学においてとりわけ顕著となる。科学は、対象とアイデアを要素に分解し、アイデアを新しい形に再構築し、情報の新しい使用方法を見出すことを重視するからである。</a:t>
            </a:r>
            <a:endParaRPr lang="en-US" altLang="ja-JP" dirty="0"/>
          </a:p>
        </p:txBody>
      </p:sp>
    </p:spTree>
    <p:extLst>
      <p:ext uri="{BB962C8B-B14F-4D97-AF65-F5344CB8AC3E}">
        <p14:creationId xmlns:p14="http://schemas.microsoft.com/office/powerpoint/2010/main" val="651323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956A32-DE1E-4DD4-AD23-4482C059DF4A}"/>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A5DE0B4A-5F7A-4BF0-B280-B9187E82247C}"/>
              </a:ext>
            </a:extLst>
          </p:cNvPr>
          <p:cNvSpPr>
            <a:spLocks noGrp="1"/>
          </p:cNvSpPr>
          <p:nvPr>
            <p:ph idx="1"/>
          </p:nvPr>
        </p:nvSpPr>
        <p:spPr/>
        <p:txBody>
          <a:bodyPr/>
          <a:lstStyle/>
          <a:p>
            <a:r>
              <a:rPr kumimoji="1" lang="ja-JP" altLang="en-US" dirty="0"/>
              <a:t>社会的状況では、場独立型の人と比べて、場依存型の人は他者の顔を直接に見る時間が長い。浸透している考え方、価値、行動によく気がつく。他者と一緒にいることを好む。そつがなく（</a:t>
            </a:r>
            <a:r>
              <a:rPr kumimoji="1" lang="en-US" altLang="ja-JP" dirty="0"/>
              <a:t>tactful</a:t>
            </a:r>
            <a:r>
              <a:rPr kumimoji="1" lang="ja-JP" altLang="en-US" dirty="0"/>
              <a:t>）、思いやりがあり（</a:t>
            </a:r>
            <a:r>
              <a:rPr kumimoji="1" lang="en-US" altLang="ja-JP" dirty="0"/>
              <a:t>considerate</a:t>
            </a:r>
            <a:r>
              <a:rPr kumimoji="1" lang="ja-JP" altLang="en-US" dirty="0"/>
              <a:t>）、社交的で</a:t>
            </a:r>
            <a:br>
              <a:rPr kumimoji="1" lang="en-US" altLang="ja-JP" dirty="0"/>
            </a:br>
            <a:r>
              <a:rPr kumimoji="1" lang="ja-JP" altLang="en-US" dirty="0"/>
              <a:t>（</a:t>
            </a:r>
            <a:r>
              <a:rPr kumimoji="1" lang="en-US" altLang="ja-JP" dirty="0"/>
              <a:t>socially outgoing</a:t>
            </a:r>
            <a:r>
              <a:rPr kumimoji="1" lang="ja-JP" altLang="en-US" dirty="0"/>
              <a:t>）、愛情深い（</a:t>
            </a:r>
            <a:r>
              <a:rPr kumimoji="1" lang="en-US" altLang="ja-JP" dirty="0"/>
              <a:t>affectionate</a:t>
            </a:r>
            <a:r>
              <a:rPr kumimoji="1" lang="ja-JP" altLang="en-US" dirty="0"/>
              <a:t>）と見られる。</a:t>
            </a:r>
            <a:endParaRPr kumimoji="1" lang="en-US" altLang="ja-JP" dirty="0"/>
          </a:p>
          <a:p>
            <a:r>
              <a:rPr kumimoji="1" lang="ja-JP" altLang="en-US" dirty="0"/>
              <a:t>ある研究では、幼稚園児は場独立型よりも場依存型の先生を高く評価した。また、自分自身のスタイルと合致した先生を好んだ。</a:t>
            </a:r>
          </a:p>
        </p:txBody>
      </p:sp>
    </p:spTree>
    <p:extLst>
      <p:ext uri="{BB962C8B-B14F-4D97-AF65-F5344CB8AC3E}">
        <p14:creationId xmlns:p14="http://schemas.microsoft.com/office/powerpoint/2010/main" val="3413775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52C508-8ADC-4455-9F09-7C2027C0BA1C}"/>
              </a:ext>
            </a:extLst>
          </p:cNvPr>
          <p:cNvSpPr>
            <a:spLocks noGrp="1"/>
          </p:cNvSpPr>
          <p:nvPr>
            <p:ph type="title"/>
          </p:nvPr>
        </p:nvSpPr>
        <p:spPr/>
        <p:txBody>
          <a:bodyPr/>
          <a:lstStyle/>
          <a:p>
            <a:r>
              <a:rPr kumimoji="1" lang="en-US" altLang="ja-JP" dirty="0"/>
              <a:t>4-3c</a:t>
            </a:r>
            <a:r>
              <a:rPr kumimoji="1" lang="ja-JP" altLang="en-US" dirty="0"/>
              <a:t>　心的自己統治スタイル</a:t>
            </a:r>
          </a:p>
        </p:txBody>
      </p:sp>
      <p:sp>
        <p:nvSpPr>
          <p:cNvPr id="3" name="コンテンツ プレースホルダー 2">
            <a:extLst>
              <a:ext uri="{FF2B5EF4-FFF2-40B4-BE49-F238E27FC236}">
                <a16:creationId xmlns:a16="http://schemas.microsoft.com/office/drawing/2014/main" id="{5ECC8E6A-CFBA-4B4D-954D-F7F53973654B}"/>
              </a:ext>
            </a:extLst>
          </p:cNvPr>
          <p:cNvSpPr>
            <a:spLocks noGrp="1"/>
          </p:cNvSpPr>
          <p:nvPr>
            <p:ph idx="1"/>
          </p:nvPr>
        </p:nvSpPr>
        <p:spPr/>
        <p:txBody>
          <a:bodyPr/>
          <a:lstStyle/>
          <a:p>
            <a:r>
              <a:rPr kumimoji="1" lang="en-US" altLang="ja-JP" dirty="0"/>
              <a:t>Robert Sternberg (1994) </a:t>
            </a:r>
            <a:r>
              <a:rPr kumimoji="1" lang="ja-JP" altLang="en-US" dirty="0"/>
              <a:t>は、政府のさまざまな機能や形式をモデルとした、興味深い学習スタイルの理論を提案した。</a:t>
            </a:r>
            <a:r>
              <a:rPr kumimoji="1" lang="en-US" altLang="ja-JP" dirty="0"/>
              <a:t>Sternberg </a:t>
            </a:r>
            <a:r>
              <a:rPr kumimoji="1" lang="ja-JP" altLang="en-US" dirty="0"/>
              <a:t>の</a:t>
            </a:r>
            <a:r>
              <a:rPr kumimoji="1" lang="ja-JP" altLang="en-US" u="sng" dirty="0">
                <a:solidFill>
                  <a:srgbClr val="FF0000"/>
                </a:solidFill>
              </a:rPr>
              <a:t>心的自己統治スタイル</a:t>
            </a:r>
            <a:r>
              <a:rPr kumimoji="1" lang="ja-JP" altLang="en-US" dirty="0"/>
              <a:t>（</a:t>
            </a:r>
            <a:r>
              <a:rPr kumimoji="1" lang="en-US" altLang="ja-JP" dirty="0"/>
              <a:t>mental self-government</a:t>
            </a:r>
            <a:r>
              <a:rPr kumimoji="1" lang="ja-JP" altLang="en-US" dirty="0"/>
              <a:t>）理論では、</a:t>
            </a:r>
            <a:r>
              <a:rPr kumimoji="1" lang="en-US" altLang="ja-JP" dirty="0"/>
              <a:t>13</a:t>
            </a:r>
            <a:r>
              <a:rPr kumimoji="1" lang="ja-JP" altLang="en-US" dirty="0"/>
              <a:t>の心的自己統治スタイルが５つのカテゴリのうちのひとつに分類される。</a:t>
            </a:r>
            <a:endParaRPr kumimoji="1" lang="en-US" altLang="ja-JP" dirty="0"/>
          </a:p>
          <a:p>
            <a:pPr lvl="1"/>
            <a:r>
              <a:rPr lang="ja-JP" altLang="en-US" dirty="0"/>
              <a:t>機能（</a:t>
            </a:r>
            <a:r>
              <a:rPr lang="en-US" altLang="ja-JP" dirty="0"/>
              <a:t>functions</a:t>
            </a:r>
            <a:r>
              <a:rPr lang="ja-JP" altLang="en-US" dirty="0"/>
              <a:t>）、形態（</a:t>
            </a:r>
            <a:r>
              <a:rPr lang="en-US" altLang="ja-JP" dirty="0"/>
              <a:t>forms</a:t>
            </a:r>
            <a:r>
              <a:rPr lang="ja-JP" altLang="en-US" dirty="0"/>
              <a:t>）、水準（</a:t>
            </a:r>
            <a:r>
              <a:rPr lang="en-US" altLang="ja-JP" dirty="0"/>
              <a:t>levels</a:t>
            </a:r>
            <a:r>
              <a:rPr lang="ja-JP" altLang="en-US" dirty="0"/>
              <a:t>）、範囲（</a:t>
            </a:r>
            <a:r>
              <a:rPr lang="en-US" altLang="ja-JP" dirty="0"/>
              <a:t>scope</a:t>
            </a:r>
            <a:r>
              <a:rPr lang="ja-JP" altLang="en-US" dirty="0"/>
              <a:t>）、傾向（</a:t>
            </a:r>
            <a:r>
              <a:rPr lang="en-US" altLang="ja-JP" dirty="0"/>
              <a:t>leaning</a:t>
            </a:r>
            <a:r>
              <a:rPr lang="ja-JP" altLang="en-US" dirty="0"/>
              <a:t>）</a:t>
            </a:r>
            <a:endParaRPr lang="en-US" altLang="ja-JP" dirty="0"/>
          </a:p>
        </p:txBody>
      </p:sp>
    </p:spTree>
    <p:extLst>
      <p:ext uri="{BB962C8B-B14F-4D97-AF65-F5344CB8AC3E}">
        <p14:creationId xmlns:p14="http://schemas.microsoft.com/office/powerpoint/2010/main" val="3215506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357115-162C-439F-96CA-E9487ED70FB9}"/>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BC41BB30-C0AB-4E80-85BD-6B70EA5180BF}"/>
              </a:ext>
            </a:extLst>
          </p:cNvPr>
          <p:cNvSpPr>
            <a:spLocks noGrp="1"/>
          </p:cNvSpPr>
          <p:nvPr>
            <p:ph idx="1"/>
          </p:nvPr>
        </p:nvSpPr>
        <p:spPr/>
        <p:txBody>
          <a:bodyPr/>
          <a:lstStyle/>
          <a:p>
            <a:r>
              <a:rPr kumimoji="1" lang="ja-JP" altLang="en-US" dirty="0"/>
              <a:t>機能</a:t>
            </a:r>
            <a:endParaRPr kumimoji="1" lang="en-US" altLang="ja-JP" dirty="0"/>
          </a:p>
          <a:p>
            <a:pPr lvl="1"/>
            <a:r>
              <a:rPr kumimoji="1" lang="ja-JP" altLang="en-US" dirty="0"/>
              <a:t>立案型（</a:t>
            </a:r>
            <a:r>
              <a:rPr kumimoji="1" lang="en-US" altLang="ja-JP" dirty="0"/>
              <a:t>legislative</a:t>
            </a:r>
            <a:r>
              <a:rPr kumimoji="1" lang="ja-JP" altLang="en-US" dirty="0"/>
              <a:t>）、順守型（</a:t>
            </a:r>
            <a:r>
              <a:rPr kumimoji="1" lang="en-US" altLang="ja-JP" dirty="0"/>
              <a:t>executive</a:t>
            </a:r>
            <a:r>
              <a:rPr kumimoji="1" lang="ja-JP" altLang="en-US" dirty="0"/>
              <a:t>）、評価型（</a:t>
            </a:r>
            <a:r>
              <a:rPr kumimoji="1" lang="en-US" altLang="ja-JP" dirty="0"/>
              <a:t>judicial</a:t>
            </a:r>
            <a:r>
              <a:rPr kumimoji="1" lang="ja-JP" altLang="en-US" dirty="0"/>
              <a:t>）</a:t>
            </a:r>
            <a:endParaRPr kumimoji="1" lang="en-US" altLang="ja-JP" dirty="0"/>
          </a:p>
          <a:p>
            <a:r>
              <a:rPr lang="ja-JP" altLang="en-US" dirty="0"/>
              <a:t>形態</a:t>
            </a:r>
            <a:endParaRPr lang="en-US" altLang="ja-JP" dirty="0"/>
          </a:p>
          <a:p>
            <a:pPr lvl="1"/>
            <a:r>
              <a:rPr kumimoji="1" lang="ja-JP" altLang="en-US" dirty="0"/>
              <a:t>単独型（</a:t>
            </a:r>
            <a:r>
              <a:rPr kumimoji="1" lang="en-US" altLang="ja-JP" dirty="0"/>
              <a:t>monarchic</a:t>
            </a:r>
            <a:r>
              <a:rPr kumimoji="1" lang="ja-JP" altLang="en-US" dirty="0"/>
              <a:t>）、序列型（</a:t>
            </a:r>
            <a:r>
              <a:rPr kumimoji="1" lang="en-US" altLang="ja-JP" dirty="0"/>
              <a:t>hierarchic</a:t>
            </a:r>
            <a:r>
              <a:rPr kumimoji="1" lang="ja-JP" altLang="en-US" dirty="0"/>
              <a:t>）、並列型（</a:t>
            </a:r>
            <a:r>
              <a:rPr kumimoji="1" lang="en-US" altLang="ja-JP" dirty="0"/>
              <a:t>oligarchic</a:t>
            </a:r>
            <a:r>
              <a:rPr kumimoji="1" lang="ja-JP" altLang="en-US" dirty="0"/>
              <a:t>）、任意型</a:t>
            </a:r>
            <a:r>
              <a:rPr lang="ja-JP" altLang="en-US" dirty="0"/>
              <a:t>（</a:t>
            </a:r>
            <a:r>
              <a:rPr lang="en-US" altLang="ja-JP" dirty="0"/>
              <a:t>anarchic</a:t>
            </a:r>
            <a:r>
              <a:rPr lang="ja-JP" altLang="en-US" dirty="0"/>
              <a:t>）</a:t>
            </a:r>
            <a:endParaRPr kumimoji="1" lang="en-US" altLang="ja-JP" dirty="0"/>
          </a:p>
          <a:p>
            <a:r>
              <a:rPr kumimoji="1" lang="ja-JP" altLang="en-US" dirty="0"/>
              <a:t>水準</a:t>
            </a:r>
            <a:endParaRPr kumimoji="1" lang="en-US" altLang="ja-JP" dirty="0"/>
          </a:p>
          <a:p>
            <a:pPr lvl="1"/>
            <a:r>
              <a:rPr kumimoji="1" lang="ja-JP" altLang="en-US" dirty="0"/>
              <a:t>巨視型（</a:t>
            </a:r>
            <a:r>
              <a:rPr kumimoji="1" lang="en-US" altLang="ja-JP" dirty="0"/>
              <a:t>global</a:t>
            </a:r>
            <a:r>
              <a:rPr kumimoji="1" lang="ja-JP" altLang="en-US" dirty="0"/>
              <a:t>）、微視型（</a:t>
            </a:r>
            <a:r>
              <a:rPr kumimoji="1" lang="en-US" altLang="ja-JP" dirty="0"/>
              <a:t>local</a:t>
            </a:r>
            <a:r>
              <a:rPr kumimoji="1" lang="ja-JP" altLang="en-US" dirty="0"/>
              <a:t>）</a:t>
            </a:r>
            <a:endParaRPr kumimoji="1" lang="en-US" altLang="ja-JP" dirty="0"/>
          </a:p>
        </p:txBody>
      </p:sp>
    </p:spTree>
    <p:extLst>
      <p:ext uri="{BB962C8B-B14F-4D97-AF65-F5344CB8AC3E}">
        <p14:creationId xmlns:p14="http://schemas.microsoft.com/office/powerpoint/2010/main" val="3138299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3CB07D-6D41-44DC-8C4F-4309504AE8AF}"/>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694625F0-A28E-48A3-B793-5519605C51FB}"/>
              </a:ext>
            </a:extLst>
          </p:cNvPr>
          <p:cNvSpPr>
            <a:spLocks noGrp="1"/>
          </p:cNvSpPr>
          <p:nvPr>
            <p:ph idx="1"/>
          </p:nvPr>
        </p:nvSpPr>
        <p:spPr/>
        <p:txBody>
          <a:bodyPr>
            <a:normAutofit/>
          </a:bodyPr>
          <a:lstStyle/>
          <a:p>
            <a:r>
              <a:rPr lang="ja-JP" altLang="en-US" dirty="0"/>
              <a:t>範囲</a:t>
            </a:r>
            <a:endParaRPr lang="en-US" altLang="ja-JP" dirty="0"/>
          </a:p>
          <a:p>
            <a:pPr lvl="1"/>
            <a:r>
              <a:rPr kumimoji="1" lang="ja-JP" altLang="en-US" dirty="0"/>
              <a:t>独行型（</a:t>
            </a:r>
            <a:r>
              <a:rPr kumimoji="1" lang="en-US" altLang="ja-JP" dirty="0"/>
              <a:t>internal</a:t>
            </a:r>
            <a:r>
              <a:rPr kumimoji="1" lang="ja-JP" altLang="en-US" dirty="0"/>
              <a:t>）、協同型（</a:t>
            </a:r>
            <a:r>
              <a:rPr kumimoji="1" lang="en-US" altLang="ja-JP" dirty="0"/>
              <a:t>external</a:t>
            </a:r>
            <a:r>
              <a:rPr kumimoji="1" lang="ja-JP" altLang="en-US" dirty="0"/>
              <a:t>）</a:t>
            </a:r>
            <a:endParaRPr kumimoji="1" lang="en-US" altLang="ja-JP" dirty="0"/>
          </a:p>
          <a:p>
            <a:r>
              <a:rPr lang="ja-JP" altLang="en-US" dirty="0"/>
              <a:t>傾向</a:t>
            </a:r>
            <a:endParaRPr lang="en-US" altLang="ja-JP" dirty="0"/>
          </a:p>
          <a:p>
            <a:pPr lvl="1"/>
            <a:r>
              <a:rPr kumimoji="1" lang="ja-JP" altLang="en-US" dirty="0"/>
              <a:t>革新型（</a:t>
            </a:r>
            <a:r>
              <a:rPr kumimoji="1" lang="en-US" altLang="ja-JP" dirty="0"/>
              <a:t>liberal</a:t>
            </a:r>
            <a:r>
              <a:rPr kumimoji="1" lang="ja-JP" altLang="en-US" dirty="0"/>
              <a:t>）、保守型（</a:t>
            </a:r>
            <a:r>
              <a:rPr kumimoji="1" lang="en-US" altLang="ja-JP" dirty="0"/>
              <a:t>Conservative</a:t>
            </a:r>
            <a:r>
              <a:rPr kumimoji="1" lang="ja-JP" altLang="en-US" dirty="0"/>
              <a:t>）</a:t>
            </a:r>
            <a:endParaRPr kumimoji="1" lang="en-US" altLang="ja-JP" dirty="0"/>
          </a:p>
          <a:p>
            <a:endParaRPr kumimoji="1" lang="en-US" altLang="ja-JP" dirty="0"/>
          </a:p>
          <a:p>
            <a:r>
              <a:rPr kumimoji="1" lang="ja-JP" altLang="en-US" dirty="0"/>
              <a:t>ほとんどの個人はそれぞれのカテゴリにおいてひとつのスタイルを好む。</a:t>
            </a:r>
            <a:endParaRPr lang="en-US" altLang="ja-JP" dirty="0"/>
          </a:p>
        </p:txBody>
      </p:sp>
      <p:sp>
        <p:nvSpPr>
          <p:cNvPr id="4" name="テキスト ボックス 3">
            <a:extLst>
              <a:ext uri="{FF2B5EF4-FFF2-40B4-BE49-F238E27FC236}">
                <a16:creationId xmlns:a16="http://schemas.microsoft.com/office/drawing/2014/main" id="{14F16870-2026-4104-9A94-F7754227D161}"/>
              </a:ext>
            </a:extLst>
          </p:cNvPr>
          <p:cNvSpPr txBox="1"/>
          <p:nvPr/>
        </p:nvSpPr>
        <p:spPr>
          <a:xfrm>
            <a:off x="1635920" y="5229228"/>
            <a:ext cx="9786937" cy="646331"/>
          </a:xfrm>
          <a:prstGeom prst="rect">
            <a:avLst/>
          </a:prstGeom>
          <a:noFill/>
        </p:spPr>
        <p:txBody>
          <a:bodyPr wrap="square" rtlCol="0">
            <a:spAutoFit/>
          </a:bodyPr>
          <a:lstStyle/>
          <a:p>
            <a:r>
              <a:rPr kumimoji="1" lang="ja-JP" altLang="en-US" dirty="0"/>
              <a:t>スタイルの日本語訳は以下の論文による：落合純・真家優子・和田裕一 </a:t>
            </a:r>
            <a:r>
              <a:rPr kumimoji="1" lang="en-US" altLang="ja-JP" dirty="0"/>
              <a:t>(2016) </a:t>
            </a:r>
            <a:r>
              <a:rPr kumimoji="1" lang="ja-JP" altLang="en-US" dirty="0"/>
              <a:t>思考スタイル質問紙日本語版の信頼性・妥当性の検討　心理学研究</a:t>
            </a:r>
            <a:r>
              <a:rPr kumimoji="1" lang="en-US" altLang="ja-JP" dirty="0"/>
              <a:t>, 87, 172-178.</a:t>
            </a:r>
          </a:p>
        </p:txBody>
      </p:sp>
    </p:spTree>
    <p:extLst>
      <p:ext uri="{BB962C8B-B14F-4D97-AF65-F5344CB8AC3E}">
        <p14:creationId xmlns:p14="http://schemas.microsoft.com/office/powerpoint/2010/main" val="969185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9BB359-A529-4507-A56E-F7909B1E4E48}"/>
              </a:ext>
            </a:extLst>
          </p:cNvPr>
          <p:cNvSpPr>
            <a:spLocks noGrp="1"/>
          </p:cNvSpPr>
          <p:nvPr>
            <p:ph type="title"/>
          </p:nvPr>
        </p:nvSpPr>
        <p:spPr/>
        <p:txBody>
          <a:bodyPr/>
          <a:lstStyle/>
          <a:p>
            <a:r>
              <a:rPr kumimoji="1" lang="en-US" altLang="ja-JP" dirty="0"/>
              <a:t>Table 4-3</a:t>
            </a:r>
            <a:r>
              <a:rPr kumimoji="1" lang="ja-JP" altLang="en-US" dirty="0"/>
              <a:t>　教示活動をスタンバーグの心的自己統治スタイルにあわせる（機能）</a:t>
            </a:r>
          </a:p>
        </p:txBody>
      </p:sp>
      <p:graphicFrame>
        <p:nvGraphicFramePr>
          <p:cNvPr id="4" name="表 4">
            <a:extLst>
              <a:ext uri="{FF2B5EF4-FFF2-40B4-BE49-F238E27FC236}">
                <a16:creationId xmlns:a16="http://schemas.microsoft.com/office/drawing/2014/main" id="{C4DEF9E6-43B5-4D9D-99B8-17E31832486C}"/>
              </a:ext>
            </a:extLst>
          </p:cNvPr>
          <p:cNvGraphicFramePr>
            <a:graphicFrameLocks noGrp="1"/>
          </p:cNvGraphicFramePr>
          <p:nvPr>
            <p:ph idx="1"/>
            <p:extLst>
              <p:ext uri="{D42A27DB-BD31-4B8C-83A1-F6EECF244321}">
                <p14:modId xmlns:p14="http://schemas.microsoft.com/office/powerpoint/2010/main" val="3456247730"/>
              </p:ext>
            </p:extLst>
          </p:nvPr>
        </p:nvGraphicFramePr>
        <p:xfrm>
          <a:off x="838200" y="1825625"/>
          <a:ext cx="10515597" cy="3388360"/>
        </p:xfrm>
        <a:graphic>
          <a:graphicData uri="http://schemas.openxmlformats.org/drawingml/2006/table">
            <a:tbl>
              <a:tblPr firstRow="1" bandRow="1">
                <a:tableStyleId>{5C22544A-7EE6-4342-B048-85BDC9FD1C3A}</a:tableStyleId>
              </a:tblPr>
              <a:tblGrid>
                <a:gridCol w="2505075">
                  <a:extLst>
                    <a:ext uri="{9D8B030D-6E8A-4147-A177-3AD203B41FA5}">
                      <a16:colId xmlns:a16="http://schemas.microsoft.com/office/drawing/2014/main" val="1457535996"/>
                    </a:ext>
                  </a:extLst>
                </a:gridCol>
                <a:gridCol w="3571875">
                  <a:extLst>
                    <a:ext uri="{9D8B030D-6E8A-4147-A177-3AD203B41FA5}">
                      <a16:colId xmlns:a16="http://schemas.microsoft.com/office/drawing/2014/main" val="2742416765"/>
                    </a:ext>
                  </a:extLst>
                </a:gridCol>
                <a:gridCol w="4438647">
                  <a:extLst>
                    <a:ext uri="{9D8B030D-6E8A-4147-A177-3AD203B41FA5}">
                      <a16:colId xmlns:a16="http://schemas.microsoft.com/office/drawing/2014/main" val="194877974"/>
                    </a:ext>
                  </a:extLst>
                </a:gridCol>
              </a:tblGrid>
              <a:tr h="370840">
                <a:tc>
                  <a:txBody>
                    <a:bodyPr/>
                    <a:lstStyle/>
                    <a:p>
                      <a:r>
                        <a:rPr kumimoji="1" lang="ja-JP" altLang="en-US" dirty="0"/>
                        <a:t>スタイル</a:t>
                      </a:r>
                    </a:p>
                  </a:txBody>
                  <a:tcPr/>
                </a:tc>
                <a:tc>
                  <a:txBody>
                    <a:bodyPr/>
                    <a:lstStyle/>
                    <a:p>
                      <a:r>
                        <a:rPr kumimoji="1" lang="ja-JP" altLang="en-US" dirty="0"/>
                        <a:t>特徴</a:t>
                      </a:r>
                    </a:p>
                  </a:txBody>
                  <a:tcPr/>
                </a:tc>
                <a:tc>
                  <a:txBody>
                    <a:bodyPr/>
                    <a:lstStyle/>
                    <a:p>
                      <a:r>
                        <a:rPr kumimoji="1" lang="ja-JP" altLang="en-US" dirty="0"/>
                        <a:t>教示活動</a:t>
                      </a:r>
                    </a:p>
                  </a:txBody>
                  <a:tcPr/>
                </a:tc>
                <a:extLst>
                  <a:ext uri="{0D108BD9-81ED-4DB2-BD59-A6C34878D82A}">
                    <a16:rowId xmlns:a16="http://schemas.microsoft.com/office/drawing/2014/main" val="2853661183"/>
                  </a:ext>
                </a:extLst>
              </a:tr>
              <a:tr h="370840">
                <a:tc>
                  <a:txBody>
                    <a:bodyPr/>
                    <a:lstStyle/>
                    <a:p>
                      <a:r>
                        <a:rPr kumimoji="1" lang="ja-JP" altLang="en-US" dirty="0"/>
                        <a:t>立案型（</a:t>
                      </a:r>
                      <a:r>
                        <a:rPr kumimoji="1" lang="en-US" altLang="ja-JP" dirty="0"/>
                        <a:t>Legislative</a:t>
                      </a:r>
                      <a:r>
                        <a:rPr kumimoji="1" lang="ja-JP" altLang="en-US" dirty="0"/>
                        <a:t>）</a:t>
                      </a:r>
                    </a:p>
                  </a:txBody>
                  <a:tcPr/>
                </a:tc>
                <a:tc>
                  <a:txBody>
                    <a:bodyPr/>
                    <a:lstStyle/>
                    <a:p>
                      <a:r>
                        <a:rPr kumimoji="1" lang="ja-JP" altLang="en-US" dirty="0"/>
                        <a:t>ルールやプランを作ることを好む。可能性を考える。アイデアや物を作る。</a:t>
                      </a:r>
                    </a:p>
                  </a:txBody>
                  <a:tcPr/>
                </a:tc>
                <a:tc>
                  <a:txBody>
                    <a:bodyPr/>
                    <a:lstStyle/>
                    <a:p>
                      <a:r>
                        <a:rPr kumimoji="1" lang="ja-JP" altLang="en-US" dirty="0"/>
                        <a:t>科学プロジェクトをデザインする、物語を書く、歴史上の人物が史実と違う行いをすることを想像する、作業グループを組織することを生徒に求める。</a:t>
                      </a:r>
                    </a:p>
                  </a:txBody>
                  <a:tcPr/>
                </a:tc>
                <a:extLst>
                  <a:ext uri="{0D108BD9-81ED-4DB2-BD59-A6C34878D82A}">
                    <a16:rowId xmlns:a16="http://schemas.microsoft.com/office/drawing/2014/main" val="3757731606"/>
                  </a:ext>
                </a:extLst>
              </a:tr>
              <a:tr h="370840">
                <a:tc>
                  <a:txBody>
                    <a:bodyPr/>
                    <a:lstStyle/>
                    <a:p>
                      <a:r>
                        <a:rPr kumimoji="1" lang="ja-JP" altLang="en-US" dirty="0"/>
                        <a:t>順守型（</a:t>
                      </a:r>
                      <a:r>
                        <a:rPr kumimoji="1" lang="en-US" altLang="ja-JP" dirty="0"/>
                        <a:t>Executive</a:t>
                      </a:r>
                      <a:r>
                        <a:rPr kumimoji="1" lang="ja-JP" altLang="en-US" dirty="0"/>
                        <a:t>）</a:t>
                      </a:r>
                    </a:p>
                  </a:txBody>
                  <a:tcPr/>
                </a:tc>
                <a:tc>
                  <a:txBody>
                    <a:bodyPr/>
                    <a:lstStyle/>
                    <a:p>
                      <a:r>
                        <a:rPr kumimoji="1" lang="ja-JP" altLang="en-US" dirty="0"/>
                        <a:t>ルールやガイドラインに従うことを好む。</a:t>
                      </a:r>
                    </a:p>
                  </a:txBody>
                  <a:tcPr/>
                </a:tc>
                <a:tc>
                  <a:txBody>
                    <a:bodyPr/>
                    <a:lstStyle/>
                    <a:p>
                      <a:r>
                        <a:rPr kumimoji="1" lang="ja-JP" altLang="en-US" dirty="0"/>
                        <a:t>よく構造化された講義を提供する。本のレポートを準備すること、問題の解答を作成することを生徒に求める。</a:t>
                      </a:r>
                    </a:p>
                  </a:txBody>
                  <a:tcPr/>
                </a:tc>
                <a:extLst>
                  <a:ext uri="{0D108BD9-81ED-4DB2-BD59-A6C34878D82A}">
                    <a16:rowId xmlns:a16="http://schemas.microsoft.com/office/drawing/2014/main" val="3067905678"/>
                  </a:ext>
                </a:extLst>
              </a:tr>
              <a:tr h="370840">
                <a:tc>
                  <a:txBody>
                    <a:bodyPr/>
                    <a:lstStyle/>
                    <a:p>
                      <a:r>
                        <a:rPr kumimoji="1" lang="ja-JP" altLang="en-US" dirty="0"/>
                        <a:t>評価型（</a:t>
                      </a:r>
                      <a:r>
                        <a:rPr kumimoji="1" lang="en-US" altLang="ja-JP" dirty="0"/>
                        <a:t>Judicial</a:t>
                      </a:r>
                      <a:r>
                        <a:rPr kumimoji="1" lang="ja-JP" altLang="en-US" dirty="0"/>
                        <a:t>）</a:t>
                      </a:r>
                    </a:p>
                  </a:txBody>
                  <a:tcPr/>
                </a:tc>
                <a:tc>
                  <a:txBody>
                    <a:bodyPr/>
                    <a:lstStyle/>
                    <a:p>
                      <a:r>
                        <a:rPr kumimoji="1" lang="ja-JP" altLang="en-US" dirty="0"/>
                        <a:t>物事を比較し、質、価値、有効性について評価することを好む。</a:t>
                      </a:r>
                    </a:p>
                  </a:txBody>
                  <a:tcPr/>
                </a:tc>
                <a:tc>
                  <a:txBody>
                    <a:bodyPr/>
                    <a:lstStyle/>
                    <a:p>
                      <a:r>
                        <a:rPr kumimoji="1" lang="ja-JP" altLang="en-US" dirty="0"/>
                        <a:t>文学的特徴を比較する、論文を批評する、プログラムの有効性を評価することを生徒に求める。</a:t>
                      </a:r>
                    </a:p>
                  </a:txBody>
                  <a:tcPr/>
                </a:tc>
                <a:extLst>
                  <a:ext uri="{0D108BD9-81ED-4DB2-BD59-A6C34878D82A}">
                    <a16:rowId xmlns:a16="http://schemas.microsoft.com/office/drawing/2014/main" val="1331847996"/>
                  </a:ext>
                </a:extLst>
              </a:tr>
            </a:tbl>
          </a:graphicData>
        </a:graphic>
      </p:graphicFrame>
    </p:spTree>
    <p:extLst>
      <p:ext uri="{BB962C8B-B14F-4D97-AF65-F5344CB8AC3E}">
        <p14:creationId xmlns:p14="http://schemas.microsoft.com/office/powerpoint/2010/main" val="2946795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9BB359-A529-4507-A56E-F7909B1E4E48}"/>
              </a:ext>
            </a:extLst>
          </p:cNvPr>
          <p:cNvSpPr>
            <a:spLocks noGrp="1"/>
          </p:cNvSpPr>
          <p:nvPr>
            <p:ph type="title"/>
          </p:nvPr>
        </p:nvSpPr>
        <p:spPr/>
        <p:txBody>
          <a:bodyPr>
            <a:normAutofit/>
          </a:bodyPr>
          <a:lstStyle/>
          <a:p>
            <a:r>
              <a:rPr kumimoji="1" lang="en-US" altLang="ja-JP" dirty="0"/>
              <a:t>Table 4-3</a:t>
            </a:r>
            <a:r>
              <a:rPr kumimoji="1" lang="ja-JP" altLang="en-US" dirty="0"/>
              <a:t>　教示活動をスタンバーグの心的自己統治スタイルにあわせる（形態）</a:t>
            </a:r>
          </a:p>
        </p:txBody>
      </p:sp>
      <p:graphicFrame>
        <p:nvGraphicFramePr>
          <p:cNvPr id="4" name="表 4">
            <a:extLst>
              <a:ext uri="{FF2B5EF4-FFF2-40B4-BE49-F238E27FC236}">
                <a16:creationId xmlns:a16="http://schemas.microsoft.com/office/drawing/2014/main" id="{C4DEF9E6-43B5-4D9D-99B8-17E31832486C}"/>
              </a:ext>
            </a:extLst>
          </p:cNvPr>
          <p:cNvGraphicFramePr>
            <a:graphicFrameLocks noGrp="1"/>
          </p:cNvGraphicFramePr>
          <p:nvPr>
            <p:ph idx="1"/>
            <p:extLst>
              <p:ext uri="{D42A27DB-BD31-4B8C-83A1-F6EECF244321}">
                <p14:modId xmlns:p14="http://schemas.microsoft.com/office/powerpoint/2010/main" val="1653170893"/>
              </p:ext>
            </p:extLst>
          </p:nvPr>
        </p:nvGraphicFramePr>
        <p:xfrm>
          <a:off x="838200" y="1825625"/>
          <a:ext cx="10515597" cy="4302760"/>
        </p:xfrm>
        <a:graphic>
          <a:graphicData uri="http://schemas.openxmlformats.org/drawingml/2006/table">
            <a:tbl>
              <a:tblPr firstRow="1" bandRow="1">
                <a:tableStyleId>{5C22544A-7EE6-4342-B048-85BDC9FD1C3A}</a:tableStyleId>
              </a:tblPr>
              <a:tblGrid>
                <a:gridCol w="2505075">
                  <a:extLst>
                    <a:ext uri="{9D8B030D-6E8A-4147-A177-3AD203B41FA5}">
                      <a16:colId xmlns:a16="http://schemas.microsoft.com/office/drawing/2014/main" val="1457535996"/>
                    </a:ext>
                  </a:extLst>
                </a:gridCol>
                <a:gridCol w="3571875">
                  <a:extLst>
                    <a:ext uri="{9D8B030D-6E8A-4147-A177-3AD203B41FA5}">
                      <a16:colId xmlns:a16="http://schemas.microsoft.com/office/drawing/2014/main" val="2742416765"/>
                    </a:ext>
                  </a:extLst>
                </a:gridCol>
                <a:gridCol w="4438647">
                  <a:extLst>
                    <a:ext uri="{9D8B030D-6E8A-4147-A177-3AD203B41FA5}">
                      <a16:colId xmlns:a16="http://schemas.microsoft.com/office/drawing/2014/main" val="194877974"/>
                    </a:ext>
                  </a:extLst>
                </a:gridCol>
              </a:tblGrid>
              <a:tr h="370840">
                <a:tc>
                  <a:txBody>
                    <a:bodyPr/>
                    <a:lstStyle/>
                    <a:p>
                      <a:r>
                        <a:rPr kumimoji="1" lang="ja-JP" altLang="en-US" dirty="0"/>
                        <a:t>スタイル</a:t>
                      </a:r>
                    </a:p>
                  </a:txBody>
                  <a:tcPr/>
                </a:tc>
                <a:tc>
                  <a:txBody>
                    <a:bodyPr/>
                    <a:lstStyle/>
                    <a:p>
                      <a:r>
                        <a:rPr kumimoji="1" lang="ja-JP" altLang="en-US" dirty="0"/>
                        <a:t>特徴</a:t>
                      </a:r>
                    </a:p>
                  </a:txBody>
                  <a:tcPr/>
                </a:tc>
                <a:tc>
                  <a:txBody>
                    <a:bodyPr/>
                    <a:lstStyle/>
                    <a:p>
                      <a:r>
                        <a:rPr kumimoji="1" lang="ja-JP" altLang="en-US" dirty="0"/>
                        <a:t>教示活動</a:t>
                      </a:r>
                    </a:p>
                  </a:txBody>
                  <a:tcPr/>
                </a:tc>
                <a:extLst>
                  <a:ext uri="{0D108BD9-81ED-4DB2-BD59-A6C34878D82A}">
                    <a16:rowId xmlns:a16="http://schemas.microsoft.com/office/drawing/2014/main" val="2853661183"/>
                  </a:ext>
                </a:extLst>
              </a:tr>
              <a:tr h="370840">
                <a:tc>
                  <a:txBody>
                    <a:bodyPr/>
                    <a:lstStyle/>
                    <a:p>
                      <a:r>
                        <a:rPr kumimoji="1" lang="ja-JP" altLang="en-US" dirty="0"/>
                        <a:t>単独型（</a:t>
                      </a:r>
                      <a:r>
                        <a:rPr kumimoji="1" lang="en-US" altLang="ja-JP" dirty="0"/>
                        <a:t>Monarchic</a:t>
                      </a:r>
                      <a:r>
                        <a:rPr kumimoji="1" lang="ja-JP" alt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一度にひとつの課題に取り組むこと、あるいは、課題に対してある特定のアプローチをすることを好む。</a:t>
                      </a:r>
                    </a:p>
                  </a:txBody>
                  <a:tcPr/>
                </a:tc>
                <a:tc>
                  <a:txBody>
                    <a:bodyPr/>
                    <a:lstStyle/>
                    <a:p>
                      <a:r>
                        <a:rPr kumimoji="1" lang="ja-JP" altLang="en-US" dirty="0"/>
                        <a:t>プロジェクト、読書課題、宿題を、一度にひとつ与える。すべての側面が完成するよう十分な時間を与え、それから次のことを与える。</a:t>
                      </a:r>
                      <a:endParaRPr kumimoji="1" lang="en-US" altLang="ja-JP" dirty="0"/>
                    </a:p>
                  </a:txBody>
                  <a:tcPr/>
                </a:tc>
                <a:extLst>
                  <a:ext uri="{0D108BD9-81ED-4DB2-BD59-A6C34878D82A}">
                    <a16:rowId xmlns:a16="http://schemas.microsoft.com/office/drawing/2014/main" val="3757731606"/>
                  </a:ext>
                </a:extLst>
              </a:tr>
              <a:tr h="370840">
                <a:tc>
                  <a:txBody>
                    <a:bodyPr/>
                    <a:lstStyle/>
                    <a:p>
                      <a:r>
                        <a:rPr kumimoji="1" lang="ja-JP" altLang="en-US" dirty="0"/>
                        <a:t>序列型（</a:t>
                      </a:r>
                      <a:r>
                        <a:rPr kumimoji="1" lang="en-US" altLang="ja-JP" dirty="0"/>
                        <a:t>Hierarchic</a:t>
                      </a:r>
                      <a:r>
                        <a:rPr kumimoji="1" lang="ja-JP" altLang="en-US" dirty="0"/>
                        <a:t>）</a:t>
                      </a:r>
                    </a:p>
                  </a:txBody>
                  <a:tcPr/>
                </a:tc>
                <a:tc>
                  <a:txBody>
                    <a:bodyPr/>
                    <a:lstStyle/>
                    <a:p>
                      <a:r>
                        <a:rPr kumimoji="1" lang="ja-JP" altLang="en-US" dirty="0"/>
                        <a:t>いくつかの課題について、その順序と時間を決めて取り組むことを好む。</a:t>
                      </a:r>
                    </a:p>
                  </a:txBody>
                  <a:tcPr/>
                </a:tc>
                <a:tc>
                  <a:txBody>
                    <a:bodyPr/>
                    <a:lstStyle/>
                    <a:p>
                      <a:r>
                        <a:rPr kumimoji="1" lang="ja-JP" altLang="en-US" dirty="0"/>
                        <a:t>長さ、難しさ、点数が異なり、数週間にわたる締切が異なる、いくつかの課題を与える。</a:t>
                      </a:r>
                    </a:p>
                  </a:txBody>
                  <a:tcPr/>
                </a:tc>
                <a:extLst>
                  <a:ext uri="{0D108BD9-81ED-4DB2-BD59-A6C34878D82A}">
                    <a16:rowId xmlns:a16="http://schemas.microsoft.com/office/drawing/2014/main" val="3067905678"/>
                  </a:ext>
                </a:extLst>
              </a:tr>
              <a:tr h="370840">
                <a:tc>
                  <a:txBody>
                    <a:bodyPr/>
                    <a:lstStyle/>
                    <a:p>
                      <a:r>
                        <a:rPr kumimoji="1" lang="ja-JP" altLang="en-US" dirty="0"/>
                        <a:t>並列型（</a:t>
                      </a:r>
                      <a:r>
                        <a:rPr kumimoji="1" lang="en-US" altLang="ja-JP" dirty="0"/>
                        <a:t>Oligarchic</a:t>
                      </a:r>
                      <a:r>
                        <a:rPr kumimoji="1" lang="ja-JP" altLang="en-US" dirty="0"/>
                        <a:t>）</a:t>
                      </a:r>
                    </a:p>
                  </a:txBody>
                  <a:tcPr/>
                </a:tc>
                <a:tc>
                  <a:txBody>
                    <a:bodyPr/>
                    <a:lstStyle/>
                    <a:p>
                      <a:r>
                        <a:rPr kumimoji="1" lang="ja-JP" altLang="en-US" dirty="0"/>
                        <a:t>すべてが等しく扱われる、複数の課題に取り組むことを好む。</a:t>
                      </a:r>
                    </a:p>
                  </a:txBody>
                  <a:tcPr/>
                </a:tc>
                <a:tc>
                  <a:txBody>
                    <a:bodyPr/>
                    <a:lstStyle/>
                    <a:p>
                      <a:r>
                        <a:rPr kumimoji="1" lang="ja-JP" altLang="en-US" dirty="0"/>
                        <a:t>長さ、難しさ、点数が同じ、いくつかの課題を与える。</a:t>
                      </a:r>
                    </a:p>
                  </a:txBody>
                  <a:tcPr/>
                </a:tc>
                <a:extLst>
                  <a:ext uri="{0D108BD9-81ED-4DB2-BD59-A6C34878D82A}">
                    <a16:rowId xmlns:a16="http://schemas.microsoft.com/office/drawing/2014/main" val="1331847996"/>
                  </a:ext>
                </a:extLst>
              </a:tr>
              <a:tr h="370840">
                <a:tc>
                  <a:txBody>
                    <a:bodyPr/>
                    <a:lstStyle/>
                    <a:p>
                      <a:r>
                        <a:rPr kumimoji="1" lang="ja-JP" altLang="en-US" dirty="0"/>
                        <a:t>任意型（</a:t>
                      </a:r>
                      <a:r>
                        <a:rPr kumimoji="1" lang="en-US" altLang="ja-JP" dirty="0"/>
                        <a:t>Anarchic</a:t>
                      </a:r>
                      <a:r>
                        <a:rPr kumimoji="1" lang="ja-JP" alt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ルール、手続き、ガイドラインがない学習への、構造化されていないランダムなアプローチを好む。</a:t>
                      </a:r>
                    </a:p>
                  </a:txBody>
                  <a:tcPr/>
                </a:tc>
                <a:tc>
                  <a:txBody>
                    <a:bodyPr/>
                    <a:lstStyle/>
                    <a:p>
                      <a:r>
                        <a:rPr kumimoji="1" lang="ja-JP" altLang="en-US" dirty="0"/>
                        <a:t>非従来的な思考と方法、自律的な学習が必要な課題や問題を与える。</a:t>
                      </a:r>
                    </a:p>
                  </a:txBody>
                  <a:tcPr/>
                </a:tc>
                <a:extLst>
                  <a:ext uri="{0D108BD9-81ED-4DB2-BD59-A6C34878D82A}">
                    <a16:rowId xmlns:a16="http://schemas.microsoft.com/office/drawing/2014/main" val="1750146048"/>
                  </a:ext>
                </a:extLst>
              </a:tr>
            </a:tbl>
          </a:graphicData>
        </a:graphic>
      </p:graphicFrame>
    </p:spTree>
    <p:extLst>
      <p:ext uri="{BB962C8B-B14F-4D97-AF65-F5344CB8AC3E}">
        <p14:creationId xmlns:p14="http://schemas.microsoft.com/office/powerpoint/2010/main" val="1515034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9BB359-A529-4507-A56E-F7909B1E4E48}"/>
              </a:ext>
            </a:extLst>
          </p:cNvPr>
          <p:cNvSpPr>
            <a:spLocks noGrp="1"/>
          </p:cNvSpPr>
          <p:nvPr>
            <p:ph type="title"/>
          </p:nvPr>
        </p:nvSpPr>
        <p:spPr/>
        <p:txBody>
          <a:bodyPr>
            <a:normAutofit/>
          </a:bodyPr>
          <a:lstStyle/>
          <a:p>
            <a:r>
              <a:rPr kumimoji="1" lang="en-US" altLang="ja-JP" dirty="0"/>
              <a:t>Table 4-3</a:t>
            </a:r>
            <a:r>
              <a:rPr kumimoji="1" lang="ja-JP" altLang="en-US" dirty="0"/>
              <a:t>　教示活動をスタンバーグの心的自己統治スタイルにあわせる（水準）</a:t>
            </a:r>
          </a:p>
        </p:txBody>
      </p:sp>
      <p:graphicFrame>
        <p:nvGraphicFramePr>
          <p:cNvPr id="4" name="表 4">
            <a:extLst>
              <a:ext uri="{FF2B5EF4-FFF2-40B4-BE49-F238E27FC236}">
                <a16:creationId xmlns:a16="http://schemas.microsoft.com/office/drawing/2014/main" id="{C4DEF9E6-43B5-4D9D-99B8-17E31832486C}"/>
              </a:ext>
            </a:extLst>
          </p:cNvPr>
          <p:cNvGraphicFramePr>
            <a:graphicFrameLocks noGrp="1"/>
          </p:cNvGraphicFramePr>
          <p:nvPr>
            <p:ph idx="1"/>
            <p:extLst>
              <p:ext uri="{D42A27DB-BD31-4B8C-83A1-F6EECF244321}">
                <p14:modId xmlns:p14="http://schemas.microsoft.com/office/powerpoint/2010/main" val="2251839560"/>
              </p:ext>
            </p:extLst>
          </p:nvPr>
        </p:nvGraphicFramePr>
        <p:xfrm>
          <a:off x="838200" y="1825625"/>
          <a:ext cx="10515597" cy="2748280"/>
        </p:xfrm>
        <a:graphic>
          <a:graphicData uri="http://schemas.openxmlformats.org/drawingml/2006/table">
            <a:tbl>
              <a:tblPr firstRow="1" bandRow="1">
                <a:tableStyleId>{5C22544A-7EE6-4342-B048-85BDC9FD1C3A}</a:tableStyleId>
              </a:tblPr>
              <a:tblGrid>
                <a:gridCol w="2505075">
                  <a:extLst>
                    <a:ext uri="{9D8B030D-6E8A-4147-A177-3AD203B41FA5}">
                      <a16:colId xmlns:a16="http://schemas.microsoft.com/office/drawing/2014/main" val="1457535996"/>
                    </a:ext>
                  </a:extLst>
                </a:gridCol>
                <a:gridCol w="3571875">
                  <a:extLst>
                    <a:ext uri="{9D8B030D-6E8A-4147-A177-3AD203B41FA5}">
                      <a16:colId xmlns:a16="http://schemas.microsoft.com/office/drawing/2014/main" val="2742416765"/>
                    </a:ext>
                  </a:extLst>
                </a:gridCol>
                <a:gridCol w="4438647">
                  <a:extLst>
                    <a:ext uri="{9D8B030D-6E8A-4147-A177-3AD203B41FA5}">
                      <a16:colId xmlns:a16="http://schemas.microsoft.com/office/drawing/2014/main" val="194877974"/>
                    </a:ext>
                  </a:extLst>
                </a:gridCol>
              </a:tblGrid>
              <a:tr h="370840">
                <a:tc>
                  <a:txBody>
                    <a:bodyPr/>
                    <a:lstStyle/>
                    <a:p>
                      <a:r>
                        <a:rPr kumimoji="1" lang="ja-JP" altLang="en-US" dirty="0"/>
                        <a:t>スタイル</a:t>
                      </a:r>
                    </a:p>
                  </a:txBody>
                  <a:tcPr/>
                </a:tc>
                <a:tc>
                  <a:txBody>
                    <a:bodyPr/>
                    <a:lstStyle/>
                    <a:p>
                      <a:r>
                        <a:rPr kumimoji="1" lang="ja-JP" altLang="en-US" dirty="0"/>
                        <a:t>特徴</a:t>
                      </a:r>
                    </a:p>
                  </a:txBody>
                  <a:tcPr/>
                </a:tc>
                <a:tc>
                  <a:txBody>
                    <a:bodyPr/>
                    <a:lstStyle/>
                    <a:p>
                      <a:r>
                        <a:rPr kumimoji="1" lang="ja-JP" altLang="en-US" dirty="0"/>
                        <a:t>教示活動</a:t>
                      </a:r>
                    </a:p>
                  </a:txBody>
                  <a:tcPr/>
                </a:tc>
                <a:extLst>
                  <a:ext uri="{0D108BD9-81ED-4DB2-BD59-A6C34878D82A}">
                    <a16:rowId xmlns:a16="http://schemas.microsoft.com/office/drawing/2014/main" val="2853661183"/>
                  </a:ext>
                </a:extLst>
              </a:tr>
              <a:tr h="370840">
                <a:tc>
                  <a:txBody>
                    <a:bodyPr/>
                    <a:lstStyle/>
                    <a:p>
                      <a:r>
                        <a:rPr kumimoji="1" lang="ja-JP" altLang="en-US" dirty="0"/>
                        <a:t>巨視型（</a:t>
                      </a:r>
                      <a:r>
                        <a:rPr kumimoji="1" lang="en-US" altLang="ja-JP" dirty="0"/>
                        <a:t>Global</a:t>
                      </a:r>
                      <a:r>
                        <a:rPr kumimoji="1" lang="ja-JP" altLang="en-US" dirty="0"/>
                        <a:t>）</a:t>
                      </a:r>
                    </a:p>
                  </a:txBody>
                  <a:tcPr/>
                </a:tc>
                <a:tc>
                  <a:txBody>
                    <a:bodyPr/>
                    <a:lstStyle/>
                    <a:p>
                      <a:r>
                        <a:rPr kumimoji="1" lang="ja-JP" altLang="en-US" dirty="0"/>
                        <a:t>課題に取り掛かかる前に、その全体像を把握することを好む。</a:t>
                      </a:r>
                    </a:p>
                  </a:txBody>
                  <a:tcPr/>
                </a:tc>
                <a:tc>
                  <a:txBody>
                    <a:bodyPr/>
                    <a:lstStyle/>
                    <a:p>
                      <a:r>
                        <a:rPr kumimoji="1" lang="ja-JP" altLang="en-US" dirty="0"/>
                        <a:t>主要なトピックを明らかにするために読書課題をざっと見ること、書く前にアウトラインを作ること、複雑な課題を始める前にプランを作ることを生徒に求める。</a:t>
                      </a:r>
                    </a:p>
                  </a:txBody>
                  <a:tcPr/>
                </a:tc>
                <a:extLst>
                  <a:ext uri="{0D108BD9-81ED-4DB2-BD59-A6C34878D82A}">
                    <a16:rowId xmlns:a16="http://schemas.microsoft.com/office/drawing/2014/main" val="3757731606"/>
                  </a:ext>
                </a:extLst>
              </a:tr>
              <a:tr h="370840">
                <a:tc>
                  <a:txBody>
                    <a:bodyPr/>
                    <a:lstStyle/>
                    <a:p>
                      <a:r>
                        <a:rPr kumimoji="1" lang="ja-JP" altLang="en-US" dirty="0"/>
                        <a:t>微視型（</a:t>
                      </a:r>
                      <a:r>
                        <a:rPr kumimoji="1" lang="en-US" altLang="ja-JP" dirty="0"/>
                        <a:t>Local</a:t>
                      </a:r>
                      <a:r>
                        <a:rPr kumimoji="1" lang="ja-JP" altLang="en-US" dirty="0"/>
                        <a:t>）</a:t>
                      </a:r>
                    </a:p>
                  </a:txBody>
                  <a:tcPr/>
                </a:tc>
                <a:tc>
                  <a:txBody>
                    <a:bodyPr/>
                    <a:lstStyle/>
                    <a:p>
                      <a:r>
                        <a:rPr kumimoji="1" lang="ja-JP" altLang="en-US" dirty="0"/>
                        <a:t>課題の特定部分の細部を決めて取り組み、それから次の部分に移ることを好む。</a:t>
                      </a:r>
                    </a:p>
                  </a:txBody>
                  <a:tcPr/>
                </a:tc>
                <a:tc>
                  <a:txBody>
                    <a:bodyPr/>
                    <a:lstStyle/>
                    <a:p>
                      <a:r>
                        <a:rPr kumimoji="1" lang="ja-JP" altLang="en-US" dirty="0"/>
                        <a:t>講義あるいはプロジェクトの詳細なアウトラインあるいは概要を提示する。読書課題のそれぞれの部分詳細を明らかにして関連づけることを生徒に求める。</a:t>
                      </a:r>
                    </a:p>
                  </a:txBody>
                  <a:tcPr/>
                </a:tc>
                <a:extLst>
                  <a:ext uri="{0D108BD9-81ED-4DB2-BD59-A6C34878D82A}">
                    <a16:rowId xmlns:a16="http://schemas.microsoft.com/office/drawing/2014/main" val="3067905678"/>
                  </a:ext>
                </a:extLst>
              </a:tr>
            </a:tbl>
          </a:graphicData>
        </a:graphic>
      </p:graphicFrame>
    </p:spTree>
    <p:extLst>
      <p:ext uri="{BB962C8B-B14F-4D97-AF65-F5344CB8AC3E}">
        <p14:creationId xmlns:p14="http://schemas.microsoft.com/office/powerpoint/2010/main" val="3848736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A984A8-5D19-4FCF-AFFA-E3943F4C8E5E}"/>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021A2E6F-88B5-4DAB-B686-A24288893F3C}"/>
              </a:ext>
            </a:extLst>
          </p:cNvPr>
          <p:cNvSpPr>
            <a:spLocks noGrp="1"/>
          </p:cNvSpPr>
          <p:nvPr>
            <p:ph idx="1"/>
          </p:nvPr>
        </p:nvSpPr>
        <p:spPr/>
        <p:txBody>
          <a:bodyPr/>
          <a:lstStyle/>
          <a:p>
            <a:r>
              <a:rPr lang="ja-JP" altLang="en-US" dirty="0"/>
              <a:t>生徒の個人差への対応は、この授業で扱う主要なテーマのひとつである。</a:t>
            </a:r>
            <a:endParaRPr kumimoji="1" lang="en-US" altLang="ja-JP" dirty="0"/>
          </a:p>
          <a:p>
            <a:r>
              <a:rPr kumimoji="1" lang="ja-JP" altLang="en-US" dirty="0"/>
              <a:t>ある教育心理学のテキストでの「生徒の個人差を理解する（</a:t>
            </a:r>
            <a:r>
              <a:rPr kumimoji="1" lang="en-US" altLang="ja-JP" dirty="0"/>
              <a:t>Understanding Student Differences</a:t>
            </a:r>
            <a:r>
              <a:rPr kumimoji="1" lang="ja-JP" altLang="en-US" dirty="0"/>
              <a:t>）」という章から、学習スタイル（</a:t>
            </a:r>
            <a:r>
              <a:rPr kumimoji="1" lang="en-US" altLang="ja-JP" dirty="0"/>
              <a:t>learning style</a:t>
            </a:r>
            <a:r>
              <a:rPr kumimoji="1" lang="ja-JP" altLang="en-US" dirty="0"/>
              <a:t>）という個人差について書かれた節の内容を紹介する。</a:t>
            </a:r>
            <a:endParaRPr kumimoji="1" lang="en-US" altLang="ja-JP" dirty="0"/>
          </a:p>
          <a:p>
            <a:pPr lvl="1"/>
            <a:r>
              <a:rPr kumimoji="1" lang="en-US" altLang="ja-JP" dirty="0"/>
              <a:t>Snowman, J. &amp; McCown, R. (2015). </a:t>
            </a:r>
            <a:r>
              <a:rPr kumimoji="1" lang="en-US" altLang="ja-JP" i="1" dirty="0"/>
              <a:t>Psychology applied to teaching</a:t>
            </a:r>
            <a:r>
              <a:rPr kumimoji="1" lang="en-US" altLang="ja-JP" dirty="0"/>
              <a:t>. Cengage Learning.</a:t>
            </a:r>
            <a:endParaRPr kumimoji="1" lang="ja-JP" altLang="en-US" dirty="0"/>
          </a:p>
        </p:txBody>
      </p:sp>
    </p:spTree>
    <p:extLst>
      <p:ext uri="{BB962C8B-B14F-4D97-AF65-F5344CB8AC3E}">
        <p14:creationId xmlns:p14="http://schemas.microsoft.com/office/powerpoint/2010/main" val="3715345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9BB359-A529-4507-A56E-F7909B1E4E48}"/>
              </a:ext>
            </a:extLst>
          </p:cNvPr>
          <p:cNvSpPr>
            <a:spLocks noGrp="1"/>
          </p:cNvSpPr>
          <p:nvPr>
            <p:ph type="title"/>
          </p:nvPr>
        </p:nvSpPr>
        <p:spPr/>
        <p:txBody>
          <a:bodyPr>
            <a:normAutofit/>
          </a:bodyPr>
          <a:lstStyle/>
          <a:p>
            <a:r>
              <a:rPr kumimoji="1" lang="en-US" altLang="ja-JP" dirty="0"/>
              <a:t>Table 4-3</a:t>
            </a:r>
            <a:r>
              <a:rPr kumimoji="1" lang="ja-JP" altLang="en-US" dirty="0"/>
              <a:t>　教示活動をスタンバーグの心的自己統治スタイルにあわせる（範囲）</a:t>
            </a:r>
          </a:p>
        </p:txBody>
      </p:sp>
      <p:graphicFrame>
        <p:nvGraphicFramePr>
          <p:cNvPr id="4" name="表 4">
            <a:extLst>
              <a:ext uri="{FF2B5EF4-FFF2-40B4-BE49-F238E27FC236}">
                <a16:creationId xmlns:a16="http://schemas.microsoft.com/office/drawing/2014/main" id="{C4DEF9E6-43B5-4D9D-99B8-17E31832486C}"/>
              </a:ext>
            </a:extLst>
          </p:cNvPr>
          <p:cNvGraphicFramePr>
            <a:graphicFrameLocks noGrp="1"/>
          </p:cNvGraphicFramePr>
          <p:nvPr>
            <p:ph idx="1"/>
            <p:extLst>
              <p:ext uri="{D42A27DB-BD31-4B8C-83A1-F6EECF244321}">
                <p14:modId xmlns:p14="http://schemas.microsoft.com/office/powerpoint/2010/main" val="3844362192"/>
              </p:ext>
            </p:extLst>
          </p:nvPr>
        </p:nvGraphicFramePr>
        <p:xfrm>
          <a:off x="838200" y="1825625"/>
          <a:ext cx="10515597" cy="2199640"/>
        </p:xfrm>
        <a:graphic>
          <a:graphicData uri="http://schemas.openxmlformats.org/drawingml/2006/table">
            <a:tbl>
              <a:tblPr firstRow="1" bandRow="1">
                <a:tableStyleId>{5C22544A-7EE6-4342-B048-85BDC9FD1C3A}</a:tableStyleId>
              </a:tblPr>
              <a:tblGrid>
                <a:gridCol w="2505075">
                  <a:extLst>
                    <a:ext uri="{9D8B030D-6E8A-4147-A177-3AD203B41FA5}">
                      <a16:colId xmlns:a16="http://schemas.microsoft.com/office/drawing/2014/main" val="1457535996"/>
                    </a:ext>
                  </a:extLst>
                </a:gridCol>
                <a:gridCol w="3571875">
                  <a:extLst>
                    <a:ext uri="{9D8B030D-6E8A-4147-A177-3AD203B41FA5}">
                      <a16:colId xmlns:a16="http://schemas.microsoft.com/office/drawing/2014/main" val="2742416765"/>
                    </a:ext>
                  </a:extLst>
                </a:gridCol>
                <a:gridCol w="4438647">
                  <a:extLst>
                    <a:ext uri="{9D8B030D-6E8A-4147-A177-3AD203B41FA5}">
                      <a16:colId xmlns:a16="http://schemas.microsoft.com/office/drawing/2014/main" val="194877974"/>
                    </a:ext>
                  </a:extLst>
                </a:gridCol>
              </a:tblGrid>
              <a:tr h="370840">
                <a:tc>
                  <a:txBody>
                    <a:bodyPr/>
                    <a:lstStyle/>
                    <a:p>
                      <a:r>
                        <a:rPr kumimoji="1" lang="ja-JP" altLang="en-US" dirty="0"/>
                        <a:t>スタイル</a:t>
                      </a:r>
                    </a:p>
                  </a:txBody>
                  <a:tcPr/>
                </a:tc>
                <a:tc>
                  <a:txBody>
                    <a:bodyPr/>
                    <a:lstStyle/>
                    <a:p>
                      <a:r>
                        <a:rPr kumimoji="1" lang="ja-JP" altLang="en-US" dirty="0"/>
                        <a:t>特徴</a:t>
                      </a:r>
                    </a:p>
                  </a:txBody>
                  <a:tcPr/>
                </a:tc>
                <a:tc>
                  <a:txBody>
                    <a:bodyPr/>
                    <a:lstStyle/>
                    <a:p>
                      <a:r>
                        <a:rPr kumimoji="1" lang="ja-JP" altLang="en-US" dirty="0"/>
                        <a:t>教示活動</a:t>
                      </a:r>
                    </a:p>
                  </a:txBody>
                  <a:tcPr/>
                </a:tc>
                <a:extLst>
                  <a:ext uri="{0D108BD9-81ED-4DB2-BD59-A6C34878D82A}">
                    <a16:rowId xmlns:a16="http://schemas.microsoft.com/office/drawing/2014/main" val="2853661183"/>
                  </a:ext>
                </a:extLst>
              </a:tr>
              <a:tr h="370840">
                <a:tc>
                  <a:txBody>
                    <a:bodyPr/>
                    <a:lstStyle/>
                    <a:p>
                      <a:r>
                        <a:rPr kumimoji="1" lang="ja-JP" altLang="en-US" dirty="0"/>
                        <a:t>独行型（</a:t>
                      </a:r>
                      <a:r>
                        <a:rPr kumimoji="1" lang="en-US" altLang="ja-JP" dirty="0"/>
                        <a:t>Internal</a:t>
                      </a:r>
                      <a:r>
                        <a:rPr kumimoji="1" lang="ja-JP" altLang="en-US" dirty="0"/>
                        <a:t>）</a:t>
                      </a:r>
                    </a:p>
                  </a:txBody>
                  <a:tcPr/>
                </a:tc>
                <a:tc>
                  <a:txBody>
                    <a:bodyPr/>
                    <a:lstStyle/>
                    <a:p>
                      <a:r>
                        <a:rPr kumimoji="1" lang="ja-JP" altLang="en-US" dirty="0"/>
                        <a:t>一人で課題を行うことを好む。</a:t>
                      </a:r>
                    </a:p>
                  </a:txBody>
                  <a:tcPr/>
                </a:tc>
                <a:tc>
                  <a:txBody>
                    <a:bodyPr/>
                    <a:lstStyle/>
                    <a:p>
                      <a:r>
                        <a:rPr kumimoji="1" lang="ja-JP" altLang="en-US" dirty="0"/>
                        <a:t>完成させるのに他者に依存しない自習、プロジェクト、宿題を求める。</a:t>
                      </a:r>
                    </a:p>
                  </a:txBody>
                  <a:tcPr/>
                </a:tc>
                <a:extLst>
                  <a:ext uri="{0D108BD9-81ED-4DB2-BD59-A6C34878D82A}">
                    <a16:rowId xmlns:a16="http://schemas.microsoft.com/office/drawing/2014/main" val="3757731606"/>
                  </a:ext>
                </a:extLst>
              </a:tr>
              <a:tr h="370840">
                <a:tc>
                  <a:txBody>
                    <a:bodyPr/>
                    <a:lstStyle/>
                    <a:p>
                      <a:r>
                        <a:rPr kumimoji="1" lang="ja-JP" altLang="en-US" dirty="0"/>
                        <a:t>協同型（</a:t>
                      </a:r>
                      <a:r>
                        <a:rPr kumimoji="1" lang="en-US" altLang="ja-JP" dirty="0"/>
                        <a:t>External</a:t>
                      </a:r>
                      <a:r>
                        <a:rPr kumimoji="1" lang="ja-JP" altLang="en-US" dirty="0"/>
                        <a:t>）</a:t>
                      </a:r>
                    </a:p>
                  </a:txBody>
                  <a:tcPr/>
                </a:tc>
                <a:tc>
                  <a:txBody>
                    <a:bodyPr/>
                    <a:lstStyle/>
                    <a:p>
                      <a:r>
                        <a:rPr kumimoji="1" lang="ja-JP" altLang="en-US" dirty="0"/>
                        <a:t>他者と一緒に課題を行うことを好む。</a:t>
                      </a:r>
                    </a:p>
                  </a:txBody>
                  <a:tcPr/>
                </a:tc>
                <a:tc>
                  <a:txBody>
                    <a:bodyPr/>
                    <a:lstStyle/>
                    <a:p>
                      <a:r>
                        <a:rPr kumimoji="1" lang="ja-JP" altLang="en-US" dirty="0"/>
                        <a:t>グループでのプロジェクトあるいはレポートを与える。学習グループを推奨する、あるいは、ディスカッションのグループを作る。</a:t>
                      </a:r>
                    </a:p>
                  </a:txBody>
                  <a:tcPr/>
                </a:tc>
                <a:extLst>
                  <a:ext uri="{0D108BD9-81ED-4DB2-BD59-A6C34878D82A}">
                    <a16:rowId xmlns:a16="http://schemas.microsoft.com/office/drawing/2014/main" val="3067905678"/>
                  </a:ext>
                </a:extLst>
              </a:tr>
            </a:tbl>
          </a:graphicData>
        </a:graphic>
      </p:graphicFrame>
    </p:spTree>
    <p:extLst>
      <p:ext uri="{BB962C8B-B14F-4D97-AF65-F5344CB8AC3E}">
        <p14:creationId xmlns:p14="http://schemas.microsoft.com/office/powerpoint/2010/main" val="699646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9BB359-A529-4507-A56E-F7909B1E4E48}"/>
              </a:ext>
            </a:extLst>
          </p:cNvPr>
          <p:cNvSpPr>
            <a:spLocks noGrp="1"/>
          </p:cNvSpPr>
          <p:nvPr>
            <p:ph type="title"/>
          </p:nvPr>
        </p:nvSpPr>
        <p:spPr/>
        <p:txBody>
          <a:bodyPr>
            <a:normAutofit/>
          </a:bodyPr>
          <a:lstStyle/>
          <a:p>
            <a:r>
              <a:rPr kumimoji="1" lang="en-US" altLang="ja-JP" dirty="0"/>
              <a:t>Table 4-3</a:t>
            </a:r>
            <a:r>
              <a:rPr kumimoji="1" lang="ja-JP" altLang="en-US" dirty="0"/>
              <a:t>　教示活動をスタンバーグの心的自己統治スタイルにあわせる（傾向）</a:t>
            </a:r>
          </a:p>
        </p:txBody>
      </p:sp>
      <p:graphicFrame>
        <p:nvGraphicFramePr>
          <p:cNvPr id="4" name="表 4">
            <a:extLst>
              <a:ext uri="{FF2B5EF4-FFF2-40B4-BE49-F238E27FC236}">
                <a16:creationId xmlns:a16="http://schemas.microsoft.com/office/drawing/2014/main" id="{C4DEF9E6-43B5-4D9D-99B8-17E31832486C}"/>
              </a:ext>
            </a:extLst>
          </p:cNvPr>
          <p:cNvGraphicFramePr>
            <a:graphicFrameLocks noGrp="1"/>
          </p:cNvGraphicFramePr>
          <p:nvPr>
            <p:ph idx="1"/>
            <p:extLst>
              <p:ext uri="{D42A27DB-BD31-4B8C-83A1-F6EECF244321}">
                <p14:modId xmlns:p14="http://schemas.microsoft.com/office/powerpoint/2010/main" val="1084149863"/>
              </p:ext>
            </p:extLst>
          </p:nvPr>
        </p:nvGraphicFramePr>
        <p:xfrm>
          <a:off x="838200" y="1825625"/>
          <a:ext cx="10515597" cy="2199640"/>
        </p:xfrm>
        <a:graphic>
          <a:graphicData uri="http://schemas.openxmlformats.org/drawingml/2006/table">
            <a:tbl>
              <a:tblPr firstRow="1" bandRow="1">
                <a:tableStyleId>{5C22544A-7EE6-4342-B048-85BDC9FD1C3A}</a:tableStyleId>
              </a:tblPr>
              <a:tblGrid>
                <a:gridCol w="2505075">
                  <a:extLst>
                    <a:ext uri="{9D8B030D-6E8A-4147-A177-3AD203B41FA5}">
                      <a16:colId xmlns:a16="http://schemas.microsoft.com/office/drawing/2014/main" val="1457535996"/>
                    </a:ext>
                  </a:extLst>
                </a:gridCol>
                <a:gridCol w="3571875">
                  <a:extLst>
                    <a:ext uri="{9D8B030D-6E8A-4147-A177-3AD203B41FA5}">
                      <a16:colId xmlns:a16="http://schemas.microsoft.com/office/drawing/2014/main" val="2742416765"/>
                    </a:ext>
                  </a:extLst>
                </a:gridCol>
                <a:gridCol w="4438647">
                  <a:extLst>
                    <a:ext uri="{9D8B030D-6E8A-4147-A177-3AD203B41FA5}">
                      <a16:colId xmlns:a16="http://schemas.microsoft.com/office/drawing/2014/main" val="194877974"/>
                    </a:ext>
                  </a:extLst>
                </a:gridCol>
              </a:tblGrid>
              <a:tr h="370840">
                <a:tc>
                  <a:txBody>
                    <a:bodyPr/>
                    <a:lstStyle/>
                    <a:p>
                      <a:r>
                        <a:rPr kumimoji="1" lang="ja-JP" altLang="en-US" dirty="0"/>
                        <a:t>スタイル</a:t>
                      </a:r>
                    </a:p>
                  </a:txBody>
                  <a:tcPr/>
                </a:tc>
                <a:tc>
                  <a:txBody>
                    <a:bodyPr/>
                    <a:lstStyle/>
                    <a:p>
                      <a:r>
                        <a:rPr kumimoji="1" lang="ja-JP" altLang="en-US" dirty="0"/>
                        <a:t>特徴</a:t>
                      </a:r>
                    </a:p>
                  </a:txBody>
                  <a:tcPr/>
                </a:tc>
                <a:tc>
                  <a:txBody>
                    <a:bodyPr/>
                    <a:lstStyle/>
                    <a:p>
                      <a:r>
                        <a:rPr kumimoji="1" lang="ja-JP" altLang="en-US" dirty="0"/>
                        <a:t>教示活動</a:t>
                      </a:r>
                    </a:p>
                  </a:txBody>
                  <a:tcPr/>
                </a:tc>
                <a:extLst>
                  <a:ext uri="{0D108BD9-81ED-4DB2-BD59-A6C34878D82A}">
                    <a16:rowId xmlns:a16="http://schemas.microsoft.com/office/drawing/2014/main" val="2853661183"/>
                  </a:ext>
                </a:extLst>
              </a:tr>
              <a:tr h="370840">
                <a:tc>
                  <a:txBody>
                    <a:bodyPr/>
                    <a:lstStyle/>
                    <a:p>
                      <a:r>
                        <a:rPr kumimoji="1" lang="ja-JP" altLang="en-US" dirty="0"/>
                        <a:t>革新型（</a:t>
                      </a:r>
                      <a:r>
                        <a:rPr kumimoji="1" lang="en-US" altLang="ja-JP" dirty="0"/>
                        <a:t>Liberal</a:t>
                      </a:r>
                      <a:r>
                        <a:rPr kumimoji="1" lang="ja-JP" altLang="en-US" dirty="0"/>
                        <a:t>）</a:t>
                      </a:r>
                    </a:p>
                  </a:txBody>
                  <a:tcPr/>
                </a:tc>
                <a:tc>
                  <a:txBody>
                    <a:bodyPr/>
                    <a:lstStyle/>
                    <a:p>
                      <a:r>
                        <a:rPr kumimoji="1" lang="ja-JP" altLang="en-US" dirty="0"/>
                        <a:t>問題に対して自分自身の解答を与えることを好む。</a:t>
                      </a:r>
                    </a:p>
                  </a:txBody>
                  <a:tcPr/>
                </a:tc>
                <a:tc>
                  <a:txBody>
                    <a:bodyPr/>
                    <a:lstStyle/>
                    <a:p>
                      <a:r>
                        <a:rPr kumimoji="1" lang="ja-JP" altLang="en-US" dirty="0"/>
                        <a:t>解決の手続きを作り出す必要のあるプロジェクトを与える。たとえば、環境に関する法案を決めて報告する。</a:t>
                      </a:r>
                    </a:p>
                  </a:txBody>
                  <a:tcPr/>
                </a:tc>
                <a:extLst>
                  <a:ext uri="{0D108BD9-81ED-4DB2-BD59-A6C34878D82A}">
                    <a16:rowId xmlns:a16="http://schemas.microsoft.com/office/drawing/2014/main" val="3757731606"/>
                  </a:ext>
                </a:extLst>
              </a:tr>
              <a:tr h="370840">
                <a:tc>
                  <a:txBody>
                    <a:bodyPr/>
                    <a:lstStyle/>
                    <a:p>
                      <a:r>
                        <a:rPr kumimoji="1" lang="ja-JP" altLang="en-US" dirty="0"/>
                        <a:t>保守型（</a:t>
                      </a:r>
                      <a:r>
                        <a:rPr kumimoji="1" lang="en-US" altLang="ja-JP" dirty="0"/>
                        <a:t>Conservative</a:t>
                      </a:r>
                      <a:r>
                        <a:rPr kumimoji="1" lang="ja-JP" altLang="en-US" dirty="0"/>
                        <a:t>）</a:t>
                      </a:r>
                    </a:p>
                  </a:txBody>
                  <a:tcPr/>
                </a:tc>
                <a:tc>
                  <a:txBody>
                    <a:bodyPr/>
                    <a:lstStyle/>
                    <a:p>
                      <a:r>
                        <a:rPr kumimoji="1" lang="ja-JP" altLang="en-US" dirty="0"/>
                        <a:t>確立された手続きに従って物事を行うことを好む。</a:t>
                      </a:r>
                    </a:p>
                  </a:txBody>
                  <a:tcPr/>
                </a:tc>
                <a:tc>
                  <a:txBody>
                    <a:bodyPr/>
                    <a:lstStyle/>
                    <a:p>
                      <a:r>
                        <a:rPr kumimoji="1" lang="ja-JP" altLang="en-US" dirty="0"/>
                        <a:t>課題遂行のステップ、手続き、ルールの明確な宿題あるいはプロジェクトを与ええる。</a:t>
                      </a:r>
                    </a:p>
                  </a:txBody>
                  <a:tcPr/>
                </a:tc>
                <a:extLst>
                  <a:ext uri="{0D108BD9-81ED-4DB2-BD59-A6C34878D82A}">
                    <a16:rowId xmlns:a16="http://schemas.microsoft.com/office/drawing/2014/main" val="3067905678"/>
                  </a:ext>
                </a:extLst>
              </a:tr>
            </a:tbl>
          </a:graphicData>
        </a:graphic>
      </p:graphicFrame>
    </p:spTree>
    <p:extLst>
      <p:ext uri="{BB962C8B-B14F-4D97-AF65-F5344CB8AC3E}">
        <p14:creationId xmlns:p14="http://schemas.microsoft.com/office/powerpoint/2010/main" val="1644627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06D42-397E-497B-A789-DF8CFDF00430}"/>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1E52C79C-A007-452B-967B-2F3BB7AC15CA}"/>
              </a:ext>
            </a:extLst>
          </p:cNvPr>
          <p:cNvSpPr>
            <a:spLocks noGrp="1"/>
          </p:cNvSpPr>
          <p:nvPr>
            <p:ph idx="1"/>
          </p:nvPr>
        </p:nvSpPr>
        <p:spPr/>
        <p:txBody>
          <a:bodyPr/>
          <a:lstStyle/>
          <a:p>
            <a:r>
              <a:rPr kumimoji="1" lang="ja-JP" altLang="en-US" dirty="0"/>
              <a:t>こうしたスタイルは様々な文化に適用できるという証拠が香港から得られている。アメリカでの多くの学校に比べ、香港での教示方法は暗記を強調し、厳格に統制されている傾向がある。立案型、革新型、評価型のスタイルを好む香港の生徒は、保守型で順守型の生徒と比較して、成績が低い傾向があった。</a:t>
            </a:r>
          </a:p>
        </p:txBody>
      </p:sp>
    </p:spTree>
    <p:extLst>
      <p:ext uri="{BB962C8B-B14F-4D97-AF65-F5344CB8AC3E}">
        <p14:creationId xmlns:p14="http://schemas.microsoft.com/office/powerpoint/2010/main" val="1268482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7AB69-97FE-4BE4-B0BC-EE3E029168FC}"/>
              </a:ext>
            </a:extLst>
          </p:cNvPr>
          <p:cNvSpPr>
            <a:spLocks noGrp="1"/>
          </p:cNvSpPr>
          <p:nvPr>
            <p:ph type="title"/>
          </p:nvPr>
        </p:nvSpPr>
        <p:spPr/>
        <p:txBody>
          <a:bodyPr/>
          <a:lstStyle/>
          <a:p>
            <a:r>
              <a:rPr kumimoji="1" lang="en-US" altLang="ja-JP" dirty="0"/>
              <a:t>4-3d</a:t>
            </a:r>
            <a:r>
              <a:rPr kumimoji="1" lang="ja-JP" altLang="en-US" dirty="0"/>
              <a:t>　学習スタイルについての研究</a:t>
            </a:r>
          </a:p>
        </p:txBody>
      </p:sp>
      <p:sp>
        <p:nvSpPr>
          <p:cNvPr id="3" name="コンテンツ プレースホルダー 2">
            <a:extLst>
              <a:ext uri="{FF2B5EF4-FFF2-40B4-BE49-F238E27FC236}">
                <a16:creationId xmlns:a16="http://schemas.microsoft.com/office/drawing/2014/main" id="{BDA5ABC6-7F45-4702-A829-D7E540706942}"/>
              </a:ext>
            </a:extLst>
          </p:cNvPr>
          <p:cNvSpPr>
            <a:spLocks noGrp="1"/>
          </p:cNvSpPr>
          <p:nvPr>
            <p:ph idx="1"/>
          </p:nvPr>
        </p:nvSpPr>
        <p:spPr/>
        <p:txBody>
          <a:bodyPr/>
          <a:lstStyle/>
          <a:p>
            <a:r>
              <a:rPr kumimoji="1" lang="ja-JP" altLang="en-US" dirty="0"/>
              <a:t>どの教育者にとっても関心があるはずの、学習スタイルについての２つの基本的疑問がある。</a:t>
            </a:r>
            <a:endParaRPr kumimoji="1" lang="en-US" altLang="ja-JP" dirty="0"/>
          </a:p>
          <a:p>
            <a:pPr marL="514350" indent="-514350">
              <a:buFont typeface="+mj-lt"/>
              <a:buAutoNum type="arabicPeriod"/>
            </a:pPr>
            <a:r>
              <a:rPr lang="ja-JP" altLang="en-US" dirty="0"/>
              <a:t>学習スタイルは存在するのか？</a:t>
            </a:r>
            <a:endParaRPr lang="en-US" altLang="ja-JP" dirty="0"/>
          </a:p>
          <a:p>
            <a:pPr lvl="1"/>
            <a:r>
              <a:rPr kumimoji="1" lang="ja-JP" altLang="en-US" dirty="0"/>
              <a:t>答え：存在する。特定のスタイルの集合について、正確で信頼性のある測定を行う装置がある。</a:t>
            </a:r>
            <a:endParaRPr kumimoji="1" lang="en-US" altLang="ja-JP" dirty="0"/>
          </a:p>
          <a:p>
            <a:pPr marL="514350" indent="-514350">
              <a:buFont typeface="+mj-lt"/>
              <a:buAutoNum type="arabicPeriod"/>
            </a:pPr>
            <a:r>
              <a:rPr kumimoji="1" lang="ja-JP" altLang="en-US" dirty="0"/>
              <a:t>特定のスタイルの生徒にのみ最良となる教示形式を考案できるか？</a:t>
            </a:r>
            <a:endParaRPr kumimoji="1" lang="en-US" altLang="ja-JP" dirty="0"/>
          </a:p>
          <a:p>
            <a:pPr lvl="1"/>
            <a:r>
              <a:rPr lang="ja-JP" altLang="en-US" dirty="0"/>
              <a:t>答え：現時点での研究の知見はそれほど肯定的ではない。少数の例外を除き、学習スタイルに教示を合わせることで不一致の場合よりもよい結果を得ることにはなっていない。</a:t>
            </a:r>
            <a:endParaRPr kumimoji="1" lang="ja-JP" altLang="en-US" dirty="0"/>
          </a:p>
        </p:txBody>
      </p:sp>
    </p:spTree>
    <p:extLst>
      <p:ext uri="{BB962C8B-B14F-4D97-AF65-F5344CB8AC3E}">
        <p14:creationId xmlns:p14="http://schemas.microsoft.com/office/powerpoint/2010/main" val="1721248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6195D7-3545-4597-B092-859A183ECF29}"/>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6C47645-1315-4565-BF80-FD3552B074FA}"/>
              </a:ext>
            </a:extLst>
          </p:cNvPr>
          <p:cNvSpPr>
            <a:spLocks noGrp="1"/>
          </p:cNvSpPr>
          <p:nvPr>
            <p:ph idx="1"/>
          </p:nvPr>
        </p:nvSpPr>
        <p:spPr/>
        <p:txBody>
          <a:bodyPr/>
          <a:lstStyle/>
          <a:p>
            <a:r>
              <a:rPr kumimoji="1" lang="ja-JP" altLang="en-US" dirty="0"/>
              <a:t>なぜうまくいかないのか？　少なくとも</a:t>
            </a:r>
            <a:r>
              <a:rPr kumimoji="1" lang="en-US" altLang="ja-JP" dirty="0"/>
              <a:t>2</a:t>
            </a:r>
            <a:r>
              <a:rPr kumimoji="1" lang="ja-JP" altLang="en-US" dirty="0"/>
              <a:t>つの可能性がある。教示の質と、記憶の容量である。</a:t>
            </a:r>
            <a:endParaRPr kumimoji="1" lang="en-US" altLang="ja-JP" dirty="0"/>
          </a:p>
          <a:p>
            <a:pPr lvl="1"/>
            <a:r>
              <a:rPr lang="ja-JP" altLang="en-US" dirty="0"/>
              <a:t>教示の質が高く、学習スタイルの影響を凌駕してしまう（</a:t>
            </a:r>
            <a:r>
              <a:rPr lang="en-US" altLang="ja-JP" dirty="0"/>
              <a:t># </a:t>
            </a:r>
            <a:r>
              <a:rPr lang="ja-JP" altLang="en-US" dirty="0"/>
              <a:t>どのスタイルの生徒にとっても有効な教示となっているということだろう）。</a:t>
            </a:r>
            <a:endParaRPr lang="en-US" altLang="ja-JP" dirty="0"/>
          </a:p>
          <a:p>
            <a:pPr lvl="1"/>
            <a:r>
              <a:rPr kumimoji="1" lang="ja-JP" altLang="en-US" dirty="0"/>
              <a:t>あるいは、作動記憶容量が大きな生徒が、学習スタイルにかかわりな</a:t>
            </a:r>
            <a:r>
              <a:rPr lang="ja-JP" altLang="en-US" dirty="0"/>
              <a:t>く、よい成績を収める。</a:t>
            </a:r>
            <a:endParaRPr kumimoji="1" lang="en-US" altLang="ja-JP" dirty="0"/>
          </a:p>
        </p:txBody>
      </p:sp>
    </p:spTree>
    <p:extLst>
      <p:ext uri="{BB962C8B-B14F-4D97-AF65-F5344CB8AC3E}">
        <p14:creationId xmlns:p14="http://schemas.microsoft.com/office/powerpoint/2010/main" val="492273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14A4DB-F1C7-4623-9798-2C27D9C7BD34}"/>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B656B049-C109-4A38-A707-A71A9E9982F2}"/>
              </a:ext>
            </a:extLst>
          </p:cNvPr>
          <p:cNvSpPr>
            <a:spLocks noGrp="1"/>
          </p:cNvSpPr>
          <p:nvPr>
            <p:ph idx="1"/>
          </p:nvPr>
        </p:nvSpPr>
        <p:spPr/>
        <p:txBody>
          <a:bodyPr/>
          <a:lstStyle/>
          <a:p>
            <a:r>
              <a:rPr kumimoji="1" lang="ja-JP" altLang="en-US" dirty="0"/>
              <a:t>学習スタイルという概念を無視して、すべての生徒に対して同じように教えるべきか？</a:t>
            </a:r>
            <a:endParaRPr kumimoji="1" lang="en-US" altLang="ja-JP" dirty="0"/>
          </a:p>
          <a:p>
            <a:pPr lvl="1"/>
            <a:r>
              <a:rPr lang="ja-JP" altLang="en-US" dirty="0"/>
              <a:t>まだそうとは言えない。</a:t>
            </a:r>
            <a:endParaRPr kumimoji="1" lang="en-US" altLang="ja-JP" dirty="0"/>
          </a:p>
          <a:p>
            <a:r>
              <a:rPr lang="ja-JP" altLang="en-US" dirty="0"/>
              <a:t>われわれが述べたように相互作用する学習スタイルと教示形式がまだ見つかっていないことは、これからも見つからないことを意味しない。</a:t>
            </a:r>
            <a:endParaRPr lang="en-US" altLang="ja-JP" dirty="0"/>
          </a:p>
          <a:p>
            <a:r>
              <a:rPr lang="ja-JP" altLang="en-US" dirty="0"/>
              <a:t>生徒の特性と好みについて知るにつれ、少なくとも何人かについては、そのスタイルに教示をどのように合わせるか理解できるようになるかもしれない。</a:t>
            </a:r>
            <a:endParaRPr kumimoji="1" lang="ja-JP" altLang="en-US" dirty="0"/>
          </a:p>
        </p:txBody>
      </p:sp>
    </p:spTree>
    <p:extLst>
      <p:ext uri="{BB962C8B-B14F-4D97-AF65-F5344CB8AC3E}">
        <p14:creationId xmlns:p14="http://schemas.microsoft.com/office/powerpoint/2010/main" val="4252898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4B397F-27B3-4D8A-8AF7-C07350186ED1}"/>
              </a:ext>
            </a:extLst>
          </p:cNvPr>
          <p:cNvSpPr>
            <a:spLocks noGrp="1"/>
          </p:cNvSpPr>
          <p:nvPr>
            <p:ph type="title"/>
          </p:nvPr>
        </p:nvSpPr>
        <p:spPr/>
        <p:txBody>
          <a:bodyPr/>
          <a:lstStyle/>
          <a:p>
            <a:r>
              <a:rPr kumimoji="1" lang="en-US" altLang="ja-JP" dirty="0"/>
              <a:t>4-3e</a:t>
            </a:r>
            <a:r>
              <a:rPr kumimoji="1" lang="ja-JP" altLang="en-US" dirty="0"/>
              <a:t>　</a:t>
            </a:r>
            <a:r>
              <a:rPr lang="ja-JP" altLang="en-US" dirty="0"/>
              <a:t>学習スタイルへの気づきを教示のガイドに用いる</a:t>
            </a:r>
            <a:endParaRPr kumimoji="1" lang="ja-JP" altLang="en-US" dirty="0"/>
          </a:p>
        </p:txBody>
      </p:sp>
      <p:sp>
        <p:nvSpPr>
          <p:cNvPr id="3" name="コンテンツ プレースホルダー 2">
            <a:extLst>
              <a:ext uri="{FF2B5EF4-FFF2-40B4-BE49-F238E27FC236}">
                <a16:creationId xmlns:a16="http://schemas.microsoft.com/office/drawing/2014/main" id="{CE08A9A1-0C4E-4C21-9DF6-67BBD8DB1CAA}"/>
              </a:ext>
            </a:extLst>
          </p:cNvPr>
          <p:cNvSpPr>
            <a:spLocks noGrp="1"/>
          </p:cNvSpPr>
          <p:nvPr>
            <p:ph idx="1"/>
          </p:nvPr>
        </p:nvSpPr>
        <p:spPr/>
        <p:txBody>
          <a:bodyPr/>
          <a:lstStyle/>
          <a:p>
            <a:r>
              <a:rPr kumimoji="1" lang="ja-JP" altLang="en-US" dirty="0"/>
              <a:t>典型的な教室にはいくつかのスタイルの</a:t>
            </a:r>
            <a:r>
              <a:rPr kumimoji="1" lang="en-US" altLang="ja-JP" dirty="0"/>
              <a:t>25</a:t>
            </a:r>
            <a:r>
              <a:rPr kumimoji="1" lang="ja-JP" altLang="en-US" dirty="0"/>
              <a:t>人かそれ以上の生徒がいるので、すべてのスタイルの生徒がどこかの時点では対処されるように、教師はさまざまな教え方と評価方法を使うことを学ぶ必要がある。</a:t>
            </a:r>
            <a:endParaRPr kumimoji="1" lang="en-US" altLang="ja-JP" dirty="0"/>
          </a:p>
          <a:p>
            <a:pPr lvl="1"/>
            <a:r>
              <a:rPr lang="ja-JP" altLang="en-US" dirty="0"/>
              <a:t>たとえば、衝動型の生徒が思いついたことを発言してクラスの議論を混乱させ、もっと探索した答えを作るプロセスにまだいる熟慮型の生徒を出し抜いてしまうかもしれない。この可能性を最小化するために、非公式な口述ローテーションを計画したいと考えたり、回答の前に質問について全員が数分じっくり考えるように求めたりするかもしれない。衝動型の生徒に日の当たる場所を与えるため、学習した基本事項についての速解きドリルや</a:t>
            </a:r>
            <a:r>
              <a:rPr lang="en-US" altLang="ja-JP" dirty="0"/>
              <a:t>Q&amp;A</a:t>
            </a:r>
            <a:r>
              <a:rPr lang="ja-JP" altLang="en-US" dirty="0"/>
              <a:t>セッションを予定に入れるかもしれない。</a:t>
            </a:r>
            <a:endParaRPr kumimoji="1" lang="ja-JP" altLang="en-US" dirty="0"/>
          </a:p>
        </p:txBody>
      </p:sp>
    </p:spTree>
    <p:extLst>
      <p:ext uri="{BB962C8B-B14F-4D97-AF65-F5344CB8AC3E}">
        <p14:creationId xmlns:p14="http://schemas.microsoft.com/office/powerpoint/2010/main" val="1505951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2882DA-AE46-4972-AB1A-EC90E14364D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11B7AF8E-6A3E-4490-831A-2F1193D2FCB9}"/>
              </a:ext>
            </a:extLst>
          </p:cNvPr>
          <p:cNvSpPr>
            <a:spLocks noGrp="1"/>
          </p:cNvSpPr>
          <p:nvPr>
            <p:ph idx="1"/>
          </p:nvPr>
        </p:nvSpPr>
        <p:spPr/>
        <p:txBody>
          <a:bodyPr/>
          <a:lstStyle/>
          <a:p>
            <a:r>
              <a:rPr kumimoji="1" lang="ja-JP" altLang="en-US" dirty="0"/>
              <a:t>多様な教示テクニックと評価を用いることは、いくつかの理由から道理にかなうものである。</a:t>
            </a:r>
            <a:endParaRPr kumimoji="1" lang="en-US" altLang="ja-JP" dirty="0"/>
          </a:p>
          <a:p>
            <a:pPr lvl="1"/>
            <a:r>
              <a:rPr lang="ja-JP" altLang="en-US" dirty="0"/>
              <a:t>生徒が学習する方法は時間および状況によって変化しうる。</a:t>
            </a:r>
            <a:endParaRPr lang="en-US" altLang="ja-JP" dirty="0"/>
          </a:p>
          <a:p>
            <a:pPr lvl="1"/>
            <a:r>
              <a:rPr kumimoji="1" lang="ja-JP" altLang="en-US" dirty="0"/>
              <a:t>多様な教示テクニックとテスト形式を用いることは、自分の学習スタイルのレパートリーを広げるよう生徒を刺激するかもしれない。</a:t>
            </a:r>
            <a:endParaRPr kumimoji="1" lang="en-US" altLang="ja-JP" dirty="0"/>
          </a:p>
          <a:p>
            <a:pPr lvl="1"/>
            <a:r>
              <a:rPr kumimoji="1" lang="ja-JP" altLang="en-US" dirty="0"/>
              <a:t>最近の研究によれば、生徒は学習スタイルの好みを示すけれども、様々な課題を通して学習することができる。</a:t>
            </a:r>
          </a:p>
        </p:txBody>
      </p:sp>
    </p:spTree>
    <p:extLst>
      <p:ext uri="{BB962C8B-B14F-4D97-AF65-F5344CB8AC3E}">
        <p14:creationId xmlns:p14="http://schemas.microsoft.com/office/powerpoint/2010/main" val="1950953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BDCD8A-25F2-4E75-A19B-D0A5215651E0}"/>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69FC0F86-39C5-4CB3-A406-F45C237FFB34}"/>
              </a:ext>
            </a:extLst>
          </p:cNvPr>
          <p:cNvSpPr>
            <a:spLocks noGrp="1"/>
          </p:cNvSpPr>
          <p:nvPr>
            <p:ph idx="1"/>
          </p:nvPr>
        </p:nvSpPr>
        <p:spPr/>
        <p:txBody>
          <a:bodyPr>
            <a:normAutofit/>
          </a:bodyPr>
          <a:lstStyle/>
          <a:p>
            <a:r>
              <a:rPr kumimoji="1" lang="ja-JP" altLang="en-US" dirty="0"/>
              <a:t>あなた自身（身近な他者でもよい）は、</a:t>
            </a:r>
            <a:r>
              <a:rPr kumimoji="1" lang="en-US" altLang="ja-JP" dirty="0"/>
              <a:t>Sternberg </a:t>
            </a:r>
            <a:r>
              <a:rPr kumimoji="1" lang="ja-JP" altLang="en-US" dirty="0"/>
              <a:t>の心的自己統制スタイルにおいて、どこにあてはまりますか？</a:t>
            </a:r>
            <a:endParaRPr kumimoji="1" lang="en-US" altLang="ja-JP" dirty="0"/>
          </a:p>
          <a:p>
            <a:r>
              <a:rPr kumimoji="1" lang="ja-JP" altLang="en-US" dirty="0"/>
              <a:t>自分の学習スタイルによくあう（と思われる）学習方法を工夫してきましたか？</a:t>
            </a:r>
            <a:endParaRPr kumimoji="1" lang="en-US" altLang="ja-JP" dirty="0"/>
          </a:p>
          <a:p>
            <a:r>
              <a:rPr lang="ja-JP" altLang="en-US" dirty="0"/>
              <a:t>あなたが教える教科でよくみられる、学習上での生徒の悩みに対して、学習スタイルを考慮したアドバイスは可能でしょうか？</a:t>
            </a:r>
            <a:endParaRPr lang="en-US" altLang="ja-JP" dirty="0"/>
          </a:p>
          <a:p>
            <a:pPr lvl="1"/>
            <a:r>
              <a:rPr kumimoji="1" lang="ja-JP" altLang="en-US" dirty="0"/>
              <a:t>あなたはこうした学習が好みだろうから・・・</a:t>
            </a:r>
            <a:endParaRPr kumimoji="1" lang="en-US" altLang="ja-JP" dirty="0"/>
          </a:p>
          <a:p>
            <a:pPr lvl="1"/>
            <a:r>
              <a:rPr lang="ja-JP" altLang="en-US" dirty="0"/>
              <a:t>あなたの好みではないだろうけれども、こうしたことをやってみて・・・</a:t>
            </a:r>
            <a:endParaRPr kumimoji="1" lang="en-US" altLang="ja-JP" dirty="0"/>
          </a:p>
        </p:txBody>
      </p:sp>
    </p:spTree>
    <p:extLst>
      <p:ext uri="{BB962C8B-B14F-4D97-AF65-F5344CB8AC3E}">
        <p14:creationId xmlns:p14="http://schemas.microsoft.com/office/powerpoint/2010/main" val="25164128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305696-8F63-40F7-9C81-D85C844DE8E3}"/>
              </a:ext>
            </a:extLst>
          </p:cNvPr>
          <p:cNvSpPr>
            <a:spLocks noGrp="1"/>
          </p:cNvSpPr>
          <p:nvPr>
            <p:ph type="title"/>
          </p:nvPr>
        </p:nvSpPr>
        <p:spPr/>
        <p:txBody>
          <a:bodyPr/>
          <a:lstStyle/>
          <a:p>
            <a:r>
              <a:rPr kumimoji="1" lang="en-US" altLang="ja-JP" dirty="0"/>
              <a:t>4-3f</a:t>
            </a:r>
            <a:r>
              <a:rPr kumimoji="1" lang="ja-JP" altLang="en-US" dirty="0"/>
              <a:t>　学習スタイルの調整にテクノロジーを用いる</a:t>
            </a:r>
          </a:p>
        </p:txBody>
      </p:sp>
      <p:sp>
        <p:nvSpPr>
          <p:cNvPr id="3" name="コンテンツ プレースホルダー 2">
            <a:extLst>
              <a:ext uri="{FF2B5EF4-FFF2-40B4-BE49-F238E27FC236}">
                <a16:creationId xmlns:a16="http://schemas.microsoft.com/office/drawing/2014/main" id="{6703BE08-755D-496A-8A25-30DBAAE220F4}"/>
              </a:ext>
            </a:extLst>
          </p:cNvPr>
          <p:cNvSpPr>
            <a:spLocks noGrp="1"/>
          </p:cNvSpPr>
          <p:nvPr>
            <p:ph idx="1"/>
          </p:nvPr>
        </p:nvSpPr>
        <p:spPr/>
        <p:txBody>
          <a:bodyPr>
            <a:normAutofit fontScale="92500" lnSpcReduction="10000"/>
          </a:bodyPr>
          <a:lstStyle/>
          <a:p>
            <a:r>
              <a:rPr kumimoji="1" lang="ja-JP" altLang="en-US" dirty="0"/>
              <a:t>様々な形式の知能を強化するのにテクノロジーを用いることができるように、学習スタイルを調節するのにもテクノロジーを用いることができる。</a:t>
            </a:r>
            <a:endParaRPr kumimoji="1" lang="en-US" altLang="ja-JP" dirty="0"/>
          </a:p>
          <a:p>
            <a:r>
              <a:rPr lang="ja-JP" altLang="en-US" dirty="0"/>
              <a:t>ウェブベースのバーチャル科学実験室を用いた小学生は、教室での伝統的な授業を受けた生徒よりも、良い成績を収めた。ウェブベースのバーチャル実験室を用いた生徒は様々な学習スタイルを示したが、学習スタイルの間で（</a:t>
            </a:r>
            <a:r>
              <a:rPr lang="en-US" altLang="ja-JP" dirty="0"/>
              <a:t># </a:t>
            </a:r>
            <a:r>
              <a:rPr lang="ja-JP" altLang="en-US" dirty="0"/>
              <a:t>成績に？）違いはなかった。ウェブベースのバーチャル実験室は学習スタイルの多様性を調整したと言える。</a:t>
            </a:r>
            <a:endParaRPr lang="en-US" altLang="ja-JP" dirty="0"/>
          </a:p>
          <a:p>
            <a:pPr lvl="1"/>
            <a:r>
              <a:rPr kumimoji="1" lang="en-US" altLang="ja-JP" dirty="0"/>
              <a:t>Sun, K. –T, Lin, Y., &amp; Yu, C. (2008). A study on learning effect among different learning styles in a Web-based lab of science for elementary school students. </a:t>
            </a:r>
            <a:r>
              <a:rPr kumimoji="1" lang="en-US" altLang="ja-JP" i="1" dirty="0"/>
              <a:t>Computers &amp; Education</a:t>
            </a:r>
            <a:r>
              <a:rPr kumimoji="1" lang="en-US" altLang="ja-JP" dirty="0"/>
              <a:t>, 50(4), 1411-1422. </a:t>
            </a:r>
            <a:endParaRPr kumimoji="1" lang="ja-JP" altLang="en-US" dirty="0"/>
          </a:p>
        </p:txBody>
      </p:sp>
    </p:spTree>
    <p:extLst>
      <p:ext uri="{BB962C8B-B14F-4D97-AF65-F5344CB8AC3E}">
        <p14:creationId xmlns:p14="http://schemas.microsoft.com/office/powerpoint/2010/main" val="295587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BF076D-5EF3-4854-BB91-E8193081B843}"/>
              </a:ext>
            </a:extLst>
          </p:cNvPr>
          <p:cNvSpPr>
            <a:spLocks noGrp="1"/>
          </p:cNvSpPr>
          <p:nvPr>
            <p:ph type="title"/>
          </p:nvPr>
        </p:nvSpPr>
        <p:spPr/>
        <p:txBody>
          <a:bodyPr/>
          <a:lstStyle/>
          <a:p>
            <a:r>
              <a:rPr kumimoji="1" lang="en-US" altLang="ja-JP" dirty="0"/>
              <a:t>4-3</a:t>
            </a:r>
            <a:r>
              <a:rPr kumimoji="1" lang="ja-JP" altLang="en-US" dirty="0"/>
              <a:t>　</a:t>
            </a:r>
            <a:r>
              <a:rPr lang="ja-JP" altLang="en-US" dirty="0"/>
              <a:t>学習スタイル</a:t>
            </a:r>
            <a:endParaRPr kumimoji="1" lang="ja-JP" altLang="en-US" dirty="0"/>
          </a:p>
        </p:txBody>
      </p:sp>
      <p:sp>
        <p:nvSpPr>
          <p:cNvPr id="3" name="コンテンツ プレースホルダー 2">
            <a:extLst>
              <a:ext uri="{FF2B5EF4-FFF2-40B4-BE49-F238E27FC236}">
                <a16:creationId xmlns:a16="http://schemas.microsoft.com/office/drawing/2014/main" id="{69BD9BEF-6FC9-40E5-9E9D-72E3BD8C39E6}"/>
              </a:ext>
            </a:extLst>
          </p:cNvPr>
          <p:cNvSpPr>
            <a:spLocks noGrp="1"/>
          </p:cNvSpPr>
          <p:nvPr>
            <p:ph idx="1"/>
          </p:nvPr>
        </p:nvSpPr>
        <p:spPr/>
        <p:txBody>
          <a:bodyPr/>
          <a:lstStyle/>
          <a:p>
            <a:r>
              <a:rPr kumimoji="1" lang="ja-JP" altLang="en-US" dirty="0"/>
              <a:t>知能の構成要素が単一なのか複数なのかによらず、心理学者は知能が「能力（</a:t>
            </a:r>
            <a:r>
              <a:rPr kumimoji="1" lang="en-US" altLang="ja-JP" dirty="0"/>
              <a:t>ability</a:t>
            </a:r>
            <a:r>
              <a:rPr kumimoji="1" lang="ja-JP" altLang="en-US" dirty="0"/>
              <a:t>）」であるということには同意している。</a:t>
            </a:r>
            <a:endParaRPr kumimoji="1" lang="en-US" altLang="ja-JP" dirty="0"/>
          </a:p>
          <a:p>
            <a:pPr lvl="1"/>
            <a:r>
              <a:rPr lang="ja-JP" altLang="en-US" dirty="0"/>
              <a:t>能力は、少ないよりは多い方がよい。</a:t>
            </a:r>
            <a:endParaRPr kumimoji="1" lang="en-US" altLang="ja-JP" dirty="0"/>
          </a:p>
          <a:p>
            <a:r>
              <a:rPr lang="ja-JP" altLang="en-US" dirty="0"/>
              <a:t>近年、心理学者は、容量（</a:t>
            </a:r>
            <a:r>
              <a:rPr lang="en-US" altLang="ja-JP" dirty="0"/>
              <a:t>capacity</a:t>
            </a:r>
            <a:r>
              <a:rPr lang="ja-JP" altLang="en-US" dirty="0"/>
              <a:t>）の問題よりも、それがとる様式（</a:t>
            </a:r>
            <a:r>
              <a:rPr lang="en-US" altLang="ja-JP" dirty="0"/>
              <a:t>form</a:t>
            </a:r>
            <a:r>
              <a:rPr lang="ja-JP" altLang="en-US" dirty="0"/>
              <a:t>）が重要な特性についても研究を行っている。ここでは、</a:t>
            </a:r>
            <a:r>
              <a:rPr lang="ja-JP" altLang="en-US" u="sng" dirty="0">
                <a:solidFill>
                  <a:srgbClr val="FF0000"/>
                </a:solidFill>
              </a:rPr>
              <a:t>学習スタイル</a:t>
            </a:r>
            <a:r>
              <a:rPr lang="ja-JP" altLang="en-US" dirty="0"/>
              <a:t>（</a:t>
            </a:r>
            <a:r>
              <a:rPr lang="en-US" altLang="ja-JP" dirty="0"/>
              <a:t>learning style</a:t>
            </a:r>
            <a:r>
              <a:rPr lang="ja-JP" altLang="en-US" dirty="0"/>
              <a:t>）あるいは</a:t>
            </a:r>
            <a:r>
              <a:rPr lang="ja-JP" altLang="en-US" u="sng" dirty="0">
                <a:solidFill>
                  <a:srgbClr val="FF0000"/>
                </a:solidFill>
              </a:rPr>
              <a:t>認知スタイル</a:t>
            </a:r>
            <a:r>
              <a:rPr lang="ja-JP" altLang="en-US" dirty="0"/>
              <a:t>（</a:t>
            </a:r>
            <a:r>
              <a:rPr lang="en-US" altLang="ja-JP" dirty="0"/>
              <a:t>cognitive style</a:t>
            </a:r>
            <a:r>
              <a:rPr lang="ja-JP" altLang="en-US" dirty="0"/>
              <a:t>）という概念をとりあげる。</a:t>
            </a:r>
            <a:endParaRPr lang="en-US" altLang="ja-JP" dirty="0"/>
          </a:p>
          <a:p>
            <a:pPr lvl="1"/>
            <a:r>
              <a:rPr lang="ja-JP" altLang="en-US" dirty="0"/>
              <a:t>能力とは異なり、スタイルは価値中立的である。すなわち、</a:t>
            </a:r>
            <a:r>
              <a:rPr lang="ja-JP" altLang="en-US" u="sng" dirty="0"/>
              <a:t>どのようなスタイルも適切な環境において適応的</a:t>
            </a:r>
            <a:r>
              <a:rPr lang="ja-JP" altLang="en-US" dirty="0"/>
              <a:t>である。</a:t>
            </a:r>
            <a:endParaRPr lang="en-US" altLang="ja-JP" dirty="0"/>
          </a:p>
        </p:txBody>
      </p:sp>
    </p:spTree>
    <p:extLst>
      <p:ext uri="{BB962C8B-B14F-4D97-AF65-F5344CB8AC3E}">
        <p14:creationId xmlns:p14="http://schemas.microsoft.com/office/powerpoint/2010/main" val="40403497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85C930-F73E-4660-B359-EEF1EEA75BC7}"/>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4D55620-7F76-4AB5-8501-CEB5CA6334A4}"/>
              </a:ext>
            </a:extLst>
          </p:cNvPr>
          <p:cNvSpPr>
            <a:spLocks noGrp="1"/>
          </p:cNvSpPr>
          <p:nvPr>
            <p:ph idx="1"/>
          </p:nvPr>
        </p:nvSpPr>
        <p:spPr/>
        <p:txBody>
          <a:bodyPr/>
          <a:lstStyle/>
          <a:p>
            <a:r>
              <a:rPr kumimoji="1" lang="en-US" altLang="ja-JP" dirty="0"/>
              <a:t>Web 2.0 </a:t>
            </a:r>
            <a:r>
              <a:rPr kumimoji="1" lang="ja-JP" altLang="en-US" dirty="0"/>
              <a:t>で利用可能になったテクノロジーのツールは、生徒が教室に持ち込む様々な学習スタイルに対応するために、どの学年においても</a:t>
            </a:r>
            <a:r>
              <a:rPr lang="ja-JP" altLang="en-US" dirty="0"/>
              <a:t>使うことができる。</a:t>
            </a:r>
            <a:endParaRPr lang="en-US" altLang="ja-JP" dirty="0"/>
          </a:p>
          <a:p>
            <a:r>
              <a:rPr kumimoji="1" lang="en-US" altLang="ja-JP" dirty="0" err="1"/>
              <a:t>Minjuan</a:t>
            </a:r>
            <a:r>
              <a:rPr kumimoji="1" lang="en-US" altLang="ja-JP" dirty="0"/>
              <a:t> Wang </a:t>
            </a:r>
            <a:r>
              <a:rPr kumimoji="1" lang="ja-JP" altLang="en-US" dirty="0"/>
              <a:t>と </a:t>
            </a:r>
            <a:r>
              <a:rPr kumimoji="1" lang="en-US" altLang="ja-JP" dirty="0" err="1"/>
              <a:t>Myunghee</a:t>
            </a:r>
            <a:r>
              <a:rPr kumimoji="1" lang="en-US" altLang="ja-JP" dirty="0"/>
              <a:t> Kang (2006) </a:t>
            </a:r>
            <a:r>
              <a:rPr kumimoji="1" lang="ja-JP" altLang="en-US" dirty="0"/>
              <a:t>は、学習スタイルのみならず、文化的背景におい</a:t>
            </a:r>
            <a:r>
              <a:rPr lang="ja-JP" altLang="en-US" dirty="0"/>
              <a:t>ても異なる学習者を参加させるために</a:t>
            </a:r>
            <a:r>
              <a:rPr lang="en-US" altLang="ja-JP" dirty="0"/>
              <a:t>ICT</a:t>
            </a:r>
            <a:r>
              <a:rPr lang="ja-JP" altLang="en-US" dirty="0"/>
              <a:t>を用いることができる方法を指して、</a:t>
            </a:r>
            <a:r>
              <a:rPr lang="en-US" altLang="ja-JP" dirty="0" err="1"/>
              <a:t>cybergogy</a:t>
            </a:r>
            <a:r>
              <a:rPr lang="en-US" altLang="ja-JP" dirty="0"/>
              <a:t> </a:t>
            </a:r>
            <a:r>
              <a:rPr lang="ja-JP" altLang="en-US" dirty="0"/>
              <a:t>という言葉を作った。</a:t>
            </a:r>
            <a:r>
              <a:rPr kumimoji="1" lang="en-US" altLang="ja-JP" dirty="0"/>
              <a:t> </a:t>
            </a:r>
            <a:endParaRPr kumimoji="1" lang="ja-JP" altLang="en-US" dirty="0"/>
          </a:p>
        </p:txBody>
      </p:sp>
    </p:spTree>
    <p:extLst>
      <p:ext uri="{BB962C8B-B14F-4D97-AF65-F5344CB8AC3E}">
        <p14:creationId xmlns:p14="http://schemas.microsoft.com/office/powerpoint/2010/main" val="4198110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4B72F6-BD77-400C-A3FC-527287260652}"/>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5AF76ABD-5F71-40D3-94C0-09A0438B3BD0}"/>
              </a:ext>
            </a:extLst>
          </p:cNvPr>
          <p:cNvSpPr>
            <a:spLocks noGrp="1"/>
          </p:cNvSpPr>
          <p:nvPr>
            <p:ph idx="1"/>
          </p:nvPr>
        </p:nvSpPr>
        <p:spPr/>
        <p:txBody>
          <a:bodyPr/>
          <a:lstStyle/>
          <a:p>
            <a:r>
              <a:rPr kumimoji="1" lang="ja-JP" altLang="en-US" dirty="0"/>
              <a:t>熟練教師である </a:t>
            </a:r>
            <a:r>
              <a:rPr kumimoji="1" lang="en-US" altLang="ja-JP" dirty="0"/>
              <a:t>Amy Benjamin </a:t>
            </a:r>
            <a:r>
              <a:rPr kumimoji="1" lang="ja-JP" altLang="en-US" dirty="0"/>
              <a:t>は、テクノロジーは生徒の個人差を調整する効果的なツールであるばかりではなく、新人と熟練の教師が協調するための特有の機会を提供すると主張している。</a:t>
            </a:r>
            <a:endParaRPr kumimoji="1" lang="en-US" altLang="ja-JP" dirty="0"/>
          </a:p>
          <a:p>
            <a:pPr lvl="1"/>
            <a:r>
              <a:rPr lang="ja-JP" altLang="en-US" dirty="0"/>
              <a:t>熟練教師に向けて、「われわれの若い同僚は、生徒と同じく、</a:t>
            </a:r>
            <a:r>
              <a:rPr lang="en-US" altLang="ja-JP" dirty="0"/>
              <a:t>e</a:t>
            </a:r>
            <a:r>
              <a:rPr lang="ja-JP" altLang="en-US" dirty="0"/>
              <a:t>コミュニケーションと</a:t>
            </a:r>
            <a:r>
              <a:rPr lang="en-US" altLang="ja-JP" dirty="0"/>
              <a:t>e</a:t>
            </a:r>
            <a:r>
              <a:rPr lang="ja-JP" altLang="en-US" dirty="0"/>
              <a:t>ラーニングに慣れている。・・・われわれはクラスのマネジメントについて知っており、彼らはテクノロジーについて知っている。・・・かつてないほどに、新人と熟練の教師が互いに提供するものが多くある。」</a:t>
            </a:r>
            <a:endParaRPr kumimoji="1" lang="ja-JP" altLang="en-US" dirty="0"/>
          </a:p>
        </p:txBody>
      </p:sp>
    </p:spTree>
    <p:extLst>
      <p:ext uri="{BB962C8B-B14F-4D97-AF65-F5344CB8AC3E}">
        <p14:creationId xmlns:p14="http://schemas.microsoft.com/office/powerpoint/2010/main" val="3748319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26E1BC-1C31-4CC5-B0E5-D1AC6C9DDEB5}"/>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069281AA-4B69-489F-BF1D-9B2B83634A3B}"/>
              </a:ext>
            </a:extLst>
          </p:cNvPr>
          <p:cNvSpPr>
            <a:spLocks noGrp="1"/>
          </p:cNvSpPr>
          <p:nvPr>
            <p:ph idx="1"/>
          </p:nvPr>
        </p:nvSpPr>
        <p:spPr/>
        <p:txBody>
          <a:bodyPr/>
          <a:lstStyle/>
          <a:p>
            <a:r>
              <a:rPr kumimoji="1" lang="ja-JP" altLang="en-US" u="sng" dirty="0">
                <a:solidFill>
                  <a:srgbClr val="FF0000"/>
                </a:solidFill>
              </a:rPr>
              <a:t>学習スタイル</a:t>
            </a:r>
            <a:r>
              <a:rPr lang="ja-JP" altLang="en-US" dirty="0"/>
              <a:t>は、</a:t>
            </a:r>
            <a:r>
              <a:rPr lang="ja-JP" altLang="en-US" u="sng" dirty="0"/>
              <a:t>ある特定の方法で情報を知覚し、それについて考え、組織化する、時間および対象によらず一貫した好み</a:t>
            </a:r>
            <a:r>
              <a:rPr lang="ja-JP" altLang="en-US" dirty="0"/>
              <a:t>として定義できる。</a:t>
            </a:r>
            <a:endParaRPr lang="en-US" altLang="ja-JP" dirty="0"/>
          </a:p>
          <a:p>
            <a:pPr lvl="1"/>
            <a:r>
              <a:rPr lang="ja-JP" altLang="en-US" dirty="0"/>
              <a:t>課題の性質について考え、関連する情報を集め、詳細な計画を立ててから行動を起こすことを好む生徒がいる一方で、最初に思いついたことを実行してどうなるかを確かめることを好む生徒がいる。</a:t>
            </a:r>
            <a:endParaRPr lang="en-US" altLang="ja-JP" dirty="0"/>
          </a:p>
          <a:p>
            <a:pPr lvl="1"/>
            <a:r>
              <a:rPr lang="ja-JP" altLang="en-US" dirty="0"/>
              <a:t>課題のいくつかの側面を同時に進めることを好む生徒がいる一方で、ひとつずつを論理的に進めることを好む生徒がいる。</a:t>
            </a:r>
            <a:endParaRPr lang="en-US" altLang="ja-JP" dirty="0"/>
          </a:p>
        </p:txBody>
      </p:sp>
    </p:spTree>
    <p:extLst>
      <p:ext uri="{BB962C8B-B14F-4D97-AF65-F5344CB8AC3E}">
        <p14:creationId xmlns:p14="http://schemas.microsoft.com/office/powerpoint/2010/main" val="1373985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AE2F12-C1DE-488D-A6D2-F13F30595E68}"/>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C05C2E5A-F37E-4DDB-A247-D3CF09638B18}"/>
              </a:ext>
            </a:extLst>
          </p:cNvPr>
          <p:cNvSpPr>
            <a:spLocks noGrp="1"/>
          </p:cNvSpPr>
          <p:nvPr>
            <p:ph idx="1"/>
          </p:nvPr>
        </p:nvSpPr>
        <p:spPr/>
        <p:txBody>
          <a:bodyPr/>
          <a:lstStyle/>
          <a:p>
            <a:r>
              <a:rPr kumimoji="1" lang="ja-JP" altLang="en-US" dirty="0"/>
              <a:t>スタイルは好み（</a:t>
            </a:r>
            <a:r>
              <a:rPr kumimoji="1" lang="en-US" altLang="ja-JP" dirty="0"/>
              <a:t>preference</a:t>
            </a:r>
            <a:r>
              <a:rPr kumimoji="1" lang="ja-JP" altLang="en-US" dirty="0"/>
              <a:t>）であって、固定化された行動モードではないことに注意しよう。状況が許せば、少なくとも一時的に、他のスタイルをとることができる。</a:t>
            </a:r>
            <a:endParaRPr kumimoji="1" lang="en-US" altLang="ja-JP" dirty="0"/>
          </a:p>
          <a:p>
            <a:pPr lvl="1"/>
            <a:r>
              <a:rPr lang="ja-JP" altLang="en-US" dirty="0"/>
              <a:t>スタイルの切り替えにのうまさには個人差がある。</a:t>
            </a:r>
            <a:endParaRPr lang="en-US" altLang="ja-JP" dirty="0"/>
          </a:p>
          <a:p>
            <a:r>
              <a:rPr kumimoji="1" lang="ja-JP" altLang="en-US" dirty="0"/>
              <a:t>かなり多くの学習スタイルが提案されてきた。これらのうち</a:t>
            </a:r>
            <a:r>
              <a:rPr kumimoji="1" lang="en-US" altLang="ja-JP" dirty="0"/>
              <a:t>3</a:t>
            </a:r>
            <a:r>
              <a:rPr kumimoji="1" lang="ja-JP" altLang="en-US" dirty="0"/>
              <a:t>つについて検討する。</a:t>
            </a:r>
            <a:endParaRPr kumimoji="1" lang="en-US" altLang="ja-JP" dirty="0"/>
          </a:p>
          <a:p>
            <a:pPr lvl="1"/>
            <a:r>
              <a:rPr lang="ja-JP" altLang="en-US" dirty="0"/>
              <a:t>熟慮型（</a:t>
            </a:r>
            <a:r>
              <a:rPr lang="en-US" altLang="ja-JP" dirty="0"/>
              <a:t>reflectivity</a:t>
            </a:r>
            <a:r>
              <a:rPr lang="ja-JP" altLang="en-US" dirty="0"/>
              <a:t>）</a:t>
            </a:r>
            <a:r>
              <a:rPr lang="en-US" altLang="ja-JP" dirty="0"/>
              <a:t>/ </a:t>
            </a:r>
            <a:r>
              <a:rPr lang="ja-JP" altLang="en-US" dirty="0"/>
              <a:t>衝動型（</a:t>
            </a:r>
            <a:r>
              <a:rPr lang="en-US" altLang="ja-JP" dirty="0"/>
              <a:t>impulsivity</a:t>
            </a:r>
            <a:r>
              <a:rPr lang="ja-JP" altLang="en-US" dirty="0"/>
              <a:t>）</a:t>
            </a:r>
            <a:endParaRPr lang="en-US" altLang="ja-JP" dirty="0"/>
          </a:p>
          <a:p>
            <a:pPr lvl="1"/>
            <a:r>
              <a:rPr kumimoji="1" lang="ja-JP" altLang="en-US" dirty="0"/>
              <a:t>場依存型（</a:t>
            </a:r>
            <a:r>
              <a:rPr kumimoji="1" lang="en-US" altLang="ja-JP" dirty="0"/>
              <a:t>field dependence</a:t>
            </a:r>
            <a:r>
              <a:rPr kumimoji="1" lang="ja-JP" altLang="en-US" dirty="0"/>
              <a:t>）</a:t>
            </a:r>
            <a:r>
              <a:rPr kumimoji="1" lang="en-US" altLang="ja-JP" dirty="0"/>
              <a:t>/ </a:t>
            </a:r>
            <a:r>
              <a:rPr kumimoji="1" lang="ja-JP" altLang="en-US" dirty="0"/>
              <a:t>場独立型（</a:t>
            </a:r>
            <a:r>
              <a:rPr kumimoji="1" lang="en-US" altLang="ja-JP" dirty="0"/>
              <a:t>field independence</a:t>
            </a:r>
            <a:r>
              <a:rPr kumimoji="1" lang="ja-JP" altLang="en-US" dirty="0"/>
              <a:t>）</a:t>
            </a:r>
            <a:endParaRPr kumimoji="1" lang="en-US" altLang="ja-JP" dirty="0"/>
          </a:p>
          <a:p>
            <a:pPr lvl="1"/>
            <a:r>
              <a:rPr lang="ja-JP" altLang="en-US" dirty="0"/>
              <a:t>心的自己統治（</a:t>
            </a:r>
            <a:r>
              <a:rPr lang="en-US" altLang="ja-JP" dirty="0"/>
              <a:t>m</a:t>
            </a:r>
            <a:r>
              <a:rPr kumimoji="1" lang="en-US" altLang="ja-JP" dirty="0"/>
              <a:t>ental self-government</a:t>
            </a:r>
            <a:r>
              <a:rPr kumimoji="1" lang="ja-JP" altLang="en-US" dirty="0"/>
              <a:t>）</a:t>
            </a:r>
          </a:p>
        </p:txBody>
      </p:sp>
    </p:spTree>
    <p:extLst>
      <p:ext uri="{BB962C8B-B14F-4D97-AF65-F5344CB8AC3E}">
        <p14:creationId xmlns:p14="http://schemas.microsoft.com/office/powerpoint/2010/main" val="1821280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E272FC-F0C9-4DD8-B646-6033A3840794}"/>
              </a:ext>
            </a:extLst>
          </p:cNvPr>
          <p:cNvSpPr>
            <a:spLocks noGrp="1"/>
          </p:cNvSpPr>
          <p:nvPr>
            <p:ph type="title"/>
          </p:nvPr>
        </p:nvSpPr>
        <p:spPr/>
        <p:txBody>
          <a:bodyPr/>
          <a:lstStyle/>
          <a:p>
            <a:r>
              <a:rPr kumimoji="1" lang="en-US" altLang="ja-JP" dirty="0"/>
              <a:t>4-3a</a:t>
            </a:r>
            <a:r>
              <a:rPr kumimoji="1" lang="ja-JP" altLang="en-US" dirty="0"/>
              <a:t>　熟慮型と衝動型</a:t>
            </a:r>
          </a:p>
        </p:txBody>
      </p:sp>
      <p:sp>
        <p:nvSpPr>
          <p:cNvPr id="3" name="コンテンツ プレースホルダー 2">
            <a:extLst>
              <a:ext uri="{FF2B5EF4-FFF2-40B4-BE49-F238E27FC236}">
                <a16:creationId xmlns:a16="http://schemas.microsoft.com/office/drawing/2014/main" id="{11EEA23B-8E26-429D-9798-65DD9F8DC384}"/>
              </a:ext>
            </a:extLst>
          </p:cNvPr>
          <p:cNvSpPr>
            <a:spLocks noGrp="1"/>
          </p:cNvSpPr>
          <p:nvPr>
            <p:ph idx="1"/>
          </p:nvPr>
        </p:nvSpPr>
        <p:spPr/>
        <p:txBody>
          <a:bodyPr/>
          <a:lstStyle/>
          <a:p>
            <a:r>
              <a:rPr kumimoji="1" lang="en-US" altLang="ja-JP" dirty="0"/>
              <a:t>1960</a:t>
            </a:r>
            <a:r>
              <a:rPr kumimoji="1" lang="ja-JP" altLang="en-US" dirty="0"/>
              <a:t>年代の初めに、</a:t>
            </a:r>
            <a:r>
              <a:rPr kumimoji="1" lang="en-US" altLang="ja-JP" dirty="0"/>
              <a:t>Jerom</a:t>
            </a:r>
            <a:r>
              <a:rPr lang="en-US" altLang="ja-JP" dirty="0"/>
              <a:t>e Kagan </a:t>
            </a:r>
            <a:r>
              <a:rPr lang="ja-JP" altLang="en-US" dirty="0"/>
              <a:t>は、衝動的（</a:t>
            </a:r>
            <a:r>
              <a:rPr lang="en-US" altLang="ja-JP" dirty="0"/>
              <a:t>impulsive</a:t>
            </a:r>
            <a:r>
              <a:rPr lang="ja-JP" altLang="en-US" dirty="0"/>
              <a:t>）な生徒がいる一方で、熟慮的（</a:t>
            </a:r>
            <a:r>
              <a:rPr lang="en-US" altLang="ja-JP" dirty="0"/>
              <a:t>reflective</a:t>
            </a:r>
            <a:r>
              <a:rPr lang="ja-JP" altLang="en-US" dirty="0"/>
              <a:t>）な生徒がいることを見出した。</a:t>
            </a:r>
            <a:endParaRPr lang="en-US" altLang="ja-JP" dirty="0"/>
          </a:p>
          <a:p>
            <a:pPr lvl="1"/>
            <a:r>
              <a:rPr kumimoji="1" lang="ja-JP" altLang="en-US" dirty="0"/>
              <a:t>衝動的な生徒は、速い概念的テンポを持っているとされる。すぐに答えがわからない課題や問いに直面すると、衝動的な生徒は</a:t>
            </a:r>
            <a:r>
              <a:rPr lang="ja-JP" altLang="en-US" dirty="0"/>
              <a:t>熟慮</a:t>
            </a:r>
            <a:r>
              <a:rPr kumimoji="1" lang="ja-JP" altLang="en-US" dirty="0"/>
              <a:t>的な生徒よりも速く反応する。問題解決の状況では、衝動的な生徒はあまり情報を集めず、その集め方は体系的でなく、熟慮的な生徒に比べるとさまざまな解についてあまり考えない。</a:t>
            </a:r>
            <a:endParaRPr kumimoji="1" lang="en-US" altLang="ja-JP" dirty="0"/>
          </a:p>
          <a:p>
            <a:pPr lvl="1"/>
            <a:r>
              <a:rPr lang="ja-JP" altLang="en-US" dirty="0"/>
              <a:t>熟慮的な生徒は、情報の収集に時間をかけ、それらと解との関連をよく分析してから反応を返す。</a:t>
            </a:r>
            <a:endParaRPr kumimoji="1" lang="ja-JP" altLang="en-US" dirty="0"/>
          </a:p>
        </p:txBody>
      </p:sp>
    </p:spTree>
    <p:extLst>
      <p:ext uri="{BB962C8B-B14F-4D97-AF65-F5344CB8AC3E}">
        <p14:creationId xmlns:p14="http://schemas.microsoft.com/office/powerpoint/2010/main" val="4054590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5F6FD8-B9FC-4247-85E3-DAFE667FFB4F}"/>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BBB86E2-9243-4F73-A4F3-32148326CECE}"/>
              </a:ext>
            </a:extLst>
          </p:cNvPr>
          <p:cNvSpPr>
            <a:spLocks noGrp="1"/>
          </p:cNvSpPr>
          <p:nvPr>
            <p:ph idx="1"/>
          </p:nvPr>
        </p:nvSpPr>
        <p:spPr/>
        <p:txBody>
          <a:bodyPr>
            <a:normAutofit/>
          </a:bodyPr>
          <a:lstStyle/>
          <a:p>
            <a:r>
              <a:rPr kumimoji="1" lang="en-US" altLang="ja-JP" dirty="0"/>
              <a:t>IQ </a:t>
            </a:r>
            <a:r>
              <a:rPr kumimoji="1" lang="ja-JP" altLang="en-US" dirty="0"/>
              <a:t>のスコアと同様に、こうしたスタイルはかなり安定している。しかし、環境側の要求に応じて変えることができる。６歳児のグループで、テレビの視聴時間が減少すると、衝動性が減少して、熟慮が増加し、読書に費やす時間が増加した（</a:t>
            </a:r>
            <a:r>
              <a:rPr kumimoji="1" lang="en-US" altLang="ja-JP" dirty="0"/>
              <a:t>Greenfield, 2009</a:t>
            </a:r>
            <a:r>
              <a:rPr kumimoji="1" lang="ja-JP" altLang="en-US" dirty="0"/>
              <a:t>）。</a:t>
            </a:r>
            <a:endParaRPr kumimoji="1" lang="en-US" altLang="ja-JP" dirty="0"/>
          </a:p>
          <a:p>
            <a:pPr lvl="1"/>
            <a:r>
              <a:rPr lang="en-US" altLang="ja-JP" dirty="0"/>
              <a:t>Whereas reading is associated with reflection, television is associated with impulsivity. Over a 6-week period, an experimental reduction in television watching in a group of 6-year-olds decreased intellectual impulsivity, increased reflection, and increased time spent reading.</a:t>
            </a:r>
            <a:r>
              <a:rPr lang="ja-JP" altLang="en-US" dirty="0"/>
              <a:t>（</a:t>
            </a:r>
            <a:r>
              <a:rPr lang="en-US" altLang="ja-JP" dirty="0"/>
              <a:t>Greenfield, 2009 </a:t>
            </a:r>
            <a:r>
              <a:rPr lang="ja-JP" altLang="en-US" dirty="0"/>
              <a:t>より引用）</a:t>
            </a:r>
            <a:endParaRPr kumimoji="1" lang="ja-JP" altLang="en-US" dirty="0"/>
          </a:p>
        </p:txBody>
      </p:sp>
    </p:spTree>
    <p:extLst>
      <p:ext uri="{BB962C8B-B14F-4D97-AF65-F5344CB8AC3E}">
        <p14:creationId xmlns:p14="http://schemas.microsoft.com/office/powerpoint/2010/main" val="2700367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905AC2-DD27-4E18-A14C-262935110A17}"/>
              </a:ext>
            </a:extLst>
          </p:cNvPr>
          <p:cNvSpPr>
            <a:spLocks noGrp="1"/>
          </p:cNvSpPr>
          <p:nvPr>
            <p:ph type="title"/>
          </p:nvPr>
        </p:nvSpPr>
        <p:spPr/>
        <p:txBody>
          <a:bodyPr/>
          <a:lstStyle/>
          <a:p>
            <a:endParaRPr kumimoji="1" lang="ja-JP" altLang="en-US" dirty="0"/>
          </a:p>
        </p:txBody>
      </p:sp>
      <p:sp>
        <p:nvSpPr>
          <p:cNvPr id="3" name="コンテンツ プレースホルダー 2">
            <a:extLst>
              <a:ext uri="{FF2B5EF4-FFF2-40B4-BE49-F238E27FC236}">
                <a16:creationId xmlns:a16="http://schemas.microsoft.com/office/drawing/2014/main" id="{364DA84B-0755-401C-B696-292A0100A02D}"/>
              </a:ext>
            </a:extLst>
          </p:cNvPr>
          <p:cNvSpPr>
            <a:spLocks noGrp="1"/>
          </p:cNvSpPr>
          <p:nvPr>
            <p:ph idx="1"/>
          </p:nvPr>
        </p:nvSpPr>
        <p:spPr/>
        <p:txBody>
          <a:bodyPr/>
          <a:lstStyle/>
          <a:p>
            <a:r>
              <a:rPr kumimoji="1" lang="ja-JP" altLang="en-US" dirty="0"/>
              <a:t>あなたが教える教科において、熟慮型の生徒と衝動型の生徒が異なった反応を見せるであろう場面の例をいくつか考えてください。</a:t>
            </a:r>
            <a:endParaRPr kumimoji="1" lang="en-US" altLang="ja-JP" dirty="0"/>
          </a:p>
          <a:p>
            <a:pPr lvl="1"/>
            <a:r>
              <a:rPr kumimoji="1" lang="ja-JP" altLang="en-US" dirty="0"/>
              <a:t>その場面では、どちらかのスタイルの生徒の方が、よいパフォーマンスを示すでしょうか？</a:t>
            </a:r>
            <a:endParaRPr kumimoji="1" lang="en-US" altLang="ja-JP" dirty="0"/>
          </a:p>
          <a:p>
            <a:pPr lvl="1"/>
            <a:r>
              <a:rPr lang="ja-JP" altLang="en-US" dirty="0"/>
              <a:t>もし不利なスタイルがあるなら、スタイルを一時的に変えることは可能でしょうか？</a:t>
            </a:r>
            <a:endParaRPr kumimoji="1" lang="en-US" altLang="ja-JP" dirty="0"/>
          </a:p>
        </p:txBody>
      </p:sp>
    </p:spTree>
    <p:extLst>
      <p:ext uri="{BB962C8B-B14F-4D97-AF65-F5344CB8AC3E}">
        <p14:creationId xmlns:p14="http://schemas.microsoft.com/office/powerpoint/2010/main" val="1586201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C5721E-FD19-4682-B068-6B7C71F633A3}"/>
              </a:ext>
            </a:extLst>
          </p:cNvPr>
          <p:cNvSpPr>
            <a:spLocks noGrp="1"/>
          </p:cNvSpPr>
          <p:nvPr>
            <p:ph type="title"/>
          </p:nvPr>
        </p:nvSpPr>
        <p:spPr/>
        <p:txBody>
          <a:bodyPr/>
          <a:lstStyle/>
          <a:p>
            <a:r>
              <a:rPr kumimoji="1" lang="en-US" altLang="ja-JP" dirty="0"/>
              <a:t>4-3b</a:t>
            </a:r>
            <a:r>
              <a:rPr kumimoji="1" lang="ja-JP" altLang="en-US" dirty="0"/>
              <a:t>　場依存型と場独立型</a:t>
            </a:r>
          </a:p>
        </p:txBody>
      </p:sp>
      <p:sp>
        <p:nvSpPr>
          <p:cNvPr id="3" name="コンテンツ プレースホルダー 2">
            <a:extLst>
              <a:ext uri="{FF2B5EF4-FFF2-40B4-BE49-F238E27FC236}">
                <a16:creationId xmlns:a16="http://schemas.microsoft.com/office/drawing/2014/main" id="{6E1DD755-8A49-4F57-88A0-9B685EAE8FA5}"/>
              </a:ext>
            </a:extLst>
          </p:cNvPr>
          <p:cNvSpPr>
            <a:spLocks noGrp="1"/>
          </p:cNvSpPr>
          <p:nvPr>
            <p:ph idx="1"/>
          </p:nvPr>
        </p:nvSpPr>
        <p:spPr/>
        <p:txBody>
          <a:bodyPr/>
          <a:lstStyle/>
          <a:p>
            <a:r>
              <a:rPr lang="ja-JP" altLang="en-US" dirty="0"/>
              <a:t>学習スタイルの別の人気ある次元として、</a:t>
            </a:r>
            <a:r>
              <a:rPr lang="en-US" altLang="ja-JP" dirty="0"/>
              <a:t>Herbert </a:t>
            </a:r>
            <a:r>
              <a:rPr lang="en-US" altLang="ja-JP" dirty="0" err="1"/>
              <a:t>Witkin</a:t>
            </a:r>
            <a:r>
              <a:rPr lang="en-US" altLang="ja-JP" dirty="0"/>
              <a:t> </a:t>
            </a:r>
            <a:r>
              <a:rPr lang="ja-JP" altLang="en-US" dirty="0"/>
              <a:t>によって提案された</a:t>
            </a:r>
            <a:r>
              <a:rPr lang="ja-JP" altLang="en-US" u="sng" dirty="0">
                <a:solidFill>
                  <a:srgbClr val="FF0000"/>
                </a:solidFill>
              </a:rPr>
              <a:t>場依存</a:t>
            </a:r>
            <a:r>
              <a:rPr lang="en-US" altLang="ja-JP" u="sng" dirty="0">
                <a:solidFill>
                  <a:srgbClr val="FF0000"/>
                </a:solidFill>
              </a:rPr>
              <a:t>-</a:t>
            </a:r>
            <a:r>
              <a:rPr lang="ja-JP" altLang="en-US" u="sng" dirty="0">
                <a:solidFill>
                  <a:srgbClr val="FF0000"/>
                </a:solidFill>
              </a:rPr>
              <a:t>場独立</a:t>
            </a:r>
            <a:r>
              <a:rPr lang="ja-JP" altLang="en-US" dirty="0"/>
              <a:t>（</a:t>
            </a:r>
            <a:r>
              <a:rPr lang="en-US" altLang="ja-JP" dirty="0"/>
              <a:t>field dependence-field independence</a:t>
            </a:r>
            <a:r>
              <a:rPr lang="ja-JP" altLang="en-US" dirty="0"/>
              <a:t>）がある。これは、</a:t>
            </a:r>
            <a:r>
              <a:rPr lang="ja-JP" altLang="en-US" u="sng" dirty="0"/>
              <a:t>特定の情報についての人の知覚と思考が周囲の環境によって影響される程度</a:t>
            </a:r>
            <a:r>
              <a:rPr lang="ja-JP" altLang="en-US" dirty="0"/>
              <a:t>である。</a:t>
            </a:r>
            <a:endParaRPr lang="en-US" altLang="ja-JP" dirty="0"/>
          </a:p>
          <a:p>
            <a:r>
              <a:rPr kumimoji="1" lang="ja-JP" altLang="en-US" dirty="0"/>
              <a:t>単純な幾何図形を提示され、直線が交わったもっと大きく複雑な図形の内部にその単純図形を見つける。場依存型の人は場独立型の人よりも反応に時間がかかり、見つける図形の数が少ない。（</a:t>
            </a:r>
            <a:r>
              <a:rPr kumimoji="1" lang="en-US" altLang="ja-JP" dirty="0"/>
              <a:t>Embedded Figure </a:t>
            </a:r>
            <a:r>
              <a:rPr lang="en-US" altLang="ja-JP" dirty="0"/>
              <a:t>T</a:t>
            </a:r>
            <a:r>
              <a:rPr kumimoji="1" lang="en-US" altLang="ja-JP" dirty="0"/>
              <a:t>est</a:t>
            </a:r>
            <a:r>
              <a:rPr kumimoji="1" lang="ja-JP" altLang="en-US" dirty="0"/>
              <a:t>）</a:t>
            </a:r>
          </a:p>
        </p:txBody>
      </p:sp>
    </p:spTree>
    <p:extLst>
      <p:ext uri="{BB962C8B-B14F-4D97-AF65-F5344CB8AC3E}">
        <p14:creationId xmlns:p14="http://schemas.microsoft.com/office/powerpoint/2010/main" val="17364796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TotalTime>
  <Words>3258</Words>
  <Application>Microsoft Office PowerPoint</Application>
  <PresentationFormat>ワイド画面</PresentationFormat>
  <Paragraphs>148</Paragraphs>
  <Slides>31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31</vt:i4>
      </vt:variant>
    </vt:vector>
  </HeadingPairs>
  <TitlesOfParts>
    <vt:vector size="35" baseType="lpstr">
      <vt:lpstr>游ゴシック</vt:lpstr>
      <vt:lpstr>游ゴシック Light</vt:lpstr>
      <vt:lpstr>Arial</vt:lpstr>
      <vt:lpstr>Office テーマ</vt:lpstr>
      <vt:lpstr>教育方法論 / 教育方法の研究　第２回　学習者特性の理解（概説）</vt:lpstr>
      <vt:lpstr>PowerPoint プレゼンテーション</vt:lpstr>
      <vt:lpstr>4-3　学習スタイル</vt:lpstr>
      <vt:lpstr>PowerPoint プレゼンテーション</vt:lpstr>
      <vt:lpstr>PowerPoint プレゼンテーション</vt:lpstr>
      <vt:lpstr>4-3a　熟慮型と衝動型</vt:lpstr>
      <vt:lpstr>PowerPoint プレゼンテーション</vt:lpstr>
      <vt:lpstr>PowerPoint プレゼンテーション</vt:lpstr>
      <vt:lpstr>4-3b　場依存型と場独立型</vt:lpstr>
      <vt:lpstr>PowerPoint プレゼンテーション</vt:lpstr>
      <vt:lpstr>PowerPoint プレゼンテーション</vt:lpstr>
      <vt:lpstr>PowerPoint プレゼンテーション</vt:lpstr>
      <vt:lpstr>PowerPoint プレゼンテーション</vt:lpstr>
      <vt:lpstr>4-3c　心的自己統治スタイル</vt:lpstr>
      <vt:lpstr>PowerPoint プレゼンテーション</vt:lpstr>
      <vt:lpstr>PowerPoint プレゼンテーション</vt:lpstr>
      <vt:lpstr>Table 4-3　教示活動をスタンバーグの心的自己統治スタイルにあわせる（機能）</vt:lpstr>
      <vt:lpstr>Table 4-3　教示活動をスタンバーグの心的自己統治スタイルにあわせる（形態）</vt:lpstr>
      <vt:lpstr>Table 4-3　教示活動をスタンバーグの心的自己統治スタイルにあわせる（水準）</vt:lpstr>
      <vt:lpstr>Table 4-3　教示活動をスタンバーグの心的自己統治スタイルにあわせる（範囲）</vt:lpstr>
      <vt:lpstr>Table 4-3　教示活動をスタンバーグの心的自己統治スタイルにあわせる（傾向）</vt:lpstr>
      <vt:lpstr>PowerPoint プレゼンテーション</vt:lpstr>
      <vt:lpstr>4-3d　学習スタイルについての研究</vt:lpstr>
      <vt:lpstr>PowerPoint プレゼンテーション</vt:lpstr>
      <vt:lpstr>PowerPoint プレゼンテーション</vt:lpstr>
      <vt:lpstr>4-3e　学習スタイルへの気づきを教示のガイドに用いる</vt:lpstr>
      <vt:lpstr>PowerPoint プレゼンテーション</vt:lpstr>
      <vt:lpstr>PowerPoint プレゼンテーション</vt:lpstr>
      <vt:lpstr>4-3f　学習スタイルの調整にテクノロジーを用いる</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寺尾 敦</dc:creator>
  <cp:lastModifiedBy>寺尾 敦</cp:lastModifiedBy>
  <cp:revision>64</cp:revision>
  <dcterms:created xsi:type="dcterms:W3CDTF">2021-04-11T10:35:49Z</dcterms:created>
  <dcterms:modified xsi:type="dcterms:W3CDTF">2021-04-12T10:57:44Z</dcterms:modified>
</cp:coreProperties>
</file>