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56" r:id="rId2"/>
    <p:sldId id="263" r:id="rId3"/>
    <p:sldId id="269" r:id="rId4"/>
    <p:sldId id="258" r:id="rId5"/>
    <p:sldId id="259" r:id="rId6"/>
    <p:sldId id="283" r:id="rId7"/>
    <p:sldId id="261" r:id="rId8"/>
    <p:sldId id="268" r:id="rId9"/>
    <p:sldId id="257" r:id="rId10"/>
    <p:sldId id="262" r:id="rId11"/>
    <p:sldId id="278" r:id="rId12"/>
    <p:sldId id="279" r:id="rId13"/>
    <p:sldId id="260" r:id="rId14"/>
    <p:sldId id="264" r:id="rId15"/>
    <p:sldId id="265" r:id="rId16"/>
    <p:sldId id="270" r:id="rId17"/>
    <p:sldId id="271" r:id="rId18"/>
    <p:sldId id="284" r:id="rId19"/>
    <p:sldId id="267" r:id="rId20"/>
    <p:sldId id="285" r:id="rId21"/>
    <p:sldId id="287" r:id="rId22"/>
    <p:sldId id="286" r:id="rId23"/>
    <p:sldId id="288" r:id="rId24"/>
    <p:sldId id="275" r:id="rId25"/>
    <p:sldId id="276" r:id="rId26"/>
    <p:sldId id="277" r:id="rId2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69" d="100"/>
          <a:sy n="69" d="100"/>
        </p:scale>
        <p:origin x="1224" y="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39B4A34-D081-4ACD-92D1-CA7198322C37}" type="datetimeFigureOut">
              <a:rPr kumimoji="1" lang="ja-JP" altLang="en-US" smtClean="0"/>
              <a:pPr/>
              <a:t>2020/4/6</a:t>
            </a:fld>
            <a:endParaRPr kumimoji="1"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C6E3C42-C815-4FB2-A201-32BF90B89454}" type="slidenum">
              <a:rPr kumimoji="1" lang="ja-JP" altLang="en-US" smtClean="0"/>
              <a:pPr/>
              <a:t>‹#›</a:t>
            </a:fld>
            <a:endParaRPr kumimoji="1" lang="ja-JP" altLang="en-US"/>
          </a:p>
        </p:txBody>
      </p:sp>
    </p:spTree>
    <p:extLst>
      <p:ext uri="{BB962C8B-B14F-4D97-AF65-F5344CB8AC3E}">
        <p14:creationId xmlns:p14="http://schemas.microsoft.com/office/powerpoint/2010/main" val="10439691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34916C-966C-487B-97C4-AED55C66D580}" type="datetimeFigureOut">
              <a:rPr kumimoji="1" lang="ja-JP" altLang="en-US" smtClean="0"/>
              <a:pPr/>
              <a:t>2020/4/6</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533F83-0FA3-4F4D-A417-86EB1D967F83}" type="slidenum">
              <a:rPr kumimoji="1" lang="ja-JP" altLang="en-US" smtClean="0"/>
              <a:pPr/>
              <a:t>‹#›</a:t>
            </a:fld>
            <a:endParaRPr kumimoji="1" lang="ja-JP" altLang="en-US"/>
          </a:p>
        </p:txBody>
      </p:sp>
    </p:spTree>
    <p:extLst>
      <p:ext uri="{BB962C8B-B14F-4D97-AF65-F5344CB8AC3E}">
        <p14:creationId xmlns:p14="http://schemas.microsoft.com/office/powerpoint/2010/main" val="34252481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正解：１．ブルートフォースアタック（総当たり攻撃），２．辞書攻撃</a:t>
            </a:r>
            <a:endParaRPr kumimoji="1" lang="ja-JP" altLang="en-US" dirty="0"/>
          </a:p>
        </p:txBody>
      </p:sp>
      <p:sp>
        <p:nvSpPr>
          <p:cNvPr id="4" name="スライド番号プレースホルダー 3"/>
          <p:cNvSpPr>
            <a:spLocks noGrp="1"/>
          </p:cNvSpPr>
          <p:nvPr>
            <p:ph type="sldNum" sz="quarter" idx="10"/>
          </p:nvPr>
        </p:nvSpPr>
        <p:spPr/>
        <p:txBody>
          <a:bodyPr/>
          <a:lstStyle/>
          <a:p>
            <a:fld id="{10533F83-0FA3-4F4D-A417-86EB1D967F83}" type="slidenum">
              <a:rPr kumimoji="1" lang="ja-JP" altLang="en-US" smtClean="0"/>
              <a:pPr/>
              <a:t>24</a:t>
            </a:fld>
            <a:endParaRPr kumimoji="1" lang="ja-JP" altLang="en-US"/>
          </a:p>
        </p:txBody>
      </p:sp>
    </p:spTree>
    <p:extLst>
      <p:ext uri="{BB962C8B-B14F-4D97-AF65-F5344CB8AC3E}">
        <p14:creationId xmlns:p14="http://schemas.microsoft.com/office/powerpoint/2010/main" val="38609970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正解：３．キーロガー，４．ソーシャル・エンジニアリング</a:t>
            </a:r>
            <a:endParaRPr kumimoji="1" lang="ja-JP" altLang="en-US" dirty="0"/>
          </a:p>
        </p:txBody>
      </p:sp>
      <p:sp>
        <p:nvSpPr>
          <p:cNvPr id="4" name="スライド番号プレースホルダー 3"/>
          <p:cNvSpPr>
            <a:spLocks noGrp="1"/>
          </p:cNvSpPr>
          <p:nvPr>
            <p:ph type="sldNum" sz="quarter" idx="10"/>
          </p:nvPr>
        </p:nvSpPr>
        <p:spPr/>
        <p:txBody>
          <a:bodyPr/>
          <a:lstStyle/>
          <a:p>
            <a:fld id="{10533F83-0FA3-4F4D-A417-86EB1D967F83}" type="slidenum">
              <a:rPr kumimoji="1" lang="ja-JP" altLang="en-US" smtClean="0"/>
              <a:pPr/>
              <a:t>25</a:t>
            </a:fld>
            <a:endParaRPr kumimoji="1" lang="ja-JP" altLang="en-US"/>
          </a:p>
        </p:txBody>
      </p:sp>
    </p:spTree>
    <p:extLst>
      <p:ext uri="{BB962C8B-B14F-4D97-AF65-F5344CB8AC3E}">
        <p14:creationId xmlns:p14="http://schemas.microsoft.com/office/powerpoint/2010/main" val="41440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D95AD8D6-EFCF-4955-AB04-CD08C2745273}" type="datetime1">
              <a:rPr kumimoji="1" lang="ja-JP" altLang="en-US" smtClean="0"/>
              <a:pPr/>
              <a:t>2020/4/6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ADE8CC-EFA7-481C-B5AB-771260B5EF98}"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236BDAE-9E00-4A5C-8A19-5535941D44AA}" type="datetime1">
              <a:rPr kumimoji="1" lang="ja-JP" altLang="en-US" smtClean="0"/>
              <a:pPr/>
              <a:t>2020/4/6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ADE8CC-EFA7-481C-B5AB-771260B5EF98}"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D5E99EB-FF5C-4692-BE55-6FB9883AAA9C}" type="datetime1">
              <a:rPr kumimoji="1" lang="ja-JP" altLang="en-US" smtClean="0"/>
              <a:pPr/>
              <a:t>2020/4/6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ADE8CC-EFA7-481C-B5AB-771260B5EF98}"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01AE806-EC7B-4198-A0B4-CE1A3BF16BDC}" type="datetime1">
              <a:rPr kumimoji="1" lang="ja-JP" altLang="en-US" smtClean="0"/>
              <a:pPr/>
              <a:t>2020/4/6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ADE8CC-EFA7-481C-B5AB-771260B5EF98}"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F6858953-FE88-42FF-B737-1C5A0AC5C688}" type="datetime1">
              <a:rPr kumimoji="1" lang="ja-JP" altLang="en-US" smtClean="0"/>
              <a:pPr/>
              <a:t>2020/4/6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ADE8CC-EFA7-481C-B5AB-771260B5EF98}"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35290630-701E-4A2A-B162-864F006EEB44}" type="datetime1">
              <a:rPr kumimoji="1" lang="ja-JP" altLang="en-US" smtClean="0"/>
              <a:pPr/>
              <a:t>2020/4/6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6ADE8CC-EFA7-481C-B5AB-771260B5EF98}"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6C371D74-DAD2-41F5-B986-8A3BD34124EF}" type="datetime1">
              <a:rPr kumimoji="1" lang="ja-JP" altLang="en-US" smtClean="0"/>
              <a:pPr/>
              <a:t>2020/4/6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A6ADE8CC-EFA7-481C-B5AB-771260B5EF98}"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CD058694-1198-47A9-B93F-1321A1BBC1C6}" type="datetime1">
              <a:rPr kumimoji="1" lang="ja-JP" altLang="en-US" smtClean="0"/>
              <a:pPr/>
              <a:t>2020/4/6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A6ADE8CC-EFA7-481C-B5AB-771260B5EF98}"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4FF409B-883D-4A26-93B6-C103A617B5A1}" type="datetime1">
              <a:rPr kumimoji="1" lang="ja-JP" altLang="en-US" smtClean="0"/>
              <a:pPr/>
              <a:t>2020/4/6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A6ADE8CC-EFA7-481C-B5AB-771260B5EF98}"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4B1630C-73FD-4A21-A2C3-AE29D30C9172}" type="datetime1">
              <a:rPr kumimoji="1" lang="ja-JP" altLang="en-US" smtClean="0"/>
              <a:pPr/>
              <a:t>2020/4/6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6ADE8CC-EFA7-481C-B5AB-771260B5EF98}"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8AE9E50F-8B09-45EB-8C0E-1C4E03769228}" type="datetime1">
              <a:rPr kumimoji="1" lang="ja-JP" altLang="en-US" smtClean="0"/>
              <a:pPr/>
              <a:t>2020/4/6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6ADE8CC-EFA7-481C-B5AB-771260B5EF98}"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1E3160-C829-4C41-8E44-4C90164E6505}" type="datetime1">
              <a:rPr kumimoji="1" lang="ja-JP" altLang="en-US" smtClean="0"/>
              <a:pPr/>
              <a:t>2020/4/6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ADE8CC-EFA7-481C-B5AB-771260B5EF98}"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password.kaspersky.com/jp/"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keyscrambler.co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antiphishing.jp/consumer/abt_phishing.ht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japan.norton.com/brute-force-attack-9215"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soumu.go.jp/main_sosiki/joho_tsusin/security/business/staff/01.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lifeclip.org/it/20.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dirty="0" smtClean="0"/>
              <a:t>教育方法の研究　第</a:t>
            </a:r>
            <a:r>
              <a:rPr kumimoji="1" lang="en-US" altLang="ja-JP" dirty="0" smtClean="0"/>
              <a:t>1</a:t>
            </a:r>
            <a:r>
              <a:rPr kumimoji="1" lang="ja-JP" altLang="en-US" dirty="0" smtClean="0"/>
              <a:t>回</a:t>
            </a:r>
            <a:r>
              <a:rPr kumimoji="1" lang="en-US" altLang="ja-JP" dirty="0" smtClean="0"/>
              <a:t/>
            </a:r>
            <a:br>
              <a:rPr kumimoji="1" lang="en-US" altLang="ja-JP" dirty="0" smtClean="0"/>
            </a:br>
            <a:r>
              <a:rPr kumimoji="1" lang="ja-JP" altLang="en-US" dirty="0" smtClean="0"/>
              <a:t>パスワード作成と管理</a:t>
            </a:r>
            <a:endParaRPr kumimoji="1" lang="ja-JP" altLang="en-US" dirty="0"/>
          </a:p>
        </p:txBody>
      </p:sp>
      <p:sp>
        <p:nvSpPr>
          <p:cNvPr id="3" name="サブタイトル 2"/>
          <p:cNvSpPr>
            <a:spLocks noGrp="1"/>
          </p:cNvSpPr>
          <p:nvPr>
            <p:ph type="subTitle" idx="1"/>
          </p:nvPr>
        </p:nvSpPr>
        <p:spPr/>
        <p:txBody>
          <a:bodyPr>
            <a:normAutofit fontScale="85000" lnSpcReduction="20000"/>
          </a:bodyPr>
          <a:lstStyle/>
          <a:p>
            <a:r>
              <a:rPr kumimoji="1" lang="ja-JP" altLang="en-US" dirty="0" smtClean="0"/>
              <a:t>寺尾　敦</a:t>
            </a:r>
            <a:endParaRPr kumimoji="1" lang="en-US" altLang="ja-JP" dirty="0" smtClean="0"/>
          </a:p>
          <a:p>
            <a:r>
              <a:rPr lang="ja-JP" altLang="en-US" dirty="0" smtClean="0"/>
              <a:t>青山学院大学社会情報学部</a:t>
            </a:r>
            <a:endParaRPr lang="en-US" altLang="ja-JP" dirty="0" smtClean="0"/>
          </a:p>
          <a:p>
            <a:r>
              <a:rPr lang="en-US" altLang="ja-JP" dirty="0" err="1" smtClean="0"/>
              <a:t>atsushi</a:t>
            </a:r>
            <a:r>
              <a:rPr lang="en-US" altLang="ja-JP" dirty="0" smtClean="0"/>
              <a:t> [at] si.aoyama.ac.jp</a:t>
            </a:r>
          </a:p>
          <a:p>
            <a:r>
              <a:rPr kumimoji="1" lang="en-US" altLang="ja-JP" dirty="0" smtClean="0"/>
              <a:t>Twitter: @</a:t>
            </a:r>
            <a:r>
              <a:rPr kumimoji="1" lang="en-US" altLang="ja-JP" dirty="0" err="1" smtClean="0"/>
              <a:t>aterao</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パスワード</a:t>
            </a:r>
            <a:r>
              <a:rPr lang="ja-JP" altLang="en-US" dirty="0" smtClean="0"/>
              <a:t>の安全性確認</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作成したパスワードの安全性を評価するソフトウェアあるいはサービスはいくつかある．</a:t>
            </a:r>
            <a:endParaRPr kumimoji="1" lang="en-US" altLang="ja-JP" dirty="0" smtClean="0"/>
          </a:p>
          <a:p>
            <a:pPr lvl="1"/>
            <a:r>
              <a:rPr lang="ja-JP" altLang="en-US" dirty="0" smtClean="0"/>
              <a:t>例：</a:t>
            </a:r>
            <a:r>
              <a:rPr lang="en-US" altLang="ja-JP" dirty="0" smtClean="0">
                <a:hlinkClick r:id="rId2"/>
              </a:rPr>
              <a:t>Kaspersky Secure Password Check</a:t>
            </a:r>
            <a:r>
              <a:rPr lang="ja-JP" altLang="en-US" dirty="0" smtClean="0"/>
              <a:t>（本物のパスワードは入力しないという注意あり）</a:t>
            </a:r>
            <a:endParaRPr kumimoji="1" lang="en-US" altLang="ja-JP" dirty="0" smtClean="0"/>
          </a:p>
          <a:p>
            <a:r>
              <a:rPr lang="ja-JP" altLang="en-US" dirty="0" smtClean="0"/>
              <a:t>しかし，結果を過度に信用してはいけない．パスワードを破ろうとするときのさまざまな手段をテストして判定しているわけではない．</a:t>
            </a:r>
            <a:endParaRPr lang="en-US" altLang="ja-JP" dirty="0" smtClean="0"/>
          </a:p>
          <a:p>
            <a:pPr lvl="1"/>
            <a:r>
              <a:rPr lang="ja-JP" altLang="en-US" dirty="0" smtClean="0"/>
              <a:t>長さや文字種類など，いくつかの基準についてテストしているだけ．</a:t>
            </a:r>
            <a:endParaRPr lang="en-US" altLang="ja-JP"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パスワードの問題</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ja-JP" altLang="en-US" dirty="0" smtClean="0"/>
              <a:t>われわれは多くのシステムを利用し，それらはみな強いパスワードを要求する．さらに，それらを頻繁に変更するよう求められる．これが新たな脆弱性を生み出してしまっている．</a:t>
            </a:r>
            <a:endParaRPr kumimoji="1" lang="en-US" altLang="ja-JP" dirty="0" smtClean="0"/>
          </a:p>
          <a:p>
            <a:pPr lvl="1"/>
            <a:r>
              <a:rPr lang="ja-JP" altLang="en-US" dirty="0"/>
              <a:t>我々</a:t>
            </a:r>
            <a:r>
              <a:rPr lang="ja-JP" altLang="en-US" dirty="0" smtClean="0"/>
              <a:t>にはいまや，簡単なパスワードであれたくさんのパスワードが必要で，どのパスワードがどこで必要かを覚えるのも難しいことを彼ら（＝セキュリティ管理を担当している人）は認識していないようだ．このことが，さらに新しい脆弱性を生み出している．</a:t>
            </a:r>
            <a:r>
              <a:rPr lang="ja-JP" altLang="en-US" sz="1800" dirty="0" smtClean="0"/>
              <a:t>（</a:t>
            </a:r>
            <a:r>
              <a:rPr lang="en-US" altLang="ja-JP" sz="1800" dirty="0" smtClean="0"/>
              <a:t>D. A. </a:t>
            </a:r>
            <a:r>
              <a:rPr lang="ja-JP" altLang="en-US" sz="1800" dirty="0" smtClean="0"/>
              <a:t>ノーマン</a:t>
            </a:r>
            <a:r>
              <a:rPr lang="en-US" altLang="ja-JP" sz="1800" dirty="0" smtClean="0"/>
              <a:t>『</a:t>
            </a:r>
            <a:r>
              <a:rPr lang="ja-JP" altLang="en-US" sz="1800" dirty="0" smtClean="0"/>
              <a:t>誰のためのデザイン？　増補・改訂版</a:t>
            </a:r>
            <a:r>
              <a:rPr lang="en-US" altLang="ja-JP" sz="1800" dirty="0" smtClean="0"/>
              <a:t>』</a:t>
            </a:r>
            <a:r>
              <a:rPr lang="ja-JP" altLang="en-US" sz="1800" dirty="0" smtClean="0"/>
              <a:t>新曜社</a:t>
            </a:r>
            <a:r>
              <a:rPr lang="en-US" altLang="ja-JP" sz="1800" dirty="0" smtClean="0"/>
              <a:t>p.124</a:t>
            </a:r>
            <a:r>
              <a:rPr lang="ja-JP" altLang="en-US" sz="1800" dirty="0" smtClean="0"/>
              <a:t>）</a:t>
            </a:r>
            <a:endParaRPr kumimoji="1" lang="ja-JP" altLang="en-US" sz="1800" dirty="0"/>
          </a:p>
        </p:txBody>
      </p:sp>
    </p:spTree>
    <p:extLst>
      <p:ext uri="{BB962C8B-B14F-4D97-AF65-F5344CB8AC3E}">
        <p14:creationId xmlns:p14="http://schemas.microsoft.com/office/powerpoint/2010/main" val="24878696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pPr lvl="1"/>
            <a:r>
              <a:rPr kumimoji="1" lang="ja-JP" altLang="en-US" dirty="0" smtClean="0"/>
              <a:t>パスワードの要求を複雑にすればするほど，システムは安全ではなくなってゆく．なぜか．こういう組み合わせの全部をとても覚えられないので，書き留めておくからである．そして，このプライベートで重要な情報をどこにしまうだろうか．財布の中に入れておく，あるいはコンピュータのキーボードの下やどこか見つけやすいところにテープで貼っておく．かなり頻繁に必要になるからである．そこで，泥棒は財布を盗むかリストを発見するだけで，すべての秘密を知ることができる．</a:t>
            </a:r>
            <a:r>
              <a:rPr kumimoji="1" lang="ja-JP" altLang="en-US" sz="1800" dirty="0" smtClean="0"/>
              <a:t>（同上）</a:t>
            </a:r>
            <a:endParaRPr kumimoji="1" lang="ja-JP" altLang="en-US" sz="1800" dirty="0"/>
          </a:p>
        </p:txBody>
      </p:sp>
    </p:spTree>
    <p:extLst>
      <p:ext uri="{BB962C8B-B14F-4D97-AF65-F5344CB8AC3E}">
        <p14:creationId xmlns:p14="http://schemas.microsoft.com/office/powerpoint/2010/main" val="19981433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現実的なパスワード管理</a:t>
            </a:r>
            <a:endParaRPr kumimoji="1" lang="ja-JP" altLang="en-US" dirty="0"/>
          </a:p>
        </p:txBody>
      </p:sp>
      <p:sp>
        <p:nvSpPr>
          <p:cNvPr id="3" name="コンテンツ プレースホルダ 2"/>
          <p:cNvSpPr>
            <a:spLocks noGrp="1"/>
          </p:cNvSpPr>
          <p:nvPr>
            <p:ph idx="1"/>
          </p:nvPr>
        </p:nvSpPr>
        <p:spPr/>
        <p:txBody>
          <a:bodyPr>
            <a:normAutofit fontScale="85000" lnSpcReduction="10000"/>
          </a:bodyPr>
          <a:lstStyle/>
          <a:p>
            <a:r>
              <a:rPr lang="ja-JP" altLang="en-US" dirty="0"/>
              <a:t>重要な</a:t>
            </a:r>
            <a:r>
              <a:rPr lang="ja-JP" altLang="en-US" dirty="0" smtClean="0"/>
              <a:t>サービスは他と別パスワードにして，記憶しておく．メモしない．どこにも保存しない．</a:t>
            </a:r>
            <a:endParaRPr lang="en-US" altLang="ja-JP" dirty="0" smtClean="0"/>
          </a:p>
          <a:p>
            <a:r>
              <a:rPr kumimoji="1" lang="ja-JP" altLang="en-US" dirty="0" smtClean="0"/>
              <a:t>その他のパスワードはクラウドサービスに保存する．</a:t>
            </a:r>
            <a:endParaRPr kumimoji="1" lang="en-US" altLang="ja-JP" dirty="0" smtClean="0"/>
          </a:p>
          <a:p>
            <a:pPr lvl="1"/>
            <a:r>
              <a:rPr lang="ja-JP" altLang="en-US" dirty="0"/>
              <a:t>メモ</a:t>
            </a:r>
            <a:r>
              <a:rPr lang="ja-JP" altLang="en-US" dirty="0" smtClean="0"/>
              <a:t>を作成して，</a:t>
            </a:r>
            <a:r>
              <a:rPr lang="en-US" altLang="ja-JP" dirty="0" smtClean="0"/>
              <a:t>OneDrive </a:t>
            </a:r>
            <a:r>
              <a:rPr lang="ja-JP" altLang="en-US" dirty="0" smtClean="0"/>
              <a:t>などに保存する．メモにはパスワードの一部だけ書くことも有効（</a:t>
            </a:r>
            <a:r>
              <a:rPr lang="en-US" altLang="ja-JP" dirty="0" smtClean="0"/>
              <a:t>CP</a:t>
            </a:r>
            <a:r>
              <a:rPr lang="ja-JP" altLang="en-US" dirty="0" smtClean="0"/>
              <a:t>資料：パスワードを安全に）</a:t>
            </a:r>
            <a:endParaRPr lang="en-US" altLang="ja-JP" dirty="0" smtClean="0"/>
          </a:p>
          <a:p>
            <a:pPr lvl="1"/>
            <a:r>
              <a:rPr lang="ja-JP" altLang="en-US" dirty="0" smtClean="0"/>
              <a:t>ブラウザのパスワード管理機能でクラウドに保存する．</a:t>
            </a:r>
            <a:endParaRPr lang="en-US" altLang="ja-JP" dirty="0" smtClean="0"/>
          </a:p>
          <a:p>
            <a:pPr lvl="1"/>
            <a:r>
              <a:rPr lang="ja-JP" altLang="en-US" dirty="0" smtClean="0"/>
              <a:t>盗難などにより，</a:t>
            </a:r>
            <a:r>
              <a:rPr lang="en-US" altLang="ja-JP" dirty="0" smtClean="0"/>
              <a:t>PC </a:t>
            </a:r>
            <a:r>
              <a:rPr lang="ja-JP" altLang="en-US" dirty="0" smtClean="0"/>
              <a:t>を他人に使われてしまうことが起きると被害が大きい．</a:t>
            </a:r>
            <a:endParaRPr lang="en-US" altLang="ja-JP" dirty="0" smtClean="0"/>
          </a:p>
          <a:p>
            <a:pPr lvl="1"/>
            <a:r>
              <a:rPr lang="ja-JP" altLang="en-US" dirty="0" smtClean="0"/>
              <a:t>パスワード管理ソフトを使うこともよいが，故障と盗難は致命的．（</a:t>
            </a:r>
            <a:r>
              <a:rPr lang="en-US" altLang="ja-JP" dirty="0" smtClean="0"/>
              <a:t>CP</a:t>
            </a:r>
            <a:r>
              <a:rPr lang="ja-JP" altLang="en-US" dirty="0" smtClean="0"/>
              <a:t>資料：パスワード一括管理　ソフトじわり）</a:t>
            </a:r>
            <a:endParaRPr lang="en-US" altLang="ja-JP"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キーロガー対策</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u="sng" dirty="0" smtClean="0">
                <a:solidFill>
                  <a:srgbClr val="FF0000"/>
                </a:solidFill>
              </a:rPr>
              <a:t>キーロガー</a:t>
            </a:r>
            <a:r>
              <a:rPr kumimoji="1" lang="ja-JP" altLang="en-US" dirty="0" smtClean="0"/>
              <a:t>：キーボードで入力した内容を記録するプログラム．</a:t>
            </a:r>
            <a:endParaRPr kumimoji="1" lang="en-US" altLang="ja-JP" dirty="0" smtClean="0"/>
          </a:p>
          <a:p>
            <a:pPr lvl="1"/>
            <a:r>
              <a:rPr kumimoji="1" lang="ja-JP" altLang="en-US" dirty="0" smtClean="0"/>
              <a:t>セキュリティの甘いパソコンに仕込まれていることがある．ネットカフェなど．</a:t>
            </a:r>
            <a:endParaRPr kumimoji="1" lang="en-US" altLang="ja-JP" dirty="0" smtClean="0"/>
          </a:p>
          <a:p>
            <a:pPr lvl="1"/>
            <a:r>
              <a:rPr lang="ja-JP" altLang="en-US" dirty="0" smtClean="0"/>
              <a:t>ハードウェア・キーロガーは検出が困難．</a:t>
            </a:r>
            <a:endParaRPr kumimoji="1" lang="en-US" altLang="ja-JP" dirty="0" smtClean="0"/>
          </a:p>
          <a:p>
            <a:r>
              <a:rPr lang="ja-JP" altLang="en-US" dirty="0" smtClean="0"/>
              <a:t>ネットカフェのパソコンなど，不特定多数の人が使うパソコンでは，パスワードなど重要な情報を入力しないこと．</a:t>
            </a:r>
            <a:endParaRPr lang="en-US" altLang="ja-JP"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どうしても必要なら，テキストエディタに文字を入力し（アルファベット順など），そこからコピー＆ペーストで文字を拾い出す．</a:t>
            </a:r>
            <a:endParaRPr lang="en-US" altLang="ja-JP" dirty="0" smtClean="0"/>
          </a:p>
          <a:p>
            <a:r>
              <a:rPr lang="ja-JP" altLang="en-US" dirty="0" smtClean="0"/>
              <a:t>キーボードからの文字入力を暗号化するソフトウェアを用意しておくという手もある．ブラウザとともに </a:t>
            </a:r>
            <a:r>
              <a:rPr lang="en-US" altLang="ja-JP" dirty="0" smtClean="0"/>
              <a:t>USB </a:t>
            </a:r>
            <a:r>
              <a:rPr lang="ja-JP" altLang="en-US" dirty="0" smtClean="0"/>
              <a:t>メモリに入れて持ち歩く．</a:t>
            </a:r>
            <a:endParaRPr lang="en-US" altLang="ja-JP" dirty="0" smtClean="0"/>
          </a:p>
          <a:p>
            <a:pPr lvl="1"/>
            <a:r>
              <a:rPr lang="en-US" altLang="ja-JP" dirty="0" err="1" smtClean="0">
                <a:hlinkClick r:id="rId2"/>
              </a:rPr>
              <a:t>KeyScrambler</a:t>
            </a:r>
            <a:endParaRPr lang="en-US" altLang="ja-JP"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en-US" altLang="ja-JP" dirty="0" smtClean="0"/>
              <a:t>PC </a:t>
            </a:r>
            <a:r>
              <a:rPr lang="ja-JP" altLang="en-US" dirty="0" smtClean="0"/>
              <a:t>のキーボードを使用せず，マウスクリックでパスワードを入力できる，「ソフトウェアキーボード」</a:t>
            </a:r>
            <a:r>
              <a:rPr lang="ja-JP" altLang="en-US" dirty="0"/>
              <a:t> 「セキュリティキーボード」</a:t>
            </a:r>
            <a:r>
              <a:rPr lang="ja-JP" altLang="en-US" dirty="0" smtClean="0"/>
              <a:t>を用意しているサイトもある．</a:t>
            </a:r>
            <a:endParaRPr kumimoji="1" lang="ja-JP" altLang="en-US" dirty="0"/>
          </a:p>
        </p:txBody>
      </p:sp>
    </p:spTree>
    <p:extLst>
      <p:ext uri="{BB962C8B-B14F-4D97-AF65-F5344CB8AC3E}">
        <p14:creationId xmlns:p14="http://schemas.microsoft.com/office/powerpoint/2010/main" val="29007979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454" y="415770"/>
            <a:ext cx="7633092" cy="6026460"/>
          </a:xfrm>
          <a:prstGeom prst="rect">
            <a:avLst/>
          </a:prstGeom>
        </p:spPr>
      </p:pic>
    </p:spTree>
    <p:extLst>
      <p:ext uri="{BB962C8B-B14F-4D97-AF65-F5344CB8AC3E}">
        <p14:creationId xmlns:p14="http://schemas.microsoft.com/office/powerpoint/2010/main" val="35537181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454" y="415770"/>
            <a:ext cx="7633092" cy="6026460"/>
          </a:xfrm>
          <a:prstGeom prst="rect">
            <a:avLst/>
          </a:prstGeom>
        </p:spPr>
      </p:pic>
    </p:spTree>
    <p:extLst>
      <p:ext uri="{BB962C8B-B14F-4D97-AF65-F5344CB8AC3E}">
        <p14:creationId xmlns:p14="http://schemas.microsoft.com/office/powerpoint/2010/main" val="40555746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ソーシャルエンジニアリング</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u="sng" dirty="0" smtClean="0">
                <a:solidFill>
                  <a:srgbClr val="FF0000"/>
                </a:solidFill>
              </a:rPr>
              <a:t>ソーシャルエンジニアリング</a:t>
            </a:r>
            <a:r>
              <a:rPr kumimoji="1" lang="ja-JP" altLang="en-US" dirty="0" smtClean="0"/>
              <a:t>：話術，盗み聞き，盗み見などの「社会的手段」によって，重要な情報を盗むこと．人間の心理的な弱点，油断，ミスをつく．</a:t>
            </a:r>
            <a:endParaRPr kumimoji="1" lang="en-US" altLang="ja-JP" dirty="0" smtClean="0"/>
          </a:p>
          <a:p>
            <a:pPr lvl="1"/>
            <a:r>
              <a:rPr lang="ja-JP" altLang="en-US" dirty="0"/>
              <a:t>管理者</a:t>
            </a:r>
            <a:r>
              <a:rPr lang="ja-JP" altLang="en-US" dirty="0" smtClean="0"/>
              <a:t>に</a:t>
            </a:r>
            <a:r>
              <a:rPr lang="ja-JP" altLang="en-US" dirty="0"/>
              <a:t>な</a:t>
            </a:r>
            <a:r>
              <a:rPr lang="ja-JP" altLang="en-US" dirty="0" smtClean="0"/>
              <a:t>りすまして，パスワード変更を求めるメールや，不正サイトに誘導するメールを送る．</a:t>
            </a:r>
            <a:endParaRPr lang="en-US" altLang="ja-JP" dirty="0" smtClean="0"/>
          </a:p>
          <a:p>
            <a:pPr lvl="1"/>
            <a:r>
              <a:rPr lang="ja-JP" altLang="en-US" dirty="0" smtClean="0"/>
              <a:t>有用なアプリに見せかけて，情報を抜き出す不正アプリをインストールさせる．</a:t>
            </a:r>
            <a:endParaRPr lang="en-US" altLang="ja-JP" dirty="0" smtClean="0"/>
          </a:p>
          <a:p>
            <a:pPr lvl="1"/>
            <a:r>
              <a:rPr kumimoji="1" lang="en-US" altLang="ja-JP" dirty="0" smtClean="0"/>
              <a:t>ID</a:t>
            </a:r>
            <a:r>
              <a:rPr kumimoji="1" lang="ja-JP" altLang="en-US" dirty="0" smtClean="0"/>
              <a:t>とパスワード</a:t>
            </a:r>
            <a:r>
              <a:rPr lang="ja-JP" altLang="en-US" dirty="0" smtClean="0"/>
              <a:t>の入力を</a:t>
            </a:r>
            <a:r>
              <a:rPr kumimoji="1" lang="ja-JP" altLang="en-US" dirty="0" smtClean="0"/>
              <a:t>のぞき見する．</a:t>
            </a:r>
            <a:endParaRPr kumimoji="1" lang="en-US" altLang="ja-JP" dirty="0" smtClean="0"/>
          </a:p>
          <a:p>
            <a:r>
              <a:rPr kumimoji="1" lang="ja-JP" altLang="en-US" dirty="0" smtClean="0"/>
              <a:t>セキュリティの最大の弱点は人間</a:t>
            </a:r>
            <a:endParaRPr kumimoji="1" lang="en-US" altLang="ja-JP"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本日の内容</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ガイダンス</a:t>
            </a:r>
            <a:endParaRPr kumimoji="1" lang="en-US" altLang="ja-JP" dirty="0" smtClean="0"/>
          </a:p>
          <a:p>
            <a:r>
              <a:rPr lang="ja-JP" altLang="en-US" dirty="0" smtClean="0"/>
              <a:t>パスワード作成と管理</a:t>
            </a:r>
            <a:endParaRPr lang="en-US" altLang="ja-JP" dirty="0" smtClean="0"/>
          </a:p>
          <a:p>
            <a:pPr lvl="1"/>
            <a:r>
              <a:rPr kumimoji="1" lang="ja-JP" altLang="en-US" dirty="0" smtClean="0"/>
              <a:t>ネチケットとセキュリティの基礎に関して，情報</a:t>
            </a:r>
            <a:r>
              <a:rPr lang="ja-JP" altLang="en-US" dirty="0" smtClean="0"/>
              <a:t>メディア</a:t>
            </a:r>
            <a:r>
              <a:rPr kumimoji="1" lang="ja-JP" altLang="en-US" dirty="0" smtClean="0"/>
              <a:t>センターの</a:t>
            </a:r>
            <a:r>
              <a:rPr kumimoji="1" lang="en-US" altLang="ja-JP" dirty="0" smtClean="0"/>
              <a:t>『IT</a:t>
            </a:r>
            <a:r>
              <a:rPr kumimoji="1" lang="ja-JP" altLang="en-US" dirty="0" smtClean="0"/>
              <a:t>講習会ガイドブック</a:t>
            </a:r>
            <a:r>
              <a:rPr kumimoji="1" lang="en-US" altLang="ja-JP" dirty="0" smtClean="0"/>
              <a:t>』</a:t>
            </a:r>
            <a:r>
              <a:rPr kumimoji="1" lang="ja-JP" altLang="en-US" dirty="0" smtClean="0"/>
              <a:t>を参照のこと．（２号館１階の</a:t>
            </a:r>
            <a:r>
              <a:rPr kumimoji="1" lang="en-US" altLang="ja-JP" dirty="0" smtClean="0"/>
              <a:t>PC</a:t>
            </a:r>
            <a:r>
              <a:rPr kumimoji="1" lang="ja-JP" altLang="en-US" dirty="0" smtClean="0"/>
              <a:t>サポート</a:t>
            </a:r>
            <a:r>
              <a:rPr lang="ja-JP" altLang="en-US" dirty="0" smtClean="0"/>
              <a:t>ラウンジ</a:t>
            </a:r>
            <a:r>
              <a:rPr kumimoji="1" lang="ja-JP" altLang="en-US" dirty="0" smtClean="0"/>
              <a:t>受付にて入手可能）</a:t>
            </a:r>
            <a:endParaRPr kumimoji="1"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フィッシング（</a:t>
            </a:r>
            <a:r>
              <a:rPr kumimoji="1" lang="en-US" altLang="ja-JP" dirty="0" smtClean="0"/>
              <a:t>Phishing</a:t>
            </a:r>
            <a:r>
              <a:rPr kumimoji="1" lang="ja-JP" altLang="en-US" dirty="0" smtClean="0"/>
              <a:t>）</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u="sng" dirty="0" smtClean="0">
                <a:solidFill>
                  <a:srgbClr val="FF0000"/>
                </a:solidFill>
              </a:rPr>
              <a:t>フィッシング</a:t>
            </a:r>
            <a:r>
              <a:rPr kumimoji="1" lang="ja-JP" altLang="en-US" dirty="0" smtClean="0"/>
              <a:t>：偽のメールや</a:t>
            </a:r>
            <a:r>
              <a:rPr kumimoji="1" lang="en-US" altLang="ja-JP" dirty="0" smtClean="0"/>
              <a:t>Web</a:t>
            </a:r>
            <a:r>
              <a:rPr kumimoji="1" lang="ja-JP" altLang="en-US" dirty="0" smtClean="0"/>
              <a:t>サイトでユーザをだまし</a:t>
            </a:r>
            <a:r>
              <a:rPr lang="ja-JP" altLang="en-US" dirty="0" smtClean="0"/>
              <a:t>，情報を盗み出す．</a:t>
            </a:r>
            <a:endParaRPr lang="en-US" altLang="ja-JP" dirty="0" smtClean="0"/>
          </a:p>
          <a:p>
            <a:pPr lvl="1"/>
            <a:r>
              <a:rPr kumimoji="1" lang="ja-JP" altLang="en-US" dirty="0" smtClean="0"/>
              <a:t>発信者を偽装した偽メールで，偽の</a:t>
            </a:r>
            <a:r>
              <a:rPr kumimoji="1" lang="en-US" altLang="ja-JP" dirty="0" smtClean="0"/>
              <a:t>Web</a:t>
            </a:r>
            <a:r>
              <a:rPr kumimoji="1" lang="ja-JP" altLang="en-US" dirty="0" smtClean="0"/>
              <a:t>サイトに誘導</a:t>
            </a:r>
            <a:endParaRPr kumimoji="1" lang="en-US" altLang="ja-JP" dirty="0" smtClean="0"/>
          </a:p>
          <a:p>
            <a:pPr lvl="1"/>
            <a:r>
              <a:rPr lang="ja-JP" altLang="en-US" dirty="0" smtClean="0"/>
              <a:t>個人情報を入力させる</a:t>
            </a:r>
            <a:endParaRPr lang="en-US" altLang="ja-JP" dirty="0" smtClean="0"/>
          </a:p>
          <a:p>
            <a:r>
              <a:rPr lang="ja-JP" altLang="en-US" dirty="0" smtClean="0"/>
              <a:t>過去の偽装例</a:t>
            </a:r>
            <a:endParaRPr lang="en-US" altLang="ja-JP" dirty="0" smtClean="0"/>
          </a:p>
          <a:p>
            <a:pPr lvl="1"/>
            <a:r>
              <a:rPr kumimoji="1" lang="en-US" altLang="ja-JP" dirty="0" smtClean="0"/>
              <a:t>UFJ</a:t>
            </a:r>
            <a:r>
              <a:rPr kumimoji="1" lang="ja-JP" altLang="en-US" dirty="0" smtClean="0"/>
              <a:t>銀行</a:t>
            </a:r>
            <a:r>
              <a:rPr lang="ja-JP" altLang="en-US" dirty="0" smtClean="0"/>
              <a:t>，</a:t>
            </a:r>
            <a:r>
              <a:rPr lang="en-US" altLang="ja-JP" dirty="0" smtClean="0"/>
              <a:t>VISA</a:t>
            </a:r>
            <a:r>
              <a:rPr lang="ja-JP" altLang="en-US" dirty="0" err="1" smtClean="0"/>
              <a:t>，</a:t>
            </a:r>
            <a:r>
              <a:rPr kumimoji="1" lang="en-US" altLang="ja-JP" dirty="0" smtClean="0"/>
              <a:t>NICOS</a:t>
            </a:r>
            <a:r>
              <a:rPr lang="ja-JP" altLang="en-US" dirty="0" err="1" smtClean="0"/>
              <a:t>，</a:t>
            </a:r>
            <a:r>
              <a:rPr lang="en-US" altLang="ja-JP" dirty="0" smtClean="0"/>
              <a:t>UC</a:t>
            </a:r>
            <a:r>
              <a:rPr lang="ja-JP" altLang="en-US" dirty="0" smtClean="0"/>
              <a:t>カード</a:t>
            </a:r>
            <a:r>
              <a:rPr lang="ja-JP" altLang="en-US" dirty="0"/>
              <a:t>　</a:t>
            </a:r>
            <a:r>
              <a:rPr lang="ja-JP" altLang="en-US" dirty="0" smtClean="0"/>
              <a:t>など多数</a:t>
            </a:r>
            <a:endParaRPr lang="en-US" altLang="ja-JP" dirty="0" smtClean="0"/>
          </a:p>
          <a:p>
            <a:pPr lvl="1"/>
            <a:r>
              <a:rPr lang="ja-JP" altLang="en-US" dirty="0" smtClean="0">
                <a:hlinkClick r:id="rId2"/>
              </a:rPr>
              <a:t>最近の事例</a:t>
            </a:r>
            <a:r>
              <a:rPr lang="ja-JP" altLang="en-US" dirty="0" smtClean="0"/>
              <a:t>（フィッシング対策協議会による）</a:t>
            </a:r>
            <a:endParaRPr lang="en-US" altLang="ja-JP" dirty="0" smtClean="0"/>
          </a:p>
        </p:txBody>
      </p:sp>
    </p:spTree>
    <p:extLst>
      <p:ext uri="{BB962C8B-B14F-4D97-AF65-F5344CB8AC3E}">
        <p14:creationId xmlns:p14="http://schemas.microsoft.com/office/powerpoint/2010/main" val="13606156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6632"/>
            <a:ext cx="4708669" cy="6662490"/>
          </a:xfrm>
          <a:prstGeom prst="rect">
            <a:avLst/>
          </a:prstGeom>
        </p:spPr>
      </p:pic>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16015" y="188640"/>
            <a:ext cx="4253912" cy="6019297"/>
          </a:xfrm>
          <a:prstGeom prst="rect">
            <a:avLst/>
          </a:prstGeom>
        </p:spPr>
      </p:pic>
    </p:spTree>
    <p:extLst>
      <p:ext uri="{BB962C8B-B14F-4D97-AF65-F5344CB8AC3E}">
        <p14:creationId xmlns:p14="http://schemas.microsoft.com/office/powerpoint/2010/main" val="2190413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677194"/>
            <a:ext cx="8229600" cy="4371974"/>
          </a:xfrm>
        </p:spPr>
      </p:pic>
    </p:spTree>
    <p:extLst>
      <p:ext uri="{BB962C8B-B14F-4D97-AF65-F5344CB8AC3E}">
        <p14:creationId xmlns:p14="http://schemas.microsoft.com/office/powerpoint/2010/main" val="3020779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フィッシング対策</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メール中のリンクをクリックして</a:t>
            </a:r>
            <a:r>
              <a:rPr kumimoji="1" lang="en-US" altLang="ja-JP" dirty="0" smtClean="0"/>
              <a:t>Web</a:t>
            </a:r>
            <a:r>
              <a:rPr kumimoji="1" lang="ja-JP" altLang="en-US" dirty="0" smtClean="0"/>
              <a:t>アクセスしない．</a:t>
            </a:r>
            <a:endParaRPr kumimoji="1" lang="en-US" altLang="ja-JP" dirty="0" smtClean="0"/>
          </a:p>
          <a:p>
            <a:pPr lvl="1"/>
            <a:r>
              <a:rPr lang="ja-JP" altLang="en-US" dirty="0" smtClean="0"/>
              <a:t> </a:t>
            </a:r>
            <a:r>
              <a:rPr lang="en-US" altLang="ja-JP" dirty="0" smtClean="0"/>
              <a:t>URL </a:t>
            </a:r>
            <a:r>
              <a:rPr lang="ja-JP" altLang="en-US" dirty="0" smtClean="0"/>
              <a:t>が正しく見えてもだめ．偽装は簡単</a:t>
            </a:r>
            <a:endParaRPr lang="en-US" altLang="ja-JP" dirty="0" smtClean="0"/>
          </a:p>
          <a:p>
            <a:r>
              <a:rPr lang="ja-JP" altLang="en-US" dirty="0" smtClean="0"/>
              <a:t>フィッシングに対応したパーソナル・ファイアウォールやツールを導入する．</a:t>
            </a:r>
            <a:endParaRPr lang="en-US" altLang="ja-JP" dirty="0" smtClean="0"/>
          </a:p>
          <a:p>
            <a:r>
              <a:rPr kumimoji="1" lang="en-US" altLang="ja-JP" dirty="0" smtClean="0"/>
              <a:t>Internet Explorer </a:t>
            </a:r>
            <a:r>
              <a:rPr kumimoji="1" lang="ja-JP" altLang="en-US" dirty="0" smtClean="0"/>
              <a:t>および </a:t>
            </a:r>
            <a:r>
              <a:rPr kumimoji="1" lang="en-US" altLang="ja-JP" dirty="0" smtClean="0"/>
              <a:t>Microsoft Edge </a:t>
            </a:r>
            <a:r>
              <a:rPr kumimoji="1" lang="ja-JP" altLang="en-US" dirty="0" smtClean="0"/>
              <a:t>では，「</a:t>
            </a:r>
            <a:r>
              <a:rPr kumimoji="1" lang="en-US" altLang="ja-JP" dirty="0" smtClean="0"/>
              <a:t>SmartScreen </a:t>
            </a:r>
            <a:r>
              <a:rPr kumimoji="1" lang="ja-JP" altLang="en-US" dirty="0" smtClean="0"/>
              <a:t>フィルター」で偽装サイト</a:t>
            </a:r>
            <a:r>
              <a:rPr lang="ja-JP" altLang="en-US" dirty="0" smtClean="0"/>
              <a:t>の疑い</a:t>
            </a:r>
            <a:r>
              <a:rPr kumimoji="1" lang="ja-JP" altLang="en-US" dirty="0" smtClean="0"/>
              <a:t>を警告．</a:t>
            </a:r>
            <a:endParaRPr kumimoji="1" lang="ja-JP" altLang="en-US" dirty="0"/>
          </a:p>
        </p:txBody>
      </p:sp>
    </p:spTree>
    <p:extLst>
      <p:ext uri="{BB962C8B-B14F-4D97-AF65-F5344CB8AC3E}">
        <p14:creationId xmlns:p14="http://schemas.microsoft.com/office/powerpoint/2010/main" val="40204025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穴埋め問題（</a:t>
            </a:r>
            <a:r>
              <a:rPr kumimoji="1" lang="en-US" altLang="ja-JP" dirty="0" smtClean="0"/>
              <a:t>CP</a:t>
            </a:r>
            <a:r>
              <a:rPr kumimoji="1" lang="ja-JP" altLang="en-US" dirty="0" smtClean="0"/>
              <a:t>で解答）</a:t>
            </a:r>
            <a:endParaRPr kumimoji="1" lang="ja-JP" altLang="en-US" dirty="0"/>
          </a:p>
        </p:txBody>
      </p:sp>
      <p:sp>
        <p:nvSpPr>
          <p:cNvPr id="3" name="コンテンツ プレースホルダー 2"/>
          <p:cNvSpPr>
            <a:spLocks noGrp="1"/>
          </p:cNvSpPr>
          <p:nvPr>
            <p:ph idx="1"/>
          </p:nvPr>
        </p:nvSpPr>
        <p:spPr/>
        <p:txBody>
          <a:bodyPr/>
          <a:lstStyle/>
          <a:p>
            <a:pPr marL="514350" indent="-514350">
              <a:buFont typeface="+mj-lt"/>
              <a:buAutoNum type="arabicPeriod"/>
            </a:pPr>
            <a:r>
              <a:rPr kumimoji="1" lang="ja-JP" altLang="en-US" dirty="0" smtClean="0"/>
              <a:t>短いパスワードや，数字だけ使うなど文字種類の少ないパスワードは，文字の組み合わせをすべて試す</a:t>
            </a:r>
            <a:r>
              <a:rPr kumimoji="1" lang="ja-JP" altLang="en-US" dirty="0" smtClean="0"/>
              <a:t>（</a:t>
            </a:r>
            <a:r>
              <a:rPr kumimoji="1" lang="ja-JP" altLang="en-US" u="sng" dirty="0" smtClean="0"/>
              <a:t>　</a:t>
            </a:r>
            <a:r>
              <a:rPr kumimoji="1" lang="ja-JP" altLang="en-US" u="sng" dirty="0" smtClean="0"/>
              <a:t>　　　　　　　</a:t>
            </a:r>
            <a:r>
              <a:rPr kumimoji="1" lang="ja-JP" altLang="en-US" dirty="0" smtClean="0"/>
              <a:t>）という攻撃によって破られる危険が大きい．</a:t>
            </a:r>
            <a:endParaRPr kumimoji="1" lang="en-US" altLang="ja-JP" dirty="0" smtClean="0"/>
          </a:p>
          <a:p>
            <a:pPr marL="514350" indent="-514350">
              <a:buFont typeface="+mj-lt"/>
              <a:buAutoNum type="arabicPeriod"/>
            </a:pPr>
            <a:r>
              <a:rPr kumimoji="1" lang="ja-JP" altLang="en-US" dirty="0" smtClean="0"/>
              <a:t>有意味な単語を用いたパスワードは，辞書にある語句およびその組み合わせを試す（</a:t>
            </a:r>
            <a:r>
              <a:rPr kumimoji="1" lang="ja-JP" altLang="en-US" u="sng" dirty="0" smtClean="0"/>
              <a:t>　　　　　　　　</a:t>
            </a:r>
            <a:r>
              <a:rPr kumimoji="1" lang="ja-JP" altLang="en-US" dirty="0" smtClean="0"/>
              <a:t>）という攻撃によって破られる危険が大きい．</a:t>
            </a:r>
            <a:endParaRPr kumimoji="1" lang="ja-JP" altLang="en-US" dirty="0"/>
          </a:p>
        </p:txBody>
      </p:sp>
    </p:spTree>
    <p:extLst>
      <p:ext uri="{BB962C8B-B14F-4D97-AF65-F5344CB8AC3E}">
        <p14:creationId xmlns:p14="http://schemas.microsoft.com/office/powerpoint/2010/main" val="14403121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lnSpcReduction="10000"/>
          </a:bodyPr>
          <a:lstStyle/>
          <a:p>
            <a:pPr marL="514350" indent="-514350">
              <a:buFont typeface="+mj-lt"/>
              <a:buAutoNum type="arabicPeriod" startAt="3"/>
            </a:pPr>
            <a:r>
              <a:rPr lang="ja-JP" altLang="en-US" dirty="0"/>
              <a:t>キーボードで入力した内容を記録</a:t>
            </a:r>
            <a:r>
              <a:rPr lang="ja-JP" altLang="en-US" dirty="0" smtClean="0"/>
              <a:t>する</a:t>
            </a:r>
            <a:r>
              <a:rPr lang="ja-JP" altLang="en-US" dirty="0"/>
              <a:t>不正</a:t>
            </a:r>
            <a:r>
              <a:rPr lang="ja-JP" altLang="en-US" dirty="0" smtClean="0"/>
              <a:t>プログラムを（</a:t>
            </a:r>
            <a:r>
              <a:rPr lang="ja-JP" altLang="en-US" u="sng" dirty="0" smtClean="0"/>
              <a:t>　　　　　　　　</a:t>
            </a:r>
            <a:r>
              <a:rPr lang="ja-JP" altLang="en-US" dirty="0" smtClean="0"/>
              <a:t>）と呼ぶ．パスワードなど，重要な情報を盗み出すために悪用される．</a:t>
            </a:r>
            <a:endParaRPr lang="en-US" altLang="ja-JP" dirty="0" smtClean="0"/>
          </a:p>
          <a:p>
            <a:pPr marL="514350" indent="-514350">
              <a:buFont typeface="+mj-lt"/>
              <a:buAutoNum type="arabicPeriod" startAt="3"/>
            </a:pPr>
            <a:r>
              <a:rPr lang="ja-JP" altLang="en-US" dirty="0"/>
              <a:t>話術，盗み聞き，盗み見などの「社会的手段」によって，重要な情報を盗む</a:t>
            </a:r>
            <a:r>
              <a:rPr lang="ja-JP" altLang="en-US" dirty="0" smtClean="0"/>
              <a:t>ことを，（</a:t>
            </a:r>
            <a:r>
              <a:rPr lang="ja-JP" altLang="en-US" u="sng" dirty="0" smtClean="0"/>
              <a:t>　　　　　　　　</a:t>
            </a:r>
            <a:r>
              <a:rPr lang="ja-JP" altLang="en-US" dirty="0" smtClean="0"/>
              <a:t>）と呼ぶ．</a:t>
            </a:r>
            <a:endParaRPr lang="en-US" altLang="ja-JP" dirty="0" smtClean="0"/>
          </a:p>
          <a:p>
            <a:pPr marL="514350" indent="-514350">
              <a:buFont typeface="+mj-lt"/>
              <a:buAutoNum type="arabicPeriod" startAt="3"/>
            </a:pPr>
            <a:r>
              <a:rPr lang="ja-JP" altLang="en-US" dirty="0" smtClean="0"/>
              <a:t>偽</a:t>
            </a:r>
            <a:r>
              <a:rPr lang="ja-JP" altLang="en-US" dirty="0"/>
              <a:t>の</a:t>
            </a:r>
            <a:r>
              <a:rPr lang="ja-JP" altLang="en-US" dirty="0" smtClean="0"/>
              <a:t>メールで偽の</a:t>
            </a:r>
            <a:r>
              <a:rPr lang="en-US" altLang="ja-JP" dirty="0" smtClean="0"/>
              <a:t>Web</a:t>
            </a:r>
            <a:r>
              <a:rPr lang="ja-JP" altLang="en-US" dirty="0" smtClean="0"/>
              <a:t>サイトに誘導し，</a:t>
            </a:r>
            <a:r>
              <a:rPr lang="ja-JP" altLang="en-US" dirty="0"/>
              <a:t>情報を</a:t>
            </a:r>
            <a:r>
              <a:rPr lang="ja-JP" altLang="en-US" dirty="0" smtClean="0"/>
              <a:t>盗み出すことを</a:t>
            </a:r>
            <a:r>
              <a:rPr lang="ja-JP" altLang="en-US" dirty="0"/>
              <a:t>（</a:t>
            </a:r>
            <a:r>
              <a:rPr lang="ja-JP" altLang="en-US" u="sng" dirty="0"/>
              <a:t>　　　　　　　　</a:t>
            </a:r>
            <a:r>
              <a:rPr lang="ja-JP" altLang="en-US" dirty="0" smtClean="0"/>
              <a:t>）</a:t>
            </a:r>
            <a:r>
              <a:rPr lang="ja-JP" altLang="en-US" dirty="0"/>
              <a:t>と呼ぶ．</a:t>
            </a:r>
            <a:endParaRPr kumimoji="1" lang="ja-JP" altLang="en-US" dirty="0"/>
          </a:p>
        </p:txBody>
      </p:sp>
    </p:spTree>
    <p:extLst>
      <p:ext uri="{BB962C8B-B14F-4D97-AF65-F5344CB8AC3E}">
        <p14:creationId xmlns:p14="http://schemas.microsoft.com/office/powerpoint/2010/main" val="25792528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記述問題</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同一パスワードを複数のサービスで使いまわすと，どのような危険がありますか？</a:t>
            </a:r>
            <a:endParaRPr kumimoji="1" lang="en-US" altLang="ja-JP" dirty="0" smtClean="0"/>
          </a:p>
          <a:p>
            <a:r>
              <a:rPr lang="ja-JP" altLang="en-US" dirty="0" smtClean="0"/>
              <a:t>キーロガーへの対策として，どのような手段が考えられますか？</a:t>
            </a:r>
            <a:endParaRPr lang="en-US" altLang="ja-JP" dirty="0" smtClean="0"/>
          </a:p>
          <a:p>
            <a:r>
              <a:rPr lang="en-US" altLang="ja-JP" dirty="0" smtClean="0"/>
              <a:t>ID </a:t>
            </a:r>
            <a:r>
              <a:rPr lang="ja-JP" altLang="en-US" dirty="0" smtClean="0"/>
              <a:t>やパスワードを盗み出す</a:t>
            </a:r>
            <a:r>
              <a:rPr kumimoji="1" lang="ja-JP" altLang="en-US" dirty="0" smtClean="0"/>
              <a:t>ソーシャルエンジニアリングの手口の具体例を複数挙げてください．</a:t>
            </a:r>
            <a:endParaRPr kumimoji="1" lang="ja-JP" altLang="en-US" dirty="0"/>
          </a:p>
        </p:txBody>
      </p:sp>
    </p:spTree>
    <p:extLst>
      <p:ext uri="{BB962C8B-B14F-4D97-AF65-F5344CB8AC3E}">
        <p14:creationId xmlns:p14="http://schemas.microsoft.com/office/powerpoint/2010/main" val="24522752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だめなパスワード</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lang="ja-JP" altLang="en-US" dirty="0" smtClean="0"/>
              <a:t>短いパスワードはだめ</a:t>
            </a:r>
            <a:endParaRPr lang="en-US" altLang="ja-JP" dirty="0" smtClean="0"/>
          </a:p>
          <a:p>
            <a:pPr lvl="1"/>
            <a:r>
              <a:rPr lang="ja-JP" altLang="en-US" u="sng" dirty="0" smtClean="0">
                <a:solidFill>
                  <a:srgbClr val="FF0000"/>
                </a:solidFill>
              </a:rPr>
              <a:t>ブルートフォース・アタック</a:t>
            </a:r>
            <a:r>
              <a:rPr lang="ja-JP" altLang="en-US" dirty="0" smtClean="0"/>
              <a:t>（</a:t>
            </a:r>
            <a:r>
              <a:rPr lang="en-US" altLang="ja-JP" dirty="0" smtClean="0"/>
              <a:t>brute-force attack</a:t>
            </a:r>
            <a:r>
              <a:rPr lang="ja-JP" altLang="en-US" dirty="0" err="1" smtClean="0"/>
              <a:t>，</a:t>
            </a:r>
            <a:r>
              <a:rPr lang="ja-JP" altLang="en-US" dirty="0" smtClean="0"/>
              <a:t>総あたり攻撃）で破られる</a:t>
            </a:r>
            <a:endParaRPr lang="en-US" altLang="ja-JP" dirty="0" smtClean="0"/>
          </a:p>
          <a:p>
            <a:pPr lvl="1"/>
            <a:r>
              <a:rPr lang="ja-JP" altLang="en-US" dirty="0">
                <a:hlinkClick r:id="rId2"/>
              </a:rPr>
              <a:t>ブルートフォースアタックとは？実験から分かる危険性と有効な</a:t>
            </a:r>
            <a:r>
              <a:rPr lang="en-US" altLang="ja-JP" dirty="0">
                <a:hlinkClick r:id="rId2"/>
              </a:rPr>
              <a:t>4</a:t>
            </a:r>
            <a:r>
              <a:rPr lang="ja-JP" altLang="en-US" dirty="0" err="1">
                <a:hlinkClick r:id="rId2"/>
              </a:rPr>
              <a:t>つの</a:t>
            </a:r>
            <a:r>
              <a:rPr lang="ja-JP" altLang="en-US" dirty="0" smtClean="0">
                <a:hlinkClick r:id="rId2"/>
              </a:rPr>
              <a:t>対策</a:t>
            </a:r>
            <a:r>
              <a:rPr lang="ja-JP" altLang="en-US" dirty="0" smtClean="0"/>
              <a:t>（</a:t>
            </a:r>
            <a:r>
              <a:rPr lang="en-US" altLang="ja-JP" dirty="0" err="1" smtClean="0"/>
              <a:t>NortonBlog</a:t>
            </a:r>
            <a:r>
              <a:rPr lang="ja-JP" altLang="en-US" dirty="0" smtClean="0"/>
              <a:t>）</a:t>
            </a:r>
            <a:endParaRPr lang="en-US" altLang="ja-JP" dirty="0" smtClean="0"/>
          </a:p>
          <a:p>
            <a:r>
              <a:rPr lang="ja-JP" altLang="en-US" dirty="0" smtClean="0"/>
              <a:t>意味のある単語や固有名詞はだめ</a:t>
            </a:r>
            <a:endParaRPr lang="en-US" altLang="ja-JP" dirty="0" smtClean="0"/>
          </a:p>
          <a:p>
            <a:pPr lvl="1"/>
            <a:r>
              <a:rPr lang="ja-JP" altLang="en-US" u="sng" dirty="0" smtClean="0">
                <a:solidFill>
                  <a:srgbClr val="FF0000"/>
                </a:solidFill>
              </a:rPr>
              <a:t>辞書攻撃</a:t>
            </a:r>
            <a:r>
              <a:rPr lang="ja-JP" altLang="en-US" dirty="0" smtClean="0"/>
              <a:t>に弱い</a:t>
            </a:r>
            <a:endParaRPr lang="en-US" altLang="ja-JP" dirty="0" smtClean="0"/>
          </a:p>
          <a:p>
            <a:pPr lvl="1"/>
            <a:r>
              <a:rPr lang="ja-JP" altLang="en-US" dirty="0"/>
              <a:t>単語</a:t>
            </a:r>
            <a:r>
              <a:rPr lang="ja-JP" altLang="en-US" dirty="0" smtClean="0"/>
              <a:t>をつなぐだけではだめ</a:t>
            </a:r>
            <a:endParaRPr lang="en-US" altLang="ja-JP" dirty="0" smtClean="0"/>
          </a:p>
          <a:p>
            <a:r>
              <a:rPr kumimoji="1" lang="ja-JP" altLang="en-US" dirty="0" smtClean="0"/>
              <a:t>数字列など，１種類の文字列は弱い．</a:t>
            </a:r>
            <a:endParaRPr kumimoji="1" lang="en-US" altLang="ja-JP" dirty="0" smtClean="0"/>
          </a:p>
          <a:p>
            <a:pPr lvl="1"/>
            <a:r>
              <a:rPr kumimoji="1" lang="ja-JP" altLang="en-US" dirty="0" smtClean="0"/>
              <a:t>アルファベット（大文字・小文字），数字，記号</a:t>
            </a:r>
            <a:r>
              <a:rPr lang="ja-JP" altLang="en-US" dirty="0" smtClean="0"/>
              <a:t>（</a:t>
            </a:r>
            <a:r>
              <a:rPr lang="en-US" altLang="ja-JP" dirty="0" smtClean="0"/>
              <a:t>!#$%&amp;</a:t>
            </a:r>
            <a:r>
              <a:rPr lang="ja-JP" altLang="en-US" dirty="0" smtClean="0"/>
              <a:t>）を混ぜて作る</a:t>
            </a:r>
            <a:endParaRPr kumimoji="1" lang="en-US" altLang="ja-JP"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パスワード・クラック</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パスワードを破るパスワード解析ツールは入手が容易．</a:t>
            </a:r>
            <a:r>
              <a:rPr lang="ja-JP" altLang="en-US" dirty="0" smtClean="0"/>
              <a:t>「パスワードクラック」「パスワード解析」で</a:t>
            </a:r>
            <a:r>
              <a:rPr lang="en-US" altLang="ja-JP" dirty="0" smtClean="0"/>
              <a:t>Google</a:t>
            </a:r>
            <a:r>
              <a:rPr lang="ja-JP" altLang="en-US" dirty="0" smtClean="0"/>
              <a:t>検索．</a:t>
            </a:r>
            <a:endParaRPr lang="en-US" altLang="ja-JP" dirty="0" smtClean="0"/>
          </a:p>
          <a:p>
            <a:pPr lvl="1"/>
            <a:r>
              <a:rPr kumimoji="1" lang="ja-JP" altLang="en-US" dirty="0" smtClean="0"/>
              <a:t>オンライン，および，オフラインでのパスワードクラックツールがある．</a:t>
            </a:r>
            <a:endParaRPr kumimoji="1" lang="en-US" altLang="ja-JP" dirty="0" smtClean="0"/>
          </a:p>
          <a:p>
            <a:pPr lvl="1"/>
            <a:r>
              <a:rPr kumimoji="1" lang="ja-JP" altLang="en-US" dirty="0" smtClean="0"/>
              <a:t>特定形式のファイル（</a:t>
            </a:r>
            <a:r>
              <a:rPr kumimoji="1" lang="en-US" altLang="ja-JP" dirty="0" smtClean="0"/>
              <a:t>ZIP</a:t>
            </a:r>
            <a:r>
              <a:rPr kumimoji="1" lang="ja-JP" altLang="en-US" dirty="0" smtClean="0"/>
              <a:t>など）のパスワード解析（</a:t>
            </a:r>
            <a:r>
              <a:rPr kumimoji="1" lang="en-US" altLang="ja-JP" dirty="0" err="1" smtClean="0"/>
              <a:t>Pika</a:t>
            </a:r>
            <a:r>
              <a:rPr kumimoji="1" lang="en-US" altLang="ja-JP" dirty="0" smtClean="0"/>
              <a:t> Zip </a:t>
            </a:r>
            <a:r>
              <a:rPr kumimoji="1" lang="ja-JP" altLang="en-US" dirty="0" smtClean="0"/>
              <a:t>など）</a:t>
            </a:r>
            <a:endParaRPr kumimoji="1" lang="en-US" altLang="ja-JP" dirty="0" smtClean="0"/>
          </a:p>
          <a:p>
            <a:pPr lvl="1"/>
            <a:r>
              <a:rPr kumimoji="1" lang="en-US" altLang="ja-JP" dirty="0" smtClean="0"/>
              <a:t>Windows </a:t>
            </a:r>
            <a:r>
              <a:rPr kumimoji="1" lang="ja-JP" altLang="en-US" dirty="0" smtClean="0"/>
              <a:t>の </a:t>
            </a:r>
            <a:r>
              <a:rPr lang="ja-JP" altLang="en-US" dirty="0" smtClean="0"/>
              <a:t>ログイン</a:t>
            </a:r>
            <a:r>
              <a:rPr kumimoji="1" lang="ja-JP" altLang="en-US" dirty="0" smtClean="0"/>
              <a:t>パスワードを解析（</a:t>
            </a:r>
            <a:r>
              <a:rPr kumimoji="1" lang="en-US" altLang="ja-JP" dirty="0" smtClean="0"/>
              <a:t>Renee </a:t>
            </a:r>
            <a:r>
              <a:rPr kumimoji="1" lang="en-US" altLang="ja-JP" dirty="0" err="1" smtClean="0"/>
              <a:t>PassNow</a:t>
            </a:r>
            <a:r>
              <a:rPr kumimoji="1" lang="en-US" altLang="ja-JP" dirty="0" smtClean="0"/>
              <a:t> </a:t>
            </a:r>
            <a:r>
              <a:rPr kumimoji="1" lang="ja-JP" altLang="en-US" dirty="0" smtClean="0"/>
              <a:t>など）</a:t>
            </a:r>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パスワード作成の原則</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lang="ja-JP" altLang="en-US" dirty="0"/>
              <a:t>なるべく長いパスワードに</a:t>
            </a:r>
            <a:r>
              <a:rPr lang="ja-JP" altLang="en-US" dirty="0" smtClean="0"/>
              <a:t>する．</a:t>
            </a:r>
            <a:endParaRPr lang="en-US" altLang="ja-JP" dirty="0" smtClean="0"/>
          </a:p>
          <a:p>
            <a:pPr lvl="1"/>
            <a:r>
              <a:rPr lang="en-US" altLang="ja-JP" dirty="0" smtClean="0"/>
              <a:t>10</a:t>
            </a:r>
            <a:r>
              <a:rPr lang="ja-JP" altLang="en-US" dirty="0" smtClean="0"/>
              <a:t>文字ぐらいを推奨</a:t>
            </a:r>
            <a:endParaRPr lang="en-US" altLang="ja-JP" dirty="0" smtClean="0"/>
          </a:p>
          <a:p>
            <a:r>
              <a:rPr lang="ja-JP" altLang="en-US" dirty="0" smtClean="0"/>
              <a:t>「無意味」な文字列を作る．</a:t>
            </a:r>
            <a:endParaRPr lang="en-US" altLang="ja-JP" dirty="0" smtClean="0"/>
          </a:p>
          <a:p>
            <a:r>
              <a:rPr lang="ja-JP" altLang="en-US" dirty="0" smtClean="0"/>
              <a:t>大文字，小文字，数字，記号（</a:t>
            </a:r>
            <a:r>
              <a:rPr lang="en-US" altLang="ja-JP" dirty="0" smtClean="0"/>
              <a:t>% ! </a:t>
            </a:r>
            <a:r>
              <a:rPr lang="ja-JP" altLang="en-US" dirty="0" smtClean="0"/>
              <a:t>など）をまぜる．</a:t>
            </a:r>
            <a:endParaRPr lang="en-US" altLang="ja-JP" dirty="0" smtClean="0"/>
          </a:p>
          <a:p>
            <a:r>
              <a:rPr lang="ja-JP" altLang="en-US" dirty="0"/>
              <a:t>同一</a:t>
            </a:r>
            <a:r>
              <a:rPr lang="ja-JP" altLang="en-US" dirty="0" smtClean="0"/>
              <a:t>パスワード使い回しは最小限に</a:t>
            </a:r>
            <a:endParaRPr lang="en-US" altLang="ja-JP" dirty="0"/>
          </a:p>
          <a:p>
            <a:pPr lvl="1"/>
            <a:r>
              <a:rPr lang="ja-JP" altLang="en-US" dirty="0" smtClean="0"/>
              <a:t>漏えいしたパスワードから，他のサービスのアカウントまで乗っ取られるケースが多発している．（</a:t>
            </a:r>
            <a:r>
              <a:rPr lang="en-US" altLang="ja-JP" dirty="0" smtClean="0"/>
              <a:t>CP</a:t>
            </a:r>
            <a:r>
              <a:rPr lang="ja-JP" altLang="en-US" dirty="0" smtClean="0"/>
              <a:t>資料：狙われるパスワード）</a:t>
            </a:r>
            <a:endParaRPr lang="en-US" altLang="ja-JP" dirty="0" smtClean="0"/>
          </a:p>
          <a:p>
            <a:pPr lvl="1"/>
            <a:r>
              <a:rPr lang="ja-JP" altLang="en-US" dirty="0" smtClean="0"/>
              <a:t>せめて重要なサービスだけでも別パスワード</a:t>
            </a:r>
            <a:endParaRPr lang="en-US" altLang="ja-JP"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定期的な変更は必要ない</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smtClean="0"/>
              <a:t>かつては，パスワードを定期的に変更することが推奨されていた．</a:t>
            </a:r>
            <a:endParaRPr lang="en-US" altLang="ja-JP" dirty="0" smtClean="0"/>
          </a:p>
          <a:p>
            <a:r>
              <a:rPr kumimoji="1" lang="ja-JP" altLang="en-US" dirty="0" smtClean="0"/>
              <a:t>しかし，ユーザーはパスワードを覚えておくことが難しく，簡単なパスワードにしてしまったり，メモを残してしまったりして，かえって危険である．</a:t>
            </a:r>
            <a:endParaRPr kumimoji="1" lang="en-US" altLang="ja-JP" dirty="0" smtClean="0"/>
          </a:p>
          <a:p>
            <a:r>
              <a:rPr lang="ja-JP" altLang="en-US" dirty="0"/>
              <a:t>パスワードを定期変更する必要は</a:t>
            </a:r>
            <a:r>
              <a:rPr lang="ja-JP" altLang="en-US" dirty="0" smtClean="0"/>
              <a:t>なく，流出</a:t>
            </a:r>
            <a:r>
              <a:rPr lang="ja-JP" altLang="en-US" dirty="0"/>
              <a:t>時に速やかに変更</a:t>
            </a:r>
            <a:r>
              <a:rPr lang="ja-JP" altLang="en-US" dirty="0" smtClean="0"/>
              <a:t>する．参考：</a:t>
            </a:r>
            <a:r>
              <a:rPr lang="ja-JP" altLang="en-US" dirty="0" smtClean="0">
                <a:hlinkClick r:id="rId2"/>
              </a:rPr>
              <a:t>安全なパスワード管理</a:t>
            </a:r>
            <a:r>
              <a:rPr lang="ja-JP" altLang="en-US" dirty="0" smtClean="0"/>
              <a:t>（総務省）</a:t>
            </a:r>
            <a:endParaRPr kumimoji="1" lang="ja-JP" altLang="en-US" dirty="0"/>
          </a:p>
        </p:txBody>
      </p:sp>
    </p:spTree>
    <p:extLst>
      <p:ext uri="{BB962C8B-B14F-4D97-AF65-F5344CB8AC3E}">
        <p14:creationId xmlns:p14="http://schemas.microsoft.com/office/powerpoint/2010/main" val="38283685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安全なパスワード作成法の例１</a:t>
            </a:r>
            <a:endParaRPr kumimoji="1" lang="ja-JP" altLang="en-US" dirty="0"/>
          </a:p>
        </p:txBody>
      </p:sp>
      <p:sp>
        <p:nvSpPr>
          <p:cNvPr id="3" name="コンテンツ プレースホルダ 2"/>
          <p:cNvSpPr>
            <a:spLocks noGrp="1"/>
          </p:cNvSpPr>
          <p:nvPr>
            <p:ph idx="1"/>
          </p:nvPr>
        </p:nvSpPr>
        <p:spPr/>
        <p:txBody>
          <a:bodyPr>
            <a:normAutofit lnSpcReduction="10000"/>
          </a:bodyPr>
          <a:lstStyle/>
          <a:p>
            <a:pPr marL="514350" indent="-514350">
              <a:buFont typeface="+mj-lt"/>
              <a:buAutoNum type="arabicPeriod"/>
            </a:pPr>
            <a:r>
              <a:rPr kumimoji="1" lang="ja-JP" altLang="en-US" dirty="0" smtClean="0"/>
              <a:t>英文で適当なフレーズを考える</a:t>
            </a:r>
            <a:endParaRPr kumimoji="1" lang="en-US" altLang="ja-JP" dirty="0" smtClean="0"/>
          </a:p>
          <a:p>
            <a:pPr marL="914400" lvl="1" indent="-514350">
              <a:buNone/>
            </a:pPr>
            <a:r>
              <a:rPr lang="ja-JP" altLang="en-US" dirty="0" smtClean="0"/>
              <a:t>例：　</a:t>
            </a:r>
            <a:r>
              <a:rPr lang="en-US" altLang="ja-JP" dirty="0" smtClean="0"/>
              <a:t>I get up at 8:00 and go to bed at 23:00 every day.</a:t>
            </a:r>
            <a:endParaRPr kumimoji="1" lang="en-US" altLang="ja-JP" dirty="0" smtClean="0"/>
          </a:p>
          <a:p>
            <a:pPr marL="514350" indent="-514350">
              <a:buFont typeface="+mj-lt"/>
              <a:buAutoNum type="arabicPeriod"/>
            </a:pPr>
            <a:r>
              <a:rPr lang="ja-JP" altLang="en-US" dirty="0"/>
              <a:t>各単語</a:t>
            </a:r>
            <a:r>
              <a:rPr lang="ja-JP" altLang="en-US" dirty="0" smtClean="0"/>
              <a:t>の特定の位置から文字を拾い集めてつなげる</a:t>
            </a:r>
            <a:endParaRPr lang="en-US" altLang="ja-JP" dirty="0" smtClean="0"/>
          </a:p>
          <a:p>
            <a:pPr marL="914400" lvl="1" indent="-514350">
              <a:buNone/>
            </a:pPr>
            <a:r>
              <a:rPr lang="ja-JP" altLang="en-US" dirty="0" smtClean="0"/>
              <a:t>例： </a:t>
            </a:r>
            <a:r>
              <a:rPr lang="en-US" altLang="ja-JP" dirty="0"/>
              <a:t>1</a:t>
            </a:r>
            <a:r>
              <a:rPr lang="ja-JP" altLang="en-US" dirty="0" smtClean="0"/>
              <a:t>文字</a:t>
            </a:r>
            <a:r>
              <a:rPr lang="ja-JP" altLang="en-US" dirty="0"/>
              <a:t>目</a:t>
            </a:r>
            <a:r>
              <a:rPr lang="ja-JP" altLang="en-US" dirty="0" smtClean="0"/>
              <a:t>を拾うと，</a:t>
            </a:r>
            <a:r>
              <a:rPr lang="en-US" altLang="ja-JP" dirty="0" smtClean="0"/>
              <a:t>igua8agtba2ed</a:t>
            </a:r>
          </a:p>
          <a:p>
            <a:pPr marL="514350" indent="-514350">
              <a:buFont typeface="+mj-lt"/>
              <a:buAutoNum type="arabicPeriod"/>
            </a:pPr>
            <a:r>
              <a:rPr lang="ja-JP" altLang="en-US" dirty="0"/>
              <a:t>何らかの変換ルール</a:t>
            </a:r>
            <a:r>
              <a:rPr lang="ja-JP" altLang="en-US" dirty="0" smtClean="0"/>
              <a:t>で大文字，小文字，記号を混ぜる</a:t>
            </a:r>
            <a:endParaRPr lang="en-US" altLang="ja-JP" dirty="0" smtClean="0"/>
          </a:p>
          <a:p>
            <a:pPr marL="914400" lvl="1" indent="-514350">
              <a:buNone/>
            </a:pPr>
            <a:r>
              <a:rPr kumimoji="1" lang="ja-JP" altLang="en-US" dirty="0" smtClean="0"/>
              <a:t>例： </a:t>
            </a:r>
            <a:r>
              <a:rPr kumimoji="1" lang="en-US" altLang="ja-JP" dirty="0" smtClean="0"/>
              <a:t>a </a:t>
            </a:r>
            <a:r>
              <a:rPr kumimoji="1" lang="ja-JP" altLang="en-US" dirty="0" smtClean="0"/>
              <a:t>は大文字にして，</a:t>
            </a:r>
            <a:r>
              <a:rPr lang="en-US" altLang="ja-JP" dirty="0" smtClean="0"/>
              <a:t> iguA8AgtbA2ed</a:t>
            </a:r>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安全なパスワード作成法の例２</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自分</a:t>
            </a:r>
            <a:r>
              <a:rPr lang="ja-JP" altLang="en-US" dirty="0"/>
              <a:t>には簡単に覚えることが</a:t>
            </a:r>
            <a:r>
              <a:rPr lang="ja-JP" altLang="en-US" dirty="0" smtClean="0"/>
              <a:t>できるが，他人</a:t>
            </a:r>
            <a:r>
              <a:rPr lang="ja-JP" altLang="en-US" dirty="0"/>
              <a:t>から見ると意味不明な</a:t>
            </a:r>
            <a:r>
              <a:rPr lang="ja-JP" altLang="en-US" dirty="0" smtClean="0"/>
              <a:t>文字列を作る．</a:t>
            </a:r>
            <a:endParaRPr kumimoji="1" lang="en-US" altLang="ja-JP" dirty="0" smtClean="0"/>
          </a:p>
          <a:p>
            <a:pPr lvl="1"/>
            <a:r>
              <a:rPr lang="ja-JP" altLang="en-US" dirty="0" smtClean="0"/>
              <a:t>参考：</a:t>
            </a:r>
            <a:r>
              <a:rPr lang="ja-JP" altLang="en-US" dirty="0" smtClean="0">
                <a:hlinkClick r:id="rId2"/>
              </a:rPr>
              <a:t>安全で覚えやすいパスワードを簡単に作る方法</a:t>
            </a:r>
            <a:endParaRPr lang="en-US" altLang="ja-JP" dirty="0" smtClean="0"/>
          </a:p>
          <a:p>
            <a:r>
              <a:rPr kumimoji="1" lang="en-US" altLang="ja-JP" dirty="0" smtClean="0"/>
              <a:t>At680707!3699%707086tA</a:t>
            </a:r>
          </a:p>
          <a:p>
            <a:pPr lvl="1"/>
            <a:r>
              <a:rPr kumimoji="1" lang="ja-JP" altLang="en-US" dirty="0" smtClean="0"/>
              <a:t>名前のイニシャル＋</a:t>
            </a:r>
            <a:r>
              <a:rPr lang="ja-JP" altLang="en-US" dirty="0" smtClean="0"/>
              <a:t>誕生日＋</a:t>
            </a:r>
            <a:r>
              <a:rPr kumimoji="1" lang="ja-JP" altLang="en-US" dirty="0" smtClean="0"/>
              <a:t>電話番号</a:t>
            </a:r>
            <a:endParaRPr kumimoji="1" lang="en-US" altLang="ja-JP" dirty="0" smtClean="0"/>
          </a:p>
          <a:p>
            <a:pPr lvl="1"/>
            <a:r>
              <a:rPr lang="ja-JP" altLang="en-US" dirty="0" smtClean="0"/>
              <a:t>この例より，もう少し複雑にした方がよいかもしれない．</a:t>
            </a:r>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パスワード</a:t>
            </a:r>
            <a:r>
              <a:rPr kumimoji="1" lang="ja-JP" altLang="en-US" dirty="0" smtClean="0"/>
              <a:t>作成支援</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「よい」パスワードを作るのが難しければ，ソフトウェアに作成を任せることもできる</a:t>
            </a:r>
            <a:endParaRPr kumimoji="1" lang="en-US" altLang="ja-JP" dirty="0" smtClean="0"/>
          </a:p>
          <a:p>
            <a:r>
              <a:rPr kumimoji="1" lang="ja-JP" altLang="en-US" dirty="0" smtClean="0"/>
              <a:t>「パスワード作成」で</a:t>
            </a:r>
            <a:r>
              <a:rPr kumimoji="1" lang="en-US" altLang="ja-JP" dirty="0" smtClean="0"/>
              <a:t>Google</a:t>
            </a:r>
            <a:r>
              <a:rPr kumimoji="1" lang="ja-JP" altLang="en-US" dirty="0" smtClean="0"/>
              <a:t>検索</a:t>
            </a:r>
            <a:endParaRPr kumimoji="1" lang="en-US" altLang="ja-JP" dirty="0" smtClean="0"/>
          </a:p>
          <a:p>
            <a:pPr lvl="1"/>
            <a:r>
              <a:rPr lang="ja-JP" altLang="en-US" dirty="0"/>
              <a:t>ウェブで利用可能</a:t>
            </a:r>
            <a:r>
              <a:rPr lang="ja-JP" altLang="en-US" dirty="0" smtClean="0"/>
              <a:t>な生成スクリプト</a:t>
            </a:r>
            <a:endParaRPr lang="en-US" altLang="ja-JP" dirty="0" smtClean="0"/>
          </a:p>
          <a:p>
            <a:pPr lvl="1"/>
            <a:r>
              <a:rPr kumimoji="1" lang="ja-JP" altLang="en-US" dirty="0" smtClean="0"/>
              <a:t>フリーのソフト</a:t>
            </a:r>
            <a:endParaRPr kumimoji="1" lang="en-US" altLang="ja-JP" dirty="0" smtClean="0"/>
          </a:p>
          <a:p>
            <a:pPr lvl="1"/>
            <a:r>
              <a:rPr lang="en-US" altLang="ja-JP" dirty="0" smtClean="0"/>
              <a:t>Chrome </a:t>
            </a:r>
            <a:r>
              <a:rPr lang="ja-JP" altLang="en-US" dirty="0" err="1" smtClean="0"/>
              <a:t>には</a:t>
            </a:r>
            <a:r>
              <a:rPr lang="ja-JP" altLang="en-US" dirty="0" smtClean="0"/>
              <a:t>パスワード作成機能がある</a:t>
            </a:r>
            <a:endParaRPr kumimoji="1" lang="en-US" altLang="ja-JP" dirty="0" smtClean="0"/>
          </a:p>
          <a:p>
            <a:r>
              <a:rPr kumimoji="1" lang="ja-JP" altLang="en-US" dirty="0" smtClean="0"/>
              <a:t>「よい」パスワードだが，ランダムな文字列は記憶が難しいのが欠点</a:t>
            </a:r>
            <a:endParaRPr kumimoji="1" lang="ja-JP"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965</TotalTime>
  <Words>1383</Words>
  <Application>Microsoft Office PowerPoint</Application>
  <PresentationFormat>画面に合わせる (4:3)</PresentationFormat>
  <Paragraphs>112</Paragraphs>
  <Slides>26</Slides>
  <Notes>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26</vt:i4>
      </vt:variant>
    </vt:vector>
  </HeadingPairs>
  <TitlesOfParts>
    <vt:vector size="30" baseType="lpstr">
      <vt:lpstr>ＭＳ Ｐゴシック</vt:lpstr>
      <vt:lpstr>Arial</vt:lpstr>
      <vt:lpstr>Calibri</vt:lpstr>
      <vt:lpstr>Office テーマ</vt:lpstr>
      <vt:lpstr>教育方法の研究　第1回 パスワード作成と管理</vt:lpstr>
      <vt:lpstr>本日の内容</vt:lpstr>
      <vt:lpstr>だめなパスワード</vt:lpstr>
      <vt:lpstr>パスワード・クラック</vt:lpstr>
      <vt:lpstr>パスワード作成の原則</vt:lpstr>
      <vt:lpstr>定期的な変更は必要ない</vt:lpstr>
      <vt:lpstr>安全なパスワード作成法の例１</vt:lpstr>
      <vt:lpstr>安全なパスワード作成法の例２</vt:lpstr>
      <vt:lpstr>パスワード作成支援</vt:lpstr>
      <vt:lpstr>パスワードの安全性確認</vt:lpstr>
      <vt:lpstr>パスワードの問題</vt:lpstr>
      <vt:lpstr>PowerPoint プレゼンテーション</vt:lpstr>
      <vt:lpstr>現実的なパスワード管理</vt:lpstr>
      <vt:lpstr>キーロガー対策</vt:lpstr>
      <vt:lpstr>PowerPoint プレゼンテーション</vt:lpstr>
      <vt:lpstr>PowerPoint プレゼンテーション</vt:lpstr>
      <vt:lpstr>PowerPoint プレゼンテーション</vt:lpstr>
      <vt:lpstr>PowerPoint プレゼンテーション</vt:lpstr>
      <vt:lpstr>ソーシャルエンジニアリング</vt:lpstr>
      <vt:lpstr>フィッシング（Phishing）</vt:lpstr>
      <vt:lpstr>PowerPoint プレゼンテーション</vt:lpstr>
      <vt:lpstr>PowerPoint プレゼンテーション</vt:lpstr>
      <vt:lpstr>フィッシング対策</vt:lpstr>
      <vt:lpstr>穴埋め問題（CPで解答）</vt:lpstr>
      <vt:lpstr>PowerPoint プレゼンテーション</vt:lpstr>
      <vt:lpstr>記述問題</vt:lpstr>
    </vt:vector>
  </TitlesOfParts>
  <Company>Aoyama Gakuin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Atsushi TERAO</dc:creator>
  <cp:lastModifiedBy>寺尾 敦</cp:lastModifiedBy>
  <cp:revision>82</cp:revision>
  <dcterms:created xsi:type="dcterms:W3CDTF">2008-04-13T14:58:39Z</dcterms:created>
  <dcterms:modified xsi:type="dcterms:W3CDTF">2020-04-06T11:05:08Z</dcterms:modified>
</cp:coreProperties>
</file>