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9" r:id="rId5"/>
    <p:sldId id="258" r:id="rId6"/>
    <p:sldId id="260"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2" r:id="rId26"/>
    <p:sldId id="283" r:id="rId27"/>
    <p:sldId id="284" r:id="rId28"/>
    <p:sldId id="285" r:id="rId29"/>
    <p:sldId id="287" r:id="rId30"/>
    <p:sldId id="288" r:id="rId31"/>
    <p:sldId id="289" r:id="rId32"/>
    <p:sldId id="290" r:id="rId33"/>
    <p:sldId id="291" r:id="rId34"/>
    <p:sldId id="292" r:id="rId35"/>
    <p:sldId id="293" r:id="rId36"/>
    <p:sldId id="294" r:id="rId37"/>
    <p:sldId id="297"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17" r:id="rId56"/>
    <p:sldId id="318" r:id="rId57"/>
    <p:sldId id="321" r:id="rId58"/>
    <p:sldId id="322" r:id="rId59"/>
    <p:sldId id="324" r:id="rId60"/>
    <p:sldId id="325" r:id="rId61"/>
    <p:sldId id="326" r:id="rId62"/>
    <p:sldId id="327" r:id="rId63"/>
    <p:sldId id="328" r:id="rId64"/>
    <p:sldId id="333" r:id="rId65"/>
    <p:sldId id="329" r:id="rId66"/>
    <p:sldId id="330" r:id="rId67"/>
    <p:sldId id="331" r:id="rId68"/>
    <p:sldId id="332" r:id="rId69"/>
    <p:sldId id="323" r:id="rId70"/>
    <p:sldId id="334" r:id="rId7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tsushi\Desktop\cis2010\iphone_vs_pc200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tsushi\Desktop\cis2010\iphone_vs_pc2010.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My%20Documents\aoyama\ssi\2011\stat1\second_monitor.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My%20Documents\aoyama\ssi\2011\stat1\second_monitor.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My%20Documents\aoyama\ssi\2011\stat1\second_monito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graph!$C$3</c:f>
              <c:strCache>
                <c:ptCount val="1"/>
                <c:pt idx="0">
                  <c:v>PC</c:v>
                </c:pt>
              </c:strCache>
            </c:strRef>
          </c:tx>
          <c:invertIfNegative val="0"/>
          <c:dLbls>
            <c:spPr>
              <a:noFill/>
              <a:ln>
                <a:noFill/>
              </a:ln>
              <a:effectLst/>
            </c:spPr>
            <c:txPr>
              <a:bodyPr/>
              <a:lstStyle/>
              <a:p>
                <a:pPr>
                  <a:defRPr sz="24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graph!$B$4:$B$6</c:f>
              <c:strCache>
                <c:ptCount val="3"/>
                <c:pt idx="0">
                  <c:v>PDF閲覧</c:v>
                </c:pt>
                <c:pt idx="1">
                  <c:v>Excel操作</c:v>
                </c:pt>
                <c:pt idx="2">
                  <c:v>次回使用</c:v>
                </c:pt>
              </c:strCache>
            </c:strRef>
          </c:cat>
          <c:val>
            <c:numRef>
              <c:f>graph!$C$4:$C$6</c:f>
              <c:numCache>
                <c:formatCode>General</c:formatCode>
                <c:ptCount val="3"/>
                <c:pt idx="0">
                  <c:v>74</c:v>
                </c:pt>
                <c:pt idx="1">
                  <c:v>64</c:v>
                </c:pt>
                <c:pt idx="2">
                  <c:v>62</c:v>
                </c:pt>
              </c:numCache>
            </c:numRef>
          </c:val>
          <c:extLst>
            <c:ext xmlns:c16="http://schemas.microsoft.com/office/drawing/2014/chart" uri="{C3380CC4-5D6E-409C-BE32-E72D297353CC}">
              <c16:uniqueId val="{00000000-8646-47A6-95AB-9B83FCFED406}"/>
            </c:ext>
          </c:extLst>
        </c:ser>
        <c:ser>
          <c:idx val="1"/>
          <c:order val="1"/>
          <c:tx>
            <c:strRef>
              <c:f>graph!$D$3</c:f>
              <c:strCache>
                <c:ptCount val="1"/>
                <c:pt idx="0">
                  <c:v>iPhone</c:v>
                </c:pt>
              </c:strCache>
            </c:strRef>
          </c:tx>
          <c: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c:spPr>
          <c:invertIfNegative val="0"/>
          <c:dLbls>
            <c:spPr>
              <a:noFill/>
              <a:ln>
                <a:noFill/>
              </a:ln>
              <a:effectLst/>
            </c:spPr>
            <c:txPr>
              <a:bodyPr/>
              <a:lstStyle/>
              <a:p>
                <a:pPr>
                  <a:defRPr sz="24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graph!$B$4:$B$6</c:f>
              <c:strCache>
                <c:ptCount val="3"/>
                <c:pt idx="0">
                  <c:v>PDF閲覧</c:v>
                </c:pt>
                <c:pt idx="1">
                  <c:v>Excel操作</c:v>
                </c:pt>
                <c:pt idx="2">
                  <c:v>次回使用</c:v>
                </c:pt>
              </c:strCache>
            </c:strRef>
          </c:cat>
          <c:val>
            <c:numRef>
              <c:f>graph!$D$4:$D$6</c:f>
              <c:numCache>
                <c:formatCode>General</c:formatCode>
                <c:ptCount val="3"/>
                <c:pt idx="0">
                  <c:v>26</c:v>
                </c:pt>
                <c:pt idx="1">
                  <c:v>36</c:v>
                </c:pt>
                <c:pt idx="2">
                  <c:v>38</c:v>
                </c:pt>
              </c:numCache>
            </c:numRef>
          </c:val>
          <c:extLst>
            <c:ext xmlns:c16="http://schemas.microsoft.com/office/drawing/2014/chart" uri="{C3380CC4-5D6E-409C-BE32-E72D297353CC}">
              <c16:uniqueId val="{00000001-8646-47A6-95AB-9B83FCFED406}"/>
            </c:ext>
          </c:extLst>
        </c:ser>
        <c:dLbls>
          <c:showLegendKey val="0"/>
          <c:showVal val="1"/>
          <c:showCatName val="0"/>
          <c:showSerName val="0"/>
          <c:showPercent val="0"/>
          <c:showBubbleSize val="0"/>
        </c:dLbls>
        <c:gapWidth val="150"/>
        <c:axId val="58132736"/>
        <c:axId val="58236928"/>
      </c:barChart>
      <c:catAx>
        <c:axId val="58132736"/>
        <c:scaling>
          <c:orientation val="minMax"/>
        </c:scaling>
        <c:delete val="0"/>
        <c:axPos val="b"/>
        <c:numFmt formatCode="General" sourceLinked="0"/>
        <c:majorTickMark val="out"/>
        <c:minorTickMark val="none"/>
        <c:tickLblPos val="nextTo"/>
        <c:txPr>
          <a:bodyPr/>
          <a:lstStyle/>
          <a:p>
            <a:pPr>
              <a:defRPr sz="2400"/>
            </a:pPr>
            <a:endParaRPr lang="ja-JP"/>
          </a:p>
        </c:txPr>
        <c:crossAx val="58236928"/>
        <c:crosses val="autoZero"/>
        <c:auto val="1"/>
        <c:lblAlgn val="ctr"/>
        <c:lblOffset val="100"/>
        <c:noMultiLvlLbl val="0"/>
      </c:catAx>
      <c:valAx>
        <c:axId val="58236928"/>
        <c:scaling>
          <c:orientation val="minMax"/>
          <c:max val="100"/>
        </c:scaling>
        <c:delete val="0"/>
        <c:axPos val="l"/>
        <c:majorGridlines/>
        <c:title>
          <c:tx>
            <c:rich>
              <a:bodyPr rot="0" vert="wordArtVertRtl"/>
              <a:lstStyle/>
              <a:p>
                <a:pPr>
                  <a:defRPr sz="2400"/>
                </a:pPr>
                <a:r>
                  <a:rPr lang="ja-JP" sz="2400"/>
                  <a:t>支持割合（％）</a:t>
                </a:r>
              </a:p>
            </c:rich>
          </c:tx>
          <c:overlay val="0"/>
        </c:title>
        <c:numFmt formatCode="General" sourceLinked="1"/>
        <c:majorTickMark val="out"/>
        <c:minorTickMark val="none"/>
        <c:tickLblPos val="nextTo"/>
        <c:txPr>
          <a:bodyPr/>
          <a:lstStyle/>
          <a:p>
            <a:pPr>
              <a:defRPr sz="2000"/>
            </a:pPr>
            <a:endParaRPr lang="ja-JP"/>
          </a:p>
        </c:txPr>
        <c:crossAx val="58132736"/>
        <c:crosses val="autoZero"/>
        <c:crossBetween val="between"/>
      </c:valAx>
    </c:plotArea>
    <c:legend>
      <c:legendPos val="b"/>
      <c:overlay val="0"/>
      <c:txPr>
        <a:bodyPr/>
        <a:lstStyle/>
        <a:p>
          <a:pPr>
            <a:defRPr sz="2400"/>
          </a:pPr>
          <a:endParaRPr lang="ja-JP"/>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graph!$C$4</c:f>
              <c:strCache>
                <c:ptCount val="1"/>
                <c:pt idx="0">
                  <c:v>PC</c:v>
                </c:pt>
              </c:strCache>
            </c:strRef>
          </c:tx>
          <c:invertIfNegative val="0"/>
          <c:dLbls>
            <c:spPr>
              <a:noFill/>
              <a:ln>
                <a:noFill/>
              </a:ln>
              <a:effectLst/>
            </c:spPr>
            <c:txPr>
              <a:bodyPr/>
              <a:lstStyle/>
              <a:p>
                <a:pPr>
                  <a:defRPr sz="2400"/>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graph!$B$5:$B$7</c:f>
              <c:strCache>
                <c:ptCount val="3"/>
                <c:pt idx="0">
                  <c:v>PDF閲覧</c:v>
                </c:pt>
                <c:pt idx="1">
                  <c:v>Excel操作</c:v>
                </c:pt>
                <c:pt idx="2">
                  <c:v>次回使用</c:v>
                </c:pt>
              </c:strCache>
            </c:strRef>
          </c:cat>
          <c:val>
            <c:numRef>
              <c:f>graph!$C$5:$C$7</c:f>
              <c:numCache>
                <c:formatCode>General</c:formatCode>
                <c:ptCount val="3"/>
                <c:pt idx="0">
                  <c:v>30</c:v>
                </c:pt>
                <c:pt idx="1">
                  <c:v>30</c:v>
                </c:pt>
                <c:pt idx="2">
                  <c:v>27</c:v>
                </c:pt>
              </c:numCache>
            </c:numRef>
          </c:val>
          <c:extLst>
            <c:ext xmlns:c16="http://schemas.microsoft.com/office/drawing/2014/chart" uri="{C3380CC4-5D6E-409C-BE32-E72D297353CC}">
              <c16:uniqueId val="{00000000-0507-4D9B-B2BA-7CCE8BF6EE4F}"/>
            </c:ext>
          </c:extLst>
        </c:ser>
        <c:ser>
          <c:idx val="1"/>
          <c:order val="1"/>
          <c:tx>
            <c:strRef>
              <c:f>graph!$D$4</c:f>
              <c:strCache>
                <c:ptCount val="1"/>
                <c:pt idx="0">
                  <c:v>iPhone</c:v>
                </c:pt>
              </c:strCache>
            </c:strRef>
          </c:tx>
          <c: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c:spPr>
          <c:invertIfNegative val="0"/>
          <c:dLbls>
            <c:spPr>
              <a:noFill/>
              <a:ln>
                <a:noFill/>
              </a:ln>
              <a:effectLst/>
            </c:spPr>
            <c:txPr>
              <a:bodyPr/>
              <a:lstStyle/>
              <a:p>
                <a:pPr>
                  <a:defRPr sz="2400"/>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graph!$B$5:$B$7</c:f>
              <c:strCache>
                <c:ptCount val="3"/>
                <c:pt idx="0">
                  <c:v>PDF閲覧</c:v>
                </c:pt>
                <c:pt idx="1">
                  <c:v>Excel操作</c:v>
                </c:pt>
                <c:pt idx="2">
                  <c:v>次回使用</c:v>
                </c:pt>
              </c:strCache>
            </c:strRef>
          </c:cat>
          <c:val>
            <c:numRef>
              <c:f>graph!$D$5:$D$7</c:f>
              <c:numCache>
                <c:formatCode>General</c:formatCode>
                <c:ptCount val="3"/>
                <c:pt idx="0">
                  <c:v>70</c:v>
                </c:pt>
                <c:pt idx="1">
                  <c:v>70</c:v>
                </c:pt>
                <c:pt idx="2">
                  <c:v>73</c:v>
                </c:pt>
              </c:numCache>
            </c:numRef>
          </c:val>
          <c:extLst>
            <c:ext xmlns:c16="http://schemas.microsoft.com/office/drawing/2014/chart" uri="{C3380CC4-5D6E-409C-BE32-E72D297353CC}">
              <c16:uniqueId val="{00000001-0507-4D9B-B2BA-7CCE8BF6EE4F}"/>
            </c:ext>
          </c:extLst>
        </c:ser>
        <c:dLbls>
          <c:showLegendKey val="0"/>
          <c:showVal val="0"/>
          <c:showCatName val="0"/>
          <c:showSerName val="0"/>
          <c:showPercent val="0"/>
          <c:showBubbleSize val="0"/>
        </c:dLbls>
        <c:gapWidth val="150"/>
        <c:axId val="58803712"/>
        <c:axId val="58805248"/>
      </c:barChart>
      <c:catAx>
        <c:axId val="58803712"/>
        <c:scaling>
          <c:orientation val="minMax"/>
        </c:scaling>
        <c:delete val="0"/>
        <c:axPos val="b"/>
        <c:numFmt formatCode="General" sourceLinked="0"/>
        <c:majorTickMark val="out"/>
        <c:minorTickMark val="none"/>
        <c:tickLblPos val="nextTo"/>
        <c:txPr>
          <a:bodyPr/>
          <a:lstStyle/>
          <a:p>
            <a:pPr>
              <a:defRPr sz="2000"/>
            </a:pPr>
            <a:endParaRPr lang="ja-JP"/>
          </a:p>
        </c:txPr>
        <c:crossAx val="58805248"/>
        <c:crosses val="autoZero"/>
        <c:auto val="1"/>
        <c:lblAlgn val="ctr"/>
        <c:lblOffset val="100"/>
        <c:noMultiLvlLbl val="0"/>
      </c:catAx>
      <c:valAx>
        <c:axId val="58805248"/>
        <c:scaling>
          <c:orientation val="minMax"/>
          <c:max val="100"/>
        </c:scaling>
        <c:delete val="0"/>
        <c:axPos val="l"/>
        <c:majorGridlines/>
        <c:title>
          <c:tx>
            <c:rich>
              <a:bodyPr rot="0" vert="wordArtVertRtl"/>
              <a:lstStyle/>
              <a:p>
                <a:pPr>
                  <a:defRPr sz="2400"/>
                </a:pPr>
                <a:r>
                  <a:rPr lang="ja-JP" sz="2400"/>
                  <a:t>支持割合（％）</a:t>
                </a:r>
              </a:p>
            </c:rich>
          </c:tx>
          <c:overlay val="0"/>
        </c:title>
        <c:numFmt formatCode="General" sourceLinked="1"/>
        <c:majorTickMark val="out"/>
        <c:minorTickMark val="none"/>
        <c:tickLblPos val="nextTo"/>
        <c:txPr>
          <a:bodyPr/>
          <a:lstStyle/>
          <a:p>
            <a:pPr>
              <a:defRPr sz="2000"/>
            </a:pPr>
            <a:endParaRPr lang="ja-JP"/>
          </a:p>
        </c:txPr>
        <c:crossAx val="58803712"/>
        <c:crosses val="autoZero"/>
        <c:crossBetween val="between"/>
      </c:valAx>
    </c:plotArea>
    <c:legend>
      <c:legendPos val="b"/>
      <c:overlay val="0"/>
      <c:txPr>
        <a:bodyPr/>
        <a:lstStyle/>
        <a:p>
          <a:pPr>
            <a:defRPr sz="2400"/>
          </a:pPr>
          <a:endParaRPr lang="ja-JP"/>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図!$C$12</c:f>
              <c:strCache>
                <c:ptCount val="1"/>
                <c:pt idx="0">
                  <c:v>PC</c:v>
                </c:pt>
              </c:strCache>
            </c:strRef>
          </c:tx>
          <c:invertIfNegative val="0"/>
          <c:dLbls>
            <c:spPr>
              <a:noFill/>
              <a:ln>
                <a:noFill/>
              </a:ln>
              <a:effectLst/>
            </c:spPr>
            <c:txPr>
              <a:bodyPr/>
              <a:lstStyle/>
              <a:p>
                <a:pPr>
                  <a:defRPr sz="2000"/>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図!$B$13:$B$15</c:f>
              <c:strCache>
                <c:ptCount val="3"/>
                <c:pt idx="0">
                  <c:v>PDF閲覧</c:v>
                </c:pt>
                <c:pt idx="1">
                  <c:v>Excel操作</c:v>
                </c:pt>
                <c:pt idx="2">
                  <c:v>次回使用</c:v>
                </c:pt>
              </c:strCache>
            </c:strRef>
          </c:cat>
          <c:val>
            <c:numRef>
              <c:f>図!$C$13:$C$15</c:f>
              <c:numCache>
                <c:formatCode>General</c:formatCode>
                <c:ptCount val="3"/>
                <c:pt idx="0">
                  <c:v>24</c:v>
                </c:pt>
                <c:pt idx="1">
                  <c:v>18</c:v>
                </c:pt>
                <c:pt idx="2">
                  <c:v>18</c:v>
                </c:pt>
              </c:numCache>
            </c:numRef>
          </c:val>
          <c:extLst>
            <c:ext xmlns:c16="http://schemas.microsoft.com/office/drawing/2014/chart" uri="{C3380CC4-5D6E-409C-BE32-E72D297353CC}">
              <c16:uniqueId val="{00000000-F440-4B0A-AFD7-4EFE02C8C36C}"/>
            </c:ext>
          </c:extLst>
        </c:ser>
        <c:ser>
          <c:idx val="1"/>
          <c:order val="1"/>
          <c:tx>
            <c:strRef>
              <c:f>図!$D$12</c:f>
              <c:strCache>
                <c:ptCount val="1"/>
                <c:pt idx="0">
                  <c:v>iPhone</c:v>
                </c:pt>
              </c:strCache>
            </c:strRef>
          </c:tx>
          <c:invertIfNegative val="0"/>
          <c:dLbls>
            <c:spPr>
              <a:noFill/>
              <a:ln>
                <a:noFill/>
              </a:ln>
              <a:effectLst/>
            </c:spPr>
            <c:txPr>
              <a:bodyPr/>
              <a:lstStyle/>
              <a:p>
                <a:pPr>
                  <a:defRPr sz="2000"/>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図!$B$13:$B$15</c:f>
              <c:strCache>
                <c:ptCount val="3"/>
                <c:pt idx="0">
                  <c:v>PDF閲覧</c:v>
                </c:pt>
                <c:pt idx="1">
                  <c:v>Excel操作</c:v>
                </c:pt>
                <c:pt idx="2">
                  <c:v>次回使用</c:v>
                </c:pt>
              </c:strCache>
            </c:strRef>
          </c:cat>
          <c:val>
            <c:numRef>
              <c:f>図!$D$13:$D$15</c:f>
              <c:numCache>
                <c:formatCode>General</c:formatCode>
                <c:ptCount val="3"/>
                <c:pt idx="0">
                  <c:v>76</c:v>
                </c:pt>
                <c:pt idx="1">
                  <c:v>82</c:v>
                </c:pt>
                <c:pt idx="2">
                  <c:v>82</c:v>
                </c:pt>
              </c:numCache>
            </c:numRef>
          </c:val>
          <c:extLst>
            <c:ext xmlns:c16="http://schemas.microsoft.com/office/drawing/2014/chart" uri="{C3380CC4-5D6E-409C-BE32-E72D297353CC}">
              <c16:uniqueId val="{00000001-F440-4B0A-AFD7-4EFE02C8C36C}"/>
            </c:ext>
          </c:extLst>
        </c:ser>
        <c:dLbls>
          <c:showLegendKey val="0"/>
          <c:showVal val="1"/>
          <c:showCatName val="0"/>
          <c:showSerName val="0"/>
          <c:showPercent val="0"/>
          <c:showBubbleSize val="0"/>
        </c:dLbls>
        <c:gapWidth val="150"/>
        <c:axId val="127773696"/>
        <c:axId val="127792256"/>
      </c:barChart>
      <c:catAx>
        <c:axId val="127773696"/>
        <c:scaling>
          <c:orientation val="minMax"/>
        </c:scaling>
        <c:delete val="0"/>
        <c:axPos val="b"/>
        <c:numFmt formatCode="General" sourceLinked="0"/>
        <c:majorTickMark val="out"/>
        <c:minorTickMark val="none"/>
        <c:tickLblPos val="nextTo"/>
        <c:txPr>
          <a:bodyPr/>
          <a:lstStyle/>
          <a:p>
            <a:pPr>
              <a:defRPr sz="1800"/>
            </a:pPr>
            <a:endParaRPr lang="ja-JP"/>
          </a:p>
        </c:txPr>
        <c:crossAx val="127792256"/>
        <c:crosses val="autoZero"/>
        <c:auto val="1"/>
        <c:lblAlgn val="ctr"/>
        <c:lblOffset val="100"/>
        <c:noMultiLvlLbl val="0"/>
      </c:catAx>
      <c:valAx>
        <c:axId val="127792256"/>
        <c:scaling>
          <c:orientation val="minMax"/>
          <c:max val="100"/>
        </c:scaling>
        <c:delete val="0"/>
        <c:axPos val="l"/>
        <c:majorGridlines/>
        <c:title>
          <c:tx>
            <c:rich>
              <a:bodyPr rot="0" vert="wordArtVertRtl"/>
              <a:lstStyle/>
              <a:p>
                <a:pPr>
                  <a:defRPr sz="1800"/>
                </a:pPr>
                <a:r>
                  <a:rPr lang="ja-JP" altLang="en-US" sz="1800"/>
                  <a:t>支持割合（％）</a:t>
                </a:r>
              </a:p>
            </c:rich>
          </c:tx>
          <c:overlay val="0"/>
        </c:title>
        <c:numFmt formatCode="General" sourceLinked="1"/>
        <c:majorTickMark val="out"/>
        <c:minorTickMark val="none"/>
        <c:tickLblPos val="nextTo"/>
        <c:txPr>
          <a:bodyPr/>
          <a:lstStyle/>
          <a:p>
            <a:pPr>
              <a:defRPr sz="1600"/>
            </a:pPr>
            <a:endParaRPr lang="ja-JP"/>
          </a:p>
        </c:txPr>
        <c:crossAx val="127773696"/>
        <c:crosses val="autoZero"/>
        <c:crossBetween val="between"/>
      </c:valAx>
    </c:plotArea>
    <c:legend>
      <c:legendPos val="b"/>
      <c:overlay val="0"/>
      <c:txPr>
        <a:bodyPr/>
        <a:lstStyle/>
        <a:p>
          <a:pPr>
            <a:defRPr sz="1800"/>
          </a:pPr>
          <a:endParaRPr lang="ja-JP"/>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Sheet1!$B$15:$B$18</c:f>
              <c:strCache>
                <c:ptCount val="4"/>
                <c:pt idx="0">
                  <c:v>ほぼ毎日</c:v>
                </c:pt>
                <c:pt idx="1">
                  <c:v>１週間に
２，３日</c:v>
                </c:pt>
                <c:pt idx="2">
                  <c:v>たまに</c:v>
                </c:pt>
                <c:pt idx="3">
                  <c:v>ほとんど
使用せず</c:v>
                </c:pt>
              </c:strCache>
            </c:strRef>
          </c:cat>
          <c:val>
            <c:numRef>
              <c:f>Sheet1!$C$15:$C$18</c:f>
              <c:numCache>
                <c:formatCode>0%</c:formatCode>
                <c:ptCount val="4"/>
                <c:pt idx="0">
                  <c:v>0.8400000000000003</c:v>
                </c:pt>
                <c:pt idx="1">
                  <c:v>7.0000000000000021E-2</c:v>
                </c:pt>
                <c:pt idx="2">
                  <c:v>0.05</c:v>
                </c:pt>
                <c:pt idx="3">
                  <c:v>4.0000000000000022E-2</c:v>
                </c:pt>
              </c:numCache>
            </c:numRef>
          </c:val>
          <c:extLst>
            <c:ext xmlns:c16="http://schemas.microsoft.com/office/drawing/2014/chart" uri="{C3380CC4-5D6E-409C-BE32-E72D297353CC}">
              <c16:uniqueId val="{00000000-5B91-496D-8AFF-0A9EABDE7022}"/>
            </c:ext>
          </c:extLst>
        </c:ser>
        <c:dLbls>
          <c:showLegendKey val="0"/>
          <c:showVal val="0"/>
          <c:showCatName val="0"/>
          <c:showSerName val="0"/>
          <c:showPercent val="0"/>
          <c:showBubbleSize val="0"/>
        </c:dLbls>
        <c:gapWidth val="150"/>
        <c:axId val="127775872"/>
        <c:axId val="127777408"/>
      </c:barChart>
      <c:catAx>
        <c:axId val="127775872"/>
        <c:scaling>
          <c:orientation val="minMax"/>
        </c:scaling>
        <c:delete val="0"/>
        <c:axPos val="b"/>
        <c:numFmt formatCode="General" sourceLinked="0"/>
        <c:majorTickMark val="out"/>
        <c:minorTickMark val="none"/>
        <c:tickLblPos val="nextTo"/>
        <c:txPr>
          <a:bodyPr/>
          <a:lstStyle/>
          <a:p>
            <a:pPr>
              <a:defRPr sz="1600"/>
            </a:pPr>
            <a:endParaRPr lang="ja-JP"/>
          </a:p>
        </c:txPr>
        <c:crossAx val="127777408"/>
        <c:crosses val="autoZero"/>
        <c:auto val="1"/>
        <c:lblAlgn val="ctr"/>
        <c:lblOffset val="100"/>
        <c:noMultiLvlLbl val="0"/>
      </c:catAx>
      <c:valAx>
        <c:axId val="127777408"/>
        <c:scaling>
          <c:orientation val="minMax"/>
          <c:max val="1"/>
        </c:scaling>
        <c:delete val="0"/>
        <c:axPos val="l"/>
        <c:majorGridlines/>
        <c:title>
          <c:tx>
            <c:rich>
              <a:bodyPr rot="0" vert="wordArtVertRtl"/>
              <a:lstStyle/>
              <a:p>
                <a:pPr>
                  <a:defRPr/>
                </a:pPr>
                <a:r>
                  <a:rPr lang="ja-JP" altLang="en-US" sz="1800" dirty="0"/>
                  <a:t>回答割合（％）</a:t>
                </a:r>
                <a:endParaRPr lang="ja-JP" altLang="en-US" dirty="0"/>
              </a:p>
            </c:rich>
          </c:tx>
          <c:overlay val="0"/>
        </c:title>
        <c:numFmt formatCode="0%" sourceLinked="1"/>
        <c:majorTickMark val="out"/>
        <c:minorTickMark val="none"/>
        <c:tickLblPos val="nextTo"/>
        <c:txPr>
          <a:bodyPr/>
          <a:lstStyle/>
          <a:p>
            <a:pPr>
              <a:defRPr sz="1600"/>
            </a:pPr>
            <a:endParaRPr lang="ja-JP"/>
          </a:p>
        </c:txPr>
        <c:crossAx val="127775872"/>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図!$B$19:$B$22</c:f>
              <c:strCache>
                <c:ptCount val="4"/>
                <c:pt idx="0">
                  <c:v>ほぼ毎日</c:v>
                </c:pt>
                <c:pt idx="1">
                  <c:v>２・３日/１週</c:v>
                </c:pt>
                <c:pt idx="2">
                  <c:v>たまに</c:v>
                </c:pt>
                <c:pt idx="3">
                  <c:v>ほとんどなし</c:v>
                </c:pt>
              </c:strCache>
            </c:strRef>
          </c:cat>
          <c:val>
            <c:numRef>
              <c:f>図!$C$19:$C$22</c:f>
              <c:numCache>
                <c:formatCode>General</c:formatCode>
                <c:ptCount val="4"/>
                <c:pt idx="0">
                  <c:v>12</c:v>
                </c:pt>
                <c:pt idx="1">
                  <c:v>15</c:v>
                </c:pt>
                <c:pt idx="2">
                  <c:v>21</c:v>
                </c:pt>
                <c:pt idx="3">
                  <c:v>7</c:v>
                </c:pt>
              </c:numCache>
            </c:numRef>
          </c:val>
          <c:extLst>
            <c:ext xmlns:c16="http://schemas.microsoft.com/office/drawing/2014/chart" uri="{C3380CC4-5D6E-409C-BE32-E72D297353CC}">
              <c16:uniqueId val="{00000000-FCAC-443F-AF57-4730FB3BE891}"/>
            </c:ext>
          </c:extLst>
        </c:ser>
        <c:dLbls>
          <c:showLegendKey val="0"/>
          <c:showVal val="0"/>
          <c:showCatName val="0"/>
          <c:showSerName val="0"/>
          <c:showPercent val="0"/>
          <c:showBubbleSize val="0"/>
        </c:dLbls>
        <c:gapWidth val="150"/>
        <c:axId val="98179712"/>
        <c:axId val="98183424"/>
      </c:barChart>
      <c:catAx>
        <c:axId val="98179712"/>
        <c:scaling>
          <c:orientation val="minMax"/>
        </c:scaling>
        <c:delete val="0"/>
        <c:axPos val="b"/>
        <c:numFmt formatCode="General" sourceLinked="0"/>
        <c:majorTickMark val="out"/>
        <c:minorTickMark val="none"/>
        <c:tickLblPos val="nextTo"/>
        <c:txPr>
          <a:bodyPr/>
          <a:lstStyle/>
          <a:p>
            <a:pPr>
              <a:defRPr sz="1600"/>
            </a:pPr>
            <a:endParaRPr lang="ja-JP"/>
          </a:p>
        </c:txPr>
        <c:crossAx val="98183424"/>
        <c:crosses val="autoZero"/>
        <c:auto val="1"/>
        <c:lblAlgn val="ctr"/>
        <c:lblOffset val="100"/>
        <c:noMultiLvlLbl val="0"/>
      </c:catAx>
      <c:valAx>
        <c:axId val="98183424"/>
        <c:scaling>
          <c:orientation val="minMax"/>
          <c:max val="50"/>
        </c:scaling>
        <c:delete val="0"/>
        <c:axPos val="l"/>
        <c:majorGridlines/>
        <c:title>
          <c:tx>
            <c:rich>
              <a:bodyPr rot="0" vert="wordArtVertRtl"/>
              <a:lstStyle/>
              <a:p>
                <a:pPr>
                  <a:defRPr sz="1800"/>
                </a:pPr>
                <a:r>
                  <a:rPr lang="ja-JP" altLang="en-US" sz="1800" dirty="0"/>
                  <a:t>度数</a:t>
                </a:r>
              </a:p>
            </c:rich>
          </c:tx>
          <c:overlay val="0"/>
        </c:title>
        <c:numFmt formatCode="General" sourceLinked="1"/>
        <c:majorTickMark val="out"/>
        <c:minorTickMark val="none"/>
        <c:tickLblPos val="nextTo"/>
        <c:txPr>
          <a:bodyPr/>
          <a:lstStyle/>
          <a:p>
            <a:pPr>
              <a:defRPr sz="1800"/>
            </a:pPr>
            <a:endParaRPr lang="ja-JP"/>
          </a:p>
        </c:txPr>
        <c:crossAx val="98179712"/>
        <c:crosses val="autoZero"/>
        <c:crossBetween val="between"/>
        <c:majorUnit val="10"/>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図!$C$4</c:f>
              <c:strCache>
                <c:ptCount val="1"/>
                <c:pt idx="0">
                  <c:v>シングル</c:v>
                </c:pt>
              </c:strCache>
            </c:strRef>
          </c:tx>
          <c:invertIfNegative val="0"/>
          <c:cat>
            <c:strRef>
              <c:f>図!$B$5:$B$8</c:f>
              <c:strCache>
                <c:ptCount val="4"/>
                <c:pt idx="0">
                  <c:v>ほぼ毎日</c:v>
                </c:pt>
                <c:pt idx="1">
                  <c:v>２・３日/１週</c:v>
                </c:pt>
                <c:pt idx="2">
                  <c:v>たまに</c:v>
                </c:pt>
                <c:pt idx="3">
                  <c:v>ほとんどなし</c:v>
                </c:pt>
              </c:strCache>
            </c:strRef>
          </c:cat>
          <c:val>
            <c:numRef>
              <c:f>図!$C$5:$C$8</c:f>
              <c:numCache>
                <c:formatCode>General</c:formatCode>
                <c:ptCount val="4"/>
                <c:pt idx="0">
                  <c:v>2</c:v>
                </c:pt>
                <c:pt idx="1">
                  <c:v>0</c:v>
                </c:pt>
                <c:pt idx="2">
                  <c:v>6</c:v>
                </c:pt>
                <c:pt idx="3">
                  <c:v>2</c:v>
                </c:pt>
              </c:numCache>
            </c:numRef>
          </c:val>
          <c:extLst>
            <c:ext xmlns:c16="http://schemas.microsoft.com/office/drawing/2014/chart" uri="{C3380CC4-5D6E-409C-BE32-E72D297353CC}">
              <c16:uniqueId val="{00000000-9BA9-4D8B-A668-B2286B6D2215}"/>
            </c:ext>
          </c:extLst>
        </c:ser>
        <c:ser>
          <c:idx val="1"/>
          <c:order val="1"/>
          <c:tx>
            <c:strRef>
              <c:f>図!$D$4</c:f>
              <c:strCache>
                <c:ptCount val="1"/>
                <c:pt idx="0">
                  <c:v>デュアル</c:v>
                </c:pt>
              </c:strCache>
            </c:strRef>
          </c:tx>
          <c:invertIfNegative val="0"/>
          <c:cat>
            <c:strRef>
              <c:f>図!$B$5:$B$8</c:f>
              <c:strCache>
                <c:ptCount val="4"/>
                <c:pt idx="0">
                  <c:v>ほぼ毎日</c:v>
                </c:pt>
                <c:pt idx="1">
                  <c:v>２・３日/１週</c:v>
                </c:pt>
                <c:pt idx="2">
                  <c:v>たまに</c:v>
                </c:pt>
                <c:pt idx="3">
                  <c:v>ほとんどなし</c:v>
                </c:pt>
              </c:strCache>
            </c:strRef>
          </c:cat>
          <c:val>
            <c:numRef>
              <c:f>図!$D$5:$D$8</c:f>
              <c:numCache>
                <c:formatCode>General</c:formatCode>
                <c:ptCount val="4"/>
                <c:pt idx="0">
                  <c:v>10</c:v>
                </c:pt>
                <c:pt idx="1">
                  <c:v>15</c:v>
                </c:pt>
                <c:pt idx="2">
                  <c:v>15</c:v>
                </c:pt>
                <c:pt idx="3">
                  <c:v>5</c:v>
                </c:pt>
              </c:numCache>
            </c:numRef>
          </c:val>
          <c:extLst>
            <c:ext xmlns:c16="http://schemas.microsoft.com/office/drawing/2014/chart" uri="{C3380CC4-5D6E-409C-BE32-E72D297353CC}">
              <c16:uniqueId val="{00000001-9BA9-4D8B-A668-B2286B6D2215}"/>
            </c:ext>
          </c:extLst>
        </c:ser>
        <c:dLbls>
          <c:showLegendKey val="0"/>
          <c:showVal val="0"/>
          <c:showCatName val="0"/>
          <c:showSerName val="0"/>
          <c:showPercent val="0"/>
          <c:showBubbleSize val="0"/>
        </c:dLbls>
        <c:gapWidth val="150"/>
        <c:axId val="267121408"/>
        <c:axId val="267401856"/>
      </c:barChart>
      <c:catAx>
        <c:axId val="267121408"/>
        <c:scaling>
          <c:orientation val="minMax"/>
        </c:scaling>
        <c:delete val="0"/>
        <c:axPos val="b"/>
        <c:title>
          <c:tx>
            <c:rich>
              <a:bodyPr/>
              <a:lstStyle/>
              <a:p>
                <a:pPr>
                  <a:defRPr sz="1600"/>
                </a:pPr>
                <a:r>
                  <a:rPr lang="ja-JP" sz="1600"/>
                  <a:t>無線接続</a:t>
                </a:r>
              </a:p>
            </c:rich>
          </c:tx>
          <c:overlay val="0"/>
        </c:title>
        <c:numFmt formatCode="General" sourceLinked="0"/>
        <c:majorTickMark val="out"/>
        <c:minorTickMark val="none"/>
        <c:tickLblPos val="nextTo"/>
        <c:txPr>
          <a:bodyPr/>
          <a:lstStyle/>
          <a:p>
            <a:pPr>
              <a:defRPr sz="1600"/>
            </a:pPr>
            <a:endParaRPr lang="ja-JP"/>
          </a:p>
        </c:txPr>
        <c:crossAx val="267401856"/>
        <c:crosses val="autoZero"/>
        <c:auto val="1"/>
        <c:lblAlgn val="ctr"/>
        <c:lblOffset val="100"/>
        <c:noMultiLvlLbl val="0"/>
      </c:catAx>
      <c:valAx>
        <c:axId val="267401856"/>
        <c:scaling>
          <c:orientation val="minMax"/>
        </c:scaling>
        <c:delete val="0"/>
        <c:axPos val="l"/>
        <c:majorGridlines/>
        <c:title>
          <c:tx>
            <c:rich>
              <a:bodyPr rot="0" vert="wordArtVertRtl"/>
              <a:lstStyle/>
              <a:p>
                <a:pPr>
                  <a:defRPr sz="1800"/>
                </a:pPr>
                <a:r>
                  <a:rPr lang="ja-JP" sz="1800"/>
                  <a:t>度数（人）</a:t>
                </a:r>
              </a:p>
            </c:rich>
          </c:tx>
          <c:overlay val="0"/>
        </c:title>
        <c:numFmt formatCode="General" sourceLinked="1"/>
        <c:majorTickMark val="out"/>
        <c:minorTickMark val="none"/>
        <c:tickLblPos val="nextTo"/>
        <c:txPr>
          <a:bodyPr/>
          <a:lstStyle/>
          <a:p>
            <a:pPr>
              <a:defRPr sz="1600"/>
            </a:pPr>
            <a:endParaRPr lang="ja-JP"/>
          </a:p>
        </c:txPr>
        <c:crossAx val="267121408"/>
        <c:crosses val="autoZero"/>
        <c:crossBetween val="between"/>
      </c:valAx>
    </c:plotArea>
    <c:legend>
      <c:legendPos val="r"/>
      <c:overlay val="0"/>
      <c:txPr>
        <a:bodyPr/>
        <a:lstStyle/>
        <a:p>
          <a:pPr>
            <a:defRPr sz="1800"/>
          </a:pPr>
          <a:endParaRPr lang="ja-JP"/>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7BA2CB7-A56F-43A9-B8E4-79C66A870201}" type="datetimeFigureOut">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5BC7F3D-D89B-4900-9939-D9EE4B29E503}" type="slidenum">
              <a:rPr kumimoji="1" lang="ja-JP" altLang="en-US" smtClean="0"/>
              <a:t>‹#›</a:t>
            </a:fld>
            <a:endParaRPr kumimoji="1" lang="ja-JP" altLang="en-US"/>
          </a:p>
        </p:txBody>
      </p:sp>
    </p:spTree>
    <p:extLst>
      <p:ext uri="{BB962C8B-B14F-4D97-AF65-F5344CB8AC3E}">
        <p14:creationId xmlns:p14="http://schemas.microsoft.com/office/powerpoint/2010/main" val="3383380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BA2CB7-A56F-43A9-B8E4-79C66A870201}" type="datetimeFigureOut">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5BC7F3D-D89B-4900-9939-D9EE4B29E503}" type="slidenum">
              <a:rPr kumimoji="1" lang="ja-JP" altLang="en-US" smtClean="0"/>
              <a:t>‹#›</a:t>
            </a:fld>
            <a:endParaRPr kumimoji="1" lang="ja-JP" altLang="en-US"/>
          </a:p>
        </p:txBody>
      </p:sp>
    </p:spTree>
    <p:extLst>
      <p:ext uri="{BB962C8B-B14F-4D97-AF65-F5344CB8AC3E}">
        <p14:creationId xmlns:p14="http://schemas.microsoft.com/office/powerpoint/2010/main" val="352450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BA2CB7-A56F-43A9-B8E4-79C66A870201}" type="datetimeFigureOut">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5BC7F3D-D89B-4900-9939-D9EE4B29E503}" type="slidenum">
              <a:rPr kumimoji="1" lang="ja-JP" altLang="en-US" smtClean="0"/>
              <a:t>‹#›</a:t>
            </a:fld>
            <a:endParaRPr kumimoji="1" lang="ja-JP" altLang="en-US"/>
          </a:p>
        </p:txBody>
      </p:sp>
    </p:spTree>
    <p:extLst>
      <p:ext uri="{BB962C8B-B14F-4D97-AF65-F5344CB8AC3E}">
        <p14:creationId xmlns:p14="http://schemas.microsoft.com/office/powerpoint/2010/main" val="3915947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BA2CB7-A56F-43A9-B8E4-79C66A870201}" type="datetimeFigureOut">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5BC7F3D-D89B-4900-9939-D9EE4B29E503}" type="slidenum">
              <a:rPr kumimoji="1" lang="ja-JP" altLang="en-US" smtClean="0"/>
              <a:t>‹#›</a:t>
            </a:fld>
            <a:endParaRPr kumimoji="1" lang="ja-JP" altLang="en-US"/>
          </a:p>
        </p:txBody>
      </p:sp>
    </p:spTree>
    <p:extLst>
      <p:ext uri="{BB962C8B-B14F-4D97-AF65-F5344CB8AC3E}">
        <p14:creationId xmlns:p14="http://schemas.microsoft.com/office/powerpoint/2010/main" val="4086585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7BA2CB7-A56F-43A9-B8E4-79C66A870201}" type="datetimeFigureOut">
              <a:rPr kumimoji="1" lang="ja-JP" altLang="en-US" smtClean="0"/>
              <a:t>2023/6/19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5BC7F3D-D89B-4900-9939-D9EE4B29E503}" type="slidenum">
              <a:rPr kumimoji="1" lang="ja-JP" altLang="en-US" smtClean="0"/>
              <a:t>‹#›</a:t>
            </a:fld>
            <a:endParaRPr kumimoji="1" lang="ja-JP" altLang="en-US"/>
          </a:p>
        </p:txBody>
      </p:sp>
    </p:spTree>
    <p:extLst>
      <p:ext uri="{BB962C8B-B14F-4D97-AF65-F5344CB8AC3E}">
        <p14:creationId xmlns:p14="http://schemas.microsoft.com/office/powerpoint/2010/main" val="123341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7BA2CB7-A56F-43A9-B8E4-79C66A870201}" type="datetimeFigureOut">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5BC7F3D-D89B-4900-9939-D9EE4B29E503}" type="slidenum">
              <a:rPr kumimoji="1" lang="ja-JP" altLang="en-US" smtClean="0"/>
              <a:t>‹#›</a:t>
            </a:fld>
            <a:endParaRPr kumimoji="1" lang="ja-JP" altLang="en-US"/>
          </a:p>
        </p:txBody>
      </p:sp>
    </p:spTree>
    <p:extLst>
      <p:ext uri="{BB962C8B-B14F-4D97-AF65-F5344CB8AC3E}">
        <p14:creationId xmlns:p14="http://schemas.microsoft.com/office/powerpoint/2010/main" val="1063661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7BA2CB7-A56F-43A9-B8E4-79C66A870201}" type="datetimeFigureOut">
              <a:rPr kumimoji="1" lang="ja-JP" altLang="en-US" smtClean="0"/>
              <a:t>2023/6/19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5BC7F3D-D89B-4900-9939-D9EE4B29E503}" type="slidenum">
              <a:rPr kumimoji="1" lang="ja-JP" altLang="en-US" smtClean="0"/>
              <a:t>‹#›</a:t>
            </a:fld>
            <a:endParaRPr kumimoji="1" lang="ja-JP" altLang="en-US"/>
          </a:p>
        </p:txBody>
      </p:sp>
    </p:spTree>
    <p:extLst>
      <p:ext uri="{BB962C8B-B14F-4D97-AF65-F5344CB8AC3E}">
        <p14:creationId xmlns:p14="http://schemas.microsoft.com/office/powerpoint/2010/main" val="2445384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7BA2CB7-A56F-43A9-B8E4-79C66A870201}" type="datetimeFigureOut">
              <a:rPr kumimoji="1" lang="ja-JP" altLang="en-US" smtClean="0"/>
              <a:t>2023/6/19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5BC7F3D-D89B-4900-9939-D9EE4B29E503}" type="slidenum">
              <a:rPr kumimoji="1" lang="ja-JP" altLang="en-US" smtClean="0"/>
              <a:t>‹#›</a:t>
            </a:fld>
            <a:endParaRPr kumimoji="1" lang="ja-JP" altLang="en-US"/>
          </a:p>
        </p:txBody>
      </p:sp>
    </p:spTree>
    <p:extLst>
      <p:ext uri="{BB962C8B-B14F-4D97-AF65-F5344CB8AC3E}">
        <p14:creationId xmlns:p14="http://schemas.microsoft.com/office/powerpoint/2010/main" val="2878094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7BA2CB7-A56F-43A9-B8E4-79C66A870201}" type="datetimeFigureOut">
              <a:rPr kumimoji="1" lang="ja-JP" altLang="en-US" smtClean="0"/>
              <a:t>2023/6/19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5BC7F3D-D89B-4900-9939-D9EE4B29E503}" type="slidenum">
              <a:rPr kumimoji="1" lang="ja-JP" altLang="en-US" smtClean="0"/>
              <a:t>‹#›</a:t>
            </a:fld>
            <a:endParaRPr kumimoji="1" lang="ja-JP" altLang="en-US"/>
          </a:p>
        </p:txBody>
      </p:sp>
    </p:spTree>
    <p:extLst>
      <p:ext uri="{BB962C8B-B14F-4D97-AF65-F5344CB8AC3E}">
        <p14:creationId xmlns:p14="http://schemas.microsoft.com/office/powerpoint/2010/main" val="566143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7BA2CB7-A56F-43A9-B8E4-79C66A870201}" type="datetimeFigureOut">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5BC7F3D-D89B-4900-9939-D9EE4B29E503}" type="slidenum">
              <a:rPr kumimoji="1" lang="ja-JP" altLang="en-US" smtClean="0"/>
              <a:t>‹#›</a:t>
            </a:fld>
            <a:endParaRPr kumimoji="1" lang="ja-JP" altLang="en-US"/>
          </a:p>
        </p:txBody>
      </p:sp>
    </p:spTree>
    <p:extLst>
      <p:ext uri="{BB962C8B-B14F-4D97-AF65-F5344CB8AC3E}">
        <p14:creationId xmlns:p14="http://schemas.microsoft.com/office/powerpoint/2010/main" val="626224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7BA2CB7-A56F-43A9-B8E4-79C66A870201}" type="datetimeFigureOut">
              <a:rPr kumimoji="1" lang="ja-JP" altLang="en-US" smtClean="0"/>
              <a:t>2023/6/19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5BC7F3D-D89B-4900-9939-D9EE4B29E503}" type="slidenum">
              <a:rPr kumimoji="1" lang="ja-JP" altLang="en-US" smtClean="0"/>
              <a:t>‹#›</a:t>
            </a:fld>
            <a:endParaRPr kumimoji="1" lang="ja-JP" altLang="en-US"/>
          </a:p>
        </p:txBody>
      </p:sp>
    </p:spTree>
    <p:extLst>
      <p:ext uri="{BB962C8B-B14F-4D97-AF65-F5344CB8AC3E}">
        <p14:creationId xmlns:p14="http://schemas.microsoft.com/office/powerpoint/2010/main" val="4179377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BA2CB7-A56F-43A9-B8E4-79C66A870201}" type="datetimeFigureOut">
              <a:rPr kumimoji="1" lang="ja-JP" altLang="en-US" smtClean="0"/>
              <a:t>2023/6/19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BC7F3D-D89B-4900-9939-D9EE4B29E503}" type="slidenum">
              <a:rPr kumimoji="1" lang="ja-JP" altLang="en-US" smtClean="0"/>
              <a:t>‹#›</a:t>
            </a:fld>
            <a:endParaRPr kumimoji="1" lang="ja-JP" altLang="en-US"/>
          </a:p>
        </p:txBody>
      </p:sp>
    </p:spTree>
    <p:extLst>
      <p:ext uri="{BB962C8B-B14F-4D97-AF65-F5344CB8AC3E}">
        <p14:creationId xmlns:p14="http://schemas.microsoft.com/office/powerpoint/2010/main" val="3071224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inchalle.com/" TargetMode="External"/><Relationship Id="rId2" Type="http://schemas.openxmlformats.org/officeDocument/2006/relationships/hyperlink" Target="https://studysapuri.jp/" TargetMode="External"/><Relationship Id="rId1" Type="http://schemas.openxmlformats.org/officeDocument/2006/relationships/slideLayout" Target="../slideLayouts/slideLayout2.xml"/><Relationship Id="rId5" Type="http://schemas.openxmlformats.org/officeDocument/2006/relationships/hyperlink" Target="https://prtimes.jp/main/html/rd/p/000000005.000029204.html" TargetMode="External"/><Relationship Id="rId4" Type="http://schemas.openxmlformats.org/officeDocument/2006/relationships/hyperlink" Target="https://www.studyplus.jp/" TargetMode="Externa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nlp.ii.konan-u.ac.jp/tools/edu-mining/"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教育方法の研究　第</a:t>
            </a:r>
            <a:r>
              <a:rPr lang="en-US" altLang="ja-JP" dirty="0"/>
              <a:t>11</a:t>
            </a:r>
            <a:r>
              <a:rPr lang="ja-JP" altLang="en-US" dirty="0"/>
              <a:t>回　携帯端末の利用</a:t>
            </a:r>
            <a:endParaRPr kumimoji="1" lang="ja-JP" altLang="en-US" dirty="0"/>
          </a:p>
        </p:txBody>
      </p:sp>
      <p:sp>
        <p:nvSpPr>
          <p:cNvPr id="3" name="サブタイトル 2"/>
          <p:cNvSpPr>
            <a:spLocks noGrp="1"/>
          </p:cNvSpPr>
          <p:nvPr>
            <p:ph type="subTitle" idx="1"/>
          </p:nvPr>
        </p:nvSpPr>
        <p:spPr/>
        <p:txBody>
          <a:bodyPr/>
          <a:lstStyle/>
          <a:p>
            <a:r>
              <a:rPr lang="ja-JP" altLang="en-US" dirty="0"/>
              <a:t>寺尾 敦</a:t>
            </a:r>
            <a:endParaRPr lang="en-US" altLang="ja-JP" dirty="0"/>
          </a:p>
          <a:p>
            <a:r>
              <a:rPr lang="ja-JP" altLang="en-US" dirty="0"/>
              <a:t>青山学院大学社会情報学部</a:t>
            </a:r>
            <a:endParaRPr lang="en-US" altLang="ja-JP" dirty="0"/>
          </a:p>
          <a:p>
            <a:r>
              <a:rPr lang="en-US" altLang="ja-JP" dirty="0" err="1"/>
              <a:t>atsushi</a:t>
            </a:r>
            <a:r>
              <a:rPr lang="en-US" altLang="ja-JP" dirty="0"/>
              <a:t> [at] si.aoyama.ac.jp</a:t>
            </a:r>
            <a:endParaRPr lang="ja-JP" altLang="en-US" dirty="0"/>
          </a:p>
        </p:txBody>
      </p:sp>
    </p:spTree>
    <p:extLst>
      <p:ext uri="{BB962C8B-B14F-4D97-AF65-F5344CB8AC3E}">
        <p14:creationId xmlns:p14="http://schemas.microsoft.com/office/powerpoint/2010/main" val="3872304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実験</a:t>
            </a:r>
            <a:r>
              <a:rPr kumimoji="1" lang="ja-JP" altLang="en-US" dirty="0"/>
              <a:t>１</a:t>
            </a:r>
          </a:p>
        </p:txBody>
      </p:sp>
      <p:sp>
        <p:nvSpPr>
          <p:cNvPr id="3" name="コンテンツ プレースホルダ 2"/>
          <p:cNvSpPr>
            <a:spLocks noGrp="1"/>
          </p:cNvSpPr>
          <p:nvPr>
            <p:ph idx="1"/>
          </p:nvPr>
        </p:nvSpPr>
        <p:spPr/>
        <p:txBody>
          <a:bodyPr/>
          <a:lstStyle/>
          <a:p>
            <a:r>
              <a:rPr kumimoji="1" lang="en-US" altLang="ja-JP" dirty="0"/>
              <a:t>2009</a:t>
            </a:r>
            <a:r>
              <a:rPr kumimoji="1" lang="ja-JP" altLang="en-US" dirty="0"/>
              <a:t>年度の授業</a:t>
            </a:r>
            <a:endParaRPr kumimoji="1" lang="en-US" altLang="ja-JP" dirty="0"/>
          </a:p>
          <a:p>
            <a:r>
              <a:rPr lang="ja-JP" altLang="en-US" dirty="0"/>
              <a:t>情報コミュニケーション学会（</a:t>
            </a:r>
            <a:r>
              <a:rPr lang="en-US" altLang="ja-JP" dirty="0"/>
              <a:t>CIS</a:t>
            </a:r>
            <a:r>
              <a:rPr lang="ja-JP" altLang="en-US" dirty="0"/>
              <a:t>）第７回全国大会で報告．</a:t>
            </a:r>
            <a:endParaRPr kumimoji="1" lang="ja-JP" altLang="en-US" dirty="0"/>
          </a:p>
        </p:txBody>
      </p:sp>
    </p:spTree>
    <p:extLst>
      <p:ext uri="{BB962C8B-B14F-4D97-AF65-F5344CB8AC3E}">
        <p14:creationId xmlns:p14="http://schemas.microsoft.com/office/powerpoint/2010/main" val="1483876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方法</a:t>
            </a:r>
          </a:p>
        </p:txBody>
      </p:sp>
      <p:sp>
        <p:nvSpPr>
          <p:cNvPr id="3" name="コンテンツ プレースホルダ 2"/>
          <p:cNvSpPr>
            <a:spLocks noGrp="1"/>
          </p:cNvSpPr>
          <p:nvPr>
            <p:ph idx="1"/>
          </p:nvPr>
        </p:nvSpPr>
        <p:spPr/>
        <p:txBody>
          <a:bodyPr>
            <a:normAutofit/>
          </a:bodyPr>
          <a:lstStyle/>
          <a:p>
            <a:r>
              <a:rPr kumimoji="1" lang="ja-JP" altLang="en-US" dirty="0"/>
              <a:t>参加者：</a:t>
            </a:r>
            <a:endParaRPr kumimoji="1" lang="en-US" altLang="ja-JP" dirty="0"/>
          </a:p>
          <a:p>
            <a:pPr lvl="1"/>
            <a:r>
              <a:rPr kumimoji="1" lang="ja-JP" altLang="en-US" dirty="0"/>
              <a:t>「統計入門」受講者</a:t>
            </a:r>
            <a:r>
              <a:rPr kumimoji="1" lang="en-US" altLang="ja-JP" dirty="0"/>
              <a:t>86</a:t>
            </a:r>
            <a:r>
              <a:rPr kumimoji="1" lang="ja-JP" altLang="en-US" dirty="0"/>
              <a:t>名のうち，第３回の講義（</a:t>
            </a:r>
            <a:r>
              <a:rPr kumimoji="1" lang="en-US" altLang="ja-JP" dirty="0"/>
              <a:t>2009</a:t>
            </a:r>
            <a:r>
              <a:rPr kumimoji="1" lang="ja-JP" altLang="en-US" dirty="0"/>
              <a:t>年</a:t>
            </a:r>
            <a:r>
              <a:rPr kumimoji="1" lang="en-US" altLang="ja-JP" dirty="0"/>
              <a:t>10</a:t>
            </a:r>
            <a:r>
              <a:rPr kumimoji="1" lang="ja-JP" altLang="en-US" dirty="0"/>
              <a:t>月</a:t>
            </a:r>
            <a:r>
              <a:rPr kumimoji="1" lang="en-US" altLang="ja-JP" dirty="0"/>
              <a:t>13</a:t>
            </a:r>
            <a:r>
              <a:rPr kumimoji="1" lang="ja-JP" altLang="en-US" dirty="0"/>
              <a:t>日）に出席し，</a:t>
            </a:r>
            <a:r>
              <a:rPr kumimoji="1" lang="en-US" altLang="ja-JP" dirty="0" err="1"/>
              <a:t>iPhone</a:t>
            </a:r>
            <a:r>
              <a:rPr kumimoji="1" lang="en-US" altLang="ja-JP" dirty="0"/>
              <a:t> </a:t>
            </a:r>
            <a:r>
              <a:rPr kumimoji="1" lang="ja-JP" altLang="en-US" dirty="0"/>
              <a:t>を所持していた</a:t>
            </a:r>
            <a:r>
              <a:rPr kumimoji="1" lang="en-US" altLang="ja-JP" dirty="0"/>
              <a:t>58</a:t>
            </a:r>
            <a:r>
              <a:rPr kumimoji="1" lang="ja-JP" altLang="en-US" dirty="0"/>
              <a:t>名．</a:t>
            </a:r>
            <a:endParaRPr kumimoji="1" lang="en-US" altLang="ja-JP" dirty="0"/>
          </a:p>
          <a:p>
            <a:r>
              <a:rPr lang="ja-JP" altLang="en-US" dirty="0"/>
              <a:t>材料：</a:t>
            </a:r>
            <a:endParaRPr lang="en-US" altLang="ja-JP" dirty="0"/>
          </a:p>
          <a:p>
            <a:pPr lvl="1"/>
            <a:r>
              <a:rPr lang="en-US" altLang="ja-JP" dirty="0"/>
              <a:t>Microsoft Excel 2007 </a:t>
            </a:r>
            <a:r>
              <a:rPr lang="ja-JP" altLang="en-US" dirty="0"/>
              <a:t>を用いて度数分布表とヒストグラムを作成する手順を示した </a:t>
            </a:r>
            <a:r>
              <a:rPr lang="en-US" altLang="ja-JP" dirty="0"/>
              <a:t>PDF </a:t>
            </a:r>
            <a:r>
              <a:rPr lang="ja-JP" altLang="en-US" dirty="0"/>
              <a:t>教材を作成．</a:t>
            </a:r>
            <a:endParaRPr lang="en-US" altLang="ja-JP" dirty="0"/>
          </a:p>
          <a:p>
            <a:pPr lvl="1"/>
            <a:r>
              <a:rPr lang="ja-JP" altLang="en-US" dirty="0"/>
              <a:t>シングルモニタ条件：教材を </a:t>
            </a:r>
            <a:r>
              <a:rPr lang="en-US" altLang="ja-JP" dirty="0"/>
              <a:t>PC </a:t>
            </a:r>
            <a:r>
              <a:rPr lang="ja-JP" altLang="en-US" dirty="0"/>
              <a:t>で読む</a:t>
            </a:r>
            <a:endParaRPr lang="en-US" altLang="ja-JP" dirty="0"/>
          </a:p>
          <a:p>
            <a:pPr lvl="1"/>
            <a:r>
              <a:rPr lang="ja-JP" altLang="en-US" dirty="0"/>
              <a:t>デュアルモニタ条件</a:t>
            </a:r>
            <a:r>
              <a:rPr lang="ja-JP" altLang="en-US" dirty="0">
                <a:sym typeface="Wingdings" pitchFamily="2" charset="2"/>
              </a:rPr>
              <a:t>：</a:t>
            </a:r>
            <a:r>
              <a:rPr lang="en-US" altLang="ja-JP" dirty="0" err="1"/>
              <a:t>iPhone</a:t>
            </a:r>
            <a:r>
              <a:rPr lang="en-US" altLang="ja-JP" dirty="0"/>
              <a:t> </a:t>
            </a:r>
            <a:r>
              <a:rPr lang="ja-JP" altLang="en-US" dirty="0"/>
              <a:t>のブラウザで教材にアクセス</a:t>
            </a:r>
            <a:endParaRPr kumimoji="1" lang="ja-JP" altLang="en-US" dirty="0"/>
          </a:p>
        </p:txBody>
      </p:sp>
    </p:spTree>
    <p:extLst>
      <p:ext uri="{BB962C8B-B14F-4D97-AF65-F5344CB8AC3E}">
        <p14:creationId xmlns:p14="http://schemas.microsoft.com/office/powerpoint/2010/main" val="1000966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手続き：</a:t>
            </a:r>
            <a:endParaRPr kumimoji="1" lang="en-US" altLang="ja-JP" dirty="0"/>
          </a:p>
          <a:p>
            <a:pPr lvl="1"/>
            <a:r>
              <a:rPr lang="ja-JP" altLang="en-US" dirty="0"/>
              <a:t>学生は度数分布表を２回作成．１回はシングルモニタ条件，もう１回はデュアルモニタ条件．経験する条件の順序はカウンターバランスをとった．</a:t>
            </a:r>
            <a:endParaRPr lang="en-US" altLang="ja-JP" dirty="0"/>
          </a:p>
          <a:p>
            <a:pPr lvl="1"/>
            <a:r>
              <a:rPr lang="ja-JP" altLang="en-US" dirty="0"/>
              <a:t>２条件を比較する質問項目に回答．</a:t>
            </a:r>
            <a:endParaRPr lang="en-US" altLang="ja-JP" dirty="0"/>
          </a:p>
          <a:p>
            <a:r>
              <a:rPr lang="ja-JP" altLang="en-US" dirty="0"/>
              <a:t>質問項目：</a:t>
            </a:r>
            <a:endParaRPr lang="en-US" altLang="ja-JP" dirty="0"/>
          </a:p>
          <a:p>
            <a:pPr lvl="1"/>
            <a:r>
              <a:rPr lang="en-US" altLang="ja-JP" dirty="0"/>
              <a:t>PDF</a:t>
            </a:r>
            <a:r>
              <a:rPr lang="ja-JP" altLang="en-US" dirty="0"/>
              <a:t>の閲覧がしやすいのはどちらか？（</a:t>
            </a:r>
            <a:r>
              <a:rPr lang="en-US" altLang="ja-JP" dirty="0"/>
              <a:t>PC vs. iPhone</a:t>
            </a:r>
            <a:r>
              <a:rPr lang="ja-JP" altLang="en-US" dirty="0"/>
              <a:t>）</a:t>
            </a:r>
            <a:endParaRPr lang="en-US" altLang="ja-JP" dirty="0"/>
          </a:p>
          <a:p>
            <a:pPr lvl="1"/>
            <a:r>
              <a:rPr lang="ja-JP" altLang="en-US" dirty="0"/>
              <a:t>エクセルの操作がしやすいのはどちらか？</a:t>
            </a:r>
            <a:endParaRPr lang="en-US" altLang="ja-JP" dirty="0"/>
          </a:p>
          <a:p>
            <a:pPr lvl="1"/>
            <a:r>
              <a:rPr lang="ja-JP" altLang="en-US" dirty="0"/>
              <a:t>次の機会ではどちらを使うか？その理由は？</a:t>
            </a:r>
          </a:p>
        </p:txBody>
      </p:sp>
    </p:spTree>
    <p:extLst>
      <p:ext uri="{BB962C8B-B14F-4D97-AF65-F5344CB8AC3E}">
        <p14:creationId xmlns:p14="http://schemas.microsoft.com/office/powerpoint/2010/main" val="762574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結果（</a:t>
            </a:r>
            <a:r>
              <a:rPr lang="en-US" altLang="ja-JP" dirty="0"/>
              <a:t>2009</a:t>
            </a:r>
            <a:r>
              <a:rPr lang="ja-JP" altLang="en-US" dirty="0"/>
              <a:t>年，実験１）</a:t>
            </a:r>
            <a:endParaRPr kumimoji="1" lang="ja-JP" altLang="en-US" dirty="0"/>
          </a:p>
        </p:txBody>
      </p:sp>
      <p:sp>
        <p:nvSpPr>
          <p:cNvPr id="12" name="テキスト ボックス 11"/>
          <p:cNvSpPr txBox="1"/>
          <p:nvPr/>
        </p:nvSpPr>
        <p:spPr>
          <a:xfrm>
            <a:off x="2881291" y="5929331"/>
            <a:ext cx="6425157" cy="584775"/>
          </a:xfrm>
          <a:prstGeom prst="rect">
            <a:avLst/>
          </a:prstGeom>
          <a:noFill/>
        </p:spPr>
        <p:txBody>
          <a:bodyPr wrap="none" rtlCol="0">
            <a:spAutoFit/>
          </a:bodyPr>
          <a:lstStyle/>
          <a:p>
            <a:r>
              <a:rPr lang="ja-JP" altLang="en-US" sz="3200" dirty="0"/>
              <a:t>およそ４割の学生が</a:t>
            </a:r>
            <a:r>
              <a:rPr lang="en-US" altLang="ja-JP" sz="3200" dirty="0" err="1"/>
              <a:t>iPhone</a:t>
            </a:r>
            <a:r>
              <a:rPr lang="ja-JP" altLang="en-US" sz="3200" dirty="0"/>
              <a:t>を支持</a:t>
            </a:r>
          </a:p>
        </p:txBody>
      </p:sp>
      <p:graphicFrame>
        <p:nvGraphicFramePr>
          <p:cNvPr id="6" name="コンテンツ プレースホルダ 5"/>
          <p:cNvGraphicFramePr>
            <a:graphicFrameLocks noGrp="1"/>
          </p:cNvGraphicFramePr>
          <p:nvPr>
            <p:ph idx="1"/>
          </p:nvPr>
        </p:nvGraphicFramePr>
        <p:xfrm>
          <a:off x="2452662" y="1571612"/>
          <a:ext cx="7472386" cy="40433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3414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en-US" altLang="ja-JP" dirty="0" err="1"/>
              <a:t>iPhone</a:t>
            </a:r>
            <a:r>
              <a:rPr lang="ja-JP" altLang="en-US" dirty="0"/>
              <a:t> を支持した学生の多くは，ウィンドウを切り替える必要がなく，エクセル操作がしやすい点を支持理由とした．</a:t>
            </a:r>
            <a:endParaRPr lang="en-US" altLang="ja-JP" dirty="0"/>
          </a:p>
          <a:p>
            <a:pPr lvl="1"/>
            <a:r>
              <a:rPr lang="ja-JP" altLang="en-US" dirty="0"/>
              <a:t>「</a:t>
            </a:r>
            <a:r>
              <a:rPr lang="en-US" altLang="ja-JP" dirty="0"/>
              <a:t>Excel</a:t>
            </a:r>
            <a:r>
              <a:rPr lang="ja-JP" altLang="en-US" dirty="0"/>
              <a:t>を全面に表示したまま作業できるから」</a:t>
            </a:r>
            <a:endParaRPr lang="en-US" altLang="ja-JP" dirty="0"/>
          </a:p>
          <a:p>
            <a:pPr lvl="1"/>
            <a:r>
              <a:rPr lang="ja-JP" altLang="en-US" dirty="0"/>
              <a:t>「</a:t>
            </a:r>
            <a:r>
              <a:rPr lang="en-US" altLang="ja-JP" dirty="0" err="1"/>
              <a:t>iPhone</a:t>
            </a:r>
            <a:r>
              <a:rPr lang="ja-JP" altLang="en-US" dirty="0"/>
              <a:t>なら操作の仕方を見ながらパソコンを操作できるからやりやすい」</a:t>
            </a:r>
            <a:endParaRPr kumimoji="1" lang="ja-JP" altLang="en-US" dirty="0"/>
          </a:p>
        </p:txBody>
      </p:sp>
    </p:spTree>
    <p:extLst>
      <p:ext uri="{BB962C8B-B14F-4D97-AF65-F5344CB8AC3E}">
        <p14:creationId xmlns:p14="http://schemas.microsoft.com/office/powerpoint/2010/main" val="2049724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a:t>PC </a:t>
            </a:r>
            <a:r>
              <a:rPr kumimoji="1" lang="ja-JP" altLang="en-US" dirty="0"/>
              <a:t>を支持した学生は，</a:t>
            </a:r>
            <a:r>
              <a:rPr kumimoji="1" lang="en-US" altLang="ja-JP" dirty="0" err="1"/>
              <a:t>iPhone</a:t>
            </a:r>
            <a:r>
              <a:rPr kumimoji="1" lang="en-US" altLang="ja-JP" dirty="0"/>
              <a:t> </a:t>
            </a:r>
            <a:r>
              <a:rPr lang="ja-JP" altLang="en-US" dirty="0"/>
              <a:t>よりも文字が大きいこと，操作の慣れ，</a:t>
            </a:r>
            <a:r>
              <a:rPr lang="en-US" altLang="ja-JP" dirty="0" err="1"/>
              <a:t>iPhone</a:t>
            </a:r>
            <a:r>
              <a:rPr lang="ja-JP" altLang="en-US" dirty="0" err="1"/>
              <a:t>での</a:t>
            </a:r>
            <a:r>
              <a:rPr lang="ja-JP" altLang="en-US" dirty="0"/>
              <a:t>無線</a:t>
            </a:r>
            <a:r>
              <a:rPr lang="en-US" altLang="ja-JP" dirty="0"/>
              <a:t>LAN</a:t>
            </a:r>
            <a:r>
              <a:rPr lang="ja-JP" altLang="en-US" dirty="0"/>
              <a:t>アクセスの手間を指摘した．</a:t>
            </a:r>
            <a:endParaRPr lang="en-US" altLang="ja-JP" dirty="0"/>
          </a:p>
          <a:p>
            <a:pPr lvl="1"/>
            <a:r>
              <a:rPr lang="ja-JP" altLang="en-US" dirty="0"/>
              <a:t>「</a:t>
            </a:r>
            <a:r>
              <a:rPr lang="en-US" altLang="ja-JP" dirty="0" err="1"/>
              <a:t>iPhone</a:t>
            </a:r>
            <a:r>
              <a:rPr lang="ja-JP" altLang="en-US" dirty="0"/>
              <a:t>は画面が小さくて見にくかったし画面がでてくるのに時間がかるため」</a:t>
            </a:r>
            <a:endParaRPr lang="en-US" altLang="ja-JP" dirty="0"/>
          </a:p>
          <a:p>
            <a:pPr lvl="1"/>
            <a:r>
              <a:rPr lang="ja-JP" altLang="en-US" dirty="0"/>
              <a:t>「パソコンのほうが慣れているので使いやすいため」 </a:t>
            </a:r>
            <a:endParaRPr lang="en-US" altLang="ja-JP" dirty="0"/>
          </a:p>
          <a:p>
            <a:pPr lvl="1"/>
            <a:r>
              <a:rPr kumimoji="1" lang="ja-JP" altLang="en-US" dirty="0"/>
              <a:t>「</a:t>
            </a:r>
            <a:r>
              <a:rPr lang="en-US" altLang="ja-JP" dirty="0" err="1"/>
              <a:t>iPhone</a:t>
            </a:r>
            <a:r>
              <a:rPr lang="ja-JP" altLang="en-US" dirty="0"/>
              <a:t>は画面が小さくて目がちかちかして非常に疲れるし，起動や設定に時間がかかりすぎていらいらする」</a:t>
            </a:r>
            <a:endParaRPr kumimoji="1" lang="en-US" altLang="ja-JP" dirty="0"/>
          </a:p>
        </p:txBody>
      </p:sp>
    </p:spTree>
    <p:extLst>
      <p:ext uri="{BB962C8B-B14F-4D97-AF65-F5344CB8AC3E}">
        <p14:creationId xmlns:p14="http://schemas.microsoft.com/office/powerpoint/2010/main" val="1839730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考察</a:t>
            </a:r>
            <a:endParaRPr kumimoji="1" lang="ja-JP" altLang="en-US" dirty="0"/>
          </a:p>
        </p:txBody>
      </p:sp>
      <p:sp>
        <p:nvSpPr>
          <p:cNvPr id="3" name="コンテンツ プレースホルダ 2"/>
          <p:cNvSpPr>
            <a:spLocks noGrp="1"/>
          </p:cNvSpPr>
          <p:nvPr>
            <p:ph idx="1"/>
          </p:nvPr>
        </p:nvSpPr>
        <p:spPr/>
        <p:txBody>
          <a:bodyPr/>
          <a:lstStyle/>
          <a:p>
            <a:r>
              <a:rPr lang="ja-JP" altLang="en-US" dirty="0"/>
              <a:t>セカンドモニタとしての </a:t>
            </a:r>
            <a:r>
              <a:rPr lang="en-US" altLang="ja-JP" dirty="0" err="1"/>
              <a:t>iPhone</a:t>
            </a:r>
            <a:r>
              <a:rPr lang="en-US" altLang="ja-JP" dirty="0"/>
              <a:t> </a:t>
            </a:r>
            <a:r>
              <a:rPr lang="ja-JP" altLang="en-US" dirty="0"/>
              <a:t>の使用は</a:t>
            </a:r>
            <a:r>
              <a:rPr lang="en-US" altLang="ja-JP" dirty="0"/>
              <a:t>40%</a:t>
            </a:r>
            <a:r>
              <a:rPr lang="ja-JP" altLang="en-US" dirty="0"/>
              <a:t>ほどの学生の支持を得た．</a:t>
            </a:r>
            <a:r>
              <a:rPr lang="en-US" altLang="ja-JP" dirty="0" err="1"/>
              <a:t>iPhone</a:t>
            </a:r>
            <a:r>
              <a:rPr lang="en-US" altLang="ja-JP" dirty="0"/>
              <a:t> </a:t>
            </a:r>
            <a:r>
              <a:rPr lang="ja-JP" altLang="en-US" dirty="0"/>
              <a:t>導入の意味は十分にあったと考える．</a:t>
            </a:r>
            <a:endParaRPr lang="en-US" altLang="ja-JP" dirty="0"/>
          </a:p>
          <a:p>
            <a:r>
              <a:rPr kumimoji="1" lang="ja-JP" altLang="en-US" dirty="0"/>
              <a:t>しかし，支持率をもう少し高くすることはできないか？</a:t>
            </a:r>
            <a:endParaRPr kumimoji="1" lang="en-US" altLang="ja-JP" dirty="0"/>
          </a:p>
          <a:p>
            <a:r>
              <a:rPr kumimoji="1" lang="ja-JP" altLang="en-US" dirty="0"/>
              <a:t>注目した点：学生はなぜ「画面が小さい」と言うのか？</a:t>
            </a:r>
            <a:endParaRPr kumimoji="1" lang="en-US" altLang="ja-JP" dirty="0"/>
          </a:p>
          <a:p>
            <a:pPr lvl="1"/>
            <a:r>
              <a:rPr lang="ja-JP" altLang="en-US" dirty="0"/>
              <a:t>小さければ拡大すればよい．</a:t>
            </a:r>
            <a:endParaRPr kumimoji="1" lang="ja-JP" altLang="en-US" dirty="0"/>
          </a:p>
        </p:txBody>
      </p:sp>
    </p:spTree>
    <p:extLst>
      <p:ext uri="{BB962C8B-B14F-4D97-AF65-F5344CB8AC3E}">
        <p14:creationId xmlns:p14="http://schemas.microsoft.com/office/powerpoint/2010/main" val="1041947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画面をスクロールしたり，拡大したりして，必要な情報</a:t>
            </a:r>
            <a:r>
              <a:rPr lang="ja-JP" altLang="en-US" dirty="0"/>
              <a:t>を適切に表示させることが，そもそも面倒．</a:t>
            </a:r>
            <a:endParaRPr lang="en-US" altLang="ja-JP" dirty="0"/>
          </a:p>
          <a:p>
            <a:pPr lvl="1"/>
            <a:r>
              <a:rPr lang="ja-JP" altLang="en-US" dirty="0"/>
              <a:t>余分な操作なく，ひとつの画面から必要な情報が得られるべき．</a:t>
            </a:r>
            <a:endParaRPr lang="en-US" altLang="ja-JP" dirty="0"/>
          </a:p>
          <a:p>
            <a:r>
              <a:rPr lang="ja-JP" altLang="en-US" dirty="0"/>
              <a:t>教材のレイアウトを改善する必要</a:t>
            </a:r>
            <a:endParaRPr lang="en-US" altLang="ja-JP" dirty="0"/>
          </a:p>
        </p:txBody>
      </p:sp>
    </p:spTree>
    <p:extLst>
      <p:ext uri="{BB962C8B-B14F-4D97-AF65-F5344CB8AC3E}">
        <p14:creationId xmlns:p14="http://schemas.microsoft.com/office/powerpoint/2010/main" val="34046717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 3" descr="2009-1.jpg"/>
          <p:cNvPicPr>
            <a:picLocks noGrp="1" noChangeAspect="1"/>
          </p:cNvPicPr>
          <p:nvPr>
            <p:ph idx="4294967295"/>
          </p:nvPr>
        </p:nvPicPr>
        <p:blipFill>
          <a:blip r:embed="rId2" cstate="print"/>
          <a:stretch>
            <a:fillRect/>
          </a:stretch>
        </p:blipFill>
        <p:spPr>
          <a:xfrm rot="5400000">
            <a:off x="3755741" y="-693957"/>
            <a:ext cx="4680521" cy="7021782"/>
          </a:xfrm>
        </p:spPr>
      </p:pic>
      <p:sp>
        <p:nvSpPr>
          <p:cNvPr id="5" name="テキスト ボックス 4"/>
          <p:cNvSpPr txBox="1"/>
          <p:nvPr/>
        </p:nvSpPr>
        <p:spPr>
          <a:xfrm>
            <a:off x="2976973" y="5301209"/>
            <a:ext cx="6902852" cy="1200329"/>
          </a:xfrm>
          <a:prstGeom prst="rect">
            <a:avLst/>
          </a:prstGeom>
          <a:noFill/>
        </p:spPr>
        <p:txBody>
          <a:bodyPr wrap="none" rtlCol="0">
            <a:spAutoFit/>
          </a:bodyPr>
          <a:lstStyle/>
          <a:p>
            <a:r>
              <a:rPr lang="en-US" altLang="ja-JP" sz="2400" dirty="0"/>
              <a:t>Word 2007 </a:t>
            </a:r>
            <a:r>
              <a:rPr lang="ja-JP" altLang="en-US" sz="2400" dirty="0"/>
              <a:t>で作成した文書を </a:t>
            </a:r>
            <a:r>
              <a:rPr lang="en-US" altLang="ja-JP" sz="2400" dirty="0"/>
              <a:t>PDF </a:t>
            </a:r>
            <a:r>
              <a:rPr lang="ja-JP" altLang="en-US" sz="2400" dirty="0"/>
              <a:t>にした教材を</a:t>
            </a:r>
            <a:endParaRPr lang="en-US" altLang="ja-JP" sz="2400" dirty="0"/>
          </a:p>
          <a:p>
            <a:r>
              <a:rPr lang="en-US" altLang="ja-JP" sz="2400" dirty="0" err="1"/>
              <a:t>iPhone</a:t>
            </a:r>
            <a:r>
              <a:rPr lang="en-US" altLang="ja-JP" sz="2400" dirty="0"/>
              <a:t> </a:t>
            </a:r>
            <a:r>
              <a:rPr lang="ja-JP" altLang="en-US" sz="2400" dirty="0"/>
              <a:t>のブラウザで表示した画面．</a:t>
            </a:r>
            <a:endParaRPr lang="en-US" altLang="ja-JP" sz="2400" dirty="0"/>
          </a:p>
          <a:p>
            <a:r>
              <a:rPr lang="en-US" altLang="ja-JP" sz="2400" dirty="0"/>
              <a:t>2009</a:t>
            </a:r>
            <a:r>
              <a:rPr lang="ja-JP" altLang="en-US" sz="2400" dirty="0"/>
              <a:t>年の授業（実験１）で使用．</a:t>
            </a:r>
          </a:p>
        </p:txBody>
      </p:sp>
    </p:spTree>
    <p:extLst>
      <p:ext uri="{BB962C8B-B14F-4D97-AF65-F5344CB8AC3E}">
        <p14:creationId xmlns:p14="http://schemas.microsoft.com/office/powerpoint/2010/main" val="2892492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2009-2.jpg"/>
          <p:cNvPicPr>
            <a:picLocks noChangeAspect="1"/>
          </p:cNvPicPr>
          <p:nvPr/>
        </p:nvPicPr>
        <p:blipFill>
          <a:blip r:embed="rId2" cstate="print"/>
          <a:stretch>
            <a:fillRect/>
          </a:stretch>
        </p:blipFill>
        <p:spPr>
          <a:xfrm rot="5400000">
            <a:off x="3738388" y="-549312"/>
            <a:ext cx="4680000" cy="7020000"/>
          </a:xfrm>
          <a:prstGeom prst="rect">
            <a:avLst/>
          </a:prstGeom>
        </p:spPr>
      </p:pic>
      <p:sp>
        <p:nvSpPr>
          <p:cNvPr id="3" name="テキスト ボックス 2"/>
          <p:cNvSpPr txBox="1"/>
          <p:nvPr/>
        </p:nvSpPr>
        <p:spPr>
          <a:xfrm>
            <a:off x="3287689" y="5589241"/>
            <a:ext cx="6032421" cy="830997"/>
          </a:xfrm>
          <a:prstGeom prst="rect">
            <a:avLst/>
          </a:prstGeom>
          <a:noFill/>
        </p:spPr>
        <p:txBody>
          <a:bodyPr wrap="none" rtlCol="0">
            <a:spAutoFit/>
          </a:bodyPr>
          <a:lstStyle/>
          <a:p>
            <a:r>
              <a:rPr lang="ja-JP" altLang="en-US" sz="2400" dirty="0"/>
              <a:t>教材</a:t>
            </a:r>
            <a:r>
              <a:rPr lang="en-US" altLang="ja-JP" sz="2400" dirty="0"/>
              <a:t>PDF</a:t>
            </a:r>
            <a:r>
              <a:rPr lang="ja-JP" altLang="en-US" sz="2400" dirty="0"/>
              <a:t>の一部を拡大した画面．</a:t>
            </a:r>
            <a:endParaRPr lang="en-US" altLang="ja-JP" sz="2400" dirty="0"/>
          </a:p>
          <a:p>
            <a:r>
              <a:rPr lang="ja-JP" altLang="en-US" sz="2400" dirty="0"/>
              <a:t>必要な情報が一画面に収められていない．</a:t>
            </a:r>
          </a:p>
        </p:txBody>
      </p:sp>
    </p:spTree>
    <p:extLst>
      <p:ext uri="{BB962C8B-B14F-4D97-AF65-F5344CB8AC3E}">
        <p14:creationId xmlns:p14="http://schemas.microsoft.com/office/powerpoint/2010/main" val="2070283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本時の内容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前回の授業で，紙の教科書にはないデジタル教科書・教材の機能として，ネットワークを介したノートの共有を挙げた．</a:t>
            </a:r>
            <a:endParaRPr kumimoji="1" lang="en-US" altLang="ja-JP" dirty="0"/>
          </a:p>
          <a:p>
            <a:r>
              <a:rPr lang="ja-JP" altLang="en-US" dirty="0"/>
              <a:t>これはデジタル教科書そのものの機能というよりも，デジタル教科書を収録したタブレット端末の機能である．</a:t>
            </a:r>
            <a:endParaRPr lang="en-US" altLang="ja-JP" dirty="0"/>
          </a:p>
          <a:p>
            <a:r>
              <a:rPr kumimoji="1" lang="ja-JP" altLang="en-US" dirty="0"/>
              <a:t>タブレットやスマートフォンのような携帯端末を利用した授業を考える．</a:t>
            </a:r>
            <a:endParaRPr kumimoji="1" lang="en-US" altLang="ja-JP" dirty="0"/>
          </a:p>
          <a:p>
            <a:pPr lvl="1"/>
            <a:r>
              <a:rPr lang="ja-JP" altLang="en-US" dirty="0"/>
              <a:t>コロナ禍でのオンライン授業を受けるためにスマートフォンが使われることはあったが，本来は教室で行われる授業の代替手段ではなく，もっと積極的な利用方法を考える．</a:t>
            </a:r>
            <a:endParaRPr kumimoji="1" lang="ja-JP" altLang="en-US" dirty="0"/>
          </a:p>
        </p:txBody>
      </p:sp>
    </p:spTree>
    <p:extLst>
      <p:ext uri="{BB962C8B-B14F-4D97-AF65-F5344CB8AC3E}">
        <p14:creationId xmlns:p14="http://schemas.microsoft.com/office/powerpoint/2010/main" val="3050153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実験２</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a:t>2010</a:t>
            </a:r>
            <a:r>
              <a:rPr kumimoji="1" lang="ja-JP" altLang="en-US" dirty="0"/>
              <a:t>年度の授業（</a:t>
            </a:r>
            <a:r>
              <a:rPr kumimoji="1" lang="en-US" altLang="ja-JP" dirty="0"/>
              <a:t>CIS</a:t>
            </a:r>
            <a:r>
              <a:rPr kumimoji="1" lang="ja-JP" altLang="en-US" dirty="0"/>
              <a:t>第８回大会で報告）</a:t>
            </a:r>
            <a:endParaRPr kumimoji="1" lang="en-US" altLang="ja-JP" dirty="0"/>
          </a:p>
          <a:p>
            <a:r>
              <a:rPr lang="en-US" altLang="ja-JP" dirty="0"/>
              <a:t>Spatial Contiguity Principle: </a:t>
            </a:r>
            <a:r>
              <a:rPr lang="ja-JP" altLang="en-US" dirty="0"/>
              <a:t>対応する文と絵は近くに配置すると，学習が促進される．</a:t>
            </a:r>
            <a:endParaRPr lang="en-US" altLang="ja-JP" dirty="0"/>
          </a:p>
          <a:p>
            <a:pPr lvl="1"/>
            <a:r>
              <a:rPr lang="en-US" altLang="ja-JP" dirty="0"/>
              <a:t>Mayer (2009) </a:t>
            </a:r>
            <a:r>
              <a:rPr lang="ja-JP" altLang="en-US" dirty="0"/>
              <a:t>による，マルチメディア学習でのデザイン原理のひとつ．</a:t>
            </a:r>
            <a:endParaRPr lang="en-US" altLang="ja-JP" dirty="0"/>
          </a:p>
          <a:p>
            <a:r>
              <a:rPr lang="ja-JP" altLang="en-US" dirty="0"/>
              <a:t>この原理にしたがって，教材レイアウトを改善した．</a:t>
            </a:r>
            <a:endParaRPr lang="en-US" altLang="ja-JP" dirty="0"/>
          </a:p>
          <a:p>
            <a:pPr lvl="1"/>
            <a:r>
              <a:rPr lang="ja-JP" altLang="en-US" dirty="0"/>
              <a:t>ひとまとまりの操作に必要な情報が，ひとつの画面に収まるようにする．</a:t>
            </a:r>
            <a:endParaRPr lang="en-US" altLang="ja-JP" dirty="0"/>
          </a:p>
        </p:txBody>
      </p:sp>
    </p:spTree>
    <p:extLst>
      <p:ext uri="{BB962C8B-B14F-4D97-AF65-F5344CB8AC3E}">
        <p14:creationId xmlns:p14="http://schemas.microsoft.com/office/powerpoint/2010/main" val="363898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2010.jpg"/>
          <p:cNvPicPr>
            <a:picLocks noChangeAspect="1"/>
          </p:cNvPicPr>
          <p:nvPr/>
        </p:nvPicPr>
        <p:blipFill>
          <a:blip r:embed="rId2" cstate="print"/>
          <a:stretch>
            <a:fillRect/>
          </a:stretch>
        </p:blipFill>
        <p:spPr>
          <a:xfrm rot="5400000">
            <a:off x="3756000" y="-549312"/>
            <a:ext cx="4680000" cy="7020000"/>
          </a:xfrm>
          <a:prstGeom prst="rect">
            <a:avLst/>
          </a:prstGeom>
        </p:spPr>
      </p:pic>
      <p:sp>
        <p:nvSpPr>
          <p:cNvPr id="5" name="テキスト ボックス 4"/>
          <p:cNvSpPr txBox="1"/>
          <p:nvPr/>
        </p:nvSpPr>
        <p:spPr>
          <a:xfrm>
            <a:off x="2602031" y="5445225"/>
            <a:ext cx="7795724" cy="1200329"/>
          </a:xfrm>
          <a:prstGeom prst="rect">
            <a:avLst/>
          </a:prstGeom>
          <a:noFill/>
        </p:spPr>
        <p:txBody>
          <a:bodyPr wrap="none" rtlCol="0">
            <a:spAutoFit/>
          </a:bodyPr>
          <a:lstStyle/>
          <a:p>
            <a:r>
              <a:rPr lang="en-US" altLang="ja-JP" sz="2400" dirty="0"/>
              <a:t>PowerPoint 2007 </a:t>
            </a:r>
            <a:r>
              <a:rPr lang="ja-JP" altLang="en-US" sz="2400" dirty="0"/>
              <a:t>で作成した文書を </a:t>
            </a:r>
            <a:r>
              <a:rPr lang="en-US" altLang="ja-JP" sz="2400" dirty="0"/>
              <a:t>PDF </a:t>
            </a:r>
            <a:r>
              <a:rPr lang="ja-JP" altLang="en-US" sz="2400" dirty="0"/>
              <a:t>にした教材を</a:t>
            </a:r>
            <a:endParaRPr lang="en-US" altLang="ja-JP" sz="2400" dirty="0"/>
          </a:p>
          <a:p>
            <a:r>
              <a:rPr lang="en-US" altLang="ja-JP" sz="2400" dirty="0" err="1"/>
              <a:t>iPhone</a:t>
            </a:r>
            <a:r>
              <a:rPr lang="en-US" altLang="ja-JP" sz="2400" dirty="0"/>
              <a:t> </a:t>
            </a:r>
            <a:r>
              <a:rPr lang="ja-JP" altLang="en-US" sz="2400" dirty="0"/>
              <a:t>のブラウザで表示した画面．</a:t>
            </a:r>
            <a:endParaRPr lang="en-US" altLang="ja-JP" sz="2400" dirty="0"/>
          </a:p>
          <a:p>
            <a:r>
              <a:rPr lang="en-US" altLang="ja-JP" sz="2400" dirty="0"/>
              <a:t>2010</a:t>
            </a:r>
            <a:r>
              <a:rPr lang="ja-JP" altLang="en-US" sz="2400" dirty="0"/>
              <a:t>年度の授業（実験２）で使用．</a:t>
            </a:r>
          </a:p>
        </p:txBody>
      </p:sp>
    </p:spTree>
    <p:extLst>
      <p:ext uri="{BB962C8B-B14F-4D97-AF65-F5344CB8AC3E}">
        <p14:creationId xmlns:p14="http://schemas.microsoft.com/office/powerpoint/2010/main" val="226048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方法</a:t>
            </a:r>
          </a:p>
        </p:txBody>
      </p:sp>
      <p:sp>
        <p:nvSpPr>
          <p:cNvPr id="3" name="コンテンツ プレースホルダ 2"/>
          <p:cNvSpPr>
            <a:spLocks noGrp="1"/>
          </p:cNvSpPr>
          <p:nvPr>
            <p:ph idx="1"/>
          </p:nvPr>
        </p:nvSpPr>
        <p:spPr/>
        <p:txBody>
          <a:bodyPr>
            <a:normAutofit/>
          </a:bodyPr>
          <a:lstStyle/>
          <a:p>
            <a:r>
              <a:rPr kumimoji="1" lang="ja-JP" altLang="en-US" dirty="0"/>
              <a:t>参加者：</a:t>
            </a:r>
            <a:endParaRPr kumimoji="1" lang="en-US" altLang="ja-JP" dirty="0"/>
          </a:p>
          <a:p>
            <a:pPr lvl="1"/>
            <a:r>
              <a:rPr kumimoji="1" lang="ja-JP" altLang="en-US" dirty="0"/>
              <a:t>「統計入門」受講者</a:t>
            </a:r>
            <a:r>
              <a:rPr lang="en-US" altLang="ja-JP" dirty="0"/>
              <a:t>96</a:t>
            </a:r>
            <a:r>
              <a:rPr kumimoji="1" lang="ja-JP" altLang="en-US" dirty="0"/>
              <a:t>名のうち，第２回の講義（</a:t>
            </a:r>
            <a:r>
              <a:rPr kumimoji="1" lang="en-US" altLang="ja-JP" dirty="0"/>
              <a:t>2010</a:t>
            </a:r>
            <a:r>
              <a:rPr kumimoji="1" lang="ja-JP" altLang="en-US" dirty="0"/>
              <a:t>年</a:t>
            </a:r>
            <a:r>
              <a:rPr lang="en-US" altLang="ja-JP" dirty="0"/>
              <a:t>9</a:t>
            </a:r>
            <a:r>
              <a:rPr kumimoji="1" lang="ja-JP" altLang="en-US" dirty="0"/>
              <a:t>月</a:t>
            </a:r>
            <a:r>
              <a:rPr lang="en-US" altLang="ja-JP" dirty="0"/>
              <a:t>28</a:t>
            </a:r>
            <a:r>
              <a:rPr kumimoji="1" lang="ja-JP" altLang="en-US" dirty="0"/>
              <a:t>日）に出席し，</a:t>
            </a:r>
            <a:r>
              <a:rPr kumimoji="1" lang="en-US" altLang="ja-JP" dirty="0" err="1"/>
              <a:t>iPhone</a:t>
            </a:r>
            <a:r>
              <a:rPr kumimoji="1" lang="en-US" altLang="ja-JP" dirty="0"/>
              <a:t> </a:t>
            </a:r>
            <a:r>
              <a:rPr kumimoji="1" lang="ja-JP" altLang="en-US" dirty="0"/>
              <a:t>を所持していた</a:t>
            </a:r>
            <a:r>
              <a:rPr lang="en-US" altLang="ja-JP" dirty="0"/>
              <a:t>67</a:t>
            </a:r>
            <a:r>
              <a:rPr kumimoji="1" lang="ja-JP" altLang="en-US" dirty="0"/>
              <a:t>名．</a:t>
            </a:r>
            <a:endParaRPr kumimoji="1" lang="en-US" altLang="ja-JP" dirty="0"/>
          </a:p>
          <a:p>
            <a:r>
              <a:rPr lang="ja-JP" altLang="en-US" dirty="0"/>
              <a:t>材料：</a:t>
            </a:r>
            <a:endParaRPr lang="en-US" altLang="ja-JP" dirty="0"/>
          </a:p>
          <a:p>
            <a:pPr lvl="1"/>
            <a:r>
              <a:rPr lang="en-US" altLang="ja-JP" dirty="0"/>
              <a:t>Microsoft Excel 2007 </a:t>
            </a:r>
            <a:r>
              <a:rPr lang="ja-JP" altLang="en-US" dirty="0"/>
              <a:t>を用いて度数分布表とヒストグラムを作成する手順を示した </a:t>
            </a:r>
            <a:r>
              <a:rPr lang="en-US" altLang="ja-JP" dirty="0"/>
              <a:t>PDF </a:t>
            </a:r>
            <a:r>
              <a:rPr lang="ja-JP" altLang="en-US" dirty="0"/>
              <a:t>教材を作成．</a:t>
            </a:r>
            <a:endParaRPr lang="en-US" altLang="ja-JP" dirty="0"/>
          </a:p>
          <a:p>
            <a:pPr lvl="1"/>
            <a:r>
              <a:rPr lang="ja-JP" altLang="en-US" dirty="0"/>
              <a:t>シングルモニタ条件：教材を </a:t>
            </a:r>
            <a:r>
              <a:rPr lang="en-US" altLang="ja-JP" dirty="0"/>
              <a:t>PC </a:t>
            </a:r>
            <a:r>
              <a:rPr lang="ja-JP" altLang="en-US" dirty="0"/>
              <a:t>で読む</a:t>
            </a:r>
            <a:endParaRPr lang="en-US" altLang="ja-JP" dirty="0"/>
          </a:p>
          <a:p>
            <a:pPr lvl="1"/>
            <a:r>
              <a:rPr lang="ja-JP" altLang="en-US" dirty="0"/>
              <a:t>デュアルモニタ条件</a:t>
            </a:r>
            <a:r>
              <a:rPr lang="ja-JP" altLang="en-US" dirty="0">
                <a:sym typeface="Wingdings" pitchFamily="2" charset="2"/>
              </a:rPr>
              <a:t>：</a:t>
            </a:r>
            <a:r>
              <a:rPr lang="en-US" altLang="ja-JP" dirty="0" err="1"/>
              <a:t>iPhone</a:t>
            </a:r>
            <a:r>
              <a:rPr lang="en-US" altLang="ja-JP" dirty="0"/>
              <a:t> </a:t>
            </a:r>
            <a:r>
              <a:rPr lang="ja-JP" altLang="en-US" dirty="0"/>
              <a:t>のブラウザで教材にアクセス</a:t>
            </a:r>
            <a:endParaRPr kumimoji="1" lang="ja-JP" altLang="en-US" dirty="0"/>
          </a:p>
        </p:txBody>
      </p:sp>
    </p:spTree>
    <p:extLst>
      <p:ext uri="{BB962C8B-B14F-4D97-AF65-F5344CB8AC3E}">
        <p14:creationId xmlns:p14="http://schemas.microsoft.com/office/powerpoint/2010/main" val="3626346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br>
              <a:rPr lang="en-US" altLang="ja-JP" dirty="0"/>
            </a:b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手続き：</a:t>
            </a:r>
            <a:endParaRPr kumimoji="1" lang="en-US" altLang="ja-JP" dirty="0"/>
          </a:p>
          <a:p>
            <a:pPr lvl="1"/>
            <a:r>
              <a:rPr lang="ja-JP" altLang="en-US" dirty="0"/>
              <a:t>学生は度数分布表を２回作成．１回はシングルモニタ条件，もう１回はデュアルモニタ条件．経験する条件の順序はカウンターバランスをとった．</a:t>
            </a:r>
            <a:endParaRPr lang="en-US" altLang="ja-JP" dirty="0"/>
          </a:p>
          <a:p>
            <a:pPr lvl="1"/>
            <a:r>
              <a:rPr lang="ja-JP" altLang="en-US" dirty="0"/>
              <a:t>２条件を比較する質問項目に回答．</a:t>
            </a:r>
            <a:endParaRPr lang="en-US" altLang="ja-JP" dirty="0"/>
          </a:p>
          <a:p>
            <a:r>
              <a:rPr lang="ja-JP" altLang="en-US" dirty="0"/>
              <a:t>質問項目：</a:t>
            </a:r>
            <a:endParaRPr lang="en-US" altLang="ja-JP" dirty="0"/>
          </a:p>
          <a:p>
            <a:pPr lvl="1"/>
            <a:r>
              <a:rPr lang="en-US" altLang="ja-JP" dirty="0"/>
              <a:t>PDF</a:t>
            </a:r>
            <a:r>
              <a:rPr lang="ja-JP" altLang="en-US" dirty="0"/>
              <a:t>の閲覧がしやすいのはどちらか？（</a:t>
            </a:r>
            <a:r>
              <a:rPr lang="en-US" altLang="ja-JP" dirty="0"/>
              <a:t>PC vs. iPhone</a:t>
            </a:r>
            <a:r>
              <a:rPr lang="ja-JP" altLang="en-US" dirty="0"/>
              <a:t>）</a:t>
            </a:r>
            <a:endParaRPr lang="en-US" altLang="ja-JP" dirty="0"/>
          </a:p>
          <a:p>
            <a:pPr lvl="1"/>
            <a:r>
              <a:rPr lang="ja-JP" altLang="en-US" dirty="0"/>
              <a:t>エクセルの操作がしやすいのはどちらか？</a:t>
            </a:r>
            <a:endParaRPr lang="en-US" altLang="ja-JP" dirty="0"/>
          </a:p>
          <a:p>
            <a:pPr lvl="1"/>
            <a:r>
              <a:rPr lang="ja-JP" altLang="en-US" dirty="0"/>
              <a:t>次の機会ではどちらを使うか？その理由は？</a:t>
            </a:r>
          </a:p>
        </p:txBody>
      </p:sp>
    </p:spTree>
    <p:extLst>
      <p:ext uri="{BB962C8B-B14F-4D97-AF65-F5344CB8AC3E}">
        <p14:creationId xmlns:p14="http://schemas.microsoft.com/office/powerpoint/2010/main" val="2472642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結果（</a:t>
            </a:r>
            <a:r>
              <a:rPr lang="en-US" altLang="ja-JP" dirty="0"/>
              <a:t>2010</a:t>
            </a:r>
            <a:r>
              <a:rPr lang="ja-JP" altLang="en-US" dirty="0"/>
              <a:t>年，実験２）</a:t>
            </a:r>
            <a:endParaRPr kumimoji="1" lang="ja-JP" altLang="en-US" dirty="0"/>
          </a:p>
        </p:txBody>
      </p:sp>
      <p:sp>
        <p:nvSpPr>
          <p:cNvPr id="12" name="テキスト ボックス 11"/>
          <p:cNvSpPr txBox="1"/>
          <p:nvPr/>
        </p:nvSpPr>
        <p:spPr>
          <a:xfrm>
            <a:off x="2881291" y="5929331"/>
            <a:ext cx="6425157" cy="584775"/>
          </a:xfrm>
          <a:prstGeom prst="rect">
            <a:avLst/>
          </a:prstGeom>
          <a:noFill/>
        </p:spPr>
        <p:txBody>
          <a:bodyPr wrap="none" rtlCol="0">
            <a:spAutoFit/>
          </a:bodyPr>
          <a:lstStyle/>
          <a:p>
            <a:r>
              <a:rPr lang="ja-JP" altLang="en-US" sz="3200" dirty="0"/>
              <a:t>およそ７割の学生が</a:t>
            </a:r>
            <a:r>
              <a:rPr lang="en-US" altLang="ja-JP" sz="3200" dirty="0" err="1"/>
              <a:t>iPhone</a:t>
            </a:r>
            <a:r>
              <a:rPr lang="ja-JP" altLang="en-US" sz="3200" dirty="0"/>
              <a:t>を支持</a:t>
            </a:r>
          </a:p>
        </p:txBody>
      </p:sp>
      <p:graphicFrame>
        <p:nvGraphicFramePr>
          <p:cNvPr id="7" name="コンテンツ プレースホルダ 6"/>
          <p:cNvGraphicFramePr>
            <a:graphicFrameLocks noGrp="1"/>
          </p:cNvGraphicFramePr>
          <p:nvPr>
            <p:ph idx="1"/>
          </p:nvPr>
        </p:nvGraphicFramePr>
        <p:xfrm>
          <a:off x="2309786" y="1571612"/>
          <a:ext cx="7829576" cy="41862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573087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考察</a:t>
            </a:r>
          </a:p>
        </p:txBody>
      </p:sp>
      <p:sp>
        <p:nvSpPr>
          <p:cNvPr id="3" name="コンテンツ プレースホルダ 2"/>
          <p:cNvSpPr>
            <a:spLocks noGrp="1"/>
          </p:cNvSpPr>
          <p:nvPr>
            <p:ph idx="1"/>
          </p:nvPr>
        </p:nvSpPr>
        <p:spPr/>
        <p:txBody>
          <a:bodyPr>
            <a:normAutofit/>
          </a:bodyPr>
          <a:lstStyle/>
          <a:p>
            <a:r>
              <a:rPr kumimoji="1" lang="ja-JP" altLang="en-US" dirty="0"/>
              <a:t>教材改善の効果は劇的であった．</a:t>
            </a:r>
            <a:endParaRPr kumimoji="1" lang="en-US" altLang="ja-JP" dirty="0"/>
          </a:p>
          <a:p>
            <a:pPr lvl="1"/>
            <a:r>
              <a:rPr lang="ja-JP" altLang="en-US" dirty="0"/>
              <a:t>マルチメディア学習のデザイン原理にしたがった．</a:t>
            </a:r>
            <a:r>
              <a:rPr lang="en-US" altLang="ja-JP" dirty="0"/>
              <a:t>Spatial Contiguity Principle</a:t>
            </a:r>
            <a:endParaRPr kumimoji="1" lang="en-US" altLang="ja-JP" dirty="0"/>
          </a:p>
          <a:p>
            <a:r>
              <a:rPr lang="ja-JP" altLang="en-US" dirty="0"/>
              <a:t>実験２（</a:t>
            </a:r>
            <a:r>
              <a:rPr lang="en-US" altLang="ja-JP" dirty="0"/>
              <a:t>2010</a:t>
            </a:r>
            <a:r>
              <a:rPr lang="ja-JP" altLang="en-US" dirty="0"/>
              <a:t>年度）では，無線</a:t>
            </a:r>
            <a:r>
              <a:rPr lang="en-US" altLang="ja-JP" dirty="0"/>
              <a:t>LAN</a:t>
            </a:r>
            <a:r>
              <a:rPr lang="ja-JP" altLang="en-US" dirty="0"/>
              <a:t>使用の設定や教材へのアクセスにとまどった学生が少なかった．このことも，セカンドモニタとしての </a:t>
            </a:r>
            <a:r>
              <a:rPr lang="en-US" altLang="ja-JP" dirty="0" err="1"/>
              <a:t>iPhone</a:t>
            </a:r>
            <a:r>
              <a:rPr lang="en-US" altLang="ja-JP" dirty="0"/>
              <a:t> </a:t>
            </a:r>
            <a:r>
              <a:rPr lang="ja-JP" altLang="en-US" dirty="0"/>
              <a:t>の支持率を引き上げた要因かもしれない．</a:t>
            </a:r>
            <a:endParaRPr lang="en-US" altLang="ja-JP" dirty="0"/>
          </a:p>
          <a:p>
            <a:pPr lvl="1"/>
            <a:r>
              <a:rPr lang="ja-JP" altLang="en-US" dirty="0"/>
              <a:t>実験３で検討</a:t>
            </a:r>
            <a:endParaRPr lang="en-US" altLang="ja-JP" dirty="0"/>
          </a:p>
        </p:txBody>
      </p:sp>
    </p:spTree>
    <p:extLst>
      <p:ext uri="{BB962C8B-B14F-4D97-AF65-F5344CB8AC3E}">
        <p14:creationId xmlns:p14="http://schemas.microsoft.com/office/powerpoint/2010/main" val="21852324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実験３</a:t>
            </a:r>
          </a:p>
        </p:txBody>
      </p:sp>
      <p:sp>
        <p:nvSpPr>
          <p:cNvPr id="3" name="コンテンツ プレースホルダ 2"/>
          <p:cNvSpPr>
            <a:spLocks noGrp="1"/>
          </p:cNvSpPr>
          <p:nvPr>
            <p:ph idx="1"/>
          </p:nvPr>
        </p:nvSpPr>
        <p:spPr/>
        <p:txBody>
          <a:bodyPr/>
          <a:lstStyle/>
          <a:p>
            <a:r>
              <a:rPr kumimoji="1" lang="ja-JP" altLang="en-US" dirty="0"/>
              <a:t>実験２の追試</a:t>
            </a:r>
            <a:endParaRPr kumimoji="1" lang="en-US" altLang="ja-JP" dirty="0"/>
          </a:p>
          <a:p>
            <a:r>
              <a:rPr kumimoji="1" lang="ja-JP" altLang="en-US" dirty="0"/>
              <a:t>さらに，</a:t>
            </a:r>
            <a:r>
              <a:rPr kumimoji="1" lang="en-US" altLang="ja-JP" dirty="0" err="1"/>
              <a:t>iPhone</a:t>
            </a:r>
            <a:r>
              <a:rPr kumimoji="1" lang="en-US" altLang="ja-JP" dirty="0"/>
              <a:t> </a:t>
            </a:r>
            <a:r>
              <a:rPr kumimoji="1" lang="ja-JP" altLang="en-US" dirty="0"/>
              <a:t>の使用経験がセカンドモニタとしての </a:t>
            </a:r>
            <a:r>
              <a:rPr kumimoji="1" lang="en-US" altLang="ja-JP" dirty="0" err="1"/>
              <a:t>iPhone</a:t>
            </a:r>
            <a:r>
              <a:rPr kumimoji="1" lang="en-US" altLang="ja-JP" dirty="0"/>
              <a:t> </a:t>
            </a:r>
            <a:r>
              <a:rPr kumimoji="1" lang="ja-JP" altLang="en-US" dirty="0"/>
              <a:t>の支持に関係しているかを検討．</a:t>
            </a:r>
            <a:endParaRPr kumimoji="1" lang="en-US" altLang="ja-JP" dirty="0"/>
          </a:p>
          <a:p>
            <a:pPr lvl="1"/>
            <a:r>
              <a:rPr kumimoji="1" lang="ja-JP" altLang="en-US" dirty="0"/>
              <a:t>実験２でセカンドモニタとしての </a:t>
            </a:r>
            <a:r>
              <a:rPr kumimoji="1" lang="en-US" altLang="ja-JP" dirty="0" err="1"/>
              <a:t>iPhone</a:t>
            </a:r>
            <a:r>
              <a:rPr kumimoji="1" lang="en-US" altLang="ja-JP" dirty="0"/>
              <a:t> </a:t>
            </a:r>
            <a:r>
              <a:rPr kumimoji="1" lang="ja-JP" altLang="en-US" dirty="0"/>
              <a:t>の支持率が高くなったのは，実験１の学生に比べ，実験２の学生は </a:t>
            </a:r>
            <a:r>
              <a:rPr kumimoji="1" lang="en-US" altLang="ja-JP" dirty="0" err="1"/>
              <a:t>iPhone</a:t>
            </a:r>
            <a:r>
              <a:rPr kumimoji="1" lang="en-US" altLang="ja-JP" dirty="0"/>
              <a:t> </a:t>
            </a:r>
            <a:r>
              <a:rPr kumimoji="1" lang="ja-JP" altLang="en-US" dirty="0"/>
              <a:t>の操作に慣れていたからかもしれない．</a:t>
            </a:r>
          </a:p>
        </p:txBody>
      </p:sp>
    </p:spTree>
    <p:extLst>
      <p:ext uri="{BB962C8B-B14F-4D97-AF65-F5344CB8AC3E}">
        <p14:creationId xmlns:p14="http://schemas.microsoft.com/office/powerpoint/2010/main" val="24023606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方法</a:t>
            </a:r>
          </a:p>
        </p:txBody>
      </p:sp>
      <p:sp>
        <p:nvSpPr>
          <p:cNvPr id="3" name="コンテンツ プレースホルダ 2"/>
          <p:cNvSpPr>
            <a:spLocks noGrp="1"/>
          </p:cNvSpPr>
          <p:nvPr>
            <p:ph idx="1"/>
          </p:nvPr>
        </p:nvSpPr>
        <p:spPr/>
        <p:txBody>
          <a:bodyPr>
            <a:normAutofit/>
          </a:bodyPr>
          <a:lstStyle/>
          <a:p>
            <a:r>
              <a:rPr kumimoji="1" lang="ja-JP" altLang="en-US" dirty="0"/>
              <a:t>参加者：</a:t>
            </a:r>
            <a:endParaRPr kumimoji="1" lang="en-US" altLang="ja-JP" dirty="0"/>
          </a:p>
          <a:p>
            <a:pPr lvl="1"/>
            <a:r>
              <a:rPr kumimoji="1" lang="ja-JP" altLang="en-US" dirty="0"/>
              <a:t>「統計入門」受講者</a:t>
            </a:r>
            <a:r>
              <a:rPr kumimoji="1" lang="en-US" altLang="ja-JP" dirty="0"/>
              <a:t>68</a:t>
            </a:r>
            <a:r>
              <a:rPr kumimoji="1" lang="ja-JP" altLang="en-US" dirty="0"/>
              <a:t>名のうち，第２回の講義（</a:t>
            </a:r>
            <a:r>
              <a:rPr kumimoji="1" lang="en-US" altLang="ja-JP" dirty="0"/>
              <a:t>2011</a:t>
            </a:r>
            <a:r>
              <a:rPr kumimoji="1" lang="ja-JP" altLang="en-US" dirty="0"/>
              <a:t>年</a:t>
            </a:r>
            <a:r>
              <a:rPr kumimoji="1" lang="en-US" altLang="ja-JP" dirty="0"/>
              <a:t>10</a:t>
            </a:r>
            <a:r>
              <a:rPr kumimoji="1" lang="ja-JP" altLang="en-US" dirty="0"/>
              <a:t>月</a:t>
            </a:r>
            <a:r>
              <a:rPr kumimoji="1" lang="en-US" altLang="ja-JP" dirty="0"/>
              <a:t>4</a:t>
            </a:r>
            <a:r>
              <a:rPr kumimoji="1" lang="ja-JP" altLang="en-US" dirty="0"/>
              <a:t>日）に出席し，</a:t>
            </a:r>
            <a:r>
              <a:rPr kumimoji="1" lang="en-US" altLang="ja-JP" dirty="0" err="1"/>
              <a:t>iPhone</a:t>
            </a:r>
            <a:r>
              <a:rPr kumimoji="1" lang="en-US" altLang="ja-JP" dirty="0"/>
              <a:t> </a:t>
            </a:r>
            <a:r>
              <a:rPr kumimoji="1" lang="ja-JP" altLang="en-US" dirty="0"/>
              <a:t>を所持していた</a:t>
            </a:r>
            <a:r>
              <a:rPr kumimoji="1" lang="en-US" altLang="ja-JP" dirty="0"/>
              <a:t>55</a:t>
            </a:r>
            <a:r>
              <a:rPr kumimoji="1" lang="ja-JP" altLang="en-US" dirty="0"/>
              <a:t>名．</a:t>
            </a:r>
            <a:endParaRPr kumimoji="1" lang="en-US" altLang="ja-JP" dirty="0"/>
          </a:p>
          <a:p>
            <a:r>
              <a:rPr lang="ja-JP" altLang="en-US" dirty="0"/>
              <a:t>材料：</a:t>
            </a:r>
            <a:endParaRPr lang="en-US" altLang="ja-JP" dirty="0"/>
          </a:p>
          <a:p>
            <a:pPr lvl="1"/>
            <a:r>
              <a:rPr lang="en-US" altLang="ja-JP" dirty="0"/>
              <a:t>Microsoft Excel 2007 </a:t>
            </a:r>
            <a:r>
              <a:rPr lang="ja-JP" altLang="en-US" dirty="0"/>
              <a:t>を用いて，度数分布表とヒストグラムを作成する手順を示した </a:t>
            </a:r>
            <a:r>
              <a:rPr lang="en-US" altLang="ja-JP" dirty="0"/>
              <a:t>PDF </a:t>
            </a:r>
            <a:r>
              <a:rPr lang="ja-JP" altLang="en-US" dirty="0"/>
              <a:t>文書を作成．</a:t>
            </a:r>
            <a:endParaRPr lang="en-US" altLang="ja-JP" dirty="0"/>
          </a:p>
          <a:p>
            <a:pPr lvl="1"/>
            <a:r>
              <a:rPr lang="ja-JP" altLang="en-US" dirty="0"/>
              <a:t>シングルモニタ条件：教材を </a:t>
            </a:r>
            <a:r>
              <a:rPr lang="en-US" altLang="ja-JP" dirty="0"/>
              <a:t>PC </a:t>
            </a:r>
            <a:r>
              <a:rPr lang="ja-JP" altLang="en-US" dirty="0"/>
              <a:t>で読む</a:t>
            </a:r>
            <a:endParaRPr lang="en-US" altLang="ja-JP" dirty="0"/>
          </a:p>
          <a:p>
            <a:pPr lvl="1"/>
            <a:r>
              <a:rPr lang="ja-JP" altLang="en-US" dirty="0"/>
              <a:t>デュアルモニタ条件</a:t>
            </a:r>
            <a:r>
              <a:rPr lang="ja-JP" altLang="en-US" dirty="0">
                <a:sym typeface="Wingdings" pitchFamily="2" charset="2"/>
              </a:rPr>
              <a:t>：</a:t>
            </a:r>
            <a:r>
              <a:rPr lang="en-US" altLang="ja-JP" dirty="0" err="1"/>
              <a:t>iPhone</a:t>
            </a:r>
            <a:r>
              <a:rPr lang="en-US" altLang="ja-JP" dirty="0"/>
              <a:t> </a:t>
            </a:r>
            <a:r>
              <a:rPr lang="ja-JP" altLang="en-US" dirty="0"/>
              <a:t>のブラウザで教材にアクセス</a:t>
            </a:r>
            <a:endParaRPr kumimoji="1" lang="ja-JP" altLang="en-US" dirty="0"/>
          </a:p>
        </p:txBody>
      </p:sp>
    </p:spTree>
    <p:extLst>
      <p:ext uri="{BB962C8B-B14F-4D97-AF65-F5344CB8AC3E}">
        <p14:creationId xmlns:p14="http://schemas.microsoft.com/office/powerpoint/2010/main" val="15971100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手続き：</a:t>
            </a:r>
            <a:endParaRPr kumimoji="1" lang="en-US" altLang="ja-JP" dirty="0"/>
          </a:p>
          <a:p>
            <a:pPr lvl="1"/>
            <a:r>
              <a:rPr lang="ja-JP" altLang="en-US" dirty="0"/>
              <a:t>学生は度数分布表を２回作成．１回はシングルモニタ条件，もう１回はデュアルモニタ条件．経験する条件の順序はカウンターバランスをとった．</a:t>
            </a:r>
            <a:endParaRPr lang="en-US" altLang="ja-JP" dirty="0"/>
          </a:p>
          <a:p>
            <a:pPr lvl="1"/>
            <a:r>
              <a:rPr lang="ja-JP" altLang="en-US" dirty="0"/>
              <a:t>２条件を比較する質問項目に回答．質問項目は</a:t>
            </a:r>
            <a:r>
              <a:rPr lang="en-US" altLang="ja-JP" dirty="0"/>
              <a:t>C-Learning </a:t>
            </a:r>
            <a:r>
              <a:rPr lang="ja-JP" altLang="en-US" dirty="0"/>
              <a:t>に用意．学生は </a:t>
            </a:r>
            <a:r>
              <a:rPr lang="en-US" altLang="ja-JP" dirty="0"/>
              <a:t>PC </a:t>
            </a:r>
            <a:r>
              <a:rPr lang="ja-JP" altLang="en-US" dirty="0"/>
              <a:t>あるいは </a:t>
            </a:r>
            <a:r>
              <a:rPr lang="en-US" altLang="ja-JP" dirty="0" err="1"/>
              <a:t>iPhone</a:t>
            </a:r>
            <a:r>
              <a:rPr lang="en-US" altLang="ja-JP" dirty="0"/>
              <a:t> </a:t>
            </a:r>
            <a:r>
              <a:rPr lang="ja-JP" altLang="en-US" dirty="0"/>
              <a:t>からアクセスして回答．</a:t>
            </a:r>
            <a:endParaRPr lang="en-US" altLang="ja-JP" dirty="0"/>
          </a:p>
          <a:p>
            <a:r>
              <a:rPr lang="ja-JP" altLang="en-US" dirty="0"/>
              <a:t>質問項目（教材閲覧について）：</a:t>
            </a:r>
            <a:endParaRPr lang="en-US" altLang="ja-JP" dirty="0"/>
          </a:p>
          <a:p>
            <a:pPr lvl="1"/>
            <a:r>
              <a:rPr lang="en-US" altLang="ja-JP" dirty="0"/>
              <a:t>PDF</a:t>
            </a:r>
            <a:r>
              <a:rPr lang="ja-JP" altLang="en-US" dirty="0"/>
              <a:t>の閲覧がしやすいのはどちらか？（</a:t>
            </a:r>
            <a:r>
              <a:rPr lang="en-US" altLang="ja-JP" dirty="0"/>
              <a:t>PC vs. iPhone</a:t>
            </a:r>
            <a:r>
              <a:rPr lang="ja-JP" altLang="en-US" dirty="0"/>
              <a:t>）</a:t>
            </a:r>
            <a:endParaRPr lang="en-US" altLang="ja-JP" dirty="0"/>
          </a:p>
          <a:p>
            <a:pPr lvl="1"/>
            <a:r>
              <a:rPr lang="ja-JP" altLang="en-US" dirty="0"/>
              <a:t>エクセルの操作がしやすいのはどちらか？</a:t>
            </a:r>
            <a:endParaRPr lang="en-US" altLang="ja-JP" dirty="0"/>
          </a:p>
          <a:p>
            <a:pPr lvl="1"/>
            <a:r>
              <a:rPr lang="ja-JP" altLang="en-US" dirty="0"/>
              <a:t>次の機会ではどちらを使うか？その理由は？</a:t>
            </a:r>
            <a:endParaRPr lang="en-US" altLang="ja-JP" dirty="0"/>
          </a:p>
        </p:txBody>
      </p:sp>
    </p:spTree>
    <p:extLst>
      <p:ext uri="{BB962C8B-B14F-4D97-AF65-F5344CB8AC3E}">
        <p14:creationId xmlns:p14="http://schemas.microsoft.com/office/powerpoint/2010/main" val="22218476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質問項目（</a:t>
            </a:r>
            <a:r>
              <a:rPr lang="en-US" altLang="ja-JP" dirty="0" err="1"/>
              <a:t>iPhone</a:t>
            </a:r>
            <a:r>
              <a:rPr lang="ja-JP" altLang="en-US" dirty="0"/>
              <a:t>使用経験について）</a:t>
            </a:r>
            <a:endParaRPr lang="en-US" altLang="ja-JP" dirty="0"/>
          </a:p>
          <a:p>
            <a:pPr lvl="1"/>
            <a:r>
              <a:rPr lang="ja-JP" altLang="en-US" dirty="0"/>
              <a:t>ふだん</a:t>
            </a:r>
            <a:r>
              <a:rPr lang="en-US" altLang="ja-JP" dirty="0" err="1"/>
              <a:t>iPhone</a:t>
            </a:r>
            <a:r>
              <a:rPr lang="ja-JP" altLang="en-US" dirty="0"/>
              <a:t>をどの程度使っているか？</a:t>
            </a:r>
            <a:endParaRPr lang="en-US" altLang="ja-JP" dirty="0"/>
          </a:p>
          <a:p>
            <a:pPr lvl="1"/>
            <a:r>
              <a:rPr lang="ja-JP" altLang="en-US" dirty="0"/>
              <a:t>学内無線</a:t>
            </a:r>
            <a:r>
              <a:rPr lang="en-US" altLang="ja-JP" dirty="0"/>
              <a:t>LAN</a:t>
            </a:r>
            <a:r>
              <a:rPr lang="ja-JP" altLang="en-US" dirty="0" err="1"/>
              <a:t>への</a:t>
            </a:r>
            <a:r>
              <a:rPr lang="ja-JP" altLang="en-US" dirty="0"/>
              <a:t>接続経験は？</a:t>
            </a:r>
            <a:endParaRPr lang="en-US" altLang="ja-JP" dirty="0"/>
          </a:p>
          <a:p>
            <a:pPr lvl="2"/>
            <a:r>
              <a:rPr lang="ja-JP" altLang="en-US" dirty="0"/>
              <a:t>よく接続している（１週間に２，３日以上）</a:t>
            </a:r>
            <a:endParaRPr lang="en-US" altLang="ja-JP" dirty="0"/>
          </a:p>
          <a:p>
            <a:pPr lvl="2"/>
            <a:r>
              <a:rPr lang="ja-JP" altLang="en-US" dirty="0"/>
              <a:t>たまに接続している（１週間に１日あるかどうか）</a:t>
            </a:r>
            <a:endParaRPr lang="en-US" altLang="ja-JP" dirty="0"/>
          </a:p>
          <a:p>
            <a:pPr lvl="2"/>
            <a:r>
              <a:rPr lang="ja-JP" altLang="en-US" dirty="0"/>
              <a:t>ほんの数回</a:t>
            </a:r>
            <a:endParaRPr lang="en-US" altLang="ja-JP" dirty="0"/>
          </a:p>
          <a:p>
            <a:pPr lvl="2"/>
            <a:r>
              <a:rPr lang="ja-JP" altLang="en-US" dirty="0"/>
              <a:t>接続したことはない</a:t>
            </a:r>
            <a:endParaRPr lang="en-US" altLang="ja-JP" dirty="0"/>
          </a:p>
          <a:p>
            <a:pPr lvl="1"/>
            <a:r>
              <a:rPr lang="ja-JP" altLang="en-US" dirty="0"/>
              <a:t>その他，</a:t>
            </a:r>
            <a:r>
              <a:rPr lang="en-US" altLang="ja-JP" dirty="0" err="1"/>
              <a:t>iPhone</a:t>
            </a:r>
            <a:r>
              <a:rPr lang="en-US" altLang="ja-JP" dirty="0"/>
              <a:t> </a:t>
            </a:r>
            <a:r>
              <a:rPr lang="ja-JP" altLang="en-US" dirty="0"/>
              <a:t>の使用方法と頻度に関するいくつかの質問．</a:t>
            </a:r>
            <a:endParaRPr lang="en-US" altLang="ja-JP" dirty="0"/>
          </a:p>
        </p:txBody>
      </p:sp>
    </p:spTree>
    <p:extLst>
      <p:ext uri="{BB962C8B-B14F-4D97-AF65-F5344CB8AC3E}">
        <p14:creationId xmlns:p14="http://schemas.microsoft.com/office/powerpoint/2010/main" val="503141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個人の学習での携帯端末の利用</a:t>
            </a:r>
          </a:p>
        </p:txBody>
      </p:sp>
      <p:sp>
        <p:nvSpPr>
          <p:cNvPr id="3" name="コンテンツ プレースホルダー 2"/>
          <p:cNvSpPr>
            <a:spLocks noGrp="1"/>
          </p:cNvSpPr>
          <p:nvPr>
            <p:ph idx="1"/>
          </p:nvPr>
        </p:nvSpPr>
        <p:spPr/>
        <p:txBody>
          <a:bodyPr/>
          <a:lstStyle/>
          <a:p>
            <a:r>
              <a:rPr kumimoji="1" lang="ja-JP" altLang="en-US" dirty="0"/>
              <a:t>受験勉強など，個人の自由な学習では，携帯端末（特に，スマートフォン）はかなり利用されている．</a:t>
            </a:r>
            <a:endParaRPr kumimoji="1" lang="en-US" altLang="ja-JP" dirty="0"/>
          </a:p>
          <a:p>
            <a:pPr lvl="1"/>
            <a:r>
              <a:rPr kumimoji="1" lang="ja-JP" altLang="en-US" dirty="0"/>
              <a:t>「受験マトリックス」（</a:t>
            </a:r>
            <a:r>
              <a:rPr kumimoji="1" lang="en-US" altLang="ja-JP" dirty="0"/>
              <a:t>『</a:t>
            </a:r>
            <a:r>
              <a:rPr kumimoji="1" lang="ja-JP" altLang="en-US" dirty="0"/>
              <a:t>ドラゴン桜２</a:t>
            </a:r>
            <a:r>
              <a:rPr kumimoji="1" lang="en-US" altLang="ja-JP" dirty="0"/>
              <a:t>』</a:t>
            </a:r>
            <a:r>
              <a:rPr kumimoji="1" lang="ja-JP" altLang="en-US" dirty="0"/>
              <a:t>より）</a:t>
            </a:r>
            <a:r>
              <a:rPr lang="ja-JP" altLang="en-US" dirty="0"/>
              <a:t>で弱点把握</a:t>
            </a:r>
            <a:endParaRPr lang="en-US" altLang="ja-JP" dirty="0"/>
          </a:p>
          <a:p>
            <a:pPr lvl="1"/>
            <a:r>
              <a:rPr lang="ja-JP" altLang="en-US" dirty="0"/>
              <a:t>無料あるいは低価格で受講できる授業動画（</a:t>
            </a:r>
            <a:r>
              <a:rPr lang="ja-JP" altLang="en-US" dirty="0">
                <a:hlinkClick r:id="rId2"/>
              </a:rPr>
              <a:t>スタディサプリ</a:t>
            </a:r>
            <a:r>
              <a:rPr lang="ja-JP" altLang="en-US" dirty="0"/>
              <a:t>など）</a:t>
            </a:r>
            <a:endParaRPr kumimoji="1" lang="en-US" altLang="ja-JP" dirty="0"/>
          </a:p>
          <a:p>
            <a:pPr lvl="1"/>
            <a:r>
              <a:rPr kumimoji="1" lang="ja-JP" altLang="en-US" dirty="0">
                <a:hlinkClick r:id="rId3"/>
              </a:rPr>
              <a:t>みんチャレ</a:t>
            </a:r>
            <a:r>
              <a:rPr kumimoji="1" lang="ja-JP" altLang="en-US" dirty="0"/>
              <a:t>で仲間を作って学習を継続</a:t>
            </a:r>
            <a:endParaRPr kumimoji="1" lang="en-US" altLang="ja-JP" dirty="0"/>
          </a:p>
          <a:p>
            <a:pPr lvl="1"/>
            <a:r>
              <a:rPr kumimoji="1" lang="ja-JP" altLang="en-US" dirty="0">
                <a:hlinkClick r:id="rId4"/>
              </a:rPr>
              <a:t>スタディプラス</a:t>
            </a:r>
            <a:r>
              <a:rPr kumimoji="1" lang="ja-JP" altLang="en-US" dirty="0"/>
              <a:t>で学習管理と情報交換</a:t>
            </a:r>
            <a:endParaRPr kumimoji="1" lang="en-US" altLang="ja-JP" dirty="0"/>
          </a:p>
          <a:p>
            <a:pPr lvl="1"/>
            <a:r>
              <a:rPr kumimoji="1" lang="ja-JP" altLang="en-US" dirty="0"/>
              <a:t>英単語の暗記などのスマホアプリ</a:t>
            </a:r>
            <a:endParaRPr kumimoji="1" lang="en-US" altLang="ja-JP" dirty="0"/>
          </a:p>
          <a:p>
            <a:pPr lvl="1"/>
            <a:r>
              <a:rPr kumimoji="1" lang="ja-JP" altLang="en-US" dirty="0"/>
              <a:t>紙の参考書＋動画</a:t>
            </a:r>
            <a:endParaRPr kumimoji="1" lang="en-US" altLang="ja-JP" dirty="0"/>
          </a:p>
          <a:p>
            <a:pPr lvl="1"/>
            <a:r>
              <a:rPr lang="ja-JP" altLang="en-US" dirty="0">
                <a:hlinkClick r:id="rId5"/>
              </a:rPr>
              <a:t>勉強にスマホを使わない子どもはたった１割</a:t>
            </a:r>
            <a:r>
              <a:rPr lang="ja-JP" altLang="en-US" dirty="0"/>
              <a:t>（</a:t>
            </a:r>
            <a:r>
              <a:rPr lang="en-US" altLang="ja-JP" dirty="0"/>
              <a:t>NTT</a:t>
            </a:r>
            <a:r>
              <a:rPr lang="ja-JP" altLang="en-US" dirty="0"/>
              <a:t>ドコモ調査）</a:t>
            </a:r>
            <a:endParaRPr kumimoji="1" lang="ja-JP" altLang="en-US" dirty="0"/>
          </a:p>
        </p:txBody>
      </p:sp>
      <p:sp>
        <p:nvSpPr>
          <p:cNvPr id="4" name="テキスト ボックス 3"/>
          <p:cNvSpPr txBox="1"/>
          <p:nvPr/>
        </p:nvSpPr>
        <p:spPr>
          <a:xfrm>
            <a:off x="1823026" y="5388570"/>
            <a:ext cx="9853980" cy="1200329"/>
          </a:xfrm>
          <a:prstGeom prst="rect">
            <a:avLst/>
          </a:prstGeom>
          <a:noFill/>
        </p:spPr>
        <p:txBody>
          <a:bodyPr wrap="none" rtlCol="0">
            <a:spAutoFit/>
          </a:bodyPr>
          <a:lstStyle/>
          <a:p>
            <a:r>
              <a:rPr kumimoji="1" lang="ja-JP" altLang="en-US" dirty="0"/>
              <a:t>参考：勉強が変わる スマホが変える（朝日新聞</a:t>
            </a:r>
            <a:r>
              <a:rPr kumimoji="1" lang="en-US" altLang="ja-JP" dirty="0"/>
              <a:t>2014</a:t>
            </a:r>
            <a:r>
              <a:rPr kumimoji="1" lang="ja-JP" altLang="en-US" dirty="0"/>
              <a:t>年</a:t>
            </a:r>
            <a:r>
              <a:rPr kumimoji="1" lang="en-US" altLang="ja-JP" dirty="0"/>
              <a:t>7</a:t>
            </a:r>
            <a:r>
              <a:rPr kumimoji="1" lang="ja-JP" altLang="en-US" dirty="0"/>
              <a:t>月</a:t>
            </a:r>
            <a:r>
              <a:rPr kumimoji="1" lang="en-US" altLang="ja-JP" dirty="0"/>
              <a:t>28</a:t>
            </a:r>
            <a:r>
              <a:rPr kumimoji="1" lang="ja-JP" altLang="en-US" dirty="0"/>
              <a:t>日）</a:t>
            </a:r>
            <a:endParaRPr kumimoji="1" lang="en-US" altLang="ja-JP" dirty="0"/>
          </a:p>
          <a:p>
            <a:r>
              <a:rPr lang="ja-JP" altLang="en-US" dirty="0"/>
              <a:t>　学習参考書だけどユニークに（朝日新聞</a:t>
            </a:r>
            <a:r>
              <a:rPr lang="en-US" altLang="ja-JP" dirty="0"/>
              <a:t>2016</a:t>
            </a:r>
            <a:r>
              <a:rPr lang="ja-JP" altLang="en-US" dirty="0"/>
              <a:t>年</a:t>
            </a:r>
            <a:r>
              <a:rPr lang="en-US" altLang="ja-JP" dirty="0"/>
              <a:t>12</a:t>
            </a:r>
            <a:r>
              <a:rPr lang="ja-JP" altLang="en-US" dirty="0"/>
              <a:t>月</a:t>
            </a:r>
            <a:r>
              <a:rPr lang="en-US" altLang="ja-JP" dirty="0"/>
              <a:t>22</a:t>
            </a:r>
            <a:r>
              <a:rPr lang="ja-JP" altLang="en-US" dirty="0"/>
              <a:t>日</a:t>
            </a:r>
            <a:r>
              <a:rPr lang="en-US" altLang="ja-JP" dirty="0"/>
              <a:t> </a:t>
            </a:r>
            <a:r>
              <a:rPr lang="ja-JP" altLang="en-US" dirty="0"/>
              <a:t>）</a:t>
            </a:r>
          </a:p>
          <a:p>
            <a:r>
              <a:rPr lang="ja-JP" altLang="en-US" dirty="0"/>
              <a:t>　スマホは辞書代わり 勉強に活用（朝日新聞</a:t>
            </a:r>
            <a:r>
              <a:rPr lang="en-US" altLang="ja-JP" dirty="0"/>
              <a:t>2018</a:t>
            </a:r>
            <a:r>
              <a:rPr lang="ja-JP" altLang="en-US" dirty="0"/>
              <a:t>年</a:t>
            </a:r>
            <a:r>
              <a:rPr lang="en-US" altLang="ja-JP" dirty="0"/>
              <a:t>4</a:t>
            </a:r>
            <a:r>
              <a:rPr lang="ja-JP" altLang="en-US" dirty="0"/>
              <a:t>月</a:t>
            </a:r>
            <a:r>
              <a:rPr lang="en-US" altLang="ja-JP" dirty="0"/>
              <a:t>3</a:t>
            </a:r>
            <a:r>
              <a:rPr lang="ja-JP" altLang="en-US" dirty="0"/>
              <a:t>日）</a:t>
            </a:r>
            <a:endParaRPr lang="en-US" altLang="ja-JP" dirty="0"/>
          </a:p>
          <a:p>
            <a:r>
              <a:rPr lang="ja-JP" altLang="en-US" dirty="0"/>
              <a:t>　東大・京大合格者が選ぶ「使えるオンライン学習サービス」（週刊朝日</a:t>
            </a:r>
            <a:r>
              <a:rPr lang="en-US" altLang="ja-JP" dirty="0"/>
              <a:t>2023</a:t>
            </a:r>
            <a:r>
              <a:rPr lang="ja-JP" altLang="en-US" dirty="0"/>
              <a:t>年</a:t>
            </a:r>
            <a:r>
              <a:rPr lang="en-US" altLang="ja-JP" dirty="0"/>
              <a:t>3</a:t>
            </a:r>
            <a:r>
              <a:rPr lang="ja-JP" altLang="en-US" dirty="0"/>
              <a:t>月</a:t>
            </a:r>
            <a:r>
              <a:rPr lang="en-US" altLang="ja-JP" dirty="0"/>
              <a:t>10</a:t>
            </a:r>
            <a:r>
              <a:rPr lang="ja-JP" altLang="en-US" dirty="0"/>
              <a:t>日）</a:t>
            </a:r>
            <a:endParaRPr lang="en-US" altLang="ja-JP" dirty="0"/>
          </a:p>
        </p:txBody>
      </p:sp>
    </p:spTree>
    <p:extLst>
      <p:ext uri="{BB962C8B-B14F-4D97-AF65-F5344CB8AC3E}">
        <p14:creationId xmlns:p14="http://schemas.microsoft.com/office/powerpoint/2010/main" val="17372223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結果：教材閲覧方法の支持</a:t>
            </a:r>
          </a:p>
        </p:txBody>
      </p:sp>
      <p:sp>
        <p:nvSpPr>
          <p:cNvPr id="14" name="テキスト ボックス 13"/>
          <p:cNvSpPr txBox="1"/>
          <p:nvPr/>
        </p:nvSpPr>
        <p:spPr>
          <a:xfrm>
            <a:off x="2452662" y="6000769"/>
            <a:ext cx="7285969" cy="523220"/>
          </a:xfrm>
          <a:prstGeom prst="rect">
            <a:avLst/>
          </a:prstGeom>
          <a:noFill/>
        </p:spPr>
        <p:txBody>
          <a:bodyPr wrap="none" rtlCol="0">
            <a:spAutoFit/>
          </a:bodyPr>
          <a:lstStyle/>
          <a:p>
            <a:r>
              <a:rPr lang="ja-JP" altLang="en-US" sz="2800" dirty="0"/>
              <a:t>実験２の結果を再現（高い </a:t>
            </a:r>
            <a:r>
              <a:rPr lang="en-US" altLang="ja-JP" sz="2800" dirty="0" err="1"/>
              <a:t>iPhone</a:t>
            </a:r>
            <a:r>
              <a:rPr lang="en-US" altLang="ja-JP" sz="2800" dirty="0"/>
              <a:t> </a:t>
            </a:r>
            <a:r>
              <a:rPr lang="ja-JP" altLang="en-US" sz="2800" dirty="0"/>
              <a:t>支持率）</a:t>
            </a:r>
          </a:p>
        </p:txBody>
      </p:sp>
      <p:graphicFrame>
        <p:nvGraphicFramePr>
          <p:cNvPr id="16" name="グラフ 15"/>
          <p:cNvGraphicFramePr/>
          <p:nvPr/>
        </p:nvGraphicFramePr>
        <p:xfrm>
          <a:off x="2524100" y="1428736"/>
          <a:ext cx="7000924" cy="44291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79535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iPhone </a:t>
            </a:r>
            <a:r>
              <a:rPr kumimoji="1" lang="ja-JP" altLang="en-US" dirty="0"/>
              <a:t>使用頻度</a:t>
            </a:r>
          </a:p>
        </p:txBody>
      </p:sp>
      <p:graphicFrame>
        <p:nvGraphicFramePr>
          <p:cNvPr id="4" name="グラフ 3"/>
          <p:cNvGraphicFramePr/>
          <p:nvPr/>
        </p:nvGraphicFramePr>
        <p:xfrm>
          <a:off x="3167042" y="1500174"/>
          <a:ext cx="6001444" cy="43577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951299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無線</a:t>
            </a:r>
            <a:r>
              <a:rPr lang="en-US" altLang="ja-JP" dirty="0"/>
              <a:t>LAN</a:t>
            </a:r>
            <a:r>
              <a:rPr lang="ja-JP" altLang="en-US" dirty="0"/>
              <a:t>接続経験</a:t>
            </a:r>
            <a:endParaRPr kumimoji="1" lang="ja-JP" altLang="en-US" dirty="0"/>
          </a:p>
        </p:txBody>
      </p:sp>
      <p:graphicFrame>
        <p:nvGraphicFramePr>
          <p:cNvPr id="3" name="グラフ 2"/>
          <p:cNvGraphicFramePr/>
          <p:nvPr>
            <p:extLst>
              <p:ext uri="{D42A27DB-BD31-4B8C-83A1-F6EECF244321}">
                <p14:modId xmlns:p14="http://schemas.microsoft.com/office/powerpoint/2010/main" val="1156088623"/>
              </p:ext>
            </p:extLst>
          </p:nvPr>
        </p:nvGraphicFramePr>
        <p:xfrm>
          <a:off x="2738414" y="1571612"/>
          <a:ext cx="6643734" cy="42148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733817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無線</a:t>
            </a:r>
            <a:r>
              <a:rPr kumimoji="1" lang="en-US" altLang="ja-JP" dirty="0"/>
              <a:t>LAN</a:t>
            </a:r>
            <a:r>
              <a:rPr kumimoji="1" lang="ja-JP" altLang="en-US" dirty="0"/>
              <a:t>接続経験と</a:t>
            </a:r>
            <a:r>
              <a:rPr kumimoji="1" lang="en-US" altLang="ja-JP" dirty="0" err="1"/>
              <a:t>iPhone</a:t>
            </a:r>
            <a:r>
              <a:rPr kumimoji="1" lang="ja-JP" altLang="en-US" dirty="0"/>
              <a:t>支持</a:t>
            </a:r>
          </a:p>
        </p:txBody>
      </p:sp>
      <p:graphicFrame>
        <p:nvGraphicFramePr>
          <p:cNvPr id="4" name="グラフ 3"/>
          <p:cNvGraphicFramePr/>
          <p:nvPr>
            <p:extLst>
              <p:ext uri="{D42A27DB-BD31-4B8C-83A1-F6EECF244321}">
                <p14:modId xmlns:p14="http://schemas.microsoft.com/office/powerpoint/2010/main" val="1405121820"/>
              </p:ext>
            </p:extLst>
          </p:nvPr>
        </p:nvGraphicFramePr>
        <p:xfrm>
          <a:off x="2595538" y="1449661"/>
          <a:ext cx="7000924" cy="4286280"/>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881158" y="5929331"/>
            <a:ext cx="7899920" cy="523220"/>
          </a:xfrm>
          <a:prstGeom prst="rect">
            <a:avLst/>
          </a:prstGeom>
          <a:noFill/>
        </p:spPr>
        <p:txBody>
          <a:bodyPr wrap="none" rtlCol="0">
            <a:spAutoFit/>
          </a:bodyPr>
          <a:lstStyle/>
          <a:p>
            <a:r>
              <a:rPr lang="en-US" altLang="ja-JP" sz="2800" dirty="0" err="1"/>
              <a:t>iPhone</a:t>
            </a:r>
            <a:r>
              <a:rPr lang="en-US" altLang="ja-JP" sz="2800" dirty="0"/>
              <a:t> </a:t>
            </a:r>
            <a:r>
              <a:rPr lang="ja-JP" altLang="en-US" sz="2800" dirty="0"/>
              <a:t>の支持は無線</a:t>
            </a:r>
            <a:r>
              <a:rPr lang="en-US" altLang="ja-JP" sz="2800" dirty="0"/>
              <a:t>LAN</a:t>
            </a:r>
            <a:r>
              <a:rPr lang="ja-JP" altLang="en-US" sz="2800" dirty="0" err="1"/>
              <a:t>への</a:t>
            </a:r>
            <a:r>
              <a:rPr lang="ja-JP" altLang="en-US" sz="2800" dirty="0"/>
              <a:t>接続経験と無関係</a:t>
            </a:r>
          </a:p>
        </p:txBody>
      </p:sp>
    </p:spTree>
    <p:extLst>
      <p:ext uri="{BB962C8B-B14F-4D97-AF65-F5344CB8AC3E}">
        <p14:creationId xmlns:p14="http://schemas.microsoft.com/office/powerpoint/2010/main" val="40574933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結論</a:t>
            </a:r>
            <a:endParaRPr kumimoji="1" lang="ja-JP" altLang="en-US" dirty="0"/>
          </a:p>
        </p:txBody>
      </p:sp>
      <p:sp>
        <p:nvSpPr>
          <p:cNvPr id="3" name="コンテンツ プレースホルダ 2"/>
          <p:cNvSpPr>
            <a:spLocks noGrp="1"/>
          </p:cNvSpPr>
          <p:nvPr>
            <p:ph idx="1"/>
          </p:nvPr>
        </p:nvSpPr>
        <p:spPr/>
        <p:txBody>
          <a:bodyPr/>
          <a:lstStyle/>
          <a:p>
            <a:r>
              <a:rPr lang="ja-JP" altLang="en-US" dirty="0"/>
              <a:t>統計学の授業で </a:t>
            </a:r>
            <a:r>
              <a:rPr lang="en-US" altLang="ja-JP" dirty="0" err="1"/>
              <a:t>iPhone</a:t>
            </a:r>
            <a:r>
              <a:rPr lang="en-US" altLang="ja-JP" dirty="0"/>
              <a:t> </a:t>
            </a:r>
            <a:r>
              <a:rPr lang="ja-JP" altLang="en-US" dirty="0"/>
              <a:t>をセカンドモニタとして 使用するのは，</a:t>
            </a:r>
            <a:r>
              <a:rPr lang="en-US" altLang="ja-JP" dirty="0" err="1"/>
              <a:t>iPhone</a:t>
            </a:r>
            <a:r>
              <a:rPr lang="en-US" altLang="ja-JP" dirty="0"/>
              <a:t> </a:t>
            </a:r>
            <a:r>
              <a:rPr lang="ja-JP" altLang="en-US" dirty="0"/>
              <a:t>の活用方法として有望である．</a:t>
            </a:r>
            <a:r>
              <a:rPr lang="en-US" altLang="ja-JP" dirty="0"/>
              <a:t> </a:t>
            </a:r>
          </a:p>
          <a:p>
            <a:r>
              <a:rPr lang="en-US" altLang="ja-JP" dirty="0" err="1"/>
              <a:t>iPhone</a:t>
            </a:r>
            <a:r>
              <a:rPr lang="en-US" altLang="ja-JP" dirty="0"/>
              <a:t> </a:t>
            </a:r>
            <a:r>
              <a:rPr lang="ja-JP" altLang="en-US" dirty="0"/>
              <a:t>で提示する教材は，マルチメディア学習のデザイン原理にしたがって作成すべきである．</a:t>
            </a:r>
            <a:endParaRPr lang="en-US" altLang="ja-JP" dirty="0"/>
          </a:p>
          <a:p>
            <a:r>
              <a:rPr lang="ja-JP" altLang="en-US" u="sng" dirty="0"/>
              <a:t>適切にデザインされた教材は，</a:t>
            </a:r>
            <a:r>
              <a:rPr lang="en-US" altLang="ja-JP" u="sng" dirty="0" err="1"/>
              <a:t>iPhone</a:t>
            </a:r>
            <a:r>
              <a:rPr lang="ja-JP" altLang="en-US" u="sng" dirty="0"/>
              <a:t> の使用経験によらず支持される．</a:t>
            </a:r>
            <a:endParaRPr lang="en-US" altLang="ja-JP" u="sng" dirty="0"/>
          </a:p>
        </p:txBody>
      </p:sp>
    </p:spTree>
    <p:extLst>
      <p:ext uri="{BB962C8B-B14F-4D97-AF65-F5344CB8AC3E}">
        <p14:creationId xmlns:p14="http://schemas.microsoft.com/office/powerpoint/2010/main" val="27428610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28575"/>
        </p:spPr>
        <p:style>
          <a:lnRef idx="2">
            <a:schemeClr val="accent1"/>
          </a:lnRef>
          <a:fillRef idx="1">
            <a:schemeClr val="lt1"/>
          </a:fillRef>
          <a:effectRef idx="0">
            <a:schemeClr val="accent1"/>
          </a:effectRef>
          <a:fontRef idx="minor">
            <a:schemeClr val="dk1"/>
          </a:fontRef>
        </p:style>
        <p:txBody>
          <a:bodyPr/>
          <a:lstStyle/>
          <a:p>
            <a:r>
              <a:rPr kumimoji="1" lang="ja-JP" altLang="en-US" dirty="0"/>
              <a:t>インタラクティブな授業を実現する</a:t>
            </a:r>
          </a:p>
        </p:txBody>
      </p:sp>
      <p:sp>
        <p:nvSpPr>
          <p:cNvPr id="3" name="コンテンツ プレースホルダー 2"/>
          <p:cNvSpPr>
            <a:spLocks noGrp="1"/>
          </p:cNvSpPr>
          <p:nvPr>
            <p:ph idx="1"/>
          </p:nvPr>
        </p:nvSpPr>
        <p:spPr/>
        <p:txBody>
          <a:bodyPr/>
          <a:lstStyle/>
          <a:p>
            <a:r>
              <a:rPr kumimoji="1" lang="ja-JP" altLang="en-US" dirty="0"/>
              <a:t>大教室で，携帯端末からの学生の回答をすぐに提示してフィードバックすることで，インタラクティブな大人数授業を実現した実践を紹介する．</a:t>
            </a:r>
          </a:p>
        </p:txBody>
      </p:sp>
    </p:spTree>
    <p:extLst>
      <p:ext uri="{BB962C8B-B14F-4D97-AF65-F5344CB8AC3E}">
        <p14:creationId xmlns:p14="http://schemas.microsoft.com/office/powerpoint/2010/main" val="10261419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目的</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大人数の講義で，学生の理解状態をリアルタイムに把握し，学生へのフィードバックを行うことで，インタラクティブな講義を実現したい．</a:t>
            </a:r>
            <a:endParaRPr lang="en-US" altLang="ja-JP" dirty="0"/>
          </a:p>
          <a:p>
            <a:pPr lvl="1"/>
            <a:r>
              <a:rPr lang="ja-JP" altLang="en-US" dirty="0"/>
              <a:t>教員がずっと話すだけの授業は，教員も学生もつらい．</a:t>
            </a:r>
            <a:endParaRPr lang="en-US" altLang="ja-JP" dirty="0"/>
          </a:p>
          <a:p>
            <a:r>
              <a:rPr lang="ja-JP" altLang="en-US" dirty="0"/>
              <a:t>条件</a:t>
            </a:r>
            <a:endParaRPr lang="en-US" altLang="ja-JP" dirty="0"/>
          </a:p>
          <a:p>
            <a:pPr lvl="1"/>
            <a:r>
              <a:rPr lang="ja-JP" altLang="en-US" dirty="0"/>
              <a:t>大人数講義で実施可能</a:t>
            </a:r>
            <a:endParaRPr lang="en-US" altLang="ja-JP" dirty="0"/>
          </a:p>
          <a:p>
            <a:pPr lvl="1"/>
            <a:r>
              <a:rPr lang="ja-JP" altLang="en-US" dirty="0"/>
              <a:t>リアルタイムの評価が可能</a:t>
            </a:r>
            <a:endParaRPr lang="en-US" altLang="ja-JP" dirty="0"/>
          </a:p>
          <a:p>
            <a:pPr lvl="1"/>
            <a:r>
              <a:rPr lang="ja-JP" altLang="en-US" dirty="0"/>
              <a:t>自由記述での回答が可能</a:t>
            </a:r>
            <a:endParaRPr lang="en-US" altLang="ja-JP" dirty="0"/>
          </a:p>
          <a:p>
            <a:pPr lvl="1"/>
            <a:r>
              <a:rPr lang="ja-JP" altLang="en-US" dirty="0"/>
              <a:t>導入の手間がかからない</a:t>
            </a:r>
          </a:p>
          <a:p>
            <a:endParaRPr lang="en-US" altLang="ja-JP" dirty="0"/>
          </a:p>
          <a:p>
            <a:endParaRPr kumimoji="1" lang="en-US" altLang="ja-JP" dirty="0"/>
          </a:p>
        </p:txBody>
      </p:sp>
    </p:spTree>
    <p:extLst>
      <p:ext uri="{BB962C8B-B14F-4D97-AF65-F5344CB8AC3E}">
        <p14:creationId xmlns:p14="http://schemas.microsoft.com/office/powerpoint/2010/main" val="22708277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アイデア</a:t>
            </a:r>
          </a:p>
        </p:txBody>
      </p:sp>
      <p:sp>
        <p:nvSpPr>
          <p:cNvPr id="3" name="コンテンツ プレースホルダ 2"/>
          <p:cNvSpPr>
            <a:spLocks noGrp="1"/>
          </p:cNvSpPr>
          <p:nvPr>
            <p:ph idx="1"/>
          </p:nvPr>
        </p:nvSpPr>
        <p:spPr/>
        <p:txBody>
          <a:bodyPr>
            <a:normAutofit lnSpcReduction="10000"/>
          </a:bodyPr>
          <a:lstStyle/>
          <a:p>
            <a:r>
              <a:rPr kumimoji="1" lang="ja-JP" altLang="en-US" dirty="0"/>
              <a:t>学生が所持する携帯端末を利用する．</a:t>
            </a:r>
            <a:endParaRPr kumimoji="1" lang="en-US" altLang="ja-JP" dirty="0"/>
          </a:p>
          <a:p>
            <a:pPr lvl="1"/>
            <a:r>
              <a:rPr lang="ja-JP" altLang="en-US" dirty="0"/>
              <a:t>教員はウェブ（サーバ）に質問項目を用意</a:t>
            </a:r>
            <a:endParaRPr lang="en-US" altLang="ja-JP" dirty="0"/>
          </a:p>
          <a:p>
            <a:pPr lvl="1"/>
            <a:r>
              <a:rPr kumimoji="1" lang="ja-JP" altLang="en-US" dirty="0"/>
              <a:t>学生は携帯端末からアクセスして回答</a:t>
            </a:r>
            <a:endParaRPr kumimoji="1" lang="en-US" altLang="ja-JP" dirty="0"/>
          </a:p>
          <a:p>
            <a:pPr lvl="1"/>
            <a:r>
              <a:rPr kumimoji="1" lang="ja-JP" altLang="en-US" dirty="0"/>
              <a:t>教員は回答データを参照あるいは分析して，学生の理解状態を把握．学生にフィードバック．</a:t>
            </a:r>
            <a:endParaRPr kumimoji="1" lang="en-US" altLang="ja-JP" dirty="0"/>
          </a:p>
          <a:p>
            <a:r>
              <a:rPr lang="ja-JP" altLang="en-US" dirty="0"/>
              <a:t>この方法は４つの条件を満たしている</a:t>
            </a:r>
            <a:endParaRPr lang="en-US" altLang="ja-JP" dirty="0"/>
          </a:p>
          <a:p>
            <a:pPr lvl="1"/>
            <a:r>
              <a:rPr lang="ja-JP" altLang="en-US" dirty="0"/>
              <a:t>大人数講義で実施可能：携帯端末を持つ受講者全員が参加できる．</a:t>
            </a:r>
            <a:endParaRPr lang="en-US" altLang="ja-JP" dirty="0"/>
          </a:p>
          <a:p>
            <a:pPr lvl="1"/>
            <a:r>
              <a:rPr lang="ja-JP" altLang="en-US" dirty="0"/>
              <a:t>リアルタイムの評価が可能：送信された回答にアクセスできれば，あとは評価方法の問題．</a:t>
            </a:r>
            <a:endParaRPr lang="en-US" altLang="ja-JP" dirty="0"/>
          </a:p>
          <a:p>
            <a:pPr lvl="1"/>
            <a:r>
              <a:rPr lang="ja-JP" altLang="en-US" dirty="0"/>
              <a:t>自由記述での回答が可能：学生は短いメッセージの送信に慣れている．</a:t>
            </a:r>
            <a:endParaRPr lang="en-US" altLang="ja-JP" dirty="0"/>
          </a:p>
          <a:p>
            <a:pPr lvl="1"/>
            <a:r>
              <a:rPr lang="ja-JP" altLang="en-US" dirty="0"/>
              <a:t>導入の手間がかからない：学生が所持している携帯端末を利用．</a:t>
            </a:r>
            <a:endParaRPr lang="en-US" altLang="ja-JP" dirty="0"/>
          </a:p>
          <a:p>
            <a:endParaRPr kumimoji="1" lang="en-US" altLang="ja-JP" dirty="0"/>
          </a:p>
        </p:txBody>
      </p:sp>
    </p:spTree>
    <p:extLst>
      <p:ext uri="{BB962C8B-B14F-4D97-AF65-F5344CB8AC3E}">
        <p14:creationId xmlns:p14="http://schemas.microsoft.com/office/powerpoint/2010/main" val="18963925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自由記述回答の即時評価</a:t>
            </a:r>
          </a:p>
        </p:txBody>
      </p:sp>
      <p:sp>
        <p:nvSpPr>
          <p:cNvPr id="3" name="コンテンツ プレースホルダ 2"/>
          <p:cNvSpPr>
            <a:spLocks noGrp="1"/>
          </p:cNvSpPr>
          <p:nvPr>
            <p:ph idx="1"/>
          </p:nvPr>
        </p:nvSpPr>
        <p:spPr/>
        <p:txBody>
          <a:bodyPr/>
          <a:lstStyle/>
          <a:p>
            <a:r>
              <a:rPr lang="ja-JP" altLang="en-US" dirty="0"/>
              <a:t>自由記述回答データにアクセスしたあと，どのような分析・評価が可能だろうか？</a:t>
            </a:r>
            <a:endParaRPr lang="en-US" altLang="ja-JP" dirty="0"/>
          </a:p>
          <a:p>
            <a:pPr lvl="1"/>
            <a:r>
              <a:rPr lang="ja-JP" altLang="en-US" dirty="0"/>
              <a:t>講義中に，即時に実施できる方法</a:t>
            </a:r>
            <a:endParaRPr lang="en-US" altLang="ja-JP" dirty="0"/>
          </a:p>
          <a:p>
            <a:r>
              <a:rPr lang="ja-JP" altLang="en-US" dirty="0"/>
              <a:t>テキストマイニングを利用して，学生の理解変化を評価し，フィードバックすることを試みた．</a:t>
            </a:r>
          </a:p>
        </p:txBody>
      </p:sp>
    </p:spTree>
    <p:extLst>
      <p:ext uri="{BB962C8B-B14F-4D97-AF65-F5344CB8AC3E}">
        <p14:creationId xmlns:p14="http://schemas.microsoft.com/office/powerpoint/2010/main" val="9190901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参加者：青山学院大学社会情報学部で</a:t>
            </a:r>
            <a:r>
              <a:rPr kumimoji="1" lang="en-US" altLang="ja-JP" dirty="0"/>
              <a:t>2009</a:t>
            </a:r>
            <a:r>
              <a:rPr kumimoji="1" lang="ja-JP" altLang="en-US" dirty="0"/>
              <a:t>年７月２日に行われた「社会情報入門 </a:t>
            </a:r>
            <a:r>
              <a:rPr kumimoji="1" lang="en-US" altLang="ja-JP" dirty="0">
                <a:latin typeface="Times New Roman" pitchFamily="18" charset="0"/>
                <a:cs typeface="Times New Roman" pitchFamily="18" charset="0"/>
              </a:rPr>
              <a:t>I </a:t>
            </a:r>
            <a:r>
              <a:rPr kumimoji="1" lang="ja-JP" altLang="en-US" dirty="0"/>
              <a:t>」への出席者</a:t>
            </a:r>
            <a:r>
              <a:rPr kumimoji="1" lang="en-US" altLang="ja-JP" dirty="0"/>
              <a:t>117</a:t>
            </a:r>
            <a:r>
              <a:rPr kumimoji="1" lang="ja-JP" altLang="en-US" dirty="0"/>
              <a:t>名．</a:t>
            </a:r>
            <a:endParaRPr kumimoji="1" lang="en-US" altLang="ja-JP" dirty="0"/>
          </a:p>
          <a:p>
            <a:pPr lvl="1"/>
            <a:r>
              <a:rPr kumimoji="1" lang="ja-JP" altLang="en-US" dirty="0"/>
              <a:t>１年生の必修科目</a:t>
            </a:r>
            <a:endParaRPr kumimoji="1" lang="en-US" altLang="ja-JP" dirty="0"/>
          </a:p>
          <a:p>
            <a:pPr lvl="1"/>
            <a:r>
              <a:rPr lang="ja-JP" altLang="en-US" dirty="0"/>
              <a:t>オムニバス科目</a:t>
            </a:r>
            <a:endParaRPr lang="en-US" altLang="ja-JP" dirty="0"/>
          </a:p>
          <a:p>
            <a:pPr lvl="1"/>
            <a:r>
              <a:rPr kumimoji="1" lang="ja-JP" altLang="en-US" dirty="0"/>
              <a:t>履修登録</a:t>
            </a:r>
            <a:r>
              <a:rPr kumimoji="1" lang="en-US" altLang="ja-JP" dirty="0"/>
              <a:t>120</a:t>
            </a:r>
            <a:r>
              <a:rPr kumimoji="1" lang="ja-JP" altLang="en-US" dirty="0"/>
              <a:t>名</a:t>
            </a:r>
            <a:r>
              <a:rPr lang="ja-JP" altLang="en-US" dirty="0"/>
              <a:t>（再履修の２年生</a:t>
            </a:r>
            <a:r>
              <a:rPr lang="en-US" altLang="ja-JP" dirty="0"/>
              <a:t>13</a:t>
            </a:r>
            <a:r>
              <a:rPr lang="ja-JP" altLang="en-US" dirty="0"/>
              <a:t>名を含む）</a:t>
            </a:r>
            <a:endParaRPr kumimoji="1" lang="en-US" altLang="ja-JP" dirty="0"/>
          </a:p>
          <a:p>
            <a:pPr lvl="1"/>
            <a:r>
              <a:rPr lang="en-US" altLang="ja-JP" dirty="0"/>
              <a:t>7</a:t>
            </a:r>
            <a:r>
              <a:rPr lang="ja-JP" altLang="en-US" dirty="0"/>
              <a:t>月</a:t>
            </a:r>
            <a:r>
              <a:rPr lang="en-US" altLang="ja-JP" dirty="0"/>
              <a:t>2</a:t>
            </a:r>
            <a:r>
              <a:rPr lang="ja-JP" altLang="en-US" dirty="0"/>
              <a:t>日の授業者は寺尾</a:t>
            </a:r>
            <a:endParaRPr kumimoji="1" lang="ja-JP" altLang="en-US" dirty="0"/>
          </a:p>
        </p:txBody>
      </p:sp>
    </p:spTree>
    <p:extLst>
      <p:ext uri="{BB962C8B-B14F-4D97-AF65-F5344CB8AC3E}">
        <p14:creationId xmlns:p14="http://schemas.microsoft.com/office/powerpoint/2010/main" val="1389263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学校で携帯端末は使用可能か？</a:t>
            </a:r>
          </a:p>
        </p:txBody>
      </p:sp>
      <p:sp>
        <p:nvSpPr>
          <p:cNvPr id="3" name="コンテンツ プレースホルダー 2"/>
          <p:cNvSpPr>
            <a:spLocks noGrp="1"/>
          </p:cNvSpPr>
          <p:nvPr>
            <p:ph idx="1"/>
          </p:nvPr>
        </p:nvSpPr>
        <p:spPr/>
        <p:txBody>
          <a:bodyPr/>
          <a:lstStyle/>
          <a:p>
            <a:r>
              <a:rPr lang="ja-JP" altLang="en-US" dirty="0"/>
              <a:t>デジタル教科書・教材が使われるようになれば，タブレット端末は１人１台となるだろう．</a:t>
            </a:r>
            <a:endParaRPr lang="en-US" altLang="ja-JP" dirty="0"/>
          </a:p>
          <a:p>
            <a:pPr lvl="1"/>
            <a:r>
              <a:rPr lang="en-US" altLang="ja-JP" dirty="0"/>
              <a:t>GIGA</a:t>
            </a:r>
            <a:r>
              <a:rPr lang="ja-JP" altLang="en-US" dirty="0"/>
              <a:t>スクールにより，ほぼ実現された</a:t>
            </a:r>
            <a:endParaRPr lang="en-US" altLang="ja-JP" dirty="0"/>
          </a:p>
          <a:p>
            <a:r>
              <a:rPr kumimoji="1" lang="ja-JP" altLang="en-US" dirty="0"/>
              <a:t>児童・生徒の多くはスマートフォンを持っているので，配布された端末でなく，これを教育に活用することも考えられる．</a:t>
            </a:r>
            <a:endParaRPr kumimoji="1" lang="en-US" altLang="ja-JP" dirty="0"/>
          </a:p>
          <a:p>
            <a:pPr lvl="1"/>
            <a:r>
              <a:rPr lang="ja-JP" altLang="en-US" dirty="0"/>
              <a:t>中学校ではスマートフォンの持ち込みが条件つきで容認されるようになった．</a:t>
            </a:r>
            <a:endParaRPr lang="en-US" altLang="ja-JP" dirty="0"/>
          </a:p>
          <a:p>
            <a:pPr lvl="1"/>
            <a:r>
              <a:rPr kumimoji="1" lang="en-US" altLang="ja-JP" dirty="0"/>
              <a:t>BYOD</a:t>
            </a:r>
            <a:r>
              <a:rPr kumimoji="1" lang="ja-JP" altLang="en-US" dirty="0"/>
              <a:t>の検証校では，外国の文化を調べたり（英語），測定や撮影に使用している（理科）</a:t>
            </a:r>
          </a:p>
        </p:txBody>
      </p:sp>
      <p:sp>
        <p:nvSpPr>
          <p:cNvPr id="4" name="テキスト ボックス 3"/>
          <p:cNvSpPr txBox="1"/>
          <p:nvPr/>
        </p:nvSpPr>
        <p:spPr>
          <a:xfrm>
            <a:off x="1542472" y="5493595"/>
            <a:ext cx="6391493" cy="646331"/>
          </a:xfrm>
          <a:prstGeom prst="rect">
            <a:avLst/>
          </a:prstGeom>
          <a:noFill/>
        </p:spPr>
        <p:txBody>
          <a:bodyPr wrap="none" rtlCol="0">
            <a:spAutoFit/>
          </a:bodyPr>
          <a:lstStyle/>
          <a:p>
            <a:r>
              <a:rPr lang="ja-JP" altLang="en-US" dirty="0"/>
              <a:t>参考：中学へ携帯持ち込み容認（朝日新聞</a:t>
            </a:r>
            <a:r>
              <a:rPr lang="en-US" altLang="ja-JP" dirty="0"/>
              <a:t>2020</a:t>
            </a:r>
            <a:r>
              <a:rPr lang="ja-JP" altLang="en-US" dirty="0"/>
              <a:t>年</a:t>
            </a:r>
            <a:r>
              <a:rPr lang="en-US" altLang="ja-JP" dirty="0"/>
              <a:t>6</a:t>
            </a:r>
            <a:r>
              <a:rPr lang="ja-JP" altLang="en-US" dirty="0"/>
              <a:t>月</a:t>
            </a:r>
            <a:r>
              <a:rPr lang="en-US" altLang="ja-JP" dirty="0"/>
              <a:t>25</a:t>
            </a:r>
            <a:r>
              <a:rPr lang="ja-JP" altLang="en-US" dirty="0"/>
              <a:t>日）</a:t>
            </a:r>
            <a:endParaRPr lang="en-US" altLang="ja-JP" dirty="0"/>
          </a:p>
          <a:p>
            <a:r>
              <a:rPr lang="ja-JP" altLang="en-US" dirty="0"/>
              <a:t>　学校現場でツイッター（日本教育新聞</a:t>
            </a:r>
            <a:r>
              <a:rPr lang="en-US" altLang="ja-JP" dirty="0"/>
              <a:t>2010</a:t>
            </a:r>
            <a:r>
              <a:rPr lang="ja-JP" altLang="en-US" dirty="0"/>
              <a:t>年</a:t>
            </a:r>
            <a:r>
              <a:rPr lang="en-US" altLang="ja-JP" dirty="0"/>
              <a:t>8</a:t>
            </a:r>
            <a:r>
              <a:rPr lang="ja-JP" altLang="en-US" dirty="0"/>
              <a:t>月</a:t>
            </a:r>
            <a:r>
              <a:rPr lang="en-US" altLang="ja-JP" dirty="0"/>
              <a:t>23</a:t>
            </a:r>
            <a:r>
              <a:rPr lang="ja-JP" altLang="en-US" dirty="0"/>
              <a:t>日）</a:t>
            </a:r>
            <a:endParaRPr kumimoji="1" lang="ja-JP" altLang="en-US" dirty="0"/>
          </a:p>
        </p:txBody>
      </p:sp>
    </p:spTree>
    <p:extLst>
      <p:ext uri="{BB962C8B-B14F-4D97-AF65-F5344CB8AC3E}">
        <p14:creationId xmlns:p14="http://schemas.microsoft.com/office/powerpoint/2010/main" val="2314852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a:t>手続き：</a:t>
            </a:r>
            <a:r>
              <a:rPr lang="ja-JP" altLang="en-US" dirty="0"/>
              <a:t>講義の進行にともなって「モデルとは何か」を繰り返し質問した．</a:t>
            </a:r>
            <a:endParaRPr lang="en-US" altLang="ja-JP" dirty="0"/>
          </a:p>
          <a:p>
            <a:pPr lvl="1"/>
            <a:r>
              <a:rPr lang="ja-JP" altLang="en-US" dirty="0"/>
              <a:t>授業の進め方は講義の最初に説明した．</a:t>
            </a:r>
            <a:endParaRPr lang="en-US" altLang="ja-JP" dirty="0"/>
          </a:p>
          <a:p>
            <a:pPr lvl="1"/>
            <a:r>
              <a:rPr lang="ja-JP" altLang="en-US" dirty="0"/>
              <a:t>回答の送信には </a:t>
            </a:r>
            <a:r>
              <a:rPr lang="en-US" altLang="ja-JP" dirty="0"/>
              <a:t>C- Learning</a:t>
            </a:r>
            <a:r>
              <a:rPr lang="ja-JP" altLang="en-US" dirty="0"/>
              <a:t>（</a:t>
            </a:r>
            <a:r>
              <a:rPr lang="en-US" altLang="ja-JP" dirty="0"/>
              <a:t>LMS</a:t>
            </a:r>
            <a:r>
              <a:rPr lang="ja-JP" altLang="en-US" dirty="0"/>
              <a:t>）を利用．</a:t>
            </a:r>
            <a:endParaRPr lang="en-US" altLang="ja-JP" dirty="0"/>
          </a:p>
          <a:p>
            <a:endParaRPr kumimoji="1" lang="en-US" altLang="ja-JP" dirty="0"/>
          </a:p>
          <a:p>
            <a:pPr lvl="1"/>
            <a:r>
              <a:rPr kumimoji="1" lang="ja-JP" altLang="en-US" dirty="0"/>
              <a:t>講義の目標：心理学および認知科学でのモデルを題材にして，科学研究におけるモデルとは何かを理解すること．</a:t>
            </a:r>
            <a:endParaRPr kumimoji="1" lang="en-US" altLang="ja-JP" dirty="0"/>
          </a:p>
        </p:txBody>
      </p:sp>
    </p:spTree>
    <p:extLst>
      <p:ext uri="{BB962C8B-B14F-4D97-AF65-F5344CB8AC3E}">
        <p14:creationId xmlns:p14="http://schemas.microsoft.com/office/powerpoint/2010/main" val="6689307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プレ質問</a:t>
            </a:r>
            <a:endParaRPr kumimoji="1" lang="en-US" altLang="ja-JP" dirty="0"/>
          </a:p>
          <a:p>
            <a:pPr lvl="1"/>
            <a:r>
              <a:rPr lang="ja-JP" altLang="en-US" dirty="0"/>
              <a:t>「モデル」を含む単語を列挙する</a:t>
            </a:r>
            <a:endParaRPr lang="en-US" altLang="ja-JP" dirty="0"/>
          </a:p>
          <a:p>
            <a:pPr lvl="1"/>
            <a:r>
              <a:rPr kumimoji="1" lang="ja-JP" altLang="en-US" dirty="0"/>
              <a:t>「モデルとは何か」を辞書的に記述する</a:t>
            </a:r>
            <a:endParaRPr kumimoji="1" lang="en-US" altLang="ja-JP" dirty="0"/>
          </a:p>
          <a:p>
            <a:r>
              <a:rPr lang="ja-JP" altLang="en-US" dirty="0"/>
              <a:t>ここでの学生の回答は，学生がもともと持っている「モデル」概念（素朴概念）を反映していると考えられる．</a:t>
            </a:r>
            <a:endParaRPr kumimoji="1" lang="ja-JP" altLang="en-US" dirty="0"/>
          </a:p>
        </p:txBody>
      </p:sp>
    </p:spTree>
    <p:extLst>
      <p:ext uri="{BB962C8B-B14F-4D97-AF65-F5344CB8AC3E}">
        <p14:creationId xmlns:p14="http://schemas.microsoft.com/office/powerpoint/2010/main" val="18913407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「モデルとは何か」という問いに答えるための，４つの観点を順に提示した．</a:t>
            </a:r>
            <a:endParaRPr kumimoji="1" lang="en-US" altLang="ja-JP" dirty="0"/>
          </a:p>
          <a:p>
            <a:r>
              <a:rPr lang="ja-JP" altLang="en-US" dirty="0"/>
              <a:t>サイクル：</a:t>
            </a:r>
            <a:endParaRPr lang="en-US" altLang="ja-JP" dirty="0"/>
          </a:p>
          <a:p>
            <a:pPr marL="971550" lvl="1" indent="-514350">
              <a:buFont typeface="+mj-lt"/>
              <a:buAutoNum type="arabicPeriod"/>
            </a:pPr>
            <a:r>
              <a:rPr lang="ja-JP" altLang="en-US" dirty="0"/>
              <a:t>観点の提示</a:t>
            </a:r>
            <a:endParaRPr lang="en-US" altLang="ja-JP" dirty="0"/>
          </a:p>
          <a:p>
            <a:pPr marL="971550" lvl="1" indent="-514350">
              <a:buFont typeface="+mj-lt"/>
              <a:buAutoNum type="arabicPeriod"/>
            </a:pPr>
            <a:r>
              <a:rPr lang="ja-JP" altLang="en-US" dirty="0"/>
              <a:t>説明．授業者が期待する回答は説明中に埋め込まれ，明示的には示されなかった．</a:t>
            </a:r>
            <a:endParaRPr lang="en-US" altLang="ja-JP" dirty="0"/>
          </a:p>
          <a:p>
            <a:pPr marL="971550" lvl="1" indent="-514350">
              <a:buFont typeface="+mj-lt"/>
              <a:buAutoNum type="arabicPeriod"/>
            </a:pPr>
            <a:r>
              <a:rPr lang="ja-JP" altLang="en-US" dirty="0"/>
              <a:t>質問への回答</a:t>
            </a:r>
            <a:endParaRPr lang="en-US" altLang="ja-JP" dirty="0"/>
          </a:p>
          <a:p>
            <a:pPr marL="971550" lvl="1" indent="-514350">
              <a:buFont typeface="+mj-lt"/>
              <a:buAutoNum type="arabicPeriod"/>
            </a:pPr>
            <a:r>
              <a:rPr lang="ja-JP" altLang="en-US" dirty="0"/>
              <a:t>評価とフィードバック</a:t>
            </a:r>
            <a:endParaRPr lang="en-US" altLang="ja-JP" dirty="0"/>
          </a:p>
          <a:p>
            <a:endParaRPr kumimoji="1" lang="ja-JP" altLang="en-US" dirty="0"/>
          </a:p>
        </p:txBody>
      </p:sp>
    </p:spTree>
    <p:extLst>
      <p:ext uri="{BB962C8B-B14F-4D97-AF65-F5344CB8AC3E}">
        <p14:creationId xmlns:p14="http://schemas.microsoft.com/office/powerpoint/2010/main" val="20930185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４つの</a:t>
            </a:r>
            <a:r>
              <a:rPr kumimoji="1" lang="ja-JP" altLang="en-US" dirty="0"/>
              <a:t>観点と期待された回答</a:t>
            </a:r>
          </a:p>
        </p:txBody>
      </p:sp>
      <p:sp>
        <p:nvSpPr>
          <p:cNvPr id="3" name="コンテンツ プレースホルダ 2"/>
          <p:cNvSpPr>
            <a:spLocks noGrp="1"/>
          </p:cNvSpPr>
          <p:nvPr>
            <p:ph idx="1"/>
          </p:nvPr>
        </p:nvSpPr>
        <p:spPr/>
        <p:txBody>
          <a:bodyPr/>
          <a:lstStyle/>
          <a:p>
            <a:pPr marL="514350" indent="-514350">
              <a:buFont typeface="+mj-lt"/>
              <a:buAutoNum type="arabicPeriod"/>
            </a:pPr>
            <a:r>
              <a:rPr kumimoji="1" lang="ja-JP" altLang="en-US" dirty="0"/>
              <a:t>なぜモデルを構成するのだろう</a:t>
            </a:r>
            <a:r>
              <a:rPr lang="ja-JP" altLang="en-US" dirty="0"/>
              <a:t>？</a:t>
            </a:r>
            <a:endParaRPr lang="en-US" altLang="ja-JP" dirty="0"/>
          </a:p>
          <a:p>
            <a:pPr lvl="1"/>
            <a:r>
              <a:rPr lang="ja-JP" altLang="en-US" dirty="0"/>
              <a:t>モデルを作るのは，現象や対象を理解するためである．</a:t>
            </a:r>
            <a:endParaRPr lang="en-US" altLang="ja-JP" dirty="0"/>
          </a:p>
          <a:p>
            <a:pPr marL="514350" indent="-514350">
              <a:buFont typeface="+mj-lt"/>
              <a:buAutoNum type="arabicPeriod"/>
            </a:pPr>
            <a:r>
              <a:rPr kumimoji="1" lang="ja-JP" altLang="en-US" dirty="0"/>
              <a:t>モデルと現象は何が違う？</a:t>
            </a:r>
            <a:endParaRPr kumimoji="1" lang="en-US" altLang="ja-JP" dirty="0"/>
          </a:p>
          <a:p>
            <a:pPr lvl="1"/>
            <a:r>
              <a:rPr lang="ja-JP" altLang="en-US" dirty="0"/>
              <a:t>モデルは，現象の特定の側面に注目し，現象を抽象化・簡略化したものである．</a:t>
            </a:r>
            <a:endParaRPr kumimoji="1" lang="en-US" altLang="ja-JP" dirty="0"/>
          </a:p>
        </p:txBody>
      </p:sp>
    </p:spTree>
    <p:extLst>
      <p:ext uri="{BB962C8B-B14F-4D97-AF65-F5344CB8AC3E}">
        <p14:creationId xmlns:p14="http://schemas.microsoft.com/office/powerpoint/2010/main" val="28848973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４つの観点と期待された回答</a:t>
            </a:r>
            <a:endParaRPr kumimoji="1" lang="ja-JP" altLang="en-US" dirty="0"/>
          </a:p>
        </p:txBody>
      </p:sp>
      <p:sp>
        <p:nvSpPr>
          <p:cNvPr id="3" name="コンテンツ プレースホルダ 2"/>
          <p:cNvSpPr>
            <a:spLocks noGrp="1"/>
          </p:cNvSpPr>
          <p:nvPr>
            <p:ph idx="1"/>
          </p:nvPr>
        </p:nvSpPr>
        <p:spPr/>
        <p:txBody>
          <a:bodyPr/>
          <a:lstStyle/>
          <a:p>
            <a:pPr marL="514350" indent="-514350">
              <a:buFont typeface="+mj-lt"/>
              <a:buAutoNum type="arabicPeriod" startAt="3"/>
            </a:pPr>
            <a:r>
              <a:rPr lang="ja-JP" altLang="en-US" dirty="0"/>
              <a:t>モデルはなぜわかりやすい？</a:t>
            </a:r>
            <a:endParaRPr lang="en-US" altLang="ja-JP" dirty="0"/>
          </a:p>
          <a:p>
            <a:pPr lvl="1"/>
            <a:r>
              <a:rPr lang="ja-JP" altLang="en-US" dirty="0"/>
              <a:t>モデルはしばしば，類似物との比喩である．</a:t>
            </a:r>
            <a:endParaRPr lang="en-US" altLang="ja-JP" dirty="0"/>
          </a:p>
          <a:p>
            <a:pPr marL="514350" indent="-514350">
              <a:buFont typeface="+mj-lt"/>
              <a:buAutoNum type="arabicPeriod" startAt="4"/>
            </a:pPr>
            <a:r>
              <a:rPr lang="ja-JP" altLang="en-US" dirty="0"/>
              <a:t>正しいモデル，妥当なモデルとは？</a:t>
            </a:r>
            <a:endParaRPr lang="en-US" altLang="ja-JP" dirty="0"/>
          </a:p>
          <a:p>
            <a:pPr lvl="1"/>
            <a:r>
              <a:rPr lang="ja-JP" altLang="en-US" dirty="0"/>
              <a:t>モデルの正しさ，モデルの妥当性は，モデルとデータがどれくらい適合するかによって評価される．</a:t>
            </a:r>
          </a:p>
        </p:txBody>
      </p:sp>
    </p:spTree>
    <p:extLst>
      <p:ext uri="{BB962C8B-B14F-4D97-AF65-F5344CB8AC3E}">
        <p14:creationId xmlns:p14="http://schemas.microsoft.com/office/powerpoint/2010/main" val="28705541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質問への回答画面（</a:t>
            </a:r>
            <a:r>
              <a:rPr lang="en-US" altLang="ja-JP" dirty="0" err="1"/>
              <a:t>iPhone</a:t>
            </a:r>
            <a:r>
              <a:rPr lang="ja-JP" altLang="en-US" dirty="0"/>
              <a:t>）</a:t>
            </a:r>
            <a:endParaRPr kumimoji="1" lang="ja-JP" altLang="en-US" dirty="0"/>
          </a:p>
        </p:txBody>
      </p:sp>
      <p:pic>
        <p:nvPicPr>
          <p:cNvPr id="4" name="コンテンツ プレースホルダ 3" descr="clearning.png"/>
          <p:cNvPicPr>
            <a:picLocks noGrp="1" noChangeAspect="1"/>
          </p:cNvPicPr>
          <p:nvPr>
            <p:ph idx="1"/>
          </p:nvPr>
        </p:nvPicPr>
        <p:blipFill>
          <a:blip r:embed="rId2" cstate="print"/>
          <a:stretch>
            <a:fillRect/>
          </a:stretch>
        </p:blipFill>
        <p:spPr>
          <a:xfrm>
            <a:off x="4587346" y="1600201"/>
            <a:ext cx="3017309" cy="4525963"/>
          </a:xfrm>
        </p:spPr>
      </p:pic>
    </p:spTree>
    <p:extLst>
      <p:ext uri="{BB962C8B-B14F-4D97-AF65-F5344CB8AC3E}">
        <p14:creationId xmlns:p14="http://schemas.microsoft.com/office/powerpoint/2010/main" val="10074897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結果：プレ質問への回答</a:t>
            </a:r>
          </a:p>
        </p:txBody>
      </p:sp>
      <p:sp>
        <p:nvSpPr>
          <p:cNvPr id="3" name="コンテンツ プレースホルダ 2"/>
          <p:cNvSpPr>
            <a:spLocks noGrp="1"/>
          </p:cNvSpPr>
          <p:nvPr>
            <p:ph idx="1"/>
          </p:nvPr>
        </p:nvSpPr>
        <p:spPr/>
        <p:txBody>
          <a:bodyPr/>
          <a:lstStyle/>
          <a:p>
            <a:r>
              <a:rPr kumimoji="1" lang="ja-JP" altLang="en-US" dirty="0"/>
              <a:t>プレ質問への回答の分析には </a:t>
            </a:r>
            <a:r>
              <a:rPr kumimoji="1" lang="en-US" altLang="ja-JP" dirty="0"/>
              <a:t>Tiny Text Miner </a:t>
            </a:r>
            <a:r>
              <a:rPr kumimoji="1" lang="ja-JP" altLang="en-US" dirty="0"/>
              <a:t>を用いた．テキストデータを解析して単語を抽出し，出現頻度の高い順に並べることができる．</a:t>
            </a:r>
            <a:endParaRPr kumimoji="1" lang="en-US" altLang="ja-JP" dirty="0"/>
          </a:p>
          <a:p>
            <a:r>
              <a:rPr kumimoji="1" lang="ja-JP" altLang="en-US" dirty="0"/>
              <a:t>「モデル」を含む単語として出現頻度が高かったのは，プラモデル（</a:t>
            </a:r>
            <a:r>
              <a:rPr kumimoji="1" lang="en-US" altLang="ja-JP" dirty="0"/>
              <a:t>68</a:t>
            </a:r>
            <a:r>
              <a:rPr kumimoji="1" lang="ja-JP" altLang="en-US" dirty="0"/>
              <a:t>回）</a:t>
            </a:r>
            <a:r>
              <a:rPr lang="ja-JP" altLang="en-US" dirty="0"/>
              <a:t>，モデルルーム（</a:t>
            </a:r>
            <a:r>
              <a:rPr lang="en-US" altLang="ja-JP" dirty="0"/>
              <a:t>51</a:t>
            </a:r>
            <a:r>
              <a:rPr lang="ja-JP" altLang="en-US" dirty="0"/>
              <a:t>回），モデルガン（</a:t>
            </a:r>
            <a:r>
              <a:rPr lang="en-US" altLang="ja-JP" dirty="0"/>
              <a:t>44</a:t>
            </a:r>
            <a:r>
              <a:rPr lang="ja-JP" altLang="en-US" dirty="0"/>
              <a:t>回），モデルハウス（</a:t>
            </a:r>
            <a:r>
              <a:rPr lang="en-US" altLang="ja-JP" dirty="0"/>
              <a:t>40</a:t>
            </a:r>
            <a:r>
              <a:rPr lang="ja-JP" altLang="en-US" dirty="0"/>
              <a:t>回），ファッションモデル（</a:t>
            </a:r>
            <a:r>
              <a:rPr lang="en-US" altLang="ja-JP" dirty="0"/>
              <a:t>39</a:t>
            </a:r>
            <a:r>
              <a:rPr lang="ja-JP" altLang="en-US" dirty="0"/>
              <a:t>回）など．</a:t>
            </a:r>
            <a:endParaRPr kumimoji="1" lang="en-US" altLang="ja-JP" dirty="0"/>
          </a:p>
        </p:txBody>
      </p:sp>
    </p:spTree>
    <p:extLst>
      <p:ext uri="{BB962C8B-B14F-4D97-AF65-F5344CB8AC3E}">
        <p14:creationId xmlns:p14="http://schemas.microsoft.com/office/powerpoint/2010/main" val="5980523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 3" descr="pre1.png"/>
          <p:cNvPicPr>
            <a:picLocks noGrp="1" noChangeAspect="1"/>
          </p:cNvPicPr>
          <p:nvPr>
            <p:ph idx="4294967295"/>
          </p:nvPr>
        </p:nvPicPr>
        <p:blipFill>
          <a:blip r:embed="rId2" cstate="print"/>
          <a:stretch>
            <a:fillRect/>
          </a:stretch>
        </p:blipFill>
        <p:spPr>
          <a:xfrm>
            <a:off x="2135560" y="1196752"/>
            <a:ext cx="7975483" cy="4104456"/>
          </a:xfrm>
        </p:spPr>
      </p:pic>
    </p:spTree>
    <p:extLst>
      <p:ext uri="{BB962C8B-B14F-4D97-AF65-F5344CB8AC3E}">
        <p14:creationId xmlns:p14="http://schemas.microsoft.com/office/powerpoint/2010/main" val="38313838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結果：プレ質問への回答</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モデルとは何かの辞書的定義に高頻度で出現した単語は，見本（</a:t>
            </a:r>
            <a:r>
              <a:rPr kumimoji="1" lang="en-US" altLang="ja-JP" dirty="0"/>
              <a:t>41</a:t>
            </a:r>
            <a:r>
              <a:rPr kumimoji="1" lang="ja-JP" altLang="en-US" dirty="0"/>
              <a:t>回），モデル（</a:t>
            </a:r>
            <a:r>
              <a:rPr kumimoji="1" lang="en-US" altLang="ja-JP" dirty="0"/>
              <a:t>17</a:t>
            </a:r>
            <a:r>
              <a:rPr kumimoji="1" lang="ja-JP" altLang="en-US" dirty="0"/>
              <a:t>回），規範（</a:t>
            </a:r>
            <a:r>
              <a:rPr kumimoji="1" lang="en-US" altLang="ja-JP" dirty="0"/>
              <a:t>17</a:t>
            </a:r>
            <a:r>
              <a:rPr kumimoji="1" lang="ja-JP" altLang="en-US" dirty="0"/>
              <a:t>回），形（</a:t>
            </a:r>
            <a:r>
              <a:rPr kumimoji="1" lang="en-US" altLang="ja-JP" dirty="0"/>
              <a:t>12</a:t>
            </a:r>
            <a:r>
              <a:rPr kumimoji="1" lang="ja-JP" altLang="en-US" dirty="0"/>
              <a:t>回），手本あるいはお手本（</a:t>
            </a:r>
            <a:r>
              <a:rPr kumimoji="1" lang="en-US" altLang="ja-JP" dirty="0"/>
              <a:t>11</a:t>
            </a:r>
            <a:r>
              <a:rPr kumimoji="1" lang="ja-JP" altLang="en-US" dirty="0"/>
              <a:t>回）など．</a:t>
            </a:r>
            <a:endParaRPr kumimoji="1" lang="en-US" altLang="ja-JP" dirty="0"/>
          </a:p>
          <a:p>
            <a:r>
              <a:rPr kumimoji="1" lang="ja-JP" altLang="en-US" dirty="0"/>
              <a:t>これらの単語は学生の持つ「モデル」の素朴概念を表していると考えられる．</a:t>
            </a:r>
            <a:endParaRPr kumimoji="1" lang="en-US" altLang="ja-JP" dirty="0"/>
          </a:p>
          <a:p>
            <a:endParaRPr kumimoji="1" lang="ja-JP" altLang="en-US" dirty="0"/>
          </a:p>
        </p:txBody>
      </p:sp>
    </p:spTree>
    <p:extLst>
      <p:ext uri="{BB962C8B-B14F-4D97-AF65-F5344CB8AC3E}">
        <p14:creationId xmlns:p14="http://schemas.microsoft.com/office/powerpoint/2010/main" val="759212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 3" descr="pre2.png"/>
          <p:cNvPicPr>
            <a:picLocks noGrp="1" noChangeAspect="1"/>
          </p:cNvPicPr>
          <p:nvPr>
            <p:ph idx="4294967295"/>
          </p:nvPr>
        </p:nvPicPr>
        <p:blipFill>
          <a:blip r:embed="rId2" cstate="print"/>
          <a:stretch>
            <a:fillRect/>
          </a:stretch>
        </p:blipFill>
        <p:spPr>
          <a:xfrm>
            <a:off x="2135560" y="1196752"/>
            <a:ext cx="8065638" cy="3816424"/>
          </a:xfrm>
        </p:spPr>
      </p:pic>
    </p:spTree>
    <p:extLst>
      <p:ext uri="{BB962C8B-B14F-4D97-AF65-F5344CB8AC3E}">
        <p14:creationId xmlns:p14="http://schemas.microsoft.com/office/powerpoint/2010/main" val="734453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学校教育での携帯端末の使用目的</a:t>
            </a:r>
            <a:endParaRPr kumimoji="1" lang="ja-JP" altLang="en-US" dirty="0"/>
          </a:p>
        </p:txBody>
      </p:sp>
      <p:sp>
        <p:nvSpPr>
          <p:cNvPr id="3" name="コンテンツ プレースホルダー 2"/>
          <p:cNvSpPr>
            <a:spLocks noGrp="1"/>
          </p:cNvSpPr>
          <p:nvPr>
            <p:ph idx="1"/>
          </p:nvPr>
        </p:nvSpPr>
        <p:spPr/>
        <p:txBody>
          <a:bodyPr/>
          <a:lstStyle/>
          <a:p>
            <a:r>
              <a:rPr lang="ja-JP" altLang="en-US" dirty="0"/>
              <a:t>教材を提示する</a:t>
            </a:r>
          </a:p>
          <a:p>
            <a:pPr lvl="1"/>
            <a:r>
              <a:rPr lang="ja-JP" altLang="en-US" dirty="0"/>
              <a:t>デジタル教科書・教材</a:t>
            </a:r>
          </a:p>
          <a:p>
            <a:r>
              <a:rPr lang="ja-JP" altLang="en-US" dirty="0"/>
              <a:t>インタラクティブな授業を実現する</a:t>
            </a:r>
            <a:endParaRPr lang="en-US" altLang="ja-JP" dirty="0"/>
          </a:p>
          <a:p>
            <a:pPr lvl="1"/>
            <a:r>
              <a:rPr lang="ja-JP" altLang="en-US" dirty="0"/>
              <a:t>ネットワーク機能を利用する</a:t>
            </a:r>
          </a:p>
          <a:p>
            <a:r>
              <a:rPr lang="ja-JP" altLang="en-US" dirty="0"/>
              <a:t>教室外での学習に使う</a:t>
            </a:r>
          </a:p>
        </p:txBody>
      </p:sp>
    </p:spTree>
    <p:extLst>
      <p:ext uri="{BB962C8B-B14F-4D97-AF65-F5344CB8AC3E}">
        <p14:creationId xmlns:p14="http://schemas.microsoft.com/office/powerpoint/2010/main" val="9999282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結果：理解変化の把握</a:t>
            </a:r>
          </a:p>
        </p:txBody>
      </p:sp>
      <p:sp>
        <p:nvSpPr>
          <p:cNvPr id="3" name="コンテンツ プレースホルダ 2"/>
          <p:cNvSpPr>
            <a:spLocks noGrp="1"/>
          </p:cNvSpPr>
          <p:nvPr>
            <p:ph idx="1"/>
          </p:nvPr>
        </p:nvSpPr>
        <p:spPr/>
        <p:txBody>
          <a:bodyPr/>
          <a:lstStyle/>
          <a:p>
            <a:r>
              <a:rPr kumimoji="1" lang="ja-JP" altLang="en-US" dirty="0"/>
              <a:t>４つの観点それぞれから学生が再考したモデルの定義の分析には，</a:t>
            </a:r>
            <a:r>
              <a:rPr kumimoji="1" lang="en-US" altLang="ja-JP" dirty="0" err="1">
                <a:hlinkClick r:id="rId2"/>
              </a:rPr>
              <a:t>Edu</a:t>
            </a:r>
            <a:r>
              <a:rPr kumimoji="1" lang="en-US" altLang="ja-JP" dirty="0">
                <a:hlinkClick r:id="rId2"/>
              </a:rPr>
              <a:t>-mining</a:t>
            </a:r>
            <a:r>
              <a:rPr kumimoji="1" lang="ja-JP" altLang="en-US" dirty="0"/>
              <a:t>ツール群の </a:t>
            </a:r>
            <a:r>
              <a:rPr kumimoji="1" lang="en-US" altLang="ja-JP" dirty="0" err="1"/>
              <a:t>jNee</a:t>
            </a:r>
            <a:r>
              <a:rPr kumimoji="1" lang="en-US" altLang="ja-JP" dirty="0"/>
              <a:t> </a:t>
            </a:r>
            <a:r>
              <a:rPr kumimoji="1" lang="ja-JP" altLang="en-US" dirty="0"/>
              <a:t>ツールを用いた．</a:t>
            </a:r>
            <a:endParaRPr kumimoji="1" lang="en-US" altLang="ja-JP" dirty="0"/>
          </a:p>
          <a:p>
            <a:r>
              <a:rPr lang="ja-JP" altLang="en-US" dirty="0"/>
              <a:t>時系列での２点の自由記述回答を比較し，新たに出現した頻度の高い単語に高いスコアを付与する．単語はスコア順に並べられる．</a:t>
            </a:r>
            <a:endParaRPr lang="en-US" altLang="ja-JP" dirty="0"/>
          </a:p>
        </p:txBody>
      </p:sp>
    </p:spTree>
    <p:extLst>
      <p:ext uri="{BB962C8B-B14F-4D97-AF65-F5344CB8AC3E}">
        <p14:creationId xmlns:p14="http://schemas.microsoft.com/office/powerpoint/2010/main" val="42282276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モデル定義の再考では，いずれも前回の回答からの変化が認められた．これらの変化は，提示した観点から教師が行った説明を反映したものであった．</a:t>
            </a:r>
          </a:p>
        </p:txBody>
      </p:sp>
    </p:spTree>
    <p:extLst>
      <p:ext uri="{BB962C8B-B14F-4D97-AF65-F5344CB8AC3E}">
        <p14:creationId xmlns:p14="http://schemas.microsoft.com/office/powerpoint/2010/main" val="11953952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1"/>
          <p:cNvSpPr>
            <a:spLocks noGrp="1"/>
          </p:cNvSpPr>
          <p:nvPr>
            <p:ph type="title"/>
          </p:nvPr>
        </p:nvSpPr>
        <p:spPr/>
        <p:txBody>
          <a:bodyPr>
            <a:normAutofit/>
          </a:bodyPr>
          <a:lstStyle/>
          <a:p>
            <a:r>
              <a:rPr lang="ja-JP" altLang="en-US" dirty="0"/>
              <a:t>観点１からの回答を</a:t>
            </a:r>
            <a:br>
              <a:rPr lang="en-US" altLang="ja-JP" dirty="0"/>
            </a:br>
            <a:r>
              <a:rPr lang="ja-JP" altLang="en-US" dirty="0"/>
              <a:t>プレ質問への回答と比較</a:t>
            </a:r>
            <a:endParaRPr kumimoji="1" lang="ja-JP" altLang="en-US" dirty="0"/>
          </a:p>
        </p:txBody>
      </p:sp>
      <p:pic>
        <p:nvPicPr>
          <p:cNvPr id="15" name="コンテンツ プレースホルダ 14" descr="1-pre.png"/>
          <p:cNvPicPr>
            <a:picLocks noGrp="1" noChangeAspect="1"/>
          </p:cNvPicPr>
          <p:nvPr>
            <p:ph sz="half" idx="1"/>
          </p:nvPr>
        </p:nvPicPr>
        <p:blipFill>
          <a:blip r:embed="rId2" cstate="print"/>
          <a:stretch>
            <a:fillRect/>
          </a:stretch>
        </p:blipFill>
        <p:spPr>
          <a:xfrm>
            <a:off x="1919536" y="1916832"/>
            <a:ext cx="4009004" cy="4104456"/>
          </a:xfrm>
        </p:spPr>
      </p:pic>
      <p:sp>
        <p:nvSpPr>
          <p:cNvPr id="14" name="コンテンツ プレースホルダ 13"/>
          <p:cNvSpPr>
            <a:spLocks noGrp="1"/>
          </p:cNvSpPr>
          <p:nvPr>
            <p:ph sz="half" idx="2"/>
          </p:nvPr>
        </p:nvSpPr>
        <p:spPr/>
        <p:txBody>
          <a:bodyPr/>
          <a:lstStyle/>
          <a:p>
            <a:r>
              <a:rPr kumimoji="1" lang="ja-JP" altLang="en-US" dirty="0"/>
              <a:t>観点１：なぜモデルを構成するのだろう？</a:t>
            </a:r>
            <a:endParaRPr kumimoji="1" lang="en-US" altLang="ja-JP" dirty="0"/>
          </a:p>
          <a:p>
            <a:r>
              <a:rPr lang="ja-JP" altLang="en-US" dirty="0"/>
              <a:t>「現象」「理解」という単語が新たに出現するようになった．</a:t>
            </a:r>
            <a:endParaRPr kumimoji="1" lang="en-US" altLang="ja-JP" dirty="0"/>
          </a:p>
          <a:p>
            <a:endParaRPr kumimoji="1" lang="ja-JP" altLang="en-US" dirty="0"/>
          </a:p>
        </p:txBody>
      </p:sp>
    </p:spTree>
    <p:extLst>
      <p:ext uri="{BB962C8B-B14F-4D97-AF65-F5344CB8AC3E}">
        <p14:creationId xmlns:p14="http://schemas.microsoft.com/office/powerpoint/2010/main" val="5232339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観点２からの回答を</a:t>
            </a:r>
            <a:br>
              <a:rPr kumimoji="1" lang="en-US" altLang="ja-JP" dirty="0"/>
            </a:br>
            <a:r>
              <a:rPr kumimoji="1" lang="ja-JP" altLang="en-US" dirty="0"/>
              <a:t>観点１からの</a:t>
            </a:r>
            <a:r>
              <a:rPr lang="ja-JP" altLang="en-US" dirty="0"/>
              <a:t>回答と比較</a:t>
            </a:r>
            <a:endParaRPr kumimoji="1" lang="ja-JP" altLang="en-US" dirty="0"/>
          </a:p>
        </p:txBody>
      </p:sp>
      <p:pic>
        <p:nvPicPr>
          <p:cNvPr id="5" name="コンテンツ プレースホルダ 4" descr="2-1.png"/>
          <p:cNvPicPr>
            <a:picLocks noGrp="1" noChangeAspect="1"/>
          </p:cNvPicPr>
          <p:nvPr>
            <p:ph sz="half" idx="1"/>
          </p:nvPr>
        </p:nvPicPr>
        <p:blipFill>
          <a:blip r:embed="rId2" cstate="print"/>
          <a:stretch>
            <a:fillRect/>
          </a:stretch>
        </p:blipFill>
        <p:spPr>
          <a:xfrm>
            <a:off x="2063552" y="1844824"/>
            <a:ext cx="3858289" cy="3888432"/>
          </a:xfrm>
        </p:spPr>
      </p:pic>
      <p:sp>
        <p:nvSpPr>
          <p:cNvPr id="4" name="コンテンツ プレースホルダ 3"/>
          <p:cNvSpPr>
            <a:spLocks noGrp="1"/>
          </p:cNvSpPr>
          <p:nvPr>
            <p:ph sz="half" idx="2"/>
          </p:nvPr>
        </p:nvSpPr>
        <p:spPr/>
        <p:txBody>
          <a:bodyPr/>
          <a:lstStyle/>
          <a:p>
            <a:r>
              <a:rPr kumimoji="1" lang="ja-JP" altLang="en-US" dirty="0"/>
              <a:t>観点２：モデルと現象は何が違う？</a:t>
            </a:r>
            <a:endParaRPr kumimoji="1" lang="en-US" altLang="ja-JP" dirty="0"/>
          </a:p>
          <a:p>
            <a:r>
              <a:rPr lang="ja-JP" altLang="en-US" dirty="0"/>
              <a:t>「側面」「落とし」という単語が新たに出現するようになった．</a:t>
            </a:r>
            <a:endParaRPr kumimoji="1" lang="ja-JP" altLang="en-US" dirty="0"/>
          </a:p>
        </p:txBody>
      </p:sp>
    </p:spTree>
    <p:extLst>
      <p:ext uri="{BB962C8B-B14F-4D97-AF65-F5344CB8AC3E}">
        <p14:creationId xmlns:p14="http://schemas.microsoft.com/office/powerpoint/2010/main" val="24445478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観点３からの回答を</a:t>
            </a:r>
            <a:br>
              <a:rPr lang="en-US" altLang="ja-JP" dirty="0"/>
            </a:br>
            <a:r>
              <a:rPr lang="ja-JP" altLang="en-US" dirty="0"/>
              <a:t>観点２からの回答と比較</a:t>
            </a:r>
            <a:endParaRPr kumimoji="1" lang="ja-JP" altLang="en-US" dirty="0"/>
          </a:p>
        </p:txBody>
      </p:sp>
      <p:pic>
        <p:nvPicPr>
          <p:cNvPr id="5" name="コンテンツ プレースホルダ 4" descr="3-2.png"/>
          <p:cNvPicPr>
            <a:picLocks noGrp="1" noChangeAspect="1"/>
          </p:cNvPicPr>
          <p:nvPr>
            <p:ph sz="half" idx="1"/>
          </p:nvPr>
        </p:nvPicPr>
        <p:blipFill>
          <a:blip r:embed="rId2" cstate="print"/>
          <a:stretch>
            <a:fillRect/>
          </a:stretch>
        </p:blipFill>
        <p:spPr>
          <a:xfrm>
            <a:off x="1991544" y="1844824"/>
            <a:ext cx="3690829" cy="4176464"/>
          </a:xfrm>
        </p:spPr>
      </p:pic>
      <p:sp>
        <p:nvSpPr>
          <p:cNvPr id="4" name="コンテンツ プレースホルダ 3"/>
          <p:cNvSpPr>
            <a:spLocks noGrp="1"/>
          </p:cNvSpPr>
          <p:nvPr>
            <p:ph sz="half" idx="2"/>
          </p:nvPr>
        </p:nvSpPr>
        <p:spPr/>
        <p:txBody>
          <a:bodyPr/>
          <a:lstStyle/>
          <a:p>
            <a:r>
              <a:rPr kumimoji="1" lang="ja-JP" altLang="en-US" dirty="0"/>
              <a:t>観点３：モデルはなぜわかりやすい？</a:t>
            </a:r>
            <a:endParaRPr kumimoji="1" lang="en-US" altLang="ja-JP" dirty="0"/>
          </a:p>
          <a:p>
            <a:r>
              <a:rPr lang="ja-JP" altLang="en-US" dirty="0"/>
              <a:t>「例え」「抽象化」という単語が新たに出現するようになった．</a:t>
            </a:r>
            <a:endParaRPr lang="en-US" altLang="ja-JP" dirty="0"/>
          </a:p>
          <a:p>
            <a:r>
              <a:rPr kumimoji="1" lang="ja-JP" altLang="en-US" dirty="0"/>
              <a:t>「抽象化」は観点２での教師の説明（スライド）</a:t>
            </a:r>
            <a:r>
              <a:rPr lang="ja-JP" altLang="en-US" dirty="0"/>
              <a:t>に含まれていた単語．</a:t>
            </a:r>
            <a:endParaRPr kumimoji="1" lang="ja-JP" altLang="en-US" dirty="0"/>
          </a:p>
        </p:txBody>
      </p:sp>
    </p:spTree>
    <p:extLst>
      <p:ext uri="{BB962C8B-B14F-4D97-AF65-F5344CB8AC3E}">
        <p14:creationId xmlns:p14="http://schemas.microsoft.com/office/powerpoint/2010/main" val="6305187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観点４からの回答を</a:t>
            </a:r>
            <a:br>
              <a:rPr lang="en-US" altLang="ja-JP" dirty="0"/>
            </a:br>
            <a:r>
              <a:rPr lang="ja-JP" altLang="en-US" dirty="0"/>
              <a:t>観点３からの回答と比較</a:t>
            </a:r>
            <a:endParaRPr kumimoji="1" lang="ja-JP" altLang="en-US" dirty="0"/>
          </a:p>
        </p:txBody>
      </p:sp>
      <p:pic>
        <p:nvPicPr>
          <p:cNvPr id="5" name="コンテンツ プレースホルダ 4" descr="4-3.png"/>
          <p:cNvPicPr>
            <a:picLocks noGrp="1" noChangeAspect="1"/>
          </p:cNvPicPr>
          <p:nvPr>
            <p:ph sz="half" idx="1"/>
          </p:nvPr>
        </p:nvPicPr>
        <p:blipFill>
          <a:blip r:embed="rId2" cstate="print"/>
          <a:stretch>
            <a:fillRect/>
          </a:stretch>
        </p:blipFill>
        <p:spPr>
          <a:xfrm>
            <a:off x="1991544" y="1844824"/>
            <a:ext cx="3932000" cy="4104456"/>
          </a:xfrm>
        </p:spPr>
      </p:pic>
      <p:sp>
        <p:nvSpPr>
          <p:cNvPr id="4" name="コンテンツ プレースホルダ 3"/>
          <p:cNvSpPr>
            <a:spLocks noGrp="1"/>
          </p:cNvSpPr>
          <p:nvPr>
            <p:ph sz="half" idx="2"/>
          </p:nvPr>
        </p:nvSpPr>
        <p:spPr/>
        <p:txBody>
          <a:bodyPr/>
          <a:lstStyle/>
          <a:p>
            <a:r>
              <a:rPr kumimoji="1" lang="ja-JP" altLang="en-US" dirty="0"/>
              <a:t>観点４：正しいモデル，妥当なモデルとは？</a:t>
            </a:r>
            <a:endParaRPr kumimoji="1" lang="en-US" altLang="ja-JP" dirty="0"/>
          </a:p>
          <a:p>
            <a:r>
              <a:rPr lang="ja-JP" altLang="en-US" dirty="0"/>
              <a:t>「データ」「予測」という単語が新たに出現するようになった．</a:t>
            </a:r>
            <a:endParaRPr kumimoji="1" lang="ja-JP" altLang="en-US" dirty="0"/>
          </a:p>
        </p:txBody>
      </p:sp>
    </p:spTree>
    <p:extLst>
      <p:ext uri="{BB962C8B-B14F-4D97-AF65-F5344CB8AC3E}">
        <p14:creationId xmlns:p14="http://schemas.microsoft.com/office/powerpoint/2010/main" val="12127710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a:t>考察</a:t>
            </a:r>
          </a:p>
        </p:txBody>
      </p:sp>
      <p:sp>
        <p:nvSpPr>
          <p:cNvPr id="6" name="コンテンツ プレースホルダ 5"/>
          <p:cNvSpPr>
            <a:spLocks noGrp="1"/>
          </p:cNvSpPr>
          <p:nvPr>
            <p:ph idx="1"/>
          </p:nvPr>
        </p:nvSpPr>
        <p:spPr/>
        <p:txBody>
          <a:bodyPr/>
          <a:lstStyle/>
          <a:p>
            <a:r>
              <a:rPr lang="ja-JP" altLang="en-US" dirty="0"/>
              <a:t>携帯</a:t>
            </a:r>
            <a:r>
              <a:rPr kumimoji="1" lang="ja-JP" altLang="en-US" dirty="0"/>
              <a:t>端末から送信された学生の自由記述データを，即座にテキストマイニングで分析することにより，学生の</a:t>
            </a:r>
            <a:r>
              <a:rPr lang="ja-JP" altLang="en-US" dirty="0"/>
              <a:t>理解変化を把握し，フィードバックを行うことができた．</a:t>
            </a:r>
            <a:endParaRPr lang="en-US" altLang="ja-JP" dirty="0"/>
          </a:p>
          <a:p>
            <a:r>
              <a:rPr kumimoji="1" lang="ja-JP" altLang="en-US" dirty="0"/>
              <a:t>ここで試みた携帯端末の利用法は，大人数講義でインタラクティブな講義を行うための，有力な方法であると考えられる．</a:t>
            </a:r>
          </a:p>
        </p:txBody>
      </p:sp>
    </p:spTree>
    <p:extLst>
      <p:ext uri="{BB962C8B-B14F-4D97-AF65-F5344CB8AC3E}">
        <p14:creationId xmlns:p14="http://schemas.microsoft.com/office/powerpoint/2010/main" val="14122353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まとめ</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a:t>知識獲得が目的の大人数講義で，リアルタイムに学生の理解を評価できる方法を探求した．</a:t>
            </a:r>
            <a:endParaRPr lang="en-US" altLang="ja-JP" dirty="0"/>
          </a:p>
          <a:p>
            <a:pPr lvl="1"/>
            <a:r>
              <a:rPr kumimoji="1" lang="ja-JP" altLang="en-US" dirty="0"/>
              <a:t>大人数講義で実施可能</a:t>
            </a:r>
            <a:endParaRPr kumimoji="1" lang="en-US" altLang="ja-JP" dirty="0"/>
          </a:p>
          <a:p>
            <a:pPr lvl="1"/>
            <a:r>
              <a:rPr lang="ja-JP" altLang="en-US" dirty="0"/>
              <a:t>リアルタイムの評価が可能</a:t>
            </a:r>
            <a:endParaRPr lang="en-US" altLang="ja-JP" dirty="0"/>
          </a:p>
          <a:p>
            <a:pPr lvl="1"/>
            <a:r>
              <a:rPr kumimoji="1" lang="ja-JP" altLang="en-US" dirty="0"/>
              <a:t>自由記述での回答が可能</a:t>
            </a:r>
            <a:endParaRPr kumimoji="1" lang="en-US" altLang="ja-JP" dirty="0"/>
          </a:p>
          <a:p>
            <a:pPr lvl="1"/>
            <a:r>
              <a:rPr kumimoji="1" lang="ja-JP" altLang="en-US" dirty="0"/>
              <a:t>導入の手間がかからない</a:t>
            </a:r>
            <a:endParaRPr kumimoji="1" lang="en-US" altLang="ja-JP" dirty="0"/>
          </a:p>
          <a:p>
            <a:r>
              <a:rPr lang="ja-JP" altLang="en-US" dirty="0"/>
              <a:t>携帯端末から送信された自由記述をリアルタイムに分析することで，学生の理解を評価し，フィードバックを行うことができる．</a:t>
            </a:r>
            <a:endParaRPr kumimoji="1" lang="ja-JP" altLang="en-US" dirty="0"/>
          </a:p>
        </p:txBody>
      </p:sp>
    </p:spTree>
    <p:extLst>
      <p:ext uri="{BB962C8B-B14F-4D97-AF65-F5344CB8AC3E}">
        <p14:creationId xmlns:p14="http://schemas.microsoft.com/office/powerpoint/2010/main" val="39983340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28575">
            <a:solidFill>
              <a:srgbClr val="00B0F0"/>
            </a:solidFill>
          </a:ln>
        </p:spPr>
        <p:txBody>
          <a:bodyPr/>
          <a:lstStyle/>
          <a:p>
            <a:r>
              <a:rPr kumimoji="1" lang="ja-JP" altLang="en-US" dirty="0"/>
              <a:t>教室外での学習に使う</a:t>
            </a:r>
          </a:p>
        </p:txBody>
      </p:sp>
      <p:sp>
        <p:nvSpPr>
          <p:cNvPr id="3" name="コンテンツ プレースホルダー 2"/>
          <p:cNvSpPr>
            <a:spLocks noGrp="1"/>
          </p:cNvSpPr>
          <p:nvPr>
            <p:ph idx="1"/>
          </p:nvPr>
        </p:nvSpPr>
        <p:spPr/>
        <p:txBody>
          <a:bodyPr/>
          <a:lstStyle/>
          <a:p>
            <a:r>
              <a:rPr kumimoji="1" lang="ja-JP" altLang="en-US" dirty="0"/>
              <a:t>大阪大学でドイツ語を教える岩居弘樹先生の実践を紹介する．</a:t>
            </a:r>
            <a:endParaRPr kumimoji="1" lang="en-US" altLang="ja-JP" dirty="0"/>
          </a:p>
          <a:p>
            <a:pPr lvl="1"/>
            <a:r>
              <a:rPr lang="en-US" altLang="ja-JP" dirty="0" err="1"/>
              <a:t>CoursePower</a:t>
            </a:r>
            <a:r>
              <a:rPr lang="en-US" altLang="ja-JP" dirty="0"/>
              <a:t> </a:t>
            </a:r>
            <a:r>
              <a:rPr lang="ja-JP" altLang="en-US" dirty="0"/>
              <a:t>で岩居先生の論文を資料として公開しているので，必ず読むこと．</a:t>
            </a:r>
            <a:endParaRPr kumimoji="1" lang="en-US" altLang="ja-JP" dirty="0"/>
          </a:p>
          <a:p>
            <a:endParaRPr kumimoji="1" lang="ja-JP" altLang="en-US" dirty="0"/>
          </a:p>
        </p:txBody>
      </p:sp>
      <p:sp>
        <p:nvSpPr>
          <p:cNvPr id="4" name="テキスト ボックス 3"/>
          <p:cNvSpPr txBox="1"/>
          <p:nvPr/>
        </p:nvSpPr>
        <p:spPr>
          <a:xfrm>
            <a:off x="1302328" y="3345513"/>
            <a:ext cx="6761018" cy="923330"/>
          </a:xfrm>
          <a:prstGeom prst="rect">
            <a:avLst/>
          </a:prstGeom>
          <a:noFill/>
        </p:spPr>
        <p:txBody>
          <a:bodyPr wrap="square" rtlCol="0">
            <a:spAutoFit/>
          </a:bodyPr>
          <a:lstStyle/>
          <a:p>
            <a:r>
              <a:rPr lang="ja-JP" altLang="en-US" dirty="0"/>
              <a:t>岩居弘樹 </a:t>
            </a:r>
            <a:r>
              <a:rPr lang="en-US" altLang="ja-JP" dirty="0"/>
              <a:t>(2015) ICT </a:t>
            </a:r>
            <a:r>
              <a:rPr lang="ja-JP" altLang="en-US" dirty="0"/>
              <a:t>を活用した外国語アクティブ・ラーニング</a:t>
            </a:r>
            <a:r>
              <a:rPr lang="en-US" altLang="ja-JP" dirty="0"/>
              <a:t>―iPad </a:t>
            </a:r>
            <a:r>
              <a:rPr lang="ja-JP" altLang="en-US" dirty="0"/>
              <a:t>を活用したドイツ語初級クラスの例</a:t>
            </a:r>
            <a:r>
              <a:rPr lang="en-US" altLang="ja-JP" dirty="0"/>
              <a:t>―</a:t>
            </a:r>
          </a:p>
          <a:p>
            <a:r>
              <a:rPr lang="ja-JP" altLang="en-US" dirty="0"/>
              <a:t>コンピュータ＆エデュケーション，</a:t>
            </a:r>
            <a:r>
              <a:rPr lang="en-US" altLang="ja-JP" dirty="0"/>
              <a:t>39, 13-18.</a:t>
            </a:r>
            <a:endParaRPr kumimoji="1" lang="ja-JP" altLang="en-US" dirty="0"/>
          </a:p>
        </p:txBody>
      </p:sp>
    </p:spTree>
    <p:extLst>
      <p:ext uri="{BB962C8B-B14F-4D97-AF65-F5344CB8AC3E}">
        <p14:creationId xmlns:p14="http://schemas.microsoft.com/office/powerpoint/2010/main" val="269084535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1 </a:t>
            </a:r>
            <a:r>
              <a:rPr kumimoji="1" lang="ja-JP" altLang="en-US" dirty="0"/>
              <a:t>はじめに</a:t>
            </a:r>
          </a:p>
        </p:txBody>
      </p:sp>
      <p:sp>
        <p:nvSpPr>
          <p:cNvPr id="3" name="コンテンツ プレースホルダー 2"/>
          <p:cNvSpPr>
            <a:spLocks noGrp="1"/>
          </p:cNvSpPr>
          <p:nvPr>
            <p:ph idx="1"/>
          </p:nvPr>
        </p:nvSpPr>
        <p:spPr/>
        <p:txBody>
          <a:bodyPr/>
          <a:lstStyle/>
          <a:p>
            <a:r>
              <a:rPr lang="ja-JP" altLang="en-US" dirty="0"/>
              <a:t>ことば</a:t>
            </a:r>
            <a:r>
              <a:rPr kumimoji="1" lang="ja-JP" altLang="en-US" dirty="0"/>
              <a:t>の学習にはトライアンドエラーの繰り返しが必要．</a:t>
            </a:r>
            <a:endParaRPr kumimoji="1" lang="en-US" altLang="ja-JP" dirty="0"/>
          </a:p>
          <a:p>
            <a:r>
              <a:rPr kumimoji="1" lang="ja-JP" altLang="en-US" dirty="0"/>
              <a:t>「アクティブに学ぶ」ことができる学習環境とは？</a:t>
            </a:r>
            <a:endParaRPr kumimoji="1" lang="en-US" altLang="ja-JP" dirty="0"/>
          </a:p>
          <a:p>
            <a:pPr lvl="1"/>
            <a:r>
              <a:rPr kumimoji="1" lang="ja-JP" altLang="en-US" dirty="0"/>
              <a:t>安心して失敗できる環境</a:t>
            </a:r>
            <a:endParaRPr kumimoji="1" lang="en-US" altLang="ja-JP" dirty="0"/>
          </a:p>
          <a:p>
            <a:pPr lvl="1"/>
            <a:r>
              <a:rPr lang="ja-JP" altLang="en-US" dirty="0"/>
              <a:t>失敗を振り返り，繰り返し何度でも練習できる環境</a:t>
            </a:r>
            <a:endParaRPr lang="en-US" altLang="ja-JP" dirty="0"/>
          </a:p>
          <a:p>
            <a:pPr lvl="1"/>
            <a:r>
              <a:rPr kumimoji="1" lang="ja-JP" altLang="en-US" dirty="0"/>
              <a:t>失敗を活かし成長を実感できる環境</a:t>
            </a:r>
            <a:endParaRPr kumimoji="1" lang="en-US" altLang="ja-JP" dirty="0"/>
          </a:p>
          <a:p>
            <a:r>
              <a:rPr lang="ja-JP" altLang="en-US" dirty="0"/>
              <a:t>失敗を繰り返しながら身につける外国語学習の方法を紹介する．</a:t>
            </a:r>
            <a:endParaRPr kumimoji="1" lang="ja-JP" altLang="en-US" dirty="0"/>
          </a:p>
        </p:txBody>
      </p:sp>
    </p:spTree>
    <p:extLst>
      <p:ext uri="{BB962C8B-B14F-4D97-AF65-F5344CB8AC3E}">
        <p14:creationId xmlns:p14="http://schemas.microsoft.com/office/powerpoint/2010/main" val="158577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28575">
            <a:solidFill>
              <a:srgbClr val="00B0F0"/>
            </a:solidFill>
          </a:ln>
        </p:spPr>
        <p:txBody>
          <a:bodyPr/>
          <a:lstStyle/>
          <a:p>
            <a:r>
              <a:rPr kumimoji="1" lang="ja-JP" altLang="en-US" dirty="0"/>
              <a:t>教材を提示する</a:t>
            </a:r>
          </a:p>
        </p:txBody>
      </p:sp>
      <p:sp>
        <p:nvSpPr>
          <p:cNvPr id="3" name="コンテンツ プレースホルダー 2"/>
          <p:cNvSpPr>
            <a:spLocks noGrp="1"/>
          </p:cNvSpPr>
          <p:nvPr>
            <p:ph idx="1"/>
          </p:nvPr>
        </p:nvSpPr>
        <p:spPr/>
        <p:txBody>
          <a:bodyPr/>
          <a:lstStyle/>
          <a:p>
            <a:r>
              <a:rPr kumimoji="1" lang="en-US" altLang="ja-JP" dirty="0"/>
              <a:t>PC</a:t>
            </a:r>
            <a:r>
              <a:rPr kumimoji="1" lang="ja-JP" altLang="en-US" dirty="0"/>
              <a:t>教室で行われた「統計入門」の授業で，</a:t>
            </a:r>
            <a:r>
              <a:rPr kumimoji="1" lang="en-US" altLang="ja-JP" dirty="0"/>
              <a:t>iPhone </a:t>
            </a:r>
            <a:r>
              <a:rPr kumimoji="1" lang="ja-JP" altLang="en-US" dirty="0"/>
              <a:t>をセカンドモニタとして使用した実践研究を紹介する．</a:t>
            </a:r>
          </a:p>
        </p:txBody>
      </p:sp>
    </p:spTree>
    <p:extLst>
      <p:ext uri="{BB962C8B-B14F-4D97-AF65-F5344CB8AC3E}">
        <p14:creationId xmlns:p14="http://schemas.microsoft.com/office/powerpoint/2010/main" val="10656767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外国語学習は本来４技能を養う能動的なもの．</a:t>
            </a:r>
            <a:endParaRPr kumimoji="1" lang="en-US" altLang="ja-JP" dirty="0"/>
          </a:p>
          <a:p>
            <a:r>
              <a:rPr lang="ja-JP" altLang="en-US" dirty="0"/>
              <a:t>しかし，声に出して「話す」訓練をする時間が極端に少ない．</a:t>
            </a:r>
            <a:endParaRPr lang="en-US" altLang="ja-JP" dirty="0"/>
          </a:p>
          <a:p>
            <a:r>
              <a:rPr kumimoji="1" lang="ja-JP" altLang="en-US" dirty="0"/>
              <a:t>「音」が中心要素になり，記録や評価，フィードバックが難しいこと，とりわけ，学習成果の可視化が難しいことが原因ではないか．</a:t>
            </a:r>
            <a:endParaRPr kumimoji="1" lang="en-US" altLang="ja-JP" dirty="0"/>
          </a:p>
          <a:p>
            <a:r>
              <a:rPr lang="ja-JP" altLang="en-US" dirty="0"/>
              <a:t>しかし，</a:t>
            </a:r>
            <a:r>
              <a:rPr lang="en-US" altLang="ja-JP" dirty="0"/>
              <a:t>ICT </a:t>
            </a:r>
            <a:r>
              <a:rPr lang="ja-JP" altLang="en-US" dirty="0"/>
              <a:t>環境の劇的な進歩によって状況は変化した．</a:t>
            </a:r>
            <a:endParaRPr lang="en-US" altLang="ja-JP" dirty="0"/>
          </a:p>
          <a:p>
            <a:pPr lvl="1"/>
            <a:r>
              <a:rPr kumimoji="1" lang="ja-JP" altLang="en-US" dirty="0"/>
              <a:t>音声認識によって音の文字化ができるようになった</a:t>
            </a:r>
            <a:endParaRPr kumimoji="1" lang="en-US" altLang="ja-JP" dirty="0"/>
          </a:p>
          <a:p>
            <a:pPr lvl="1"/>
            <a:r>
              <a:rPr kumimoji="1" lang="ja-JP" altLang="en-US" dirty="0"/>
              <a:t>携帯端末を使って自分の声と姿を映像として記録し，その場で再生して確認できるようになった．</a:t>
            </a:r>
            <a:endParaRPr kumimoji="1" lang="en-US" altLang="ja-JP" dirty="0"/>
          </a:p>
        </p:txBody>
      </p:sp>
    </p:spTree>
    <p:extLst>
      <p:ext uri="{BB962C8B-B14F-4D97-AF65-F5344CB8AC3E}">
        <p14:creationId xmlns:p14="http://schemas.microsoft.com/office/powerpoint/2010/main" val="331573618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3.1</a:t>
            </a:r>
            <a:r>
              <a:rPr lang="ja-JP" altLang="en-US" dirty="0"/>
              <a:t> ドイツ語初級クラスの流れ</a:t>
            </a:r>
            <a:endParaRPr kumimoji="1" lang="ja-JP" altLang="en-US" dirty="0"/>
          </a:p>
        </p:txBody>
      </p:sp>
      <p:sp>
        <p:nvSpPr>
          <p:cNvPr id="3" name="コンテンツ プレースホルダー 2"/>
          <p:cNvSpPr>
            <a:spLocks noGrp="1"/>
          </p:cNvSpPr>
          <p:nvPr>
            <p:ph idx="1"/>
          </p:nvPr>
        </p:nvSpPr>
        <p:spPr/>
        <p:txBody>
          <a:bodyPr/>
          <a:lstStyle/>
          <a:p>
            <a:r>
              <a:rPr lang="en-US" altLang="ja-JP" dirty="0"/>
              <a:t>15</a:t>
            </a:r>
            <a:r>
              <a:rPr kumimoji="1" lang="ja-JP" altLang="en-US" dirty="0"/>
              <a:t>週を５週ごとに３クールに分ける．</a:t>
            </a:r>
            <a:endParaRPr kumimoji="1" lang="en-US" altLang="ja-JP" dirty="0"/>
          </a:p>
          <a:p>
            <a:r>
              <a:rPr kumimoji="1" lang="ja-JP" altLang="en-US" dirty="0"/>
              <a:t>各クールの４週を発音練習，対話練習，シナリオ作成にあてる．</a:t>
            </a:r>
            <a:endParaRPr kumimoji="1" lang="en-US" altLang="ja-JP" dirty="0"/>
          </a:p>
          <a:p>
            <a:r>
              <a:rPr lang="ja-JP" altLang="en-US" dirty="0"/>
              <a:t>最終週にそのクールの成果をまとめたビデオ撮影を行う．</a:t>
            </a:r>
            <a:endParaRPr lang="en-US" altLang="ja-JP" dirty="0"/>
          </a:p>
          <a:p>
            <a:r>
              <a:rPr kumimoji="1" lang="ja-JP" altLang="en-US" dirty="0"/>
              <a:t>クラス</a:t>
            </a:r>
            <a:r>
              <a:rPr lang="ja-JP" altLang="en-US" dirty="0"/>
              <a:t>での学習はすべて３人グループで行う．</a:t>
            </a:r>
            <a:endParaRPr kumimoji="1" lang="ja-JP" altLang="en-US" dirty="0"/>
          </a:p>
        </p:txBody>
      </p:sp>
    </p:spTree>
    <p:extLst>
      <p:ext uri="{BB962C8B-B14F-4D97-AF65-F5344CB8AC3E}">
        <p14:creationId xmlns:p14="http://schemas.microsoft.com/office/powerpoint/2010/main" val="9860025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3.2 </a:t>
            </a:r>
            <a:r>
              <a:rPr kumimoji="1" lang="ja-JP" altLang="en-US" dirty="0"/>
              <a:t>音声認識アプリを使った発音練習</a:t>
            </a:r>
          </a:p>
        </p:txBody>
      </p:sp>
      <p:sp>
        <p:nvSpPr>
          <p:cNvPr id="3" name="コンテンツ プレースホルダー 2"/>
          <p:cNvSpPr>
            <a:spLocks noGrp="1"/>
          </p:cNvSpPr>
          <p:nvPr>
            <p:ph idx="1"/>
          </p:nvPr>
        </p:nvSpPr>
        <p:spPr/>
        <p:txBody>
          <a:bodyPr/>
          <a:lstStyle/>
          <a:p>
            <a:r>
              <a:rPr kumimoji="1" lang="ja-JP" altLang="en-US" dirty="0"/>
              <a:t>音声認識アプリは，ネイティブスピーカーの明瞭な発音であればほぼ正しく認識して文字化される．</a:t>
            </a:r>
            <a:endParaRPr kumimoji="1" lang="en-US" altLang="ja-JP" dirty="0"/>
          </a:p>
          <a:p>
            <a:r>
              <a:rPr lang="ja-JP" altLang="en-US" dirty="0"/>
              <a:t>授業では，ドイツ語表現（文）をプリントで配布し，５分ほど解説をしてから音声認識アプリ（</a:t>
            </a:r>
            <a:r>
              <a:rPr lang="en-US" altLang="ja-JP" dirty="0"/>
              <a:t>Dragon Dictation</a:t>
            </a:r>
            <a:r>
              <a:rPr lang="ja-JP" altLang="en-US" dirty="0"/>
              <a:t>）を使った発音練習に入る．</a:t>
            </a:r>
            <a:endParaRPr lang="en-US" altLang="ja-JP" dirty="0"/>
          </a:p>
          <a:p>
            <a:r>
              <a:rPr lang="ja-JP" altLang="en-US" dirty="0"/>
              <a:t>教師は机間巡視しながら，必要に応じて修正すべきポイントを示す．</a:t>
            </a:r>
            <a:endParaRPr lang="en-US" altLang="ja-JP" dirty="0"/>
          </a:p>
          <a:p>
            <a:r>
              <a:rPr kumimoji="1" lang="ja-JP" altLang="en-US" dirty="0"/>
              <a:t>学生は，修正を試みながら，正しく認識されるよう何度も練習する．</a:t>
            </a:r>
          </a:p>
        </p:txBody>
      </p:sp>
    </p:spTree>
    <p:extLst>
      <p:ext uri="{BB962C8B-B14F-4D97-AF65-F5344CB8AC3E}">
        <p14:creationId xmlns:p14="http://schemas.microsoft.com/office/powerpoint/2010/main" val="37806669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3.3 </a:t>
            </a:r>
            <a:r>
              <a:rPr kumimoji="1" lang="ja-JP" altLang="en-US" dirty="0"/>
              <a:t>ビデオ撮影</a:t>
            </a:r>
          </a:p>
        </p:txBody>
      </p:sp>
      <p:sp>
        <p:nvSpPr>
          <p:cNvPr id="3" name="コンテンツ プレースホルダー 2"/>
          <p:cNvSpPr>
            <a:spLocks noGrp="1"/>
          </p:cNvSpPr>
          <p:nvPr>
            <p:ph idx="1"/>
          </p:nvPr>
        </p:nvSpPr>
        <p:spPr/>
        <p:txBody>
          <a:bodyPr/>
          <a:lstStyle/>
          <a:p>
            <a:r>
              <a:rPr kumimoji="1" lang="ja-JP" altLang="en-US" dirty="0"/>
              <a:t>各クール４回の授業内容を活用しながらシナリオを組み立て，グループでミニドラマ</a:t>
            </a:r>
            <a:r>
              <a:rPr lang="ja-JP" altLang="en-US" dirty="0"/>
              <a:t>（</a:t>
            </a:r>
            <a:r>
              <a:rPr lang="en-US" altLang="ja-JP" dirty="0"/>
              <a:t>60</a:t>
            </a:r>
            <a:r>
              <a:rPr lang="ja-JP" altLang="en-US" dirty="0"/>
              <a:t>秒から</a:t>
            </a:r>
            <a:r>
              <a:rPr lang="en-US" altLang="ja-JP" dirty="0"/>
              <a:t>90</a:t>
            </a:r>
            <a:r>
              <a:rPr lang="ja-JP" altLang="en-US" dirty="0"/>
              <a:t>秒）</a:t>
            </a:r>
            <a:r>
              <a:rPr kumimoji="1" lang="ja-JP" altLang="en-US" dirty="0"/>
              <a:t>を演じビデオ撮影する．撮影には</a:t>
            </a:r>
            <a:r>
              <a:rPr kumimoji="1" lang="en-US" altLang="ja-JP" dirty="0"/>
              <a:t>iPad</a:t>
            </a:r>
            <a:r>
              <a:rPr lang="ja-JP" altLang="en-US" dirty="0"/>
              <a:t>標準のカメラアプリを用いる．</a:t>
            </a:r>
            <a:endParaRPr lang="en-US" altLang="ja-JP" dirty="0"/>
          </a:p>
          <a:p>
            <a:r>
              <a:rPr kumimoji="1" lang="ja-JP" altLang="en-US" dirty="0"/>
              <a:t>撮影は</a:t>
            </a:r>
            <a:r>
              <a:rPr kumimoji="1" lang="en-US" altLang="ja-JP" dirty="0"/>
              <a:t>60</a:t>
            </a:r>
            <a:r>
              <a:rPr kumimoji="1" lang="ja-JP" altLang="en-US" dirty="0"/>
              <a:t>分ほどかけて教室外で行う．</a:t>
            </a:r>
            <a:r>
              <a:rPr lang="ja-JP" altLang="en-US" dirty="0"/>
              <a:t>制限時間内であれば何度でも撮り直しできる．</a:t>
            </a:r>
            <a:endParaRPr lang="en-US" altLang="ja-JP" dirty="0"/>
          </a:p>
          <a:p>
            <a:r>
              <a:rPr kumimoji="1" lang="ja-JP" altLang="en-US" dirty="0"/>
              <a:t>役割はローテーションし，シナリオはすべて覚えたうえで出演する．</a:t>
            </a:r>
            <a:endParaRPr kumimoji="1" lang="en-US" altLang="ja-JP" dirty="0"/>
          </a:p>
          <a:p>
            <a:r>
              <a:rPr lang="ja-JP" altLang="en-US" dirty="0"/>
              <a:t>最終的には，グループで３本の完成品を提出することになる．</a:t>
            </a:r>
            <a:endParaRPr kumimoji="1" lang="en-US" altLang="ja-JP" dirty="0"/>
          </a:p>
        </p:txBody>
      </p:sp>
    </p:spTree>
    <p:extLst>
      <p:ext uri="{BB962C8B-B14F-4D97-AF65-F5344CB8AC3E}">
        <p14:creationId xmlns:p14="http://schemas.microsoft.com/office/powerpoint/2010/main" val="33042398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撮影したビデオは教室に戻ってから </a:t>
            </a:r>
            <a:r>
              <a:rPr lang="en-US" altLang="ja-JP" dirty="0"/>
              <a:t>YouTube </a:t>
            </a:r>
            <a:r>
              <a:rPr lang="ja-JP" altLang="en-US" dirty="0"/>
              <a:t>にアップする．</a:t>
            </a:r>
            <a:endParaRPr lang="en-US" altLang="ja-JP" dirty="0"/>
          </a:p>
          <a:p>
            <a:r>
              <a:rPr lang="ja-JP" altLang="en-US" dirty="0"/>
              <a:t>シナリオは対話で構成されるため，グループで一緒に練習することが重要になる．授業の空き時間や休日に集まって練習する．</a:t>
            </a:r>
          </a:p>
        </p:txBody>
      </p:sp>
    </p:spTree>
    <p:extLst>
      <p:ext uri="{BB962C8B-B14F-4D97-AF65-F5344CB8AC3E}">
        <p14:creationId xmlns:p14="http://schemas.microsoft.com/office/powerpoint/2010/main" val="9192330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a:t>「覚えたつもりだったけど，実際にやってみるとことばが出てこなかった」という感想を述べる学生が多い．</a:t>
            </a:r>
            <a:endParaRPr kumimoji="1" lang="en-US" altLang="ja-JP" dirty="0"/>
          </a:p>
          <a:p>
            <a:r>
              <a:rPr lang="ja-JP" altLang="en-US" dirty="0"/>
              <a:t>学生は，これを失敗経験として，「覚える」という作業をとらえなおす．このことが次のビデオ撮影への動機づけとなる．</a:t>
            </a:r>
            <a:endParaRPr lang="en-US" altLang="ja-JP" dirty="0"/>
          </a:p>
          <a:p>
            <a:r>
              <a:rPr kumimoji="1" lang="ja-JP" altLang="en-US" dirty="0"/>
              <a:t>普段</a:t>
            </a:r>
            <a:r>
              <a:rPr lang="ja-JP" altLang="en-US" dirty="0"/>
              <a:t>の</a:t>
            </a:r>
            <a:r>
              <a:rPr kumimoji="1" lang="ja-JP" altLang="en-US" dirty="0"/>
              <a:t>授業でも練習態度が変化する．</a:t>
            </a:r>
          </a:p>
        </p:txBody>
      </p:sp>
    </p:spTree>
    <p:extLst>
      <p:ext uri="{BB962C8B-B14F-4D97-AF65-F5344CB8AC3E}">
        <p14:creationId xmlns:p14="http://schemas.microsoft.com/office/powerpoint/2010/main" val="43035942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4 </a:t>
            </a:r>
            <a:r>
              <a:rPr kumimoji="1" lang="ja-JP" altLang="en-US" dirty="0"/>
              <a:t>シナリオ作成</a:t>
            </a:r>
          </a:p>
        </p:txBody>
      </p:sp>
      <p:sp>
        <p:nvSpPr>
          <p:cNvPr id="3" name="コンテンツ プレースホルダー 2"/>
          <p:cNvSpPr>
            <a:spLocks noGrp="1"/>
          </p:cNvSpPr>
          <p:nvPr>
            <p:ph idx="1"/>
          </p:nvPr>
        </p:nvSpPr>
        <p:spPr/>
        <p:txBody>
          <a:bodyPr/>
          <a:lstStyle/>
          <a:p>
            <a:r>
              <a:rPr kumimoji="1" lang="ja-JP" altLang="en-US" dirty="0"/>
              <a:t>初級段階では学習した表現が少ないため，シナリオを作成しようとすると，どうしても未習の表現を使いたくなる．</a:t>
            </a:r>
            <a:endParaRPr kumimoji="1" lang="en-US" altLang="ja-JP" dirty="0"/>
          </a:p>
          <a:p>
            <a:r>
              <a:rPr lang="ja-JP" altLang="en-US" dirty="0"/>
              <a:t>学生は，辞書アプリや例文データベースを利用して，表現したいと思う内容に近い文を探し，単語を置き換えてシナリオの一部に取り入れている．</a:t>
            </a:r>
            <a:endParaRPr lang="en-US" altLang="ja-JP" dirty="0"/>
          </a:p>
          <a:p>
            <a:r>
              <a:rPr kumimoji="1" lang="ja-JP" altLang="en-US" dirty="0"/>
              <a:t>シナリオ作成</a:t>
            </a:r>
            <a:r>
              <a:rPr lang="ja-JP" altLang="en-US" dirty="0"/>
              <a:t>はホワイトボードを使いながら行う．進捗状況が教師からも他のグループからも一覧でき，問題点の修正や説明もグループでシェアしながら行うことができる．</a:t>
            </a:r>
            <a:endParaRPr kumimoji="1" lang="ja-JP" altLang="en-US" dirty="0"/>
          </a:p>
        </p:txBody>
      </p:sp>
    </p:spTree>
    <p:extLst>
      <p:ext uri="{BB962C8B-B14F-4D97-AF65-F5344CB8AC3E}">
        <p14:creationId xmlns:p14="http://schemas.microsoft.com/office/powerpoint/2010/main" val="396849224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5 </a:t>
            </a:r>
            <a:r>
              <a:rPr kumimoji="1" lang="ja-JP" altLang="en-US" dirty="0"/>
              <a:t>振り返り</a:t>
            </a:r>
          </a:p>
        </p:txBody>
      </p:sp>
      <p:sp>
        <p:nvSpPr>
          <p:cNvPr id="3" name="コンテンツ プレースホルダー 2"/>
          <p:cNvSpPr>
            <a:spLocks noGrp="1"/>
          </p:cNvSpPr>
          <p:nvPr>
            <p:ph idx="1"/>
          </p:nvPr>
        </p:nvSpPr>
        <p:spPr/>
        <p:txBody>
          <a:bodyPr/>
          <a:lstStyle/>
          <a:p>
            <a:r>
              <a:rPr kumimoji="1" lang="en-US" altLang="ja-JP" dirty="0"/>
              <a:t>YouTube </a:t>
            </a:r>
            <a:r>
              <a:rPr kumimoji="1" lang="ja-JP" altLang="en-US" dirty="0"/>
              <a:t>にアップロードされたビデオは教師がグループごとにリスト化してまとめる．これにより，振り返りがしやすくなる．</a:t>
            </a:r>
            <a:endParaRPr kumimoji="1" lang="en-US" altLang="ja-JP" dirty="0"/>
          </a:p>
          <a:p>
            <a:r>
              <a:rPr lang="ja-JP" altLang="en-US" dirty="0"/>
              <a:t>撮影日ごとにまとめたリストも作成し，他のグループの成果も確認できるようにしている．</a:t>
            </a:r>
            <a:endParaRPr kumimoji="1" lang="ja-JP" altLang="en-US" dirty="0"/>
          </a:p>
        </p:txBody>
      </p:sp>
    </p:spTree>
    <p:extLst>
      <p:ext uri="{BB962C8B-B14F-4D97-AF65-F5344CB8AC3E}">
        <p14:creationId xmlns:p14="http://schemas.microsoft.com/office/powerpoint/2010/main" val="202542478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6 </a:t>
            </a:r>
            <a:r>
              <a:rPr kumimoji="1" lang="ja-JP" altLang="en-US" dirty="0"/>
              <a:t>学生の声</a:t>
            </a:r>
          </a:p>
        </p:txBody>
      </p:sp>
      <p:sp>
        <p:nvSpPr>
          <p:cNvPr id="3" name="コンテンツ プレースホルダー 2"/>
          <p:cNvSpPr>
            <a:spLocks noGrp="1"/>
          </p:cNvSpPr>
          <p:nvPr>
            <p:ph idx="1"/>
          </p:nvPr>
        </p:nvSpPr>
        <p:spPr/>
        <p:txBody>
          <a:bodyPr/>
          <a:lstStyle/>
          <a:p>
            <a:r>
              <a:rPr kumimoji="1" lang="ja-JP" altLang="en-US" dirty="0"/>
              <a:t>「ビデオ撮影で覚えたドイツ語はなかなか忘れない」</a:t>
            </a:r>
            <a:endParaRPr kumimoji="1" lang="en-US" altLang="ja-JP" dirty="0"/>
          </a:p>
          <a:p>
            <a:r>
              <a:rPr lang="ja-JP" altLang="en-US" dirty="0"/>
              <a:t>発音練習もビデオ撮影も，遊び感覚と真剣勝負の両面を備えている．時間制限はあるが失敗しても再挑戦でき，この活動を通して達成感と成長を実感できる．</a:t>
            </a:r>
            <a:endParaRPr kumimoji="1" lang="ja-JP" altLang="en-US" dirty="0"/>
          </a:p>
        </p:txBody>
      </p:sp>
    </p:spTree>
    <p:extLst>
      <p:ext uri="{BB962C8B-B14F-4D97-AF65-F5344CB8AC3E}">
        <p14:creationId xmlns:p14="http://schemas.microsoft.com/office/powerpoint/2010/main" val="2652126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ディスカッション（レポートへの準備）</a:t>
            </a:r>
          </a:p>
        </p:txBody>
      </p:sp>
      <p:sp>
        <p:nvSpPr>
          <p:cNvPr id="3" name="コンテンツ プレースホルダー 2"/>
          <p:cNvSpPr>
            <a:spLocks noGrp="1"/>
          </p:cNvSpPr>
          <p:nvPr>
            <p:ph idx="1"/>
          </p:nvPr>
        </p:nvSpPr>
        <p:spPr/>
        <p:txBody>
          <a:bodyPr/>
          <a:lstStyle/>
          <a:p>
            <a:r>
              <a:rPr lang="ja-JP" altLang="en-US" dirty="0"/>
              <a:t>携帯端末を使う授業のアイデアを考えてください．携帯端末を単に使えばよいのではなく，携帯端末の使用が学習の支援になる授業を考えてください．</a:t>
            </a:r>
            <a:endParaRPr lang="en-US" altLang="ja-JP" dirty="0"/>
          </a:p>
        </p:txBody>
      </p:sp>
    </p:spTree>
    <p:extLst>
      <p:ext uri="{BB962C8B-B14F-4D97-AF65-F5344CB8AC3E}">
        <p14:creationId xmlns:p14="http://schemas.microsoft.com/office/powerpoint/2010/main" val="643688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研究の動機</a:t>
            </a:r>
          </a:p>
        </p:txBody>
      </p:sp>
      <p:sp>
        <p:nvSpPr>
          <p:cNvPr id="3" name="コンテンツ プレースホルダ 2"/>
          <p:cNvSpPr>
            <a:spLocks noGrp="1"/>
          </p:cNvSpPr>
          <p:nvPr>
            <p:ph idx="1"/>
          </p:nvPr>
        </p:nvSpPr>
        <p:spPr/>
        <p:txBody>
          <a:bodyPr/>
          <a:lstStyle/>
          <a:p>
            <a:r>
              <a:rPr kumimoji="1" lang="ja-JP" altLang="en-US" dirty="0"/>
              <a:t>青山学院大学社会情報学部は，</a:t>
            </a:r>
            <a:r>
              <a:rPr kumimoji="1" lang="en-US" altLang="ja-JP" dirty="0"/>
              <a:t>2008</a:t>
            </a:r>
            <a:r>
              <a:rPr kumimoji="1" lang="ja-JP" altLang="en-US" dirty="0"/>
              <a:t>年度入学生から</a:t>
            </a:r>
            <a:r>
              <a:rPr kumimoji="1" lang="en-US" altLang="ja-JP" dirty="0"/>
              <a:t>2011</a:t>
            </a:r>
            <a:r>
              <a:rPr kumimoji="1" lang="ja-JP" altLang="en-US" dirty="0"/>
              <a:t>年度入学生まで， </a:t>
            </a:r>
            <a:r>
              <a:rPr kumimoji="1" lang="en-US" altLang="ja-JP" dirty="0" err="1"/>
              <a:t>iPhone</a:t>
            </a:r>
            <a:r>
              <a:rPr kumimoji="1" lang="en-US" altLang="ja-JP" dirty="0"/>
              <a:t> </a:t>
            </a:r>
            <a:r>
              <a:rPr kumimoji="1" lang="ja-JP" altLang="en-US" dirty="0"/>
              <a:t>を全学生に配布した．</a:t>
            </a:r>
            <a:endParaRPr kumimoji="1" lang="en-US" altLang="ja-JP" dirty="0"/>
          </a:p>
          <a:p>
            <a:pPr lvl="1"/>
            <a:r>
              <a:rPr kumimoji="1" lang="en-US" altLang="ja-JP" dirty="0" err="1"/>
              <a:t>iPhone</a:t>
            </a:r>
            <a:r>
              <a:rPr kumimoji="1" lang="en-US" altLang="ja-JP" dirty="0"/>
              <a:t> </a:t>
            </a:r>
            <a:r>
              <a:rPr kumimoji="1" lang="ja-JP" altLang="en-US" dirty="0"/>
              <a:t>を活用した教育を考えたい．</a:t>
            </a:r>
            <a:endParaRPr kumimoji="1" lang="en-US" altLang="ja-JP" dirty="0"/>
          </a:p>
          <a:p>
            <a:r>
              <a:rPr kumimoji="1" lang="ja-JP" altLang="en-US" dirty="0"/>
              <a:t>芝浦工業大学柏高校での奥田</a:t>
            </a:r>
            <a:r>
              <a:rPr lang="ja-JP" altLang="en-US" dirty="0"/>
              <a:t>宏志氏の</a:t>
            </a:r>
            <a:r>
              <a:rPr kumimoji="1" lang="ja-JP" altLang="en-US" dirty="0"/>
              <a:t>実践</a:t>
            </a:r>
            <a:endParaRPr kumimoji="1" lang="en-US" altLang="ja-JP" dirty="0"/>
          </a:p>
          <a:p>
            <a:pPr lvl="1"/>
            <a:r>
              <a:rPr kumimoji="1" lang="ja-JP" altLang="en-US" dirty="0"/>
              <a:t>理科の実験手順</a:t>
            </a:r>
            <a:r>
              <a:rPr lang="ja-JP" altLang="en-US" dirty="0"/>
              <a:t>の動画</a:t>
            </a:r>
            <a:r>
              <a:rPr kumimoji="1" lang="ja-JP" altLang="en-US" dirty="0"/>
              <a:t>を </a:t>
            </a:r>
            <a:r>
              <a:rPr lang="en-US" altLang="ja-JP" dirty="0"/>
              <a:t>iPod touch </a:t>
            </a:r>
            <a:r>
              <a:rPr lang="ja-JP" altLang="en-US" dirty="0"/>
              <a:t>で見る．実験の安全性向上．</a:t>
            </a:r>
            <a:endParaRPr lang="en-US" altLang="ja-JP" dirty="0"/>
          </a:p>
          <a:p>
            <a:pPr lvl="1"/>
            <a:r>
              <a:rPr kumimoji="1" lang="en-US" altLang="ja-JP" dirty="0" err="1"/>
              <a:t>iPhone</a:t>
            </a:r>
            <a:r>
              <a:rPr kumimoji="1" lang="en-US" altLang="ja-JP" dirty="0"/>
              <a:t> </a:t>
            </a:r>
            <a:r>
              <a:rPr kumimoji="1" lang="ja-JP" altLang="en-US" dirty="0"/>
              <a:t>の利点：</a:t>
            </a:r>
            <a:r>
              <a:rPr lang="ja-JP" altLang="en-US" dirty="0"/>
              <a:t>教材閲覧に十分な画面の大きさ，小型で邪魔にならない，すぐれた操作性．</a:t>
            </a:r>
            <a:endParaRPr kumimoji="1" lang="en-US" altLang="ja-JP" dirty="0"/>
          </a:p>
          <a:p>
            <a:endParaRPr kumimoji="1" lang="ja-JP" altLang="en-US" dirty="0"/>
          </a:p>
        </p:txBody>
      </p:sp>
    </p:spTree>
    <p:extLst>
      <p:ext uri="{BB962C8B-B14F-4D97-AF65-F5344CB8AC3E}">
        <p14:creationId xmlns:p14="http://schemas.microsoft.com/office/powerpoint/2010/main" val="5864410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20C813-E060-491B-8E2A-D57F84B9FD3E}"/>
              </a:ext>
            </a:extLst>
          </p:cNvPr>
          <p:cNvSpPr>
            <a:spLocks noGrp="1"/>
          </p:cNvSpPr>
          <p:nvPr>
            <p:ph type="title"/>
          </p:nvPr>
        </p:nvSpPr>
        <p:spPr/>
        <p:txBody>
          <a:bodyPr/>
          <a:lstStyle/>
          <a:p>
            <a:r>
              <a:rPr kumimoji="1" lang="ja-JP" altLang="en-US" dirty="0"/>
              <a:t>レポート課題</a:t>
            </a:r>
          </a:p>
        </p:txBody>
      </p:sp>
      <p:sp>
        <p:nvSpPr>
          <p:cNvPr id="3" name="コンテンツ プレースホルダー 2">
            <a:extLst>
              <a:ext uri="{FF2B5EF4-FFF2-40B4-BE49-F238E27FC236}">
                <a16:creationId xmlns:a16="http://schemas.microsoft.com/office/drawing/2014/main" id="{E22F42DE-7DB2-4C72-B0BE-05DCF568FEA7}"/>
              </a:ext>
            </a:extLst>
          </p:cNvPr>
          <p:cNvSpPr>
            <a:spLocks noGrp="1"/>
          </p:cNvSpPr>
          <p:nvPr>
            <p:ph idx="1"/>
          </p:nvPr>
        </p:nvSpPr>
        <p:spPr/>
        <p:txBody>
          <a:bodyPr/>
          <a:lstStyle/>
          <a:p>
            <a:r>
              <a:rPr kumimoji="1" lang="ja-JP" altLang="en-US" dirty="0"/>
              <a:t>自分が取得する教員免許の科目で、特定の単元を選んで、１人１台端末（すべての生徒が、自由使える端末１台を持つ）を活用した学習指導案を作成してください。１時間の授業での指導案を原則としますが、必要なら２時間以上にわたってもかまいません。授業を行う学年だけでなく、中学校なのか高等学校なのかを明示してください。</a:t>
            </a:r>
          </a:p>
        </p:txBody>
      </p:sp>
    </p:spTree>
    <p:extLst>
      <p:ext uri="{BB962C8B-B14F-4D97-AF65-F5344CB8AC3E}">
        <p14:creationId xmlns:p14="http://schemas.microsoft.com/office/powerpoint/2010/main" val="2407025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奥田実践をヒントに，自分の担当する講義での </a:t>
            </a:r>
            <a:r>
              <a:rPr lang="en-US" altLang="ja-JP" dirty="0" err="1"/>
              <a:t>iPhone</a:t>
            </a:r>
            <a:r>
              <a:rPr lang="en-US" altLang="ja-JP" dirty="0"/>
              <a:t> </a:t>
            </a:r>
            <a:r>
              <a:rPr lang="ja-JP" altLang="en-US" dirty="0"/>
              <a:t>の活用を考えた．</a:t>
            </a:r>
            <a:endParaRPr lang="en-US" altLang="ja-JP" dirty="0"/>
          </a:p>
          <a:p>
            <a:r>
              <a:rPr lang="ja-JP" altLang="en-US" dirty="0"/>
              <a:t>統計学の入門講義での，セカンドモニタとしての </a:t>
            </a:r>
            <a:r>
              <a:rPr lang="en-US" altLang="ja-JP" dirty="0" err="1"/>
              <a:t>iPhone</a:t>
            </a:r>
            <a:r>
              <a:rPr lang="en-US" altLang="ja-JP" dirty="0"/>
              <a:t> </a:t>
            </a:r>
            <a:r>
              <a:rPr lang="ja-JP" altLang="en-US" dirty="0"/>
              <a:t>の使用．</a:t>
            </a:r>
            <a:endParaRPr lang="en-US" altLang="ja-JP" dirty="0"/>
          </a:p>
          <a:p>
            <a:pPr lvl="1"/>
            <a:r>
              <a:rPr lang="ja-JP" altLang="en-US" dirty="0"/>
              <a:t>エクセルでのデータ解析・シミュレーション実習</a:t>
            </a:r>
            <a:endParaRPr lang="en-US" altLang="ja-JP" dirty="0"/>
          </a:p>
          <a:p>
            <a:pPr lvl="1"/>
            <a:r>
              <a:rPr lang="ja-JP" altLang="en-US" dirty="0"/>
              <a:t>エクセルを </a:t>
            </a:r>
            <a:r>
              <a:rPr lang="en-US" altLang="ja-JP" dirty="0"/>
              <a:t>PC </a:t>
            </a:r>
            <a:r>
              <a:rPr lang="ja-JP" altLang="en-US" dirty="0"/>
              <a:t>モニタで全画面表示</a:t>
            </a:r>
            <a:endParaRPr lang="en-US" altLang="ja-JP" dirty="0"/>
          </a:p>
          <a:p>
            <a:pPr lvl="1"/>
            <a:r>
              <a:rPr lang="ja-JP" altLang="en-US" dirty="0"/>
              <a:t>実習手順を示した</a:t>
            </a:r>
            <a:r>
              <a:rPr lang="en-US" altLang="ja-JP" dirty="0"/>
              <a:t>PDF</a:t>
            </a:r>
            <a:r>
              <a:rPr lang="ja-JP" altLang="en-US" dirty="0"/>
              <a:t>文書を</a:t>
            </a:r>
            <a:r>
              <a:rPr lang="en-US" altLang="ja-JP" dirty="0" err="1"/>
              <a:t>iPhone</a:t>
            </a:r>
            <a:r>
              <a:rPr lang="ja-JP" altLang="en-US" dirty="0"/>
              <a:t>で閲覧</a:t>
            </a:r>
            <a:endParaRPr lang="en-US" altLang="ja-JP" dirty="0"/>
          </a:p>
          <a:p>
            <a:pPr lvl="1"/>
            <a:r>
              <a:rPr lang="ja-JP" altLang="en-US" dirty="0"/>
              <a:t>ウィンドウの重なりなし．常に前面表示できる．</a:t>
            </a:r>
            <a:endParaRPr lang="en-US" altLang="ja-JP" dirty="0"/>
          </a:p>
          <a:p>
            <a:pPr lvl="1"/>
            <a:endParaRPr lang="en-US" altLang="ja-JP" dirty="0"/>
          </a:p>
        </p:txBody>
      </p:sp>
    </p:spTree>
    <p:extLst>
      <p:ext uri="{BB962C8B-B14F-4D97-AF65-F5344CB8AC3E}">
        <p14:creationId xmlns:p14="http://schemas.microsoft.com/office/powerpoint/2010/main" val="1717926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研究の目的</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a:t>Research Question</a:t>
            </a:r>
            <a:r>
              <a:rPr kumimoji="1" lang="ja-JP" altLang="en-US" dirty="0"/>
              <a:t>：統計学の授業での，セカンドモニタとしての </a:t>
            </a:r>
            <a:r>
              <a:rPr kumimoji="1" lang="en-US" altLang="ja-JP" dirty="0" err="1"/>
              <a:t>iPhone</a:t>
            </a:r>
            <a:r>
              <a:rPr kumimoji="1" lang="en-US" altLang="ja-JP" dirty="0"/>
              <a:t> </a:t>
            </a:r>
            <a:r>
              <a:rPr kumimoji="1" lang="ja-JP" altLang="en-US" dirty="0"/>
              <a:t>の使用</a:t>
            </a:r>
            <a:r>
              <a:rPr lang="ja-JP" altLang="en-US" dirty="0"/>
              <a:t>は</a:t>
            </a:r>
            <a:r>
              <a:rPr kumimoji="1" lang="ja-JP" altLang="en-US" dirty="0"/>
              <a:t>，学生にどれほど支持されるだろうか？こうした使用法は有望なのか？</a:t>
            </a:r>
            <a:endParaRPr kumimoji="1" lang="en-US" altLang="ja-JP" dirty="0"/>
          </a:p>
          <a:p>
            <a:r>
              <a:rPr lang="ja-JP" altLang="en-US" dirty="0"/>
              <a:t>学生は以下の２条件で度数分布表を作成．いずれがよいかを回答</a:t>
            </a:r>
            <a:endParaRPr lang="en-US" altLang="ja-JP" dirty="0"/>
          </a:p>
          <a:p>
            <a:pPr lvl="1"/>
            <a:r>
              <a:rPr lang="ja-JP" altLang="en-US" dirty="0"/>
              <a:t>シングルモニタ：</a:t>
            </a:r>
            <a:r>
              <a:rPr lang="en-US" altLang="ja-JP" dirty="0"/>
              <a:t>PC </a:t>
            </a:r>
            <a:r>
              <a:rPr lang="ja-JP" altLang="en-US" dirty="0"/>
              <a:t>の画面でエクセルと </a:t>
            </a:r>
            <a:r>
              <a:rPr lang="en-US" altLang="ja-JP" dirty="0"/>
              <a:t>PDF </a:t>
            </a:r>
            <a:r>
              <a:rPr lang="ja-JP" altLang="en-US" dirty="0"/>
              <a:t>の両方を表示</a:t>
            </a:r>
            <a:endParaRPr lang="en-US" altLang="ja-JP" dirty="0"/>
          </a:p>
          <a:p>
            <a:pPr lvl="1"/>
            <a:r>
              <a:rPr kumimoji="1" lang="ja-JP" altLang="en-US" dirty="0"/>
              <a:t>デュアルモニタ：</a:t>
            </a:r>
            <a:r>
              <a:rPr kumimoji="1" lang="en-US" altLang="ja-JP" dirty="0"/>
              <a:t>PDF </a:t>
            </a:r>
            <a:r>
              <a:rPr kumimoji="1" lang="ja-JP" altLang="en-US" dirty="0"/>
              <a:t>を</a:t>
            </a:r>
            <a:r>
              <a:rPr kumimoji="1" lang="en-US" altLang="ja-JP" dirty="0" err="1"/>
              <a:t>iPhone</a:t>
            </a:r>
            <a:r>
              <a:rPr kumimoji="1" lang="ja-JP" altLang="en-US" dirty="0"/>
              <a:t>で表示</a:t>
            </a:r>
            <a:endParaRPr kumimoji="1" lang="en-US" altLang="ja-JP" dirty="0"/>
          </a:p>
        </p:txBody>
      </p:sp>
    </p:spTree>
    <p:extLst>
      <p:ext uri="{BB962C8B-B14F-4D97-AF65-F5344CB8AC3E}">
        <p14:creationId xmlns:p14="http://schemas.microsoft.com/office/powerpoint/2010/main" val="3160754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TotalTime>
  <Words>4238</Words>
  <Application>Microsoft Office PowerPoint</Application>
  <PresentationFormat>ワイド画面</PresentationFormat>
  <Paragraphs>309</Paragraphs>
  <Slides>70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70</vt:i4>
      </vt:variant>
    </vt:vector>
  </HeadingPairs>
  <TitlesOfParts>
    <vt:vector size="75" baseType="lpstr">
      <vt:lpstr>游ゴシック</vt:lpstr>
      <vt:lpstr>游ゴシック Light</vt:lpstr>
      <vt:lpstr>Arial</vt:lpstr>
      <vt:lpstr>Times New Roman</vt:lpstr>
      <vt:lpstr>Office テーマ</vt:lpstr>
      <vt:lpstr>教育方法の研究　第11回　携帯端末の利用</vt:lpstr>
      <vt:lpstr>本時の内容</vt:lpstr>
      <vt:lpstr>個人の学習での携帯端末の利用</vt:lpstr>
      <vt:lpstr>学校で携帯端末は使用可能か？</vt:lpstr>
      <vt:lpstr>学校教育での携帯端末の使用目的</vt:lpstr>
      <vt:lpstr>教材を提示する</vt:lpstr>
      <vt:lpstr>研究の動機</vt:lpstr>
      <vt:lpstr>PowerPoint プレゼンテーション</vt:lpstr>
      <vt:lpstr>研究の目的</vt:lpstr>
      <vt:lpstr>実験１</vt:lpstr>
      <vt:lpstr>方法</vt:lpstr>
      <vt:lpstr>PowerPoint プレゼンテーション</vt:lpstr>
      <vt:lpstr>結果（2009年，実験１）</vt:lpstr>
      <vt:lpstr>PowerPoint プレゼンテーション</vt:lpstr>
      <vt:lpstr>PowerPoint プレゼンテーション</vt:lpstr>
      <vt:lpstr>考察</vt:lpstr>
      <vt:lpstr>PowerPoint プレゼンテーション</vt:lpstr>
      <vt:lpstr>PowerPoint プレゼンテーション</vt:lpstr>
      <vt:lpstr>PowerPoint プレゼンテーション</vt:lpstr>
      <vt:lpstr>実験２</vt:lpstr>
      <vt:lpstr>PowerPoint プレゼンテーション</vt:lpstr>
      <vt:lpstr>方法</vt:lpstr>
      <vt:lpstr> </vt:lpstr>
      <vt:lpstr>結果（2010年，実験２）</vt:lpstr>
      <vt:lpstr>考察</vt:lpstr>
      <vt:lpstr>実験３</vt:lpstr>
      <vt:lpstr>方法</vt:lpstr>
      <vt:lpstr>PowerPoint プレゼンテーション</vt:lpstr>
      <vt:lpstr>PowerPoint プレゼンテーション</vt:lpstr>
      <vt:lpstr>結果：教材閲覧方法の支持</vt:lpstr>
      <vt:lpstr>iPhone 使用頻度</vt:lpstr>
      <vt:lpstr>無線LAN接続経験</vt:lpstr>
      <vt:lpstr>無線LAN接続経験とiPhone支持</vt:lpstr>
      <vt:lpstr>結論</vt:lpstr>
      <vt:lpstr>インタラクティブな授業を実現する</vt:lpstr>
      <vt:lpstr>目的</vt:lpstr>
      <vt:lpstr>アイデア</vt:lpstr>
      <vt:lpstr>自由記述回答の即時評価</vt:lpstr>
      <vt:lpstr>方法</vt:lpstr>
      <vt:lpstr>PowerPoint プレゼンテーション</vt:lpstr>
      <vt:lpstr>PowerPoint プレゼンテーション</vt:lpstr>
      <vt:lpstr>PowerPoint プレゼンテーション</vt:lpstr>
      <vt:lpstr>４つの観点と期待された回答</vt:lpstr>
      <vt:lpstr>４つの観点と期待された回答</vt:lpstr>
      <vt:lpstr>質問への回答画面（iPhone）</vt:lpstr>
      <vt:lpstr>結果：プレ質問への回答</vt:lpstr>
      <vt:lpstr>PowerPoint プレゼンテーション</vt:lpstr>
      <vt:lpstr>結果：プレ質問への回答</vt:lpstr>
      <vt:lpstr>PowerPoint プレゼンテーション</vt:lpstr>
      <vt:lpstr>結果：理解変化の把握</vt:lpstr>
      <vt:lpstr>PowerPoint プレゼンテーション</vt:lpstr>
      <vt:lpstr>観点１からの回答を プレ質問への回答と比較</vt:lpstr>
      <vt:lpstr>観点２からの回答を 観点１からの回答と比較</vt:lpstr>
      <vt:lpstr>観点３からの回答を 観点２からの回答と比較</vt:lpstr>
      <vt:lpstr>観点４からの回答を 観点３からの回答と比較</vt:lpstr>
      <vt:lpstr>考察</vt:lpstr>
      <vt:lpstr>まとめ</vt:lpstr>
      <vt:lpstr>教室外での学習に使う</vt:lpstr>
      <vt:lpstr>1 はじめに</vt:lpstr>
      <vt:lpstr>PowerPoint プレゼンテーション</vt:lpstr>
      <vt:lpstr>3.1 ドイツ語初級クラスの流れ</vt:lpstr>
      <vt:lpstr>3.2 音声認識アプリを使った発音練習</vt:lpstr>
      <vt:lpstr>3.3 ビデオ撮影</vt:lpstr>
      <vt:lpstr>PowerPoint プレゼンテーション</vt:lpstr>
      <vt:lpstr>PowerPoint プレゼンテーション</vt:lpstr>
      <vt:lpstr>4 シナリオ作成</vt:lpstr>
      <vt:lpstr>5 振り返り</vt:lpstr>
      <vt:lpstr>6 学生の声</vt:lpstr>
      <vt:lpstr>ディスカッション（レポートへの準備）</vt:lpstr>
      <vt:lpstr>レポート課題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教育方法の研究　第11回　携帯端末の利用</dc:title>
  <dc:creator>寺尾 敦</dc:creator>
  <cp:lastModifiedBy>t41338TERAOAtsushi</cp:lastModifiedBy>
  <cp:revision>36</cp:revision>
  <dcterms:created xsi:type="dcterms:W3CDTF">2020-06-30T08:07:19Z</dcterms:created>
  <dcterms:modified xsi:type="dcterms:W3CDTF">2023-06-19T10:38:06Z</dcterms:modified>
</cp:coreProperties>
</file>