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 id="260" r:id="rId6"/>
    <p:sldId id="261" r:id="rId7"/>
    <p:sldId id="267" r:id="rId8"/>
    <p:sldId id="268" r:id="rId9"/>
    <p:sldId id="269" r:id="rId10"/>
    <p:sldId id="271" r:id="rId11"/>
    <p:sldId id="262" r:id="rId12"/>
    <p:sldId id="263" r:id="rId13"/>
    <p:sldId id="264" r:id="rId14"/>
    <p:sldId id="265" r:id="rId15"/>
    <p:sldId id="266" r:id="rId16"/>
    <p:sldId id="272" r:id="rId1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2" d="100"/>
          <a:sy n="92" d="100"/>
        </p:scale>
        <p:origin x="92" y="2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B59EAE3-944C-4CC5-ACF6-7DB6C9EB81CC}" type="datetimeFigureOut">
              <a:rPr kumimoji="1" lang="ja-JP" altLang="en-US" smtClean="0"/>
              <a:t>2022/6/13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E01996-242E-4258-9083-F6AA72580A21}" type="slidenum">
              <a:rPr kumimoji="1" lang="ja-JP" altLang="en-US" smtClean="0"/>
              <a:t>‹#›</a:t>
            </a:fld>
            <a:endParaRPr kumimoji="1" lang="ja-JP" altLang="en-US"/>
          </a:p>
        </p:txBody>
      </p:sp>
    </p:spTree>
    <p:extLst>
      <p:ext uri="{BB962C8B-B14F-4D97-AF65-F5344CB8AC3E}">
        <p14:creationId xmlns:p14="http://schemas.microsoft.com/office/powerpoint/2010/main" val="1666287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59EAE3-944C-4CC5-ACF6-7DB6C9EB81CC}" type="datetimeFigureOut">
              <a:rPr kumimoji="1" lang="ja-JP" altLang="en-US" smtClean="0"/>
              <a:t>2022/6/13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E01996-242E-4258-9083-F6AA72580A21}" type="slidenum">
              <a:rPr kumimoji="1" lang="ja-JP" altLang="en-US" smtClean="0"/>
              <a:t>‹#›</a:t>
            </a:fld>
            <a:endParaRPr kumimoji="1" lang="ja-JP" altLang="en-US"/>
          </a:p>
        </p:txBody>
      </p:sp>
    </p:spTree>
    <p:extLst>
      <p:ext uri="{BB962C8B-B14F-4D97-AF65-F5344CB8AC3E}">
        <p14:creationId xmlns:p14="http://schemas.microsoft.com/office/powerpoint/2010/main" val="1859946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59EAE3-944C-4CC5-ACF6-7DB6C9EB81CC}" type="datetimeFigureOut">
              <a:rPr kumimoji="1" lang="ja-JP" altLang="en-US" smtClean="0"/>
              <a:t>2022/6/13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E01996-242E-4258-9083-F6AA72580A21}" type="slidenum">
              <a:rPr kumimoji="1" lang="ja-JP" altLang="en-US" smtClean="0"/>
              <a:t>‹#›</a:t>
            </a:fld>
            <a:endParaRPr kumimoji="1" lang="ja-JP" altLang="en-US"/>
          </a:p>
        </p:txBody>
      </p:sp>
    </p:spTree>
    <p:extLst>
      <p:ext uri="{BB962C8B-B14F-4D97-AF65-F5344CB8AC3E}">
        <p14:creationId xmlns:p14="http://schemas.microsoft.com/office/powerpoint/2010/main" val="224624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59EAE3-944C-4CC5-ACF6-7DB6C9EB81CC}" type="datetimeFigureOut">
              <a:rPr kumimoji="1" lang="ja-JP" altLang="en-US" smtClean="0"/>
              <a:t>2022/6/13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E01996-242E-4258-9083-F6AA72580A21}" type="slidenum">
              <a:rPr kumimoji="1" lang="ja-JP" altLang="en-US" smtClean="0"/>
              <a:t>‹#›</a:t>
            </a:fld>
            <a:endParaRPr kumimoji="1" lang="ja-JP" altLang="en-US"/>
          </a:p>
        </p:txBody>
      </p:sp>
    </p:spTree>
    <p:extLst>
      <p:ext uri="{BB962C8B-B14F-4D97-AF65-F5344CB8AC3E}">
        <p14:creationId xmlns:p14="http://schemas.microsoft.com/office/powerpoint/2010/main" val="3324489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B59EAE3-944C-4CC5-ACF6-7DB6C9EB81CC}" type="datetimeFigureOut">
              <a:rPr kumimoji="1" lang="ja-JP" altLang="en-US" smtClean="0"/>
              <a:t>2022/6/13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E01996-242E-4258-9083-F6AA72580A21}" type="slidenum">
              <a:rPr kumimoji="1" lang="ja-JP" altLang="en-US" smtClean="0"/>
              <a:t>‹#›</a:t>
            </a:fld>
            <a:endParaRPr kumimoji="1" lang="ja-JP" altLang="en-US"/>
          </a:p>
        </p:txBody>
      </p:sp>
    </p:spTree>
    <p:extLst>
      <p:ext uri="{BB962C8B-B14F-4D97-AF65-F5344CB8AC3E}">
        <p14:creationId xmlns:p14="http://schemas.microsoft.com/office/powerpoint/2010/main" val="2507933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B59EAE3-944C-4CC5-ACF6-7DB6C9EB81CC}" type="datetimeFigureOut">
              <a:rPr kumimoji="1" lang="ja-JP" altLang="en-US" smtClean="0"/>
              <a:t>2022/6/13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E01996-242E-4258-9083-F6AA72580A21}" type="slidenum">
              <a:rPr kumimoji="1" lang="ja-JP" altLang="en-US" smtClean="0"/>
              <a:t>‹#›</a:t>
            </a:fld>
            <a:endParaRPr kumimoji="1" lang="ja-JP" altLang="en-US"/>
          </a:p>
        </p:txBody>
      </p:sp>
    </p:spTree>
    <p:extLst>
      <p:ext uri="{BB962C8B-B14F-4D97-AF65-F5344CB8AC3E}">
        <p14:creationId xmlns:p14="http://schemas.microsoft.com/office/powerpoint/2010/main" val="2393377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B59EAE3-944C-4CC5-ACF6-7DB6C9EB81CC}" type="datetimeFigureOut">
              <a:rPr kumimoji="1" lang="ja-JP" altLang="en-US" smtClean="0"/>
              <a:t>2022/6/13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9E01996-242E-4258-9083-F6AA72580A21}" type="slidenum">
              <a:rPr kumimoji="1" lang="ja-JP" altLang="en-US" smtClean="0"/>
              <a:t>‹#›</a:t>
            </a:fld>
            <a:endParaRPr kumimoji="1" lang="ja-JP" altLang="en-US"/>
          </a:p>
        </p:txBody>
      </p:sp>
    </p:spTree>
    <p:extLst>
      <p:ext uri="{BB962C8B-B14F-4D97-AF65-F5344CB8AC3E}">
        <p14:creationId xmlns:p14="http://schemas.microsoft.com/office/powerpoint/2010/main" val="1735239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B59EAE3-944C-4CC5-ACF6-7DB6C9EB81CC}" type="datetimeFigureOut">
              <a:rPr kumimoji="1" lang="ja-JP" altLang="en-US" smtClean="0"/>
              <a:t>2022/6/13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9E01996-242E-4258-9083-F6AA72580A21}" type="slidenum">
              <a:rPr kumimoji="1" lang="ja-JP" altLang="en-US" smtClean="0"/>
              <a:t>‹#›</a:t>
            </a:fld>
            <a:endParaRPr kumimoji="1" lang="ja-JP" altLang="en-US"/>
          </a:p>
        </p:txBody>
      </p:sp>
    </p:spTree>
    <p:extLst>
      <p:ext uri="{BB962C8B-B14F-4D97-AF65-F5344CB8AC3E}">
        <p14:creationId xmlns:p14="http://schemas.microsoft.com/office/powerpoint/2010/main" val="4278450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B59EAE3-944C-4CC5-ACF6-7DB6C9EB81CC}" type="datetimeFigureOut">
              <a:rPr kumimoji="1" lang="ja-JP" altLang="en-US" smtClean="0"/>
              <a:t>2022/6/13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9E01996-242E-4258-9083-F6AA72580A21}" type="slidenum">
              <a:rPr kumimoji="1" lang="ja-JP" altLang="en-US" smtClean="0"/>
              <a:t>‹#›</a:t>
            </a:fld>
            <a:endParaRPr kumimoji="1" lang="ja-JP" altLang="en-US"/>
          </a:p>
        </p:txBody>
      </p:sp>
    </p:spTree>
    <p:extLst>
      <p:ext uri="{BB962C8B-B14F-4D97-AF65-F5344CB8AC3E}">
        <p14:creationId xmlns:p14="http://schemas.microsoft.com/office/powerpoint/2010/main" val="3084335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59EAE3-944C-4CC5-ACF6-7DB6C9EB81CC}" type="datetimeFigureOut">
              <a:rPr kumimoji="1" lang="ja-JP" altLang="en-US" smtClean="0"/>
              <a:t>2022/6/13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E01996-242E-4258-9083-F6AA72580A21}" type="slidenum">
              <a:rPr kumimoji="1" lang="ja-JP" altLang="en-US" smtClean="0"/>
              <a:t>‹#›</a:t>
            </a:fld>
            <a:endParaRPr kumimoji="1" lang="ja-JP" altLang="en-US"/>
          </a:p>
        </p:txBody>
      </p:sp>
    </p:spTree>
    <p:extLst>
      <p:ext uri="{BB962C8B-B14F-4D97-AF65-F5344CB8AC3E}">
        <p14:creationId xmlns:p14="http://schemas.microsoft.com/office/powerpoint/2010/main" val="1513443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59EAE3-944C-4CC5-ACF6-7DB6C9EB81CC}" type="datetimeFigureOut">
              <a:rPr kumimoji="1" lang="ja-JP" altLang="en-US" smtClean="0"/>
              <a:t>2022/6/13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E01996-242E-4258-9083-F6AA72580A21}" type="slidenum">
              <a:rPr kumimoji="1" lang="ja-JP" altLang="en-US" smtClean="0"/>
              <a:t>‹#›</a:t>
            </a:fld>
            <a:endParaRPr kumimoji="1" lang="ja-JP" altLang="en-US"/>
          </a:p>
        </p:txBody>
      </p:sp>
    </p:spTree>
    <p:extLst>
      <p:ext uri="{BB962C8B-B14F-4D97-AF65-F5344CB8AC3E}">
        <p14:creationId xmlns:p14="http://schemas.microsoft.com/office/powerpoint/2010/main" val="1042015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59EAE3-944C-4CC5-ACF6-7DB6C9EB81CC}" type="datetimeFigureOut">
              <a:rPr kumimoji="1" lang="ja-JP" altLang="en-US" smtClean="0"/>
              <a:t>2022/6/13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E01996-242E-4258-9083-F6AA72580A21}" type="slidenum">
              <a:rPr kumimoji="1" lang="ja-JP" altLang="en-US" smtClean="0"/>
              <a:t>‹#›</a:t>
            </a:fld>
            <a:endParaRPr kumimoji="1" lang="ja-JP" altLang="en-US"/>
          </a:p>
        </p:txBody>
      </p:sp>
    </p:spTree>
    <p:extLst>
      <p:ext uri="{BB962C8B-B14F-4D97-AF65-F5344CB8AC3E}">
        <p14:creationId xmlns:p14="http://schemas.microsoft.com/office/powerpoint/2010/main" val="5862072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ipsj.or.jp/03somu/teigen/digital_demand.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mext.go.jp/content/20210325-mxt_kyokasyo01-000013745_02.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zoshindo-digital.com/information/" TargetMode="External"/><Relationship Id="rId2" Type="http://schemas.openxmlformats.org/officeDocument/2006/relationships/hyperlink" Target="https://www.tokyo-shoseki.co.jp/ict/taiken/" TargetMode="External"/><Relationship Id="rId1" Type="http://schemas.openxmlformats.org/officeDocument/2006/relationships/slideLayout" Target="../slideLayouts/slideLayout2.xml"/><Relationship Id="rId5" Type="http://schemas.openxmlformats.org/officeDocument/2006/relationships/hyperlink" Target="https://www.kyoiku-shuppan.co.jp/2020shou/digital/" TargetMode="External"/><Relationship Id="rId4" Type="http://schemas.openxmlformats.org/officeDocument/2006/relationships/hyperlink" Target="http://taiken.tokyo-shoseki.co.jp/gakushushaj/index.html"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www.mext.go.jp/b_menu/shingi/chousa/shotou/110/houkoku/1380531.ht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elaws.e-gov.go.jp/document?lawid=322AC0000000026"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dirty="0"/>
              <a:t>教育方法の研究　</a:t>
            </a:r>
            <a:r>
              <a:rPr lang="ja-JP" altLang="en-US" dirty="0"/>
              <a:t>第</a:t>
            </a:r>
            <a:r>
              <a:rPr lang="en-US" altLang="ja-JP" dirty="0"/>
              <a:t>10</a:t>
            </a:r>
            <a:r>
              <a:rPr lang="ja-JP" altLang="en-US" dirty="0"/>
              <a:t>回　デジタル教科書</a:t>
            </a:r>
            <a:endParaRPr kumimoji="1" lang="ja-JP" altLang="en-US" dirty="0"/>
          </a:p>
        </p:txBody>
      </p:sp>
      <p:sp>
        <p:nvSpPr>
          <p:cNvPr id="3" name="サブタイトル 2"/>
          <p:cNvSpPr>
            <a:spLocks noGrp="1"/>
          </p:cNvSpPr>
          <p:nvPr>
            <p:ph type="subTitle" idx="1"/>
          </p:nvPr>
        </p:nvSpPr>
        <p:spPr/>
        <p:txBody>
          <a:bodyPr/>
          <a:lstStyle/>
          <a:p>
            <a:r>
              <a:rPr lang="ja-JP" altLang="en-US" dirty="0"/>
              <a:t>寺尾 敦</a:t>
            </a:r>
            <a:endParaRPr lang="en-US" altLang="ja-JP" dirty="0"/>
          </a:p>
          <a:p>
            <a:r>
              <a:rPr lang="ja-JP" altLang="en-US" dirty="0"/>
              <a:t>青山学院大学社会情報学部</a:t>
            </a:r>
            <a:endParaRPr lang="en-US" altLang="ja-JP" dirty="0"/>
          </a:p>
          <a:p>
            <a:r>
              <a:rPr lang="en-US" altLang="ja-JP" dirty="0" err="1"/>
              <a:t>atsushi</a:t>
            </a:r>
            <a:r>
              <a:rPr lang="en-US" altLang="ja-JP" dirty="0"/>
              <a:t> [at] si.aoyama.ac.jp</a:t>
            </a:r>
            <a:endParaRPr lang="ja-JP" altLang="en-US" dirty="0"/>
          </a:p>
        </p:txBody>
      </p:sp>
    </p:spTree>
    <p:extLst>
      <p:ext uri="{BB962C8B-B14F-4D97-AF65-F5344CB8AC3E}">
        <p14:creationId xmlns:p14="http://schemas.microsoft.com/office/powerpoint/2010/main" val="25682187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D0B7C8-1C73-4590-B863-4634C6B8A9AF}"/>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019C0AB7-CBBB-478F-ADFC-2B887F43E097}"/>
              </a:ext>
            </a:extLst>
          </p:cNvPr>
          <p:cNvSpPr>
            <a:spLocks noGrp="1"/>
          </p:cNvSpPr>
          <p:nvPr>
            <p:ph idx="1"/>
          </p:nvPr>
        </p:nvSpPr>
        <p:spPr/>
        <p:txBody>
          <a:bodyPr>
            <a:normAutofit/>
          </a:bodyPr>
          <a:lstStyle/>
          <a:p>
            <a:r>
              <a:rPr kumimoji="1" lang="ja-JP" altLang="en-US" dirty="0"/>
              <a:t>デジタル教科書の本格導入には，批判的な意見がパブリックコメントに多く寄せられた．</a:t>
            </a:r>
            <a:endParaRPr kumimoji="1" lang="en-US" altLang="ja-JP" dirty="0"/>
          </a:p>
          <a:p>
            <a:pPr lvl="1"/>
            <a:r>
              <a:rPr lang="ja-JP" altLang="en-US" dirty="0"/>
              <a:t>学習効果が上がる科学的根拠がない</a:t>
            </a:r>
            <a:endParaRPr lang="en-US" altLang="ja-JP" dirty="0"/>
          </a:p>
          <a:p>
            <a:pPr lvl="1"/>
            <a:r>
              <a:rPr kumimoji="1" lang="ja-JP" altLang="en-US" dirty="0"/>
              <a:t>視力や読解力低下につながる</a:t>
            </a:r>
            <a:endParaRPr kumimoji="1" lang="en-US" altLang="ja-JP" dirty="0"/>
          </a:p>
          <a:p>
            <a:pPr lvl="1"/>
            <a:r>
              <a:rPr lang="ja-JP" altLang="en-US" dirty="0"/>
              <a:t>家庭や地域によって教育格差が生じる</a:t>
            </a:r>
            <a:endParaRPr lang="en-US" altLang="ja-JP" dirty="0"/>
          </a:p>
          <a:p>
            <a:r>
              <a:rPr lang="ja-JP" altLang="en-US" dirty="0"/>
              <a:t>萩生田文部科学大臣は「紙とデジタルをしばらくは併用するのが望ましい」と述べ，</a:t>
            </a:r>
            <a:r>
              <a:rPr lang="en-US" altLang="ja-JP" dirty="0"/>
              <a:t>2024</a:t>
            </a:r>
            <a:r>
              <a:rPr lang="ja-JP" altLang="en-US" dirty="0"/>
              <a:t>年度のデジタル全面移行を考えているのではないとした．</a:t>
            </a:r>
            <a:endParaRPr lang="en-US" altLang="ja-JP" dirty="0"/>
          </a:p>
          <a:p>
            <a:pPr lvl="1"/>
            <a:r>
              <a:rPr lang="ja-JP" altLang="en-US" dirty="0"/>
              <a:t>参考資料：</a:t>
            </a:r>
            <a:r>
              <a:rPr kumimoji="1" lang="ja-JP" altLang="en-US" dirty="0"/>
              <a:t> デジタル教科書「紙と併用」，デジタル移行不安に配慮（朝日新聞</a:t>
            </a:r>
            <a:r>
              <a:rPr kumimoji="1" lang="en-US" altLang="ja-JP" dirty="0"/>
              <a:t>2021</a:t>
            </a:r>
            <a:r>
              <a:rPr kumimoji="1" lang="ja-JP" altLang="en-US" dirty="0"/>
              <a:t>年</a:t>
            </a:r>
            <a:r>
              <a:rPr kumimoji="1" lang="en-US" altLang="ja-JP" dirty="0"/>
              <a:t>5</a:t>
            </a:r>
            <a:r>
              <a:rPr kumimoji="1" lang="ja-JP" altLang="en-US" dirty="0"/>
              <a:t>月</a:t>
            </a:r>
            <a:r>
              <a:rPr kumimoji="1" lang="en-US" altLang="ja-JP" dirty="0"/>
              <a:t>28</a:t>
            </a:r>
            <a:r>
              <a:rPr kumimoji="1" lang="ja-JP" altLang="en-US" dirty="0"/>
              <a:t>日）</a:t>
            </a:r>
            <a:endParaRPr lang="en-US" altLang="ja-JP" dirty="0"/>
          </a:p>
          <a:p>
            <a:endParaRPr kumimoji="1" lang="ja-JP" altLang="en-US" dirty="0"/>
          </a:p>
        </p:txBody>
      </p:sp>
    </p:spTree>
    <p:extLst>
      <p:ext uri="{BB962C8B-B14F-4D97-AF65-F5344CB8AC3E}">
        <p14:creationId xmlns:p14="http://schemas.microsoft.com/office/powerpoint/2010/main" val="352334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デジタル教科書・教材の機能</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a:t>指導者用と学習者用にいくつかの違いはあるが，ここでは一般的な機能をとりあげる．</a:t>
            </a:r>
            <a:endParaRPr kumimoji="1" lang="en-US" altLang="ja-JP" dirty="0"/>
          </a:p>
          <a:p>
            <a:pPr lvl="1"/>
            <a:r>
              <a:rPr kumimoji="1" lang="ja-JP" altLang="en-US" dirty="0"/>
              <a:t>音声</a:t>
            </a:r>
            <a:endParaRPr kumimoji="1" lang="en-US" altLang="ja-JP" dirty="0"/>
          </a:p>
          <a:p>
            <a:pPr lvl="1"/>
            <a:r>
              <a:rPr kumimoji="1" lang="ja-JP" altLang="en-US" dirty="0"/>
              <a:t>アニメーションや動画</a:t>
            </a:r>
            <a:endParaRPr kumimoji="1" lang="en-US" altLang="ja-JP" dirty="0">
              <a:solidFill>
                <a:srgbClr val="92D050"/>
              </a:solidFill>
            </a:endParaRPr>
          </a:p>
          <a:p>
            <a:pPr lvl="1"/>
            <a:r>
              <a:rPr kumimoji="1" lang="ja-JP" altLang="en-US" dirty="0"/>
              <a:t>文字や画像の拡大</a:t>
            </a:r>
            <a:endParaRPr kumimoji="1" lang="en-US" altLang="ja-JP" dirty="0"/>
          </a:p>
          <a:p>
            <a:pPr lvl="1"/>
            <a:r>
              <a:rPr lang="ja-JP" altLang="en-US" dirty="0"/>
              <a:t>書式やレイアウトの変更</a:t>
            </a:r>
            <a:endParaRPr lang="en-US" altLang="ja-JP" dirty="0"/>
          </a:p>
          <a:p>
            <a:pPr lvl="1"/>
            <a:r>
              <a:rPr lang="ja-JP" altLang="en-US" dirty="0"/>
              <a:t>（クイズ） </a:t>
            </a:r>
            <a:r>
              <a:rPr lang="en-US" altLang="ja-JP" dirty="0">
                <a:solidFill>
                  <a:srgbClr val="92D050"/>
                </a:solidFill>
              </a:rPr>
              <a:t># </a:t>
            </a:r>
            <a:r>
              <a:rPr lang="ja-JP" altLang="en-US" dirty="0">
                <a:solidFill>
                  <a:srgbClr val="92D050"/>
                </a:solidFill>
              </a:rPr>
              <a:t>紙でも可能だが，デジタルはフィードバックが容易</a:t>
            </a:r>
            <a:endParaRPr lang="en-US" altLang="ja-JP" dirty="0">
              <a:solidFill>
                <a:srgbClr val="92D050"/>
              </a:solidFill>
            </a:endParaRPr>
          </a:p>
          <a:p>
            <a:pPr lvl="1"/>
            <a:r>
              <a:rPr lang="ja-JP" altLang="en-US" dirty="0"/>
              <a:t>インタラクティブな操作</a:t>
            </a:r>
            <a:endParaRPr lang="en-US" altLang="ja-JP" dirty="0"/>
          </a:p>
          <a:p>
            <a:pPr lvl="1"/>
            <a:r>
              <a:rPr lang="ja-JP" altLang="en-US" u="sng" dirty="0">
                <a:solidFill>
                  <a:srgbClr val="FF0000"/>
                </a:solidFill>
              </a:rPr>
              <a:t>ノートの共有</a:t>
            </a:r>
            <a:endParaRPr lang="en-US" altLang="ja-JP" u="sng" dirty="0">
              <a:solidFill>
                <a:srgbClr val="FF0000"/>
              </a:solidFill>
            </a:endParaRPr>
          </a:p>
          <a:p>
            <a:pPr lvl="1"/>
            <a:r>
              <a:rPr kumimoji="1" lang="ja-JP" altLang="en-US" dirty="0"/>
              <a:t>（マーカー，書き込み） </a:t>
            </a:r>
            <a:r>
              <a:rPr kumimoji="1" lang="en-US" altLang="ja-JP" dirty="0">
                <a:solidFill>
                  <a:srgbClr val="92D050"/>
                </a:solidFill>
              </a:rPr>
              <a:t># </a:t>
            </a:r>
            <a:r>
              <a:rPr kumimoji="1" lang="ja-JP" altLang="en-US" dirty="0">
                <a:solidFill>
                  <a:srgbClr val="92D050"/>
                </a:solidFill>
              </a:rPr>
              <a:t>紙でも可能だが，</a:t>
            </a:r>
            <a:r>
              <a:rPr lang="ja-JP" altLang="en-US" dirty="0">
                <a:solidFill>
                  <a:srgbClr val="92D050"/>
                </a:solidFill>
              </a:rPr>
              <a:t>デジタルは修正が容易</a:t>
            </a:r>
            <a:endParaRPr kumimoji="1" lang="en-US" altLang="ja-JP" dirty="0">
              <a:solidFill>
                <a:srgbClr val="92D050"/>
              </a:solidFill>
            </a:endParaRPr>
          </a:p>
          <a:p>
            <a:pPr lvl="1"/>
            <a:endParaRPr kumimoji="1" lang="ja-JP" altLang="en-US" dirty="0"/>
          </a:p>
        </p:txBody>
      </p:sp>
      <p:sp>
        <p:nvSpPr>
          <p:cNvPr id="4" name="テキスト ボックス 3"/>
          <p:cNvSpPr txBox="1"/>
          <p:nvPr/>
        </p:nvSpPr>
        <p:spPr>
          <a:xfrm>
            <a:off x="1477818" y="5921931"/>
            <a:ext cx="6662401" cy="369332"/>
          </a:xfrm>
          <a:prstGeom prst="rect">
            <a:avLst/>
          </a:prstGeom>
          <a:noFill/>
        </p:spPr>
        <p:txBody>
          <a:bodyPr wrap="none" rtlCol="0">
            <a:spAutoFit/>
          </a:bodyPr>
          <a:lstStyle/>
          <a:p>
            <a:r>
              <a:rPr kumimoji="1" lang="ja-JP" altLang="en-US" dirty="0"/>
              <a:t>参考：デジタル教科書 変わる授業（朝日新聞</a:t>
            </a:r>
            <a:r>
              <a:rPr kumimoji="1" lang="en-US" altLang="ja-JP" dirty="0"/>
              <a:t>2019</a:t>
            </a:r>
            <a:r>
              <a:rPr kumimoji="1" lang="ja-JP" altLang="en-US" dirty="0"/>
              <a:t>年</a:t>
            </a:r>
            <a:r>
              <a:rPr kumimoji="1" lang="en-US" altLang="ja-JP" dirty="0"/>
              <a:t>3</a:t>
            </a:r>
            <a:r>
              <a:rPr kumimoji="1" lang="ja-JP" altLang="en-US" dirty="0"/>
              <a:t>月</a:t>
            </a:r>
            <a:r>
              <a:rPr kumimoji="1" lang="en-US" altLang="ja-JP" dirty="0"/>
              <a:t>31</a:t>
            </a:r>
            <a:r>
              <a:rPr kumimoji="1" lang="ja-JP" altLang="en-US" dirty="0"/>
              <a:t>日）</a:t>
            </a:r>
          </a:p>
        </p:txBody>
      </p:sp>
    </p:spTree>
    <p:extLst>
      <p:ext uri="{BB962C8B-B14F-4D97-AF65-F5344CB8AC3E}">
        <p14:creationId xmlns:p14="http://schemas.microsoft.com/office/powerpoint/2010/main" val="40767543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dirty="0"/>
              <a:t>児童・生徒はデジタル教科書に好意的な意見が多い（佐賀県武雄市での調査）</a:t>
            </a:r>
            <a:endParaRPr lang="en-US" altLang="ja-JP" dirty="0"/>
          </a:p>
          <a:p>
            <a:pPr lvl="1"/>
            <a:r>
              <a:rPr kumimoji="1" lang="ja-JP" altLang="en-US" dirty="0"/>
              <a:t>図形を動かして考えられる</a:t>
            </a:r>
            <a:endParaRPr kumimoji="1" lang="en-US" altLang="ja-JP" dirty="0"/>
          </a:p>
          <a:p>
            <a:pPr lvl="1"/>
            <a:r>
              <a:rPr lang="ja-JP" altLang="en-US" dirty="0"/>
              <a:t>自分の考えを共有できる</a:t>
            </a:r>
            <a:endParaRPr lang="en-US" altLang="ja-JP" dirty="0"/>
          </a:p>
          <a:p>
            <a:pPr lvl="1"/>
            <a:r>
              <a:rPr kumimoji="1" lang="ja-JP" altLang="en-US" dirty="0"/>
              <a:t>簡単に何度も直せる</a:t>
            </a:r>
            <a:endParaRPr kumimoji="1" lang="en-US" altLang="ja-JP" dirty="0"/>
          </a:p>
          <a:p>
            <a:pPr lvl="1"/>
            <a:r>
              <a:rPr lang="ja-JP" altLang="en-US" dirty="0"/>
              <a:t>自分の書いたものが保存でき，すぐに出せる</a:t>
            </a:r>
            <a:endParaRPr lang="en-US" altLang="ja-JP" dirty="0"/>
          </a:p>
          <a:p>
            <a:r>
              <a:rPr kumimoji="1" lang="ja-JP" altLang="en-US" dirty="0"/>
              <a:t>紙の教科書を好む意見</a:t>
            </a:r>
            <a:endParaRPr kumimoji="1" lang="en-US" altLang="ja-JP" dirty="0"/>
          </a:p>
          <a:p>
            <a:pPr lvl="1"/>
            <a:r>
              <a:rPr lang="ja-JP" altLang="en-US" dirty="0"/>
              <a:t>ページを開きやすい</a:t>
            </a:r>
            <a:endParaRPr lang="en-US" altLang="ja-JP" dirty="0"/>
          </a:p>
          <a:p>
            <a:pPr lvl="1"/>
            <a:r>
              <a:rPr kumimoji="1" lang="ja-JP" altLang="en-US" dirty="0"/>
              <a:t>大事なことが書き残せる</a:t>
            </a:r>
          </a:p>
        </p:txBody>
      </p:sp>
      <p:sp>
        <p:nvSpPr>
          <p:cNvPr id="4" name="テキスト ボックス 3"/>
          <p:cNvSpPr txBox="1"/>
          <p:nvPr/>
        </p:nvSpPr>
        <p:spPr>
          <a:xfrm>
            <a:off x="1477818" y="5718731"/>
            <a:ext cx="6918882" cy="369332"/>
          </a:xfrm>
          <a:prstGeom prst="rect">
            <a:avLst/>
          </a:prstGeom>
          <a:noFill/>
        </p:spPr>
        <p:txBody>
          <a:bodyPr wrap="none" rtlCol="0">
            <a:spAutoFit/>
          </a:bodyPr>
          <a:lstStyle/>
          <a:p>
            <a:r>
              <a:rPr kumimoji="1" lang="ja-JP" altLang="en-US" dirty="0"/>
              <a:t>参考：デジタル教科書 授業に新風（朝日新聞</a:t>
            </a:r>
            <a:r>
              <a:rPr kumimoji="1" lang="en-US" altLang="ja-JP" dirty="0"/>
              <a:t>2019</a:t>
            </a:r>
            <a:r>
              <a:rPr kumimoji="1" lang="ja-JP" altLang="en-US" dirty="0"/>
              <a:t>年</a:t>
            </a:r>
            <a:r>
              <a:rPr kumimoji="1" lang="en-US" altLang="ja-JP" dirty="0"/>
              <a:t>3</a:t>
            </a:r>
            <a:r>
              <a:rPr kumimoji="1" lang="ja-JP" altLang="en-US" dirty="0"/>
              <a:t>月</a:t>
            </a:r>
            <a:r>
              <a:rPr kumimoji="1" lang="en-US" altLang="ja-JP" dirty="0"/>
              <a:t>31</a:t>
            </a:r>
            <a:r>
              <a:rPr kumimoji="1" lang="ja-JP" altLang="en-US" dirty="0"/>
              <a:t>日）</a:t>
            </a:r>
          </a:p>
        </p:txBody>
      </p:sp>
    </p:spTree>
    <p:extLst>
      <p:ext uri="{BB962C8B-B14F-4D97-AF65-F5344CB8AC3E}">
        <p14:creationId xmlns:p14="http://schemas.microsoft.com/office/powerpoint/2010/main" val="24262991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デジタル教科書・教材の注意点</a:t>
            </a:r>
            <a:endParaRPr kumimoji="1" lang="ja-JP" altLang="en-US" dirty="0"/>
          </a:p>
        </p:txBody>
      </p:sp>
      <p:sp>
        <p:nvSpPr>
          <p:cNvPr id="3" name="コンテンツ プレースホルダー 2"/>
          <p:cNvSpPr>
            <a:spLocks noGrp="1"/>
          </p:cNvSpPr>
          <p:nvPr>
            <p:ph idx="1"/>
          </p:nvPr>
        </p:nvSpPr>
        <p:spPr/>
        <p:txBody>
          <a:bodyPr/>
          <a:lstStyle/>
          <a:p>
            <a:r>
              <a:rPr lang="en-US" altLang="ja-JP" dirty="0"/>
              <a:t>2010</a:t>
            </a:r>
            <a:r>
              <a:rPr lang="ja-JP" altLang="en-US" dirty="0"/>
              <a:t>年</a:t>
            </a:r>
            <a:r>
              <a:rPr lang="en-US" altLang="ja-JP" dirty="0"/>
              <a:t>12</a:t>
            </a:r>
            <a:r>
              <a:rPr lang="ja-JP" altLang="en-US" dirty="0"/>
              <a:t>月</a:t>
            </a:r>
            <a:r>
              <a:rPr lang="en-US" altLang="ja-JP" dirty="0"/>
              <a:t>7</a:t>
            </a:r>
            <a:r>
              <a:rPr lang="ja-JP" altLang="en-US" dirty="0"/>
              <a:t>日に，情報処理学会や日本数学会など８つの理数系学術団体は，“</a:t>
            </a:r>
            <a:r>
              <a:rPr lang="ja-JP" altLang="en-US" dirty="0">
                <a:hlinkClick r:id="rId2"/>
              </a:rPr>
              <a:t>「デジタル教科書」推進に際してのチェックリストの提案</a:t>
            </a:r>
            <a:r>
              <a:rPr lang="ja-JP" altLang="en-US" dirty="0"/>
              <a:t>”を行った．</a:t>
            </a:r>
            <a:endParaRPr lang="en-US" altLang="ja-JP" dirty="0"/>
          </a:p>
          <a:p>
            <a:pPr marL="914400" lvl="1" indent="-457200">
              <a:buFont typeface="+mj-lt"/>
              <a:buAutoNum type="arabicPeriod"/>
            </a:pPr>
            <a:r>
              <a:rPr lang="ja-JP" altLang="en-US" dirty="0"/>
              <a:t>「デジタル教科書」の導入が，手を動かして実験や観察を行う時間の縮減につながらないこと．</a:t>
            </a:r>
            <a:endParaRPr lang="en-US" altLang="ja-JP" dirty="0"/>
          </a:p>
          <a:p>
            <a:pPr marL="914400" lvl="1" indent="-457200">
              <a:buFont typeface="+mj-lt"/>
              <a:buAutoNum type="arabicPeriod"/>
            </a:pPr>
            <a:r>
              <a:rPr lang="ja-JP" altLang="en-US" dirty="0"/>
              <a:t>「デジタル教科書」において，虚構の映像を視聴させることのみで科学的事項の学習とすることが無いこと．</a:t>
            </a:r>
            <a:endParaRPr lang="en-US" altLang="ja-JP" dirty="0"/>
          </a:p>
          <a:p>
            <a:pPr marL="914400" lvl="1" indent="-457200">
              <a:buFont typeface="+mj-lt"/>
              <a:buAutoNum type="arabicPeriod"/>
            </a:pPr>
            <a:r>
              <a:rPr lang="ja-JP" altLang="en-US" dirty="0"/>
              <a:t>「デジタル教科書」の使用が，児童・生徒が紙と筆記用具を使って考えながら作図や計算を進める活動の縮減につながらないこと．</a:t>
            </a:r>
            <a:endParaRPr lang="en-US" altLang="ja-JP" dirty="0"/>
          </a:p>
          <a:p>
            <a:pPr marL="914400" lvl="1" indent="-457200">
              <a:buFont typeface="+mj-lt"/>
              <a:buAutoNum type="arabicPeriod"/>
            </a:pPr>
            <a:r>
              <a:rPr lang="ja-JP" altLang="en-US" dirty="0"/>
              <a:t>「デジタル教科書」の使用が，児童・生徒が自らの手と頭を働かせて授業内容を記録し整理する活動の縮減につながらないこと．</a:t>
            </a:r>
            <a:endParaRPr kumimoji="1" lang="ja-JP" altLang="en-US" dirty="0"/>
          </a:p>
        </p:txBody>
      </p:sp>
    </p:spTree>
    <p:extLst>
      <p:ext uri="{BB962C8B-B14F-4D97-AF65-F5344CB8AC3E}">
        <p14:creationId xmlns:p14="http://schemas.microsoft.com/office/powerpoint/2010/main" val="34837493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normAutofit lnSpcReduction="10000"/>
          </a:bodyPr>
          <a:lstStyle/>
          <a:p>
            <a:pPr marL="914400" lvl="1" indent="-457200">
              <a:buFont typeface="+mj-lt"/>
              <a:buAutoNum type="arabicPeriod" startAt="5"/>
            </a:pPr>
            <a:r>
              <a:rPr lang="ja-JP" altLang="en-US" dirty="0"/>
              <a:t>「デジタル教科書」の使用が，穴埋め形式や選択肢形式の問題による演習の比率増大につながらないこと．</a:t>
            </a:r>
            <a:endParaRPr lang="en-US" altLang="ja-JP" dirty="0"/>
          </a:p>
          <a:p>
            <a:pPr marL="914400" lvl="1" indent="-457200">
              <a:buFont typeface="+mj-lt"/>
              <a:buAutoNum type="arabicPeriod" startAt="5"/>
            </a:pPr>
            <a:r>
              <a:rPr lang="ja-JP" altLang="en-US" dirty="0"/>
              <a:t>「デジタル教科書」の使用が，児童・生徒が紙と筆記用具を使って考えながら作図や計算を進める活動の縮減につながらないこと．</a:t>
            </a:r>
            <a:endParaRPr lang="en-US" altLang="ja-JP" dirty="0"/>
          </a:p>
          <a:p>
            <a:pPr marL="914400" lvl="1" indent="-457200">
              <a:buFont typeface="+mj-lt"/>
              <a:buAutoNum type="arabicPeriod" startAt="5"/>
            </a:pPr>
            <a:r>
              <a:rPr lang="ja-JP" altLang="en-US" dirty="0"/>
              <a:t>「デジタル教科書」の使用により，授業の「プレゼンテーション化」や，児童・生徒に対するプレゼンテーション偏重・文章力軽視意識の植え付けが起きないようにすること．</a:t>
            </a:r>
            <a:endParaRPr lang="en-US" altLang="ja-JP" dirty="0"/>
          </a:p>
          <a:p>
            <a:pPr marL="914400" lvl="1" indent="-457200">
              <a:buFont typeface="+mj-lt"/>
              <a:buAutoNum type="arabicPeriod" startAt="5"/>
            </a:pPr>
            <a:r>
              <a:rPr lang="ja-JP" altLang="en-US" dirty="0"/>
              <a:t>「デジタル教科書」の導入に際して，教員の教科指導能力が軽視されることがないように，また教員の教材研究がより充実するように配慮すること．</a:t>
            </a:r>
            <a:endParaRPr lang="en-US" altLang="ja-JP" dirty="0"/>
          </a:p>
          <a:p>
            <a:pPr marL="914400" lvl="1" indent="-457200">
              <a:buFont typeface="+mj-lt"/>
              <a:buAutoNum type="arabicPeriod" startAt="5"/>
            </a:pPr>
            <a:r>
              <a:rPr lang="ja-JP" altLang="ja-JP" dirty="0"/>
              <a:t>「デジタル教科書」の導入に際しては，少なくとも当面の間は，現行の紙の教科書を併用し，評価や採択においては紙の教科書を基準とすること．</a:t>
            </a:r>
            <a:endParaRPr kumimoji="1" lang="ja-JP" altLang="en-US" dirty="0"/>
          </a:p>
        </p:txBody>
      </p:sp>
    </p:spTree>
    <p:extLst>
      <p:ext uri="{BB962C8B-B14F-4D97-AF65-F5344CB8AC3E}">
        <p14:creationId xmlns:p14="http://schemas.microsoft.com/office/powerpoint/2010/main" val="10197694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a:t>児童・生徒が，「わかりやすい」「楽しい」と言っても，深い学びが達成されていることは保証されない．</a:t>
            </a:r>
            <a:endParaRPr kumimoji="1" lang="en-US" altLang="ja-JP" dirty="0"/>
          </a:p>
          <a:p>
            <a:pPr lvl="1"/>
            <a:r>
              <a:rPr kumimoji="1" lang="ja-JP" altLang="en-US" dirty="0"/>
              <a:t>デジタル教科書が自動的に深い学びをもたらしてくれるわけではない．</a:t>
            </a:r>
            <a:endParaRPr kumimoji="1" lang="en-US" altLang="ja-JP" dirty="0"/>
          </a:p>
          <a:p>
            <a:pPr lvl="1"/>
            <a:r>
              <a:rPr lang="ja-JP" altLang="en-US" dirty="0"/>
              <a:t>一方，デジタルでは深く学べないとも言えない．</a:t>
            </a:r>
            <a:endParaRPr lang="en-US" altLang="ja-JP" dirty="0"/>
          </a:p>
          <a:p>
            <a:r>
              <a:rPr kumimoji="1" lang="ja-JP" altLang="en-US" dirty="0"/>
              <a:t>デジタル教科書をどのように使い，どのように深い学びを達成するのかを，教師は考える必要がある．</a:t>
            </a:r>
            <a:endParaRPr kumimoji="1" lang="en-US" altLang="ja-JP" dirty="0"/>
          </a:p>
          <a:p>
            <a:pPr lvl="1"/>
            <a:r>
              <a:rPr kumimoji="1" lang="ja-JP" altLang="en-US" dirty="0"/>
              <a:t>参考資料：寺尾敦 </a:t>
            </a:r>
            <a:r>
              <a:rPr kumimoji="1" lang="en-US" altLang="ja-JP" dirty="0"/>
              <a:t>(2011) </a:t>
            </a:r>
            <a:r>
              <a:rPr kumimoji="1" lang="ja-JP" altLang="en-US" dirty="0"/>
              <a:t>デジタル教科書の導入におけるいくつかの問題</a:t>
            </a:r>
            <a:r>
              <a:rPr kumimoji="1" lang="en-US" altLang="ja-JP" dirty="0"/>
              <a:t>―</a:t>
            </a:r>
            <a:r>
              <a:rPr kumimoji="1" lang="ja-JP" altLang="en-US" dirty="0"/>
              <a:t>日本数学協会第８回年次大会での上野健爾会長による講演を受けて　数学文化，第</a:t>
            </a:r>
            <a:r>
              <a:rPr kumimoji="1" lang="en-US" altLang="ja-JP" dirty="0"/>
              <a:t>16</a:t>
            </a:r>
            <a:r>
              <a:rPr kumimoji="1" lang="ja-JP" altLang="en-US" dirty="0"/>
              <a:t>号，</a:t>
            </a:r>
            <a:r>
              <a:rPr kumimoji="1" lang="en-US" altLang="ja-JP" dirty="0"/>
              <a:t>105-112</a:t>
            </a:r>
            <a:r>
              <a:rPr kumimoji="1" lang="ja-JP" altLang="en-US" dirty="0"/>
              <a:t>．</a:t>
            </a:r>
            <a:endParaRPr kumimoji="1" lang="en-US" altLang="ja-JP" dirty="0"/>
          </a:p>
          <a:p>
            <a:pPr lvl="1"/>
            <a:r>
              <a:rPr lang="ja-JP" altLang="en-US" dirty="0"/>
              <a:t>参考資料：「デジタル教科書を問う」（読売新聞</a:t>
            </a:r>
            <a:r>
              <a:rPr lang="en-US" altLang="ja-JP" dirty="0"/>
              <a:t>2020</a:t>
            </a:r>
            <a:r>
              <a:rPr lang="ja-JP" altLang="en-US" dirty="0"/>
              <a:t>年</a:t>
            </a:r>
            <a:r>
              <a:rPr lang="en-US" altLang="ja-JP" dirty="0"/>
              <a:t>12</a:t>
            </a:r>
            <a:r>
              <a:rPr lang="ja-JP" altLang="en-US" dirty="0"/>
              <a:t>月シリーズ）</a:t>
            </a:r>
            <a:endParaRPr kumimoji="1" lang="ja-JP" altLang="en-US" dirty="0"/>
          </a:p>
          <a:p>
            <a:pPr lvl="1"/>
            <a:endParaRPr kumimoji="1" lang="ja-JP" altLang="en-US" dirty="0"/>
          </a:p>
        </p:txBody>
      </p:sp>
    </p:spTree>
    <p:extLst>
      <p:ext uri="{BB962C8B-B14F-4D97-AF65-F5344CB8AC3E}">
        <p14:creationId xmlns:p14="http://schemas.microsoft.com/office/powerpoint/2010/main" val="7621325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54D4FC0-F178-4F24-9A25-D5E0ED237FB2}"/>
              </a:ext>
            </a:extLst>
          </p:cNvPr>
          <p:cNvSpPr>
            <a:spLocks noGrp="1"/>
          </p:cNvSpPr>
          <p:nvPr>
            <p:ph type="title"/>
          </p:nvPr>
        </p:nvSpPr>
        <p:spPr/>
        <p:txBody>
          <a:bodyPr/>
          <a:lstStyle/>
          <a:p>
            <a:r>
              <a:rPr kumimoji="1" lang="ja-JP" altLang="en-US" dirty="0"/>
              <a:t>デジタル教科書の今後の在り方</a:t>
            </a:r>
          </a:p>
        </p:txBody>
      </p:sp>
      <p:sp>
        <p:nvSpPr>
          <p:cNvPr id="3" name="コンテンツ プレースホルダー 2">
            <a:extLst>
              <a:ext uri="{FF2B5EF4-FFF2-40B4-BE49-F238E27FC236}">
                <a16:creationId xmlns:a16="http://schemas.microsoft.com/office/drawing/2014/main" id="{8D4DDC5D-4220-45F0-8E43-7E75A73DF55C}"/>
              </a:ext>
            </a:extLst>
          </p:cNvPr>
          <p:cNvSpPr>
            <a:spLocks noGrp="1"/>
          </p:cNvSpPr>
          <p:nvPr>
            <p:ph idx="1"/>
          </p:nvPr>
        </p:nvSpPr>
        <p:spPr/>
        <p:txBody>
          <a:bodyPr>
            <a:normAutofit lnSpcReduction="10000"/>
          </a:bodyPr>
          <a:lstStyle/>
          <a:p>
            <a:r>
              <a:rPr kumimoji="1" lang="en-US" altLang="ja-JP" dirty="0"/>
              <a:t>2018</a:t>
            </a:r>
            <a:r>
              <a:rPr kumimoji="1" lang="ja-JP" altLang="en-US" dirty="0"/>
              <a:t>年</a:t>
            </a:r>
            <a:r>
              <a:rPr kumimoji="1" lang="en-US" altLang="ja-JP" dirty="0"/>
              <a:t>12</a:t>
            </a:r>
            <a:r>
              <a:rPr kumimoji="1" lang="ja-JP" altLang="en-US" dirty="0"/>
              <a:t>月に文部科学省が公表（</a:t>
            </a:r>
            <a:r>
              <a:rPr kumimoji="1" lang="en-US" altLang="ja-JP" dirty="0"/>
              <a:t>2021</a:t>
            </a:r>
            <a:r>
              <a:rPr kumimoji="1" lang="ja-JP" altLang="en-US" dirty="0"/>
              <a:t>年３月改訂）した「</a:t>
            </a:r>
            <a:r>
              <a:rPr kumimoji="1" lang="ja-JP" altLang="en-US" dirty="0">
                <a:hlinkClick r:id="rId2"/>
              </a:rPr>
              <a:t>学習者用デジタル教科書の効果的な活用の在り方等に関するガイドライン</a:t>
            </a:r>
            <a:r>
              <a:rPr kumimoji="1" lang="ja-JP" altLang="en-US" dirty="0"/>
              <a:t>」では，学習者用デジタル教科書および教材の主な学習方法として，以下の３つを例示している．</a:t>
            </a:r>
            <a:endParaRPr kumimoji="1" lang="en-US" altLang="ja-JP" dirty="0"/>
          </a:p>
          <a:p>
            <a:pPr lvl="1"/>
            <a:r>
              <a:rPr kumimoji="1" lang="ja-JP" altLang="en-US" dirty="0"/>
              <a:t>学習者用コンピュータで使用することにより可能となる学習方法（拡大表示、書き込みなど）</a:t>
            </a:r>
            <a:endParaRPr lang="en-US" altLang="ja-JP" dirty="0"/>
          </a:p>
          <a:p>
            <a:pPr lvl="1"/>
            <a:r>
              <a:rPr kumimoji="1" lang="ja-JP" altLang="en-US" dirty="0"/>
              <a:t>ほかの学習者用デジタル教材と一体的に使用することにより可能となる学習方法（音声や動画の利用、ドリルやワークシートなど）</a:t>
            </a:r>
            <a:endParaRPr kumimoji="1" lang="en-US" altLang="ja-JP" dirty="0"/>
          </a:p>
          <a:p>
            <a:pPr lvl="1"/>
            <a:r>
              <a:rPr kumimoji="1" lang="ja-JP" altLang="en-US" dirty="0"/>
              <a:t>ほかのＩＣＴ機器等と一体的に使用することにより可能となる学習方法（電子黒板の活用、ネットワーク環境を利用した情報共有など）</a:t>
            </a:r>
            <a:endParaRPr kumimoji="1" lang="en-US" altLang="ja-JP" dirty="0"/>
          </a:p>
          <a:p>
            <a:r>
              <a:rPr kumimoji="1" lang="ja-JP" altLang="en-US" dirty="0"/>
              <a:t>デジタルの特性を生かした学習方法を工夫し，「主体的・対話的で深い学び」が行われるようにしたい．</a:t>
            </a:r>
          </a:p>
        </p:txBody>
      </p:sp>
    </p:spTree>
    <p:extLst>
      <p:ext uri="{BB962C8B-B14F-4D97-AF65-F5344CB8AC3E}">
        <p14:creationId xmlns:p14="http://schemas.microsoft.com/office/powerpoint/2010/main" val="4037178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アンケートへの協力お願い</a:t>
            </a:r>
          </a:p>
        </p:txBody>
      </p:sp>
      <p:sp>
        <p:nvSpPr>
          <p:cNvPr id="3" name="コンテンツ プレースホルダー 2"/>
          <p:cNvSpPr>
            <a:spLocks noGrp="1"/>
          </p:cNvSpPr>
          <p:nvPr>
            <p:ph idx="1"/>
          </p:nvPr>
        </p:nvSpPr>
        <p:spPr/>
        <p:txBody>
          <a:bodyPr>
            <a:normAutofit/>
          </a:bodyPr>
          <a:lstStyle/>
          <a:p>
            <a:r>
              <a:rPr lang="ja-JP" altLang="en-US" dirty="0"/>
              <a:t>デジタル教科書についてのこれまでの経験をたずねる簡単なアンケートがあります．これは研究目的で毎年行っているものです．回答に協力してもらえる場合には，授業での学習に入る前に回答をお願いします（回答は任意で，授業の成績とは関係ありません）．</a:t>
            </a:r>
            <a:endParaRPr lang="en-US" altLang="ja-JP" dirty="0"/>
          </a:p>
          <a:p>
            <a:r>
              <a:rPr lang="ja-JP" altLang="en-US" dirty="0"/>
              <a:t>他の提出物と対応づけた分析ができるよう，「記名」アンケートの設定になっていますが，回答者がわかるのは教員だけです．誰がどのような回答を行ったのか公開されることはありません．</a:t>
            </a:r>
          </a:p>
          <a:p>
            <a:endParaRPr lang="ja-JP" altLang="en-US" dirty="0"/>
          </a:p>
          <a:p>
            <a:endParaRPr kumimoji="1" lang="ja-JP" altLang="en-US" dirty="0"/>
          </a:p>
        </p:txBody>
      </p:sp>
    </p:spTree>
    <p:extLst>
      <p:ext uri="{BB962C8B-B14F-4D97-AF65-F5344CB8AC3E}">
        <p14:creationId xmlns:p14="http://schemas.microsoft.com/office/powerpoint/2010/main" val="2303587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本時の内容</a:t>
            </a:r>
          </a:p>
        </p:txBody>
      </p:sp>
      <p:sp>
        <p:nvSpPr>
          <p:cNvPr id="3" name="コンテンツ プレースホルダー 2"/>
          <p:cNvSpPr>
            <a:spLocks noGrp="1"/>
          </p:cNvSpPr>
          <p:nvPr>
            <p:ph idx="1"/>
          </p:nvPr>
        </p:nvSpPr>
        <p:spPr/>
        <p:txBody>
          <a:bodyPr/>
          <a:lstStyle/>
          <a:p>
            <a:r>
              <a:rPr lang="ja-JP" altLang="en-US" dirty="0"/>
              <a:t>「教育方法の研究」の共通シラバスでは「教育と情報の関係：概説と歴史的な展開」となっているが，デジタル教科書およびデジタル教材に絞って学習を行う．</a:t>
            </a:r>
            <a:endParaRPr lang="en-US" altLang="ja-JP" dirty="0"/>
          </a:p>
          <a:p>
            <a:r>
              <a:rPr kumimoji="1" lang="ja-JP" altLang="en-US" dirty="0"/>
              <a:t>以下のことを理解する</a:t>
            </a:r>
            <a:endParaRPr kumimoji="1" lang="en-US" altLang="ja-JP" dirty="0"/>
          </a:p>
          <a:p>
            <a:pPr lvl="1"/>
            <a:r>
              <a:rPr kumimoji="1" lang="ja-JP" altLang="en-US" dirty="0"/>
              <a:t>デジタル教科書・教材とは何か</a:t>
            </a:r>
            <a:endParaRPr kumimoji="1" lang="en-US" altLang="ja-JP" dirty="0"/>
          </a:p>
          <a:p>
            <a:pPr lvl="1"/>
            <a:r>
              <a:rPr lang="ja-JP" altLang="en-US" dirty="0"/>
              <a:t>紙の教科書にはないデジタル教科書・教材の機能</a:t>
            </a:r>
            <a:endParaRPr lang="en-US" altLang="ja-JP" dirty="0"/>
          </a:p>
          <a:p>
            <a:pPr lvl="1"/>
            <a:r>
              <a:rPr kumimoji="1" lang="ja-JP" altLang="en-US" dirty="0"/>
              <a:t>デジタル教科書・教材を使用するときの注意点</a:t>
            </a:r>
            <a:endParaRPr kumimoji="1" lang="en-US" altLang="ja-JP" dirty="0"/>
          </a:p>
        </p:txBody>
      </p:sp>
    </p:spTree>
    <p:extLst>
      <p:ext uri="{BB962C8B-B14F-4D97-AF65-F5344CB8AC3E}">
        <p14:creationId xmlns:p14="http://schemas.microsoft.com/office/powerpoint/2010/main" val="281146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まずは体験</a:t>
            </a:r>
            <a:r>
              <a:rPr kumimoji="1" lang="ja-JP" altLang="en-US" sz="2800" dirty="0"/>
              <a:t>（</a:t>
            </a:r>
            <a:r>
              <a:rPr kumimoji="1" lang="en-US" altLang="ja-JP" sz="2800" dirty="0"/>
              <a:t>15</a:t>
            </a:r>
            <a:r>
              <a:rPr kumimoji="1" lang="ja-JP" altLang="en-US" sz="2800" dirty="0"/>
              <a:t>～</a:t>
            </a:r>
            <a:r>
              <a:rPr kumimoji="1" lang="en-US" altLang="ja-JP" sz="2800" dirty="0"/>
              <a:t>20</a:t>
            </a:r>
            <a:r>
              <a:rPr kumimoji="1" lang="ja-JP" altLang="en-US" sz="2800" dirty="0"/>
              <a:t>分）</a:t>
            </a:r>
          </a:p>
        </p:txBody>
      </p:sp>
      <p:sp>
        <p:nvSpPr>
          <p:cNvPr id="3" name="コンテンツ プレースホルダー 2"/>
          <p:cNvSpPr>
            <a:spLocks noGrp="1"/>
          </p:cNvSpPr>
          <p:nvPr>
            <p:ph idx="1"/>
          </p:nvPr>
        </p:nvSpPr>
        <p:spPr/>
        <p:txBody>
          <a:bodyPr/>
          <a:lstStyle/>
          <a:p>
            <a:r>
              <a:rPr lang="ja-JP" altLang="en-US" dirty="0"/>
              <a:t>最初に，デジタル教科書・教材のサンプルをいくつか体験する．紙の教科書や教材にはない，デジタル教科書の機能や特徴を見つける．（</a:t>
            </a:r>
            <a:r>
              <a:rPr lang="en-US" altLang="ja-JP" dirty="0" err="1"/>
              <a:t>CoursePower</a:t>
            </a:r>
            <a:r>
              <a:rPr lang="en-US" altLang="ja-JP" dirty="0"/>
              <a:t> </a:t>
            </a:r>
            <a:r>
              <a:rPr lang="ja-JP" altLang="en-US" dirty="0"/>
              <a:t>の「レポート」あり）</a:t>
            </a:r>
            <a:endParaRPr lang="en-US" altLang="ja-JP" dirty="0"/>
          </a:p>
          <a:p>
            <a:pPr lvl="1"/>
            <a:r>
              <a:rPr lang="ja-JP" altLang="en-US" dirty="0">
                <a:hlinkClick r:id="rId2"/>
              </a:rPr>
              <a:t>東京図書</a:t>
            </a:r>
            <a:endParaRPr lang="en-US" altLang="ja-JP" dirty="0"/>
          </a:p>
          <a:p>
            <a:pPr lvl="1"/>
            <a:r>
              <a:rPr lang="ja-JP" altLang="en-US" dirty="0">
                <a:hlinkClick r:id="rId3"/>
              </a:rPr>
              <a:t>増進堂</a:t>
            </a:r>
            <a:r>
              <a:rPr lang="ja-JP" altLang="en-US" dirty="0"/>
              <a:t>（左右の矢印をクリック）</a:t>
            </a:r>
            <a:endParaRPr lang="en-US" altLang="ja-JP" dirty="0"/>
          </a:p>
          <a:p>
            <a:pPr lvl="1"/>
            <a:r>
              <a:rPr lang="ja-JP" altLang="en-US" dirty="0">
                <a:hlinkClick r:id="rId4"/>
              </a:rPr>
              <a:t>東京書籍</a:t>
            </a:r>
            <a:endParaRPr lang="en-US" altLang="ja-JP" dirty="0"/>
          </a:p>
          <a:p>
            <a:pPr lvl="1"/>
            <a:r>
              <a:rPr lang="ja-JP" altLang="en-US" dirty="0">
                <a:hlinkClick r:id="rId5"/>
              </a:rPr>
              <a:t>教育出版</a:t>
            </a:r>
            <a:endParaRPr lang="en-US" altLang="ja-JP" dirty="0"/>
          </a:p>
          <a:p>
            <a:r>
              <a:rPr lang="ja-JP" altLang="en-US" dirty="0"/>
              <a:t>「デジタル教科書　サンプル」「デジタル教材　サンプル」などの検索語で他のサンプルを探して体験する．体験版は公開していなくても，内容を紹介している出版社もある．</a:t>
            </a:r>
          </a:p>
          <a:p>
            <a:endParaRPr kumimoji="1" lang="ja-JP" altLang="en-US" dirty="0"/>
          </a:p>
        </p:txBody>
      </p:sp>
    </p:spTree>
    <p:extLst>
      <p:ext uri="{BB962C8B-B14F-4D97-AF65-F5344CB8AC3E}">
        <p14:creationId xmlns:p14="http://schemas.microsoft.com/office/powerpoint/2010/main" val="2506713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デジタル教科書とは</a:t>
            </a:r>
          </a:p>
        </p:txBody>
      </p:sp>
      <p:sp>
        <p:nvSpPr>
          <p:cNvPr id="3" name="コンテンツ プレースホルダー 2"/>
          <p:cNvSpPr>
            <a:spLocks noGrp="1"/>
          </p:cNvSpPr>
          <p:nvPr>
            <p:ph idx="1"/>
          </p:nvPr>
        </p:nvSpPr>
        <p:spPr/>
        <p:txBody>
          <a:bodyPr>
            <a:normAutofit/>
          </a:bodyPr>
          <a:lstStyle/>
          <a:p>
            <a:r>
              <a:rPr lang="ja-JP" altLang="en-US" dirty="0"/>
              <a:t>平成</a:t>
            </a:r>
            <a:r>
              <a:rPr lang="en-US" altLang="ja-JP" dirty="0"/>
              <a:t>28</a:t>
            </a:r>
            <a:r>
              <a:rPr lang="ja-JP" altLang="en-US" dirty="0"/>
              <a:t>年（</a:t>
            </a:r>
            <a:r>
              <a:rPr lang="en-US" altLang="ja-JP" dirty="0"/>
              <a:t>2016</a:t>
            </a:r>
            <a:r>
              <a:rPr lang="ja-JP" altLang="en-US" dirty="0"/>
              <a:t>年）</a:t>
            </a:r>
            <a:r>
              <a:rPr lang="en-US" altLang="ja-JP" dirty="0"/>
              <a:t>12</a:t>
            </a:r>
            <a:r>
              <a:rPr lang="ja-JP" altLang="en-US" dirty="0"/>
              <a:t>月に，「デジタル教科書」の位置付けに関する検討会議が，</a:t>
            </a:r>
            <a:r>
              <a:rPr lang="ja-JP" altLang="en-US" dirty="0">
                <a:hlinkClick r:id="rId2"/>
              </a:rPr>
              <a:t>最終まとめ</a:t>
            </a:r>
            <a:r>
              <a:rPr lang="ja-JP" altLang="en-US" dirty="0"/>
              <a:t>を公表．</a:t>
            </a:r>
            <a:endParaRPr lang="en-US" altLang="ja-JP" dirty="0"/>
          </a:p>
          <a:p>
            <a:pPr lvl="1"/>
            <a:r>
              <a:rPr lang="ja-JP" altLang="en-US" u="sng" dirty="0"/>
              <a:t>紙の教科書とデジタル教科書の学習内容（コンテンツ）は同一であること</a:t>
            </a:r>
            <a:r>
              <a:rPr lang="ja-JP" altLang="en-US" dirty="0"/>
              <a:t>が必要である．</a:t>
            </a:r>
            <a:endParaRPr lang="en-US" altLang="ja-JP" dirty="0"/>
          </a:p>
          <a:p>
            <a:pPr lvl="1"/>
            <a:r>
              <a:rPr lang="ja-JP" altLang="en-US" dirty="0"/>
              <a:t>紙の教科書とデジタル教科書の関係については，同一の学習内容を紙面に掲載するか電磁的記録として記録するかの違いであると捉え，その内容を示すコンテンツ部分のみをデジタル教科書の構成要素とすることが適当である．</a:t>
            </a:r>
            <a:endParaRPr lang="en-US" altLang="ja-JP" dirty="0"/>
          </a:p>
          <a:p>
            <a:pPr lvl="1"/>
            <a:r>
              <a:rPr lang="ja-JP" altLang="en-US" dirty="0"/>
              <a:t>基本的には，</a:t>
            </a:r>
            <a:r>
              <a:rPr lang="ja-JP" altLang="en-US" u="sng" dirty="0"/>
              <a:t>紙の教科書を基本</a:t>
            </a:r>
            <a:r>
              <a:rPr lang="ja-JP" altLang="en-US" dirty="0"/>
              <a:t>にしながら，デジタル教科書を併用することとし，紙の教科書により，基礎的・基本的な教育内容の履修を確実に担保した上で，部分的に，デジタル教科書を使用することが適当である．</a:t>
            </a:r>
          </a:p>
        </p:txBody>
      </p:sp>
    </p:spTree>
    <p:extLst>
      <p:ext uri="{BB962C8B-B14F-4D97-AF65-F5344CB8AC3E}">
        <p14:creationId xmlns:p14="http://schemas.microsoft.com/office/powerpoint/2010/main" val="1137597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pPr lvl="1"/>
            <a:r>
              <a:rPr lang="ja-JP" altLang="en-US" u="sng" dirty="0"/>
              <a:t>動画や音声等については，基本的には検定を経ることを要しない教科書以外の教材として位置付け</a:t>
            </a:r>
            <a:r>
              <a:rPr lang="ja-JP" altLang="en-US" dirty="0"/>
              <a:t>，教育委員会や学校，教員等の裁量による教材選定の選択の幅を狭めることのないように考慮する．</a:t>
            </a:r>
            <a:endParaRPr lang="en-US" altLang="ja-JP" dirty="0"/>
          </a:p>
        </p:txBody>
      </p:sp>
    </p:spTree>
    <p:extLst>
      <p:ext uri="{BB962C8B-B14F-4D97-AF65-F5344CB8AC3E}">
        <p14:creationId xmlns:p14="http://schemas.microsoft.com/office/powerpoint/2010/main" val="25938382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DBC2E7-B1AF-4DDD-AA8F-6A22C68FA125}"/>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6FBE97C5-6766-4DF1-912C-50F692A7BB94}"/>
              </a:ext>
            </a:extLst>
          </p:cNvPr>
          <p:cNvSpPr>
            <a:spLocks noGrp="1"/>
          </p:cNvSpPr>
          <p:nvPr>
            <p:ph idx="1"/>
          </p:nvPr>
        </p:nvSpPr>
        <p:spPr/>
        <p:txBody>
          <a:bodyPr/>
          <a:lstStyle/>
          <a:p>
            <a:r>
              <a:rPr kumimoji="1" lang="ja-JP" altLang="en-US" dirty="0"/>
              <a:t>「学校教育法等の一部を改正する法律」（平成</a:t>
            </a:r>
            <a:r>
              <a:rPr kumimoji="1" lang="en-US" altLang="ja-JP" dirty="0"/>
              <a:t>30</a:t>
            </a:r>
            <a:r>
              <a:rPr kumimoji="1" lang="ja-JP" altLang="en-US" dirty="0"/>
              <a:t>年法律第</a:t>
            </a:r>
            <a:r>
              <a:rPr lang="en-US" altLang="ja-JP" dirty="0"/>
              <a:t>3</a:t>
            </a:r>
            <a:r>
              <a:rPr kumimoji="1" lang="en-US" altLang="ja-JP" dirty="0"/>
              <a:t>9</a:t>
            </a:r>
            <a:r>
              <a:rPr kumimoji="1" lang="ja-JP" altLang="en-US" dirty="0"/>
              <a:t>号）において，</a:t>
            </a:r>
            <a:r>
              <a:rPr kumimoji="1" lang="ja-JP" altLang="en-US" dirty="0">
                <a:hlinkClick r:id="rId2"/>
              </a:rPr>
              <a:t>学校教育法</a:t>
            </a:r>
            <a:r>
              <a:rPr kumimoji="1" lang="ja-JP" altLang="en-US" dirty="0"/>
              <a:t>が改正され，</a:t>
            </a:r>
            <a:r>
              <a:rPr kumimoji="1" lang="en-US" altLang="ja-JP" dirty="0"/>
              <a:t>2019</a:t>
            </a:r>
            <a:r>
              <a:rPr kumimoji="1" lang="ja-JP" altLang="en-US" dirty="0"/>
              <a:t>年４月よりデジタル教科書の使用が認められた．</a:t>
            </a:r>
            <a:endParaRPr kumimoji="1" lang="en-US" altLang="ja-JP" dirty="0"/>
          </a:p>
          <a:p>
            <a:pPr lvl="1"/>
            <a:r>
              <a:rPr kumimoji="1" lang="ja-JP" altLang="en-US" u="sng" dirty="0"/>
              <a:t>教科用図書の内容を文部科学大臣の定めるところにより記録した電磁的記録である教材</a:t>
            </a:r>
            <a:r>
              <a:rPr kumimoji="1" lang="ja-JP" altLang="en-US" dirty="0"/>
              <a:t>がある場合には、児童の教育の充実を図るため必要があると認められる</a:t>
            </a:r>
            <a:r>
              <a:rPr kumimoji="1" lang="ja-JP" altLang="en-US" u="sng" dirty="0"/>
              <a:t>教育課程の一部において、教科用図書に代えて当該教材を使用することができる</a:t>
            </a:r>
            <a:r>
              <a:rPr kumimoji="1" lang="ja-JP" altLang="en-US" dirty="0"/>
              <a:t>．（</a:t>
            </a:r>
            <a:r>
              <a:rPr kumimoji="1" lang="en-US" altLang="ja-JP" dirty="0"/>
              <a:t>34</a:t>
            </a:r>
            <a:r>
              <a:rPr kumimoji="1" lang="ja-JP" altLang="en-US" dirty="0"/>
              <a:t>条２項</a:t>
            </a:r>
            <a:r>
              <a:rPr lang="ja-JP" altLang="en-US" dirty="0"/>
              <a:t>，</a:t>
            </a:r>
            <a:r>
              <a:rPr kumimoji="1" lang="ja-JP" altLang="en-US" dirty="0"/>
              <a:t>一部省略）</a:t>
            </a:r>
            <a:endParaRPr kumimoji="1" lang="en-US" altLang="ja-JP" dirty="0"/>
          </a:p>
          <a:p>
            <a:pPr lvl="1"/>
            <a:r>
              <a:rPr lang="ja-JP" altLang="en-US" dirty="0"/>
              <a:t>紙の教科書にはない音声や映像はデジタル「教材」であり（</a:t>
            </a:r>
            <a:r>
              <a:rPr kumimoji="1" lang="en-US" altLang="ja-JP" dirty="0"/>
              <a:t> 34</a:t>
            </a:r>
            <a:r>
              <a:rPr kumimoji="1" lang="ja-JP" altLang="en-US" dirty="0"/>
              <a:t>条</a:t>
            </a:r>
            <a:r>
              <a:rPr kumimoji="1" lang="en-US" altLang="ja-JP" dirty="0"/>
              <a:t>4</a:t>
            </a:r>
            <a:r>
              <a:rPr kumimoji="1" lang="ja-JP" altLang="en-US" dirty="0"/>
              <a:t>項</a:t>
            </a:r>
            <a:r>
              <a:rPr lang="ja-JP" altLang="en-US" dirty="0"/>
              <a:t>），教科書の範囲には含まれない．</a:t>
            </a:r>
            <a:endParaRPr lang="en-US" altLang="ja-JP" dirty="0"/>
          </a:p>
          <a:p>
            <a:pPr lvl="2"/>
            <a:r>
              <a:rPr kumimoji="1" lang="ja-JP" altLang="en-US" dirty="0"/>
              <a:t>参考資料：デジタル教科書（寺尾</a:t>
            </a:r>
            <a:r>
              <a:rPr kumimoji="1" lang="en-US" altLang="ja-JP" dirty="0"/>
              <a:t>, 2021</a:t>
            </a:r>
            <a:r>
              <a:rPr kumimoji="1" lang="ja-JP" altLang="en-US" dirty="0"/>
              <a:t>）</a:t>
            </a:r>
          </a:p>
        </p:txBody>
      </p:sp>
    </p:spTree>
    <p:extLst>
      <p:ext uri="{BB962C8B-B14F-4D97-AF65-F5344CB8AC3E}">
        <p14:creationId xmlns:p14="http://schemas.microsoft.com/office/powerpoint/2010/main" val="1524516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E577E4A-F2BD-4A7D-B868-60BC4DE2D51E}"/>
              </a:ext>
            </a:extLst>
          </p:cNvPr>
          <p:cNvSpPr>
            <a:spLocks noGrp="1"/>
          </p:cNvSpPr>
          <p:nvPr>
            <p:ph type="title"/>
          </p:nvPr>
        </p:nvSpPr>
        <p:spPr/>
        <p:txBody>
          <a:bodyPr/>
          <a:lstStyle/>
          <a:p>
            <a:r>
              <a:rPr kumimoji="1" lang="ja-JP" altLang="en-US" dirty="0"/>
              <a:t>デジタル教科書についての最近の動向</a:t>
            </a:r>
          </a:p>
        </p:txBody>
      </p:sp>
      <p:sp>
        <p:nvSpPr>
          <p:cNvPr id="3" name="コンテンツ プレースホルダー 2">
            <a:extLst>
              <a:ext uri="{FF2B5EF4-FFF2-40B4-BE49-F238E27FC236}">
                <a16:creationId xmlns:a16="http://schemas.microsoft.com/office/drawing/2014/main" id="{C1D76345-52DF-4593-99A8-31812C1AEC4D}"/>
              </a:ext>
            </a:extLst>
          </p:cNvPr>
          <p:cNvSpPr>
            <a:spLocks noGrp="1"/>
          </p:cNvSpPr>
          <p:nvPr>
            <p:ph idx="1"/>
          </p:nvPr>
        </p:nvSpPr>
        <p:spPr/>
        <p:txBody>
          <a:bodyPr/>
          <a:lstStyle/>
          <a:p>
            <a:r>
              <a:rPr kumimoji="1" lang="ja-JP" altLang="en-US" dirty="0"/>
              <a:t>具体的な授業時数として</a:t>
            </a:r>
            <a:r>
              <a:rPr lang="ja-JP" altLang="en-US" dirty="0"/>
              <a:t>，</a:t>
            </a:r>
            <a:r>
              <a:rPr kumimoji="1" lang="ja-JP" altLang="en-US" dirty="0"/>
              <a:t>デジタル教科書を使用する授業は各教科等の授業時数の２分の１未満とされてきた（平成</a:t>
            </a:r>
            <a:r>
              <a:rPr kumimoji="1" lang="en-US" altLang="ja-JP" dirty="0"/>
              <a:t>30</a:t>
            </a:r>
            <a:r>
              <a:rPr kumimoji="1" lang="ja-JP" altLang="en-US" dirty="0"/>
              <a:t>年文部科学省告示第</a:t>
            </a:r>
            <a:r>
              <a:rPr kumimoji="1" lang="en-US" altLang="ja-JP" dirty="0"/>
              <a:t>237</a:t>
            </a:r>
            <a:r>
              <a:rPr kumimoji="1" lang="ja-JP" altLang="en-US" dirty="0"/>
              <a:t>号）．</a:t>
            </a:r>
            <a:endParaRPr kumimoji="1" lang="en-US" altLang="ja-JP" dirty="0"/>
          </a:p>
          <a:p>
            <a:r>
              <a:rPr lang="ja-JP" altLang="en-US" dirty="0"/>
              <a:t>しかし，この制限は</a:t>
            </a:r>
            <a:r>
              <a:rPr lang="en-US" altLang="ja-JP" dirty="0"/>
              <a:t>2021</a:t>
            </a:r>
            <a:r>
              <a:rPr lang="ja-JP" altLang="en-US" dirty="0"/>
              <a:t>年度から撤廃された．</a:t>
            </a:r>
            <a:endParaRPr kumimoji="1" lang="ja-JP" altLang="en-US" dirty="0"/>
          </a:p>
        </p:txBody>
      </p:sp>
    </p:spTree>
    <p:extLst>
      <p:ext uri="{BB962C8B-B14F-4D97-AF65-F5344CB8AC3E}">
        <p14:creationId xmlns:p14="http://schemas.microsoft.com/office/powerpoint/2010/main" val="1186058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2EC246-CE23-4A7F-90B2-A63A47194938}"/>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10A63D11-A576-4127-939F-B93055A39236}"/>
              </a:ext>
            </a:extLst>
          </p:cNvPr>
          <p:cNvSpPr>
            <a:spLocks noGrp="1"/>
          </p:cNvSpPr>
          <p:nvPr>
            <p:ph idx="1"/>
          </p:nvPr>
        </p:nvSpPr>
        <p:spPr/>
        <p:txBody>
          <a:bodyPr>
            <a:normAutofit/>
          </a:bodyPr>
          <a:lstStyle/>
          <a:p>
            <a:r>
              <a:rPr kumimoji="1" lang="ja-JP" altLang="en-US" dirty="0"/>
              <a:t>「デジタル教科書の今後の在り方等に関する検討会議」は，</a:t>
            </a:r>
            <a:r>
              <a:rPr kumimoji="1" lang="en-US" altLang="ja-JP" dirty="0"/>
              <a:t>2021</a:t>
            </a:r>
            <a:r>
              <a:rPr kumimoji="1" lang="ja-JP" altLang="en-US" dirty="0"/>
              <a:t>年</a:t>
            </a:r>
            <a:r>
              <a:rPr kumimoji="1" lang="en-US" altLang="ja-JP" dirty="0"/>
              <a:t>3</a:t>
            </a:r>
            <a:r>
              <a:rPr kumimoji="1" lang="ja-JP" altLang="en-US" dirty="0"/>
              <a:t>月</a:t>
            </a:r>
            <a:r>
              <a:rPr kumimoji="1" lang="en-US" altLang="ja-JP" dirty="0"/>
              <a:t>17</a:t>
            </a:r>
            <a:r>
              <a:rPr kumimoji="1" lang="ja-JP" altLang="en-US" dirty="0"/>
              <a:t>日に，</a:t>
            </a:r>
            <a:r>
              <a:rPr kumimoji="1" lang="en-US" altLang="ja-JP" dirty="0"/>
              <a:t>2024</a:t>
            </a:r>
            <a:r>
              <a:rPr kumimoji="1" lang="ja-JP" altLang="en-US" dirty="0"/>
              <a:t>年度を「デジタル教科書を本格的に導入する最初の契機」とする中間まとめを公表した．紙の教科書とデジタル教科書の関係として，以下の５案を示した．</a:t>
            </a:r>
            <a:endParaRPr kumimoji="1" lang="en-US" altLang="ja-JP" dirty="0"/>
          </a:p>
          <a:p>
            <a:pPr lvl="1"/>
            <a:r>
              <a:rPr lang="ja-JP" altLang="en-US" dirty="0"/>
              <a:t>全てデジタルに置き換える</a:t>
            </a:r>
            <a:endParaRPr lang="en-US" altLang="ja-JP" dirty="0"/>
          </a:p>
          <a:p>
            <a:pPr lvl="1"/>
            <a:r>
              <a:rPr kumimoji="1" lang="ja-JP" altLang="en-US" dirty="0"/>
              <a:t>全てまたは一部の教科で紙とデジタルを併用する</a:t>
            </a:r>
            <a:endParaRPr kumimoji="1" lang="en-US" altLang="ja-JP" dirty="0"/>
          </a:p>
          <a:p>
            <a:pPr lvl="1"/>
            <a:r>
              <a:rPr lang="ja-JP" altLang="en-US" dirty="0"/>
              <a:t>一部の学年または教科でデジタルを導入する</a:t>
            </a:r>
            <a:endParaRPr lang="en-US" altLang="ja-JP" dirty="0"/>
          </a:p>
          <a:p>
            <a:pPr lvl="1"/>
            <a:r>
              <a:rPr kumimoji="1" lang="ja-JP" altLang="en-US" dirty="0"/>
              <a:t>設置者が当該年度で使用する教科書を選択する</a:t>
            </a:r>
            <a:endParaRPr kumimoji="1" lang="en-US" altLang="ja-JP" dirty="0"/>
          </a:p>
          <a:p>
            <a:pPr lvl="1"/>
            <a:r>
              <a:rPr lang="ja-JP" altLang="en-US" dirty="0"/>
              <a:t>全教科でデジタルを主に使用し，必要に応じて紙を使用できるようにする</a:t>
            </a:r>
            <a:endParaRPr lang="en-US" altLang="ja-JP" dirty="0"/>
          </a:p>
        </p:txBody>
      </p:sp>
    </p:spTree>
    <p:extLst>
      <p:ext uri="{BB962C8B-B14F-4D97-AF65-F5344CB8AC3E}">
        <p14:creationId xmlns:p14="http://schemas.microsoft.com/office/powerpoint/2010/main" val="362824262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1251</TotalTime>
  <Words>1783</Words>
  <Application>Microsoft Office PowerPoint</Application>
  <PresentationFormat>ワイド画面</PresentationFormat>
  <Paragraphs>88</Paragraphs>
  <Slides>16</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16</vt:i4>
      </vt:variant>
    </vt:vector>
  </HeadingPairs>
  <TitlesOfParts>
    <vt:vector size="20" baseType="lpstr">
      <vt:lpstr>游ゴシック</vt:lpstr>
      <vt:lpstr>游ゴシック Light</vt:lpstr>
      <vt:lpstr>Arial</vt:lpstr>
      <vt:lpstr>Office テーマ</vt:lpstr>
      <vt:lpstr>教育方法の研究　第10回　デジタル教科書</vt:lpstr>
      <vt:lpstr>アンケートへの協力お願い</vt:lpstr>
      <vt:lpstr>本時の内容</vt:lpstr>
      <vt:lpstr>まずは体験（15～20分）</vt:lpstr>
      <vt:lpstr>デジタル教科書とは</vt:lpstr>
      <vt:lpstr>PowerPoint プレゼンテーション</vt:lpstr>
      <vt:lpstr>PowerPoint プレゼンテーション</vt:lpstr>
      <vt:lpstr>デジタル教科書についての最近の動向</vt:lpstr>
      <vt:lpstr>PowerPoint プレゼンテーション</vt:lpstr>
      <vt:lpstr>PowerPoint プレゼンテーション</vt:lpstr>
      <vt:lpstr>デジタル教科書・教材の機能</vt:lpstr>
      <vt:lpstr>PowerPoint プレゼンテーション</vt:lpstr>
      <vt:lpstr>デジタル教科書・教材の注意点</vt:lpstr>
      <vt:lpstr>PowerPoint プレゼンテーション</vt:lpstr>
      <vt:lpstr>PowerPoint プレゼンテーション</vt:lpstr>
      <vt:lpstr>デジタル教科書の今後の在り方</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教育方法の研究　第10回　デジタル教科書</dc:title>
  <dc:creator>寺尾 敦</dc:creator>
  <cp:lastModifiedBy>寺尾 敦</cp:lastModifiedBy>
  <cp:revision>29</cp:revision>
  <dcterms:created xsi:type="dcterms:W3CDTF">2020-06-24T11:27:19Z</dcterms:created>
  <dcterms:modified xsi:type="dcterms:W3CDTF">2022-06-13T04:11:56Z</dcterms:modified>
</cp:coreProperties>
</file>