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4" r:id="rId3"/>
    <p:sldId id="281" r:id="rId4"/>
    <p:sldId id="258" r:id="rId5"/>
    <p:sldId id="295" r:id="rId6"/>
    <p:sldId id="259" r:id="rId7"/>
    <p:sldId id="260" r:id="rId8"/>
    <p:sldId id="261" r:id="rId9"/>
    <p:sldId id="262" r:id="rId10"/>
    <p:sldId id="294" r:id="rId11"/>
    <p:sldId id="263" r:id="rId12"/>
    <p:sldId id="265" r:id="rId13"/>
    <p:sldId id="279" r:id="rId14"/>
    <p:sldId id="280" r:id="rId15"/>
    <p:sldId id="266" r:id="rId16"/>
    <p:sldId id="272" r:id="rId17"/>
    <p:sldId id="267" r:id="rId18"/>
    <p:sldId id="271" r:id="rId19"/>
    <p:sldId id="273" r:id="rId20"/>
    <p:sldId id="296" r:id="rId21"/>
    <p:sldId id="257" r:id="rId22"/>
    <p:sldId id="277" r:id="rId23"/>
    <p:sldId id="293" r:id="rId24"/>
    <p:sldId id="276" r:id="rId25"/>
    <p:sldId id="289" r:id="rId26"/>
    <p:sldId id="297" r:id="rId27"/>
    <p:sldId id="287" r:id="rId28"/>
    <p:sldId id="288" r:id="rId29"/>
    <p:sldId id="290"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978"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0D9DE-57BB-4787-85D0-F1AD2B8E2744}" type="datetimeFigureOut">
              <a:rPr kumimoji="1" lang="ja-JP" altLang="en-US" smtClean="0"/>
              <a:pPr/>
              <a:t>2025/6/29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3600A5-FC7E-43AA-90E1-42053C26396F}" type="slidenum">
              <a:rPr kumimoji="1" lang="ja-JP" altLang="en-US" smtClean="0"/>
              <a:pPr/>
              <a:t>‹#›</a:t>
            </a:fld>
            <a:endParaRPr kumimoji="1" lang="ja-JP" altLang="en-US"/>
          </a:p>
        </p:txBody>
      </p:sp>
    </p:spTree>
    <p:extLst>
      <p:ext uri="{BB962C8B-B14F-4D97-AF65-F5344CB8AC3E}">
        <p14:creationId xmlns:p14="http://schemas.microsoft.com/office/powerpoint/2010/main" val="41115819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13600A5-FC7E-43AA-90E1-42053C26396F}" type="slidenum">
              <a:rPr kumimoji="1" lang="ja-JP" altLang="en-US" smtClean="0"/>
              <a:pPr/>
              <a:t>14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dirty="0">
                <a:solidFill>
                  <a:schemeClr val="tx1"/>
                </a:solidFill>
                <a:effectLst/>
                <a:latin typeface="+mn-lt"/>
                <a:ea typeface="+mn-ea"/>
                <a:cs typeface="+mn-cs"/>
              </a:rPr>
              <a:t>環境依存文字：丸囲みの数字、ローマ数字、単位、など</a:t>
            </a:r>
            <a:endParaRPr kumimoji="1" lang="ja-JP" altLang="en-US" dirty="0"/>
          </a:p>
        </p:txBody>
      </p:sp>
      <p:sp>
        <p:nvSpPr>
          <p:cNvPr id="4" name="スライド番号プレースホルダー 3"/>
          <p:cNvSpPr>
            <a:spLocks noGrp="1"/>
          </p:cNvSpPr>
          <p:nvPr>
            <p:ph type="sldNum" sz="quarter" idx="10"/>
          </p:nvPr>
        </p:nvSpPr>
        <p:spPr/>
        <p:txBody>
          <a:bodyPr/>
          <a:lstStyle/>
          <a:p>
            <a:fld id="{C13600A5-FC7E-43AA-90E1-42053C26396F}" type="slidenum">
              <a:rPr kumimoji="1" lang="ja-JP" altLang="en-US" smtClean="0"/>
              <a:pPr/>
              <a:t>15</a:t>
            </a:fld>
            <a:endParaRPr kumimoji="1" lang="ja-JP" altLang="en-US"/>
          </a:p>
        </p:txBody>
      </p:sp>
    </p:spTree>
    <p:extLst>
      <p:ext uri="{BB962C8B-B14F-4D97-AF65-F5344CB8AC3E}">
        <p14:creationId xmlns:p14="http://schemas.microsoft.com/office/powerpoint/2010/main" val="1672373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a:t>日経パソコン</a:t>
            </a:r>
            <a:r>
              <a:rPr lang="en-US" altLang="ja-JP" dirty="0"/>
              <a:t>2009</a:t>
            </a:r>
            <a:r>
              <a:rPr lang="ja-JP" altLang="en-US" dirty="0"/>
              <a:t>年</a:t>
            </a:r>
            <a:r>
              <a:rPr lang="en-US" altLang="ja-JP" dirty="0"/>
              <a:t>6</a:t>
            </a:r>
            <a:r>
              <a:rPr lang="ja-JP" altLang="en-US" dirty="0"/>
              <a:t>月</a:t>
            </a:r>
            <a:r>
              <a:rPr lang="en-US" altLang="ja-JP" dirty="0"/>
              <a:t>22</a:t>
            </a:r>
            <a:r>
              <a:rPr lang="ja-JP" altLang="en-US" dirty="0"/>
              <a:t>日号の特集「</a:t>
            </a:r>
            <a:r>
              <a:rPr lang="en-US" altLang="ja-JP" dirty="0"/>
              <a:t>1100</a:t>
            </a:r>
            <a:r>
              <a:rPr lang="ja-JP" altLang="en-US" dirty="0"/>
              <a:t>人に聞いて分かった　ビジネスメールの作法」</a:t>
            </a:r>
            <a:endParaRPr kumimoji="1" lang="en-US" altLang="ja-JP" dirty="0"/>
          </a:p>
        </p:txBody>
      </p:sp>
      <p:sp>
        <p:nvSpPr>
          <p:cNvPr id="4" name="スライド番号プレースホルダー 3"/>
          <p:cNvSpPr>
            <a:spLocks noGrp="1"/>
          </p:cNvSpPr>
          <p:nvPr>
            <p:ph type="sldNum" sz="quarter" idx="10"/>
          </p:nvPr>
        </p:nvSpPr>
        <p:spPr/>
        <p:txBody>
          <a:bodyPr/>
          <a:lstStyle/>
          <a:p>
            <a:fld id="{C13600A5-FC7E-43AA-90E1-42053C26396F}" type="slidenum">
              <a:rPr kumimoji="1" lang="ja-JP" altLang="en-US" smtClean="0"/>
              <a:pPr/>
              <a:t>18</a:t>
            </a:fld>
            <a:endParaRPr kumimoji="1" lang="ja-JP" altLang="en-US"/>
          </a:p>
        </p:txBody>
      </p:sp>
    </p:spTree>
    <p:extLst>
      <p:ext uri="{BB962C8B-B14F-4D97-AF65-F5344CB8AC3E}">
        <p14:creationId xmlns:p14="http://schemas.microsoft.com/office/powerpoint/2010/main" val="355521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解答：通信相手の認証，データの暗号化，</a:t>
            </a:r>
            <a:r>
              <a:rPr lang="en-US" altLang="ja-JP" dirty="0"/>
              <a:t>HTTPS (HTTP</a:t>
            </a:r>
            <a:r>
              <a:rPr lang="en-US" altLang="ja-JP" baseline="0" dirty="0"/>
              <a:t> Security)</a:t>
            </a:r>
            <a:endParaRPr kumimoji="1" lang="ja-JP" altLang="en-US" dirty="0"/>
          </a:p>
        </p:txBody>
      </p:sp>
      <p:sp>
        <p:nvSpPr>
          <p:cNvPr id="4" name="スライド番号プレースホルダー 3"/>
          <p:cNvSpPr>
            <a:spLocks noGrp="1"/>
          </p:cNvSpPr>
          <p:nvPr>
            <p:ph type="sldNum" sz="quarter" idx="10"/>
          </p:nvPr>
        </p:nvSpPr>
        <p:spPr/>
        <p:txBody>
          <a:bodyPr/>
          <a:lstStyle/>
          <a:p>
            <a:fld id="{C13600A5-FC7E-43AA-90E1-42053C26396F}" type="slidenum">
              <a:rPr kumimoji="1" lang="ja-JP" altLang="en-US" smtClean="0"/>
              <a:pPr/>
              <a:t>25</a:t>
            </a:fld>
            <a:endParaRPr kumimoji="1" lang="ja-JP" altLang="en-US"/>
          </a:p>
        </p:txBody>
      </p:sp>
    </p:spTree>
    <p:extLst>
      <p:ext uri="{BB962C8B-B14F-4D97-AF65-F5344CB8AC3E}">
        <p14:creationId xmlns:p14="http://schemas.microsoft.com/office/powerpoint/2010/main" val="2422102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A8871D0-8CC2-4D4B-ADC2-B3F945F50BF4}" type="datetime1">
              <a:rPr kumimoji="1" lang="ja-JP" altLang="en-US" smtClean="0"/>
              <a:pPr/>
              <a:t>2025/6/29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65215B4-A698-4789-83BD-5892B5535817}" type="datetime1">
              <a:rPr kumimoji="1" lang="ja-JP" altLang="en-US" smtClean="0"/>
              <a:pPr/>
              <a:t>2025/6/29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D455492-91E6-4AB7-B094-3CD989639B41}" type="datetime1">
              <a:rPr kumimoji="1" lang="ja-JP" altLang="en-US" smtClean="0"/>
              <a:pPr/>
              <a:t>2025/6/29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3531FA-95E8-4E29-962A-088FBB827EF3}" type="datetime1">
              <a:rPr kumimoji="1" lang="ja-JP" altLang="en-US" smtClean="0"/>
              <a:pPr/>
              <a:t>2025/6/29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067D02E-BA68-44B9-ADE7-750F2F95BCA2}" type="datetime1">
              <a:rPr kumimoji="1" lang="ja-JP" altLang="en-US" smtClean="0"/>
              <a:pPr/>
              <a:t>2025/6/29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A3211C94-D4B8-4694-9052-DC5DB179976D}" type="datetime1">
              <a:rPr kumimoji="1" lang="ja-JP" altLang="en-US" smtClean="0"/>
              <a:pPr/>
              <a:t>2025/6/29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929B984-422E-46DF-B7F9-E93D6C902C20}" type="datetime1">
              <a:rPr kumimoji="1" lang="ja-JP" altLang="en-US" smtClean="0"/>
              <a:pPr/>
              <a:t>2025/6/29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E46C69D-46C3-4F00-A6A1-2238EBAE5CFF}" type="datetime1">
              <a:rPr kumimoji="1" lang="ja-JP" altLang="en-US" smtClean="0"/>
              <a:pPr/>
              <a:t>2025/6/29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BD42CF-C109-44B5-ACDE-F3F51B0282A4}" type="datetime1">
              <a:rPr kumimoji="1" lang="ja-JP" altLang="en-US" smtClean="0"/>
              <a:pPr/>
              <a:t>2025/6/29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0A14E39-21F3-4644-B217-D764FF7B4887}" type="datetime1">
              <a:rPr kumimoji="1" lang="ja-JP" altLang="en-US" smtClean="0"/>
              <a:pPr/>
              <a:t>2025/6/29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66C0E13-C4B2-4D85-B484-A96DD0576D9A}" type="datetime1">
              <a:rPr kumimoji="1" lang="ja-JP" altLang="en-US" smtClean="0"/>
              <a:pPr/>
              <a:t>2025/6/29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BEB82A-81DF-4844-B5CD-B53AEC7E27D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EF2E8-5A7F-4834-8106-BAFC91915314}" type="datetime1">
              <a:rPr kumimoji="1" lang="ja-JP" altLang="en-US" smtClean="0"/>
              <a:pPr/>
              <a:t>2025/6/29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EB82A-81DF-4844-B5CD-B53AEC7E27D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terao.akiba.coocan.jp/lecture/aoyama/xp/xp_top.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mext.go.jp/zyoukatsu/moral/index.html" TargetMode="External"/><Relationship Id="rId2" Type="http://schemas.openxmlformats.org/officeDocument/2006/relationships/hyperlink" Target="https://www.mext.go.jp/a_menu/shotou/zyouhou/detail/1369617.htm" TargetMode="External"/><Relationship Id="rId1" Type="http://schemas.openxmlformats.org/officeDocument/2006/relationships/slideLayout" Target="../slideLayouts/slideLayout2.xml"/><Relationship Id="rId5" Type="http://schemas.openxmlformats.org/officeDocument/2006/relationships/hyperlink" Target="https://www.mext.go.jp/a_menu/sports/ikusei/taisaku/taisaku2017/syoutyuu_smp2017.htm" TargetMode="External"/><Relationship Id="rId4" Type="http://schemas.openxmlformats.org/officeDocument/2006/relationships/hyperlink" Target="http://www.iajapan.org/kids/index.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soumu.go.jp/menu_news/s-news/01kiban08_02000091.html" TargetMode="External"/><Relationship Id="rId2" Type="http://schemas.openxmlformats.org/officeDocument/2006/relationships/hyperlink" Target="https://www.soumu.go.jp/use_the_internet_wisel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line-mirai.org/ja/events/detail/7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softbank.jp/corp/group/sbm/news/press/2012/20120614_0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200" dirty="0"/>
              <a:t>情報通信技術の活用と教育方法（中等）</a:t>
            </a:r>
            <a:br>
              <a:rPr kumimoji="1" lang="en-US" altLang="ja-JP" sz="3200" dirty="0"/>
            </a:br>
            <a:r>
              <a:rPr lang="ja-JP" altLang="en-US" sz="3200" dirty="0"/>
              <a:t>個人情報の管理・情報モラル</a:t>
            </a:r>
            <a:endParaRPr kumimoji="1" lang="ja-JP" altLang="en-US" sz="3200" dirty="0"/>
          </a:p>
        </p:txBody>
      </p:sp>
      <p:sp>
        <p:nvSpPr>
          <p:cNvPr id="3" name="サブタイトル 2"/>
          <p:cNvSpPr>
            <a:spLocks noGrp="1"/>
          </p:cNvSpPr>
          <p:nvPr>
            <p:ph type="subTitle" idx="1"/>
          </p:nvPr>
        </p:nvSpPr>
        <p:spPr/>
        <p:txBody>
          <a:bodyPr>
            <a:normAutofit fontScale="85000" lnSpcReduction="20000"/>
          </a:bodyPr>
          <a:lstStyle/>
          <a:p>
            <a:r>
              <a:rPr lang="ja-JP" altLang="en-US" dirty="0"/>
              <a:t>寺尾　敦</a:t>
            </a:r>
            <a:endParaRPr lang="en-US" altLang="ja-JP" dirty="0"/>
          </a:p>
          <a:p>
            <a:r>
              <a:rPr lang="ja-JP" altLang="en-US" dirty="0"/>
              <a:t>青山学院大学社会情報学部</a:t>
            </a:r>
            <a:endParaRPr lang="en-US" altLang="ja-JP" dirty="0"/>
          </a:p>
          <a:p>
            <a:r>
              <a:rPr lang="en-US" altLang="ja-JP" dirty="0" err="1"/>
              <a:t>atsushi</a:t>
            </a:r>
            <a:r>
              <a:rPr lang="en-US" altLang="ja-JP" dirty="0"/>
              <a:t> [at] si.aoyama.ac.jp</a:t>
            </a:r>
          </a:p>
          <a:p>
            <a:r>
              <a:rPr lang="en-US" altLang="ja-JP" dirty="0"/>
              <a:t>X: @aterao</a:t>
            </a:r>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052736"/>
            <a:ext cx="7200800" cy="3635205"/>
          </a:xfrm>
          <a:prstGeom prst="rect">
            <a:avLst/>
          </a:prstGeom>
        </p:spPr>
      </p:pic>
      <p:sp>
        <p:nvSpPr>
          <p:cNvPr id="4" name="テキスト ボックス 3"/>
          <p:cNvSpPr txBox="1"/>
          <p:nvPr/>
        </p:nvSpPr>
        <p:spPr>
          <a:xfrm>
            <a:off x="1043608" y="5157192"/>
            <a:ext cx="1863715" cy="400110"/>
          </a:xfrm>
          <a:prstGeom prst="rect">
            <a:avLst/>
          </a:prstGeom>
          <a:noFill/>
        </p:spPr>
        <p:txBody>
          <a:bodyPr wrap="none" rtlCol="0">
            <a:spAutoFit/>
          </a:bodyPr>
          <a:lstStyle/>
          <a:p>
            <a:r>
              <a:rPr lang="en-US" altLang="ja-JP" sz="2000" dirty="0"/>
              <a:t>Google Chrome</a:t>
            </a:r>
            <a:endParaRPr kumimoji="1" lang="ja-JP" altLang="en-US" sz="2000" dirty="0"/>
          </a:p>
        </p:txBody>
      </p:sp>
    </p:spTree>
    <p:extLst>
      <p:ext uri="{BB962C8B-B14F-4D97-AF65-F5344CB8AC3E}">
        <p14:creationId xmlns:p14="http://schemas.microsoft.com/office/powerpoint/2010/main" val="980479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a:t>https:// </a:t>
            </a:r>
            <a:r>
              <a:rPr lang="ja-JP" altLang="en-US" dirty="0"/>
              <a:t>で始まっており、鍵マークが表示されていても、絶対に安全というわけではない。</a:t>
            </a:r>
            <a:endParaRPr lang="en-US" altLang="ja-JP" dirty="0"/>
          </a:p>
          <a:p>
            <a:pPr lvl="1"/>
            <a:r>
              <a:rPr kumimoji="1" lang="ja-JP" altLang="en-US" dirty="0"/>
              <a:t>アドレスの偽装あるいは</a:t>
            </a:r>
            <a:r>
              <a:rPr lang="ja-JP" altLang="en-US" dirty="0"/>
              <a:t>本物</a:t>
            </a:r>
            <a:r>
              <a:rPr kumimoji="1" lang="ja-JP" altLang="en-US" dirty="0"/>
              <a:t>と酷似したアドレス</a:t>
            </a:r>
            <a:endParaRPr kumimoji="1" lang="en-US" altLang="ja-JP" dirty="0"/>
          </a:p>
          <a:p>
            <a:pPr lvl="1"/>
            <a:r>
              <a:rPr lang="ja-JP" altLang="en-US" dirty="0"/>
              <a:t>詐欺サイトでありながら、</a:t>
            </a:r>
            <a:r>
              <a:rPr lang="en-US" altLang="ja-JP" dirty="0"/>
              <a:t>SSL</a:t>
            </a:r>
            <a:r>
              <a:rPr lang="ja-JP" altLang="en-US" dirty="0"/>
              <a:t>を利用するための電子証明書</a:t>
            </a:r>
            <a:r>
              <a:rPr kumimoji="1" lang="ja-JP" altLang="en-US" dirty="0"/>
              <a:t>を取得していることもある。</a:t>
            </a:r>
            <a:endParaRPr kumimoji="1" lang="en-US" altLang="ja-JP" dirty="0"/>
          </a:p>
          <a:p>
            <a:r>
              <a:rPr lang="ja-JP" altLang="en-US" u="sng" dirty="0"/>
              <a:t>重要情報は実績のあるサイトだけで送信</a:t>
            </a:r>
            <a:endParaRPr lang="en-US" altLang="ja-JP" u="sng" dirty="0"/>
          </a:p>
          <a:p>
            <a:pPr lvl="1"/>
            <a:r>
              <a:rPr kumimoji="1" lang="ja-JP" altLang="en-US" dirty="0"/>
              <a:t>正しい </a:t>
            </a:r>
            <a:r>
              <a:rPr kumimoji="1" lang="en-US" altLang="ja-JP" dirty="0"/>
              <a:t>URL </a:t>
            </a:r>
            <a:r>
              <a:rPr lang="ja-JP" altLang="en-US" dirty="0" err="1"/>
              <a:t>で保</a:t>
            </a:r>
            <a:r>
              <a:rPr lang="ja-JP" altLang="en-US" dirty="0"/>
              <a:t>存したブックマークを利用</a:t>
            </a:r>
            <a:endParaRPr lang="en-US" altLang="ja-JP" dirty="0"/>
          </a:p>
          <a:p>
            <a:pPr lvl="1"/>
            <a:r>
              <a:rPr kumimoji="1" lang="ja-JP" altLang="en-US" dirty="0"/>
              <a:t>ウェブページやメールでのリンクは詐欺サイトにつながっているかもしれない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個人情報と電子メール</a:t>
            </a:r>
          </a:p>
        </p:txBody>
      </p:sp>
      <p:sp>
        <p:nvSpPr>
          <p:cNvPr id="3" name="コンテンツ プレースホルダ 2"/>
          <p:cNvSpPr>
            <a:spLocks noGrp="1"/>
          </p:cNvSpPr>
          <p:nvPr>
            <p:ph idx="1"/>
          </p:nvPr>
        </p:nvSpPr>
        <p:spPr/>
        <p:txBody>
          <a:bodyPr>
            <a:normAutofit/>
          </a:bodyPr>
          <a:lstStyle/>
          <a:p>
            <a:r>
              <a:rPr kumimoji="1" lang="ja-JP" altLang="en-US" dirty="0"/>
              <a:t>電子メールは、通信経路（メールサーバー間、サーバーとクライアント間）が暗号化されていないことがある。</a:t>
            </a:r>
            <a:endParaRPr kumimoji="1" lang="en-US" altLang="ja-JP" dirty="0"/>
          </a:p>
          <a:p>
            <a:pPr lvl="1"/>
            <a:r>
              <a:rPr kumimoji="1" lang="ja-JP" altLang="en-US" dirty="0"/>
              <a:t>クレジットカード番号などの重要情報は送信してはいけない。</a:t>
            </a:r>
            <a:endParaRPr kumimoji="1" lang="en-US" altLang="ja-JP" dirty="0"/>
          </a:p>
          <a:p>
            <a:pPr lvl="1"/>
            <a:r>
              <a:rPr lang="ja-JP" altLang="en-US" dirty="0"/>
              <a:t>「パスワードは別メール」はあまり意味がない。</a:t>
            </a:r>
            <a:endParaRPr kumimoji="1" lang="en-US" altLang="ja-JP" dirty="0"/>
          </a:p>
          <a:p>
            <a:r>
              <a:rPr lang="ja-JP" altLang="en-US" dirty="0"/>
              <a:t>電子メールメッセージそのものを暗号化する方法（暗号化メール）はあるが、コストが高い。</a:t>
            </a:r>
            <a:endParaRPr lang="en-US" altLang="ja-JP" dirty="0"/>
          </a:p>
        </p:txBody>
      </p:sp>
      <p:sp>
        <p:nvSpPr>
          <p:cNvPr id="4" name="テキスト ボックス 3">
            <a:extLst>
              <a:ext uri="{FF2B5EF4-FFF2-40B4-BE49-F238E27FC236}">
                <a16:creationId xmlns:a16="http://schemas.microsoft.com/office/drawing/2014/main" id="{CBD2444C-3ADF-EBD3-E2CA-7D93176421E6}"/>
              </a:ext>
            </a:extLst>
          </p:cNvPr>
          <p:cNvSpPr txBox="1"/>
          <p:nvPr/>
        </p:nvSpPr>
        <p:spPr>
          <a:xfrm>
            <a:off x="1187624" y="5756831"/>
            <a:ext cx="5732660" cy="369332"/>
          </a:xfrm>
          <a:prstGeom prst="rect">
            <a:avLst/>
          </a:prstGeom>
          <a:noFill/>
        </p:spPr>
        <p:txBody>
          <a:bodyPr wrap="none" rtlCol="0">
            <a:spAutoFit/>
          </a:bodyPr>
          <a:lstStyle/>
          <a:p>
            <a:r>
              <a:rPr lang="en-US" altLang="ja-JP" dirty="0"/>
              <a:t>CP</a:t>
            </a:r>
            <a:r>
              <a:rPr lang="ja-JP" altLang="en-US" dirty="0"/>
              <a:t>資料：メールは危ない（日経ネットワーク </a:t>
            </a:r>
            <a:r>
              <a:rPr lang="en-US" altLang="ja-JP" dirty="0"/>
              <a:t>2022</a:t>
            </a:r>
            <a:r>
              <a:rPr lang="ja-JP" altLang="en-US" dirty="0"/>
              <a:t>年</a:t>
            </a:r>
            <a:r>
              <a:rPr lang="en-US" altLang="ja-JP" dirty="0"/>
              <a:t>7</a:t>
            </a:r>
            <a:r>
              <a:rPr lang="ja-JP" altLang="en-US" dirty="0"/>
              <a:t>月号）</a:t>
            </a:r>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生徒の個人情報の管理</a:t>
            </a:r>
          </a:p>
        </p:txBody>
      </p:sp>
      <p:sp>
        <p:nvSpPr>
          <p:cNvPr id="3" name="コンテンツ プレースホルダ 2"/>
          <p:cNvSpPr>
            <a:spLocks noGrp="1"/>
          </p:cNvSpPr>
          <p:nvPr>
            <p:ph idx="1"/>
          </p:nvPr>
        </p:nvSpPr>
        <p:spPr/>
        <p:txBody>
          <a:bodyPr/>
          <a:lstStyle/>
          <a:p>
            <a:r>
              <a:rPr kumimoji="1" lang="ja-JP" altLang="en-US" dirty="0"/>
              <a:t>生徒の個人情報（成績など）が入った </a:t>
            </a:r>
            <a:r>
              <a:rPr kumimoji="1" lang="en-US" altLang="ja-JP" dirty="0"/>
              <a:t>USB </a:t>
            </a:r>
            <a:r>
              <a:rPr lang="ja-JP" altLang="en-US" dirty="0"/>
              <a:t>メモリを紛失したというニュースがしばしばある。</a:t>
            </a:r>
            <a:endParaRPr lang="en-US" altLang="ja-JP" dirty="0"/>
          </a:p>
          <a:p>
            <a:pPr lvl="1"/>
            <a:r>
              <a:rPr lang="en-US" altLang="ja-JP" u="sng" dirty="0"/>
              <a:t>USB </a:t>
            </a:r>
            <a:r>
              <a:rPr lang="ja-JP" altLang="en-US" u="sng" dirty="0"/>
              <a:t>メモリに重要情報を入れて持ち歩かない</a:t>
            </a:r>
            <a:r>
              <a:rPr lang="ja-JP" altLang="en-US" dirty="0"/>
              <a:t>。</a:t>
            </a:r>
            <a:endParaRPr lang="en-US" altLang="ja-JP" dirty="0"/>
          </a:p>
          <a:p>
            <a:pPr lvl="1"/>
            <a:r>
              <a:rPr lang="ja-JP" altLang="en-US" dirty="0"/>
              <a:t>サイボウズのようなグループウェアを使用する。</a:t>
            </a:r>
            <a:endParaRPr lang="en-US" altLang="ja-JP" dirty="0"/>
          </a:p>
          <a:p>
            <a:pPr lvl="1"/>
            <a:r>
              <a:rPr lang="ja-JP" altLang="en-US" dirty="0"/>
              <a:t>個人での利用なら </a:t>
            </a:r>
            <a:r>
              <a:rPr lang="en-US" altLang="ja-JP" dirty="0"/>
              <a:t>Dropbox </a:t>
            </a:r>
            <a:r>
              <a:rPr lang="ja-JP" altLang="en-US" dirty="0"/>
              <a:t>や </a:t>
            </a:r>
            <a:r>
              <a:rPr lang="en-US" altLang="ja-JP" dirty="0"/>
              <a:t>OneDrive </a:t>
            </a:r>
            <a:r>
              <a:rPr lang="ja-JP" altLang="en-US" dirty="0"/>
              <a:t>など。</a:t>
            </a:r>
            <a:endParaRPr lang="en-US" altLang="ja-JP" dirty="0"/>
          </a:p>
          <a:p>
            <a:pPr lvl="1"/>
            <a:r>
              <a:rPr lang="ja-JP" altLang="en-US" dirty="0"/>
              <a:t>どうしても </a:t>
            </a:r>
            <a:r>
              <a:rPr lang="en-US" altLang="ja-JP" dirty="0"/>
              <a:t>USB </a:t>
            </a:r>
            <a:r>
              <a:rPr lang="ja-JP" altLang="en-US" dirty="0"/>
              <a:t>を使うのならば暗号化する。</a:t>
            </a:r>
            <a:r>
              <a:rPr lang="en-US" altLang="ja-JP" dirty="0"/>
              <a:t>Windows 10 </a:t>
            </a:r>
            <a:r>
              <a:rPr lang="ja-JP" altLang="en-US" dirty="0"/>
              <a:t>および </a:t>
            </a:r>
            <a:r>
              <a:rPr lang="en-US" altLang="ja-JP" dirty="0"/>
              <a:t>11 </a:t>
            </a:r>
            <a:r>
              <a:rPr lang="ja-JP" altLang="en-US" dirty="0"/>
              <a:t>ならば、</a:t>
            </a:r>
            <a:r>
              <a:rPr lang="en-US" altLang="ja-JP" dirty="0"/>
              <a:t>BitLocker </a:t>
            </a:r>
            <a:r>
              <a:rPr lang="ja-JP" altLang="en-US" dirty="0"/>
              <a:t>を使うことができる。</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dirty="0"/>
              <a:t>PC </a:t>
            </a:r>
            <a:r>
              <a:rPr kumimoji="1" lang="ja-JP" altLang="en-US" dirty="0"/>
              <a:t>やスマートフォンの紛失によるデータ流出も注意が必要。</a:t>
            </a:r>
            <a:endParaRPr kumimoji="1" lang="en-US" altLang="ja-JP" dirty="0"/>
          </a:p>
          <a:p>
            <a:pPr lvl="1"/>
            <a:r>
              <a:rPr lang="en-US" altLang="ja-JP" dirty="0"/>
              <a:t>BYOD</a:t>
            </a:r>
            <a:r>
              <a:rPr lang="ja-JP" altLang="en-US" dirty="0"/>
              <a:t>（</a:t>
            </a:r>
            <a:r>
              <a:rPr lang="en-US" altLang="ja-JP" dirty="0"/>
              <a:t>Bring Your Own Device</a:t>
            </a:r>
            <a:r>
              <a:rPr lang="ja-JP" altLang="en-US" dirty="0"/>
              <a:t>）が広まると、このリスクが高まる。</a:t>
            </a:r>
            <a:endParaRPr lang="en-US" altLang="ja-JP" dirty="0"/>
          </a:p>
          <a:p>
            <a:pPr lvl="1"/>
            <a:r>
              <a:rPr lang="en-US" altLang="ja-JP" dirty="0"/>
              <a:t>BitLocker </a:t>
            </a:r>
            <a:r>
              <a:rPr lang="ja-JP" altLang="en-US" dirty="0"/>
              <a:t>などによる</a:t>
            </a:r>
            <a:r>
              <a:rPr kumimoji="1" lang="en-US" altLang="ja-JP" dirty="0"/>
              <a:t>PC </a:t>
            </a:r>
            <a:r>
              <a:rPr kumimoji="1" lang="ja-JP" altLang="en-US" dirty="0"/>
              <a:t>ドライブの暗号化、スマートフォンおよびタブレットに情報を残さないサービス（たとえば、</a:t>
            </a:r>
            <a:r>
              <a:rPr kumimoji="1" lang="en-US" altLang="ja-JP" dirty="0"/>
              <a:t>Trend Micro Mobile Security</a:t>
            </a:r>
            <a:r>
              <a:rPr kumimoji="1" lang="ja-JP" altLang="en-US" dirty="0"/>
              <a:t>）の利用など、セキュリティ対策を行う。</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電子メールのネチケット</a:t>
            </a:r>
          </a:p>
        </p:txBody>
      </p:sp>
      <p:sp>
        <p:nvSpPr>
          <p:cNvPr id="3" name="コンテンツ プレースホルダ 2"/>
          <p:cNvSpPr>
            <a:spLocks noGrp="1"/>
          </p:cNvSpPr>
          <p:nvPr>
            <p:ph idx="1"/>
          </p:nvPr>
        </p:nvSpPr>
        <p:spPr/>
        <p:txBody>
          <a:bodyPr>
            <a:normAutofit/>
          </a:bodyPr>
          <a:lstStyle/>
          <a:p>
            <a:r>
              <a:rPr kumimoji="1" lang="ja-JP" altLang="en-US" dirty="0"/>
              <a:t>件名を書く</a:t>
            </a:r>
            <a:endParaRPr kumimoji="1" lang="en-US" altLang="ja-JP" dirty="0"/>
          </a:p>
          <a:p>
            <a:pPr lvl="1"/>
            <a:r>
              <a:rPr lang="ja-JP" altLang="en-US" dirty="0"/>
              <a:t>要件を簡潔に表現</a:t>
            </a:r>
            <a:endParaRPr lang="en-US" altLang="ja-JP" dirty="0"/>
          </a:p>
          <a:p>
            <a:pPr lvl="1"/>
            <a:r>
              <a:rPr lang="ja-JP" altLang="en-US" dirty="0"/>
              <a:t>「こんにちは」ではだめ。スパムと見分けつかない。</a:t>
            </a:r>
            <a:endParaRPr lang="en-US" altLang="ja-JP" dirty="0"/>
          </a:p>
          <a:p>
            <a:r>
              <a:rPr lang="ja-JP" altLang="en-US" dirty="0"/>
              <a:t>基本は手紙を書くのと同じ。丁寧に。</a:t>
            </a:r>
            <a:endParaRPr lang="en-US" altLang="ja-JP" dirty="0"/>
          </a:p>
          <a:p>
            <a:r>
              <a:rPr lang="ja-JP" altLang="en-US" dirty="0"/>
              <a:t>半角カタカナ、環境依存文字は使用しない。</a:t>
            </a:r>
            <a:endParaRPr lang="en-US" altLang="ja-JP" dirty="0"/>
          </a:p>
          <a:p>
            <a:r>
              <a:rPr lang="ja-JP" altLang="en-US" dirty="0"/>
              <a:t>あまりに重い添付ファイルは送らない。</a:t>
            </a:r>
            <a:endParaRPr lang="en-US" altLang="ja-JP" dirty="0"/>
          </a:p>
          <a:p>
            <a:r>
              <a:rPr kumimoji="1" lang="ja-JP" altLang="en-US" dirty="0"/>
              <a:t>文字だけのコミュニケーションであることを考慮する。相手がどう感じるか想像する。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a:t>返信では元のメッセージを適度に引用すると、何に返答しているのかがわかりやすい。</a:t>
            </a:r>
            <a:endParaRPr kumimoji="1" lang="en-US" altLang="ja-JP" dirty="0"/>
          </a:p>
          <a:p>
            <a:r>
              <a:rPr kumimoji="1" lang="ja-JP" altLang="en-US" dirty="0"/>
              <a:t>メーリングリストでの返信は返信先を確認</a:t>
            </a:r>
            <a:endParaRPr kumimoji="1" lang="en-US" altLang="ja-JP" dirty="0"/>
          </a:p>
          <a:p>
            <a:pPr lvl="1"/>
            <a:r>
              <a:rPr lang="ja-JP" altLang="en-US" dirty="0"/>
              <a:t>メーリングリスト全体</a:t>
            </a:r>
            <a:endParaRPr lang="en-US" altLang="ja-JP" dirty="0"/>
          </a:p>
          <a:p>
            <a:pPr lvl="1"/>
            <a:r>
              <a:rPr kumimoji="1" lang="ja-JP" altLang="en-US" dirty="0"/>
              <a:t>元のメールの送信者</a:t>
            </a:r>
            <a:endParaRPr lang="en-US" altLang="ja-JP" dirty="0"/>
          </a:p>
          <a:p>
            <a:r>
              <a:rPr kumimoji="1" lang="ja-JP" altLang="en-US" dirty="0"/>
              <a:t>チェーンメールは転送しない（</a:t>
            </a:r>
            <a:r>
              <a:rPr kumimoji="1" lang="en-US" altLang="ja-JP" dirty="0"/>
              <a:t>SNS</a:t>
            </a:r>
            <a:r>
              <a:rPr kumimoji="1" lang="ja-JP" altLang="en-US" dirty="0"/>
              <a:t>でも同じ）</a:t>
            </a:r>
            <a:endParaRPr kumimoji="1" lang="en-US" altLang="ja-JP" dirty="0"/>
          </a:p>
          <a:p>
            <a:pPr lvl="1"/>
            <a:r>
              <a:rPr kumimoji="1" lang="ja-JP" altLang="en-US" dirty="0"/>
              <a:t>転送を要求するものは基本的に無視</a:t>
            </a:r>
            <a:endParaRPr kumimoji="1" lang="en-US" altLang="ja-JP" dirty="0"/>
          </a:p>
          <a:p>
            <a:pPr lvl="1"/>
            <a:r>
              <a:rPr lang="ja-JP" altLang="en-US" dirty="0"/>
              <a:t>善意に見えるもの（例：献血）でも</a:t>
            </a:r>
            <a:endParaRPr kumimoji="1" lang="ja-JP" altLang="en-US" dirty="0"/>
          </a:p>
        </p:txBody>
      </p:sp>
      <p:sp>
        <p:nvSpPr>
          <p:cNvPr id="4" name="テキスト ボックス 3"/>
          <p:cNvSpPr txBox="1"/>
          <p:nvPr/>
        </p:nvSpPr>
        <p:spPr>
          <a:xfrm>
            <a:off x="1979712" y="5939393"/>
            <a:ext cx="6029215" cy="369332"/>
          </a:xfrm>
          <a:prstGeom prst="rect">
            <a:avLst/>
          </a:prstGeom>
          <a:noFill/>
        </p:spPr>
        <p:txBody>
          <a:bodyPr wrap="none" rtlCol="0">
            <a:spAutoFit/>
          </a:bodyPr>
          <a:lstStyle/>
          <a:p>
            <a:r>
              <a:rPr kumimoji="1" lang="en-US" altLang="ja-JP" dirty="0"/>
              <a:t>CP</a:t>
            </a:r>
            <a:r>
              <a:rPr kumimoji="1" lang="ja-JP" altLang="en-US" dirty="0"/>
              <a:t>資料：デマ 惑わない 広めない（朝日新聞 </a:t>
            </a:r>
            <a:r>
              <a:rPr lang="en-US" altLang="ja-JP" dirty="0"/>
              <a:t>2017</a:t>
            </a:r>
            <a:r>
              <a:rPr lang="ja-JP" altLang="en-US" dirty="0"/>
              <a:t>年</a:t>
            </a:r>
            <a:r>
              <a:rPr lang="en-US" altLang="ja-JP" dirty="0"/>
              <a:t>4</a:t>
            </a:r>
            <a:r>
              <a:rPr lang="ja-JP" altLang="en-US" dirty="0"/>
              <a:t>月</a:t>
            </a:r>
            <a:r>
              <a:rPr lang="en-US" altLang="ja-JP" dirty="0"/>
              <a:t>24</a:t>
            </a:r>
            <a:r>
              <a:rPr lang="ja-JP" altLang="en-US" dirty="0"/>
              <a:t>日</a:t>
            </a:r>
            <a:r>
              <a:rPr kumimoji="1" lang="ja-JP" altLang="en-US"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Outlook Web App </a:t>
            </a:r>
            <a:r>
              <a:rPr kumimoji="1" lang="ja-JP" altLang="en-US" dirty="0"/>
              <a:t>の設定</a:t>
            </a:r>
          </a:p>
        </p:txBody>
      </p:sp>
      <p:sp>
        <p:nvSpPr>
          <p:cNvPr id="3" name="コンテンツ プレースホルダ 2"/>
          <p:cNvSpPr>
            <a:spLocks noGrp="1"/>
          </p:cNvSpPr>
          <p:nvPr>
            <p:ph idx="1"/>
          </p:nvPr>
        </p:nvSpPr>
        <p:spPr/>
        <p:txBody>
          <a:bodyPr/>
          <a:lstStyle/>
          <a:p>
            <a:r>
              <a:rPr lang="en-US" altLang="ja-JP" dirty="0"/>
              <a:t>HTML</a:t>
            </a:r>
            <a:r>
              <a:rPr lang="ja-JP" altLang="en-US" dirty="0"/>
              <a:t>メールは使用しない方が無難。</a:t>
            </a:r>
            <a:endParaRPr lang="en-US" altLang="ja-JP" dirty="0"/>
          </a:p>
          <a:p>
            <a:r>
              <a:rPr lang="ja-JP" altLang="en-US" dirty="0">
                <a:sym typeface="Wingdings" pitchFamily="2" charset="2"/>
              </a:rPr>
              <a:t>署名を作成し、メッセージに挿入する。</a:t>
            </a:r>
            <a:endParaRPr lang="en-US" altLang="ja-JP" dirty="0">
              <a:sym typeface="Wingdings" pitchFamily="2" charset="2"/>
            </a:endParaRPr>
          </a:p>
          <a:p>
            <a:endParaRPr lang="en-US" altLang="ja-JP" dirty="0">
              <a:sym typeface="Wingdings" pitchFamily="2" charset="2"/>
            </a:endParaRPr>
          </a:p>
          <a:p>
            <a:r>
              <a:rPr lang="en-US" altLang="ja-JP" dirty="0">
                <a:sym typeface="Wingdings" pitchFamily="2" charset="2"/>
              </a:rPr>
              <a:t>Aoyama-mail </a:t>
            </a:r>
            <a:r>
              <a:rPr lang="ja-JP" altLang="en-US" dirty="0">
                <a:sym typeface="Wingdings" pitchFamily="2" charset="2"/>
              </a:rPr>
              <a:t>での設定方法は、「社会情報体験演習」の授業ウェブにある、</a:t>
            </a:r>
            <a:r>
              <a:rPr lang="en-US" altLang="ja-JP" dirty="0">
                <a:sym typeface="Wingdings" pitchFamily="2" charset="2"/>
                <a:hlinkClick r:id="rId2"/>
              </a:rPr>
              <a:t>2.2</a:t>
            </a:r>
            <a:r>
              <a:rPr lang="ja-JP" altLang="en-US" dirty="0">
                <a:sym typeface="Wingdings" pitchFamily="2" charset="2"/>
                <a:hlinkClick r:id="rId2"/>
              </a:rPr>
              <a:t>　</a:t>
            </a:r>
            <a:r>
              <a:rPr lang="en-US" altLang="ja-JP" dirty="0">
                <a:sym typeface="Wingdings" pitchFamily="2" charset="2"/>
                <a:hlinkClick r:id="rId2"/>
              </a:rPr>
              <a:t>AOYAMA-mail </a:t>
            </a:r>
            <a:r>
              <a:rPr lang="ja-JP" altLang="en-US" dirty="0">
                <a:sym typeface="Wingdings" pitchFamily="2" charset="2"/>
                <a:hlinkClick r:id="rId2"/>
              </a:rPr>
              <a:t>の設定</a:t>
            </a:r>
            <a:r>
              <a:rPr lang="ja-JP" altLang="en-US" dirty="0">
                <a:sym typeface="Wingdings" pitchFamily="2" charset="2"/>
              </a:rPr>
              <a:t>　を参照のこと。</a:t>
            </a:r>
            <a:endParaRPr lang="en-US" altLang="ja-JP" dirty="0">
              <a:sym typeface="Wingdings" pitchFamily="2" charset="2"/>
            </a:endParaRPr>
          </a:p>
          <a:p>
            <a:endParaRPr lang="en-US" altLang="ja-JP" dirty="0">
              <a:sym typeface="Wingdings" pitchFamily="2" charset="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a:t>電子メールネチケットに関しては</a:t>
            </a:r>
            <a:r>
              <a:rPr lang="ja-JP" altLang="en-US" dirty="0"/>
              <a:t>、</a:t>
            </a:r>
            <a:r>
              <a:rPr kumimoji="1" lang="ja-JP" altLang="en-US" dirty="0"/>
              <a:t>以下の記事を参照のこと。</a:t>
            </a:r>
            <a:endParaRPr kumimoji="1" lang="en-US" altLang="ja-JP" dirty="0"/>
          </a:p>
          <a:p>
            <a:pPr lvl="1"/>
            <a:r>
              <a:rPr lang="ja-JP" altLang="en-US" dirty="0"/>
              <a:t>日経パソコン</a:t>
            </a:r>
            <a:r>
              <a:rPr lang="en-US" altLang="ja-JP" dirty="0"/>
              <a:t>2013</a:t>
            </a:r>
            <a:r>
              <a:rPr lang="ja-JP" altLang="en-US" dirty="0"/>
              <a:t>年</a:t>
            </a:r>
            <a:r>
              <a:rPr lang="en-US" altLang="ja-JP" dirty="0"/>
              <a:t>8</a:t>
            </a:r>
            <a:r>
              <a:rPr lang="ja-JP" altLang="en-US" dirty="0"/>
              <a:t>月</a:t>
            </a:r>
            <a:r>
              <a:rPr lang="en-US" altLang="ja-JP" dirty="0"/>
              <a:t>12</a:t>
            </a:r>
            <a:r>
              <a:rPr lang="ja-JP" altLang="en-US" dirty="0"/>
              <a:t>日号の特集「徹底調査！　メールの新作法」</a:t>
            </a:r>
            <a:endParaRPr kumimoji="1" lang="en-US" altLang="ja-JP" dirty="0"/>
          </a:p>
          <a:p>
            <a:r>
              <a:rPr kumimoji="1" lang="ja-JP" altLang="en-US" dirty="0"/>
              <a:t>電子メールの文例はネットで容易に見つけられる。書き方の参考に。</a:t>
            </a:r>
            <a:endParaRPr kumimoji="1" lang="en-US" altLang="ja-JP" dirty="0"/>
          </a:p>
          <a:p>
            <a:pPr lvl="1"/>
            <a:r>
              <a:rPr lang="ja-JP" altLang="en-US" dirty="0"/>
              <a:t>「電子メール </a:t>
            </a:r>
            <a:r>
              <a:rPr lang="en-US" altLang="ja-JP" dirty="0"/>
              <a:t>AND </a:t>
            </a:r>
            <a:r>
              <a:rPr lang="ja-JP" altLang="en-US" dirty="0"/>
              <a:t>マナー」「電子メール </a:t>
            </a:r>
            <a:r>
              <a:rPr lang="en-US" altLang="ja-JP" dirty="0"/>
              <a:t>AND </a:t>
            </a:r>
            <a:r>
              <a:rPr lang="ja-JP" altLang="en-US" dirty="0"/>
              <a:t>文例」「電子メールの書き方」などで</a:t>
            </a:r>
            <a:r>
              <a:rPr lang="en-US" altLang="ja-JP" dirty="0"/>
              <a:t>Google</a:t>
            </a:r>
            <a:r>
              <a:rPr lang="ja-JP" altLang="en-US" dirty="0"/>
              <a:t>検索</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情報モラル指導</a:t>
            </a:r>
          </a:p>
        </p:txBody>
      </p:sp>
      <p:sp>
        <p:nvSpPr>
          <p:cNvPr id="3" name="コンテンツ プレースホルダ 2"/>
          <p:cNvSpPr>
            <a:spLocks noGrp="1"/>
          </p:cNvSpPr>
          <p:nvPr>
            <p:ph idx="1"/>
          </p:nvPr>
        </p:nvSpPr>
        <p:spPr/>
        <p:txBody>
          <a:bodyPr>
            <a:normAutofit lnSpcReduction="10000"/>
          </a:bodyPr>
          <a:lstStyle/>
          <a:p>
            <a:r>
              <a:rPr lang="ja-JP" altLang="en-US" u="sng" dirty="0">
                <a:solidFill>
                  <a:srgbClr val="FF0000"/>
                </a:solidFill>
              </a:rPr>
              <a:t>情報モラル</a:t>
            </a:r>
            <a:r>
              <a:rPr lang="ja-JP" altLang="en-US" dirty="0"/>
              <a:t>：情報社会で適正な活動を行うための基になる考え方と態度（学習指導要領解説 総則編）</a:t>
            </a:r>
            <a:endParaRPr lang="en-US" altLang="ja-JP" dirty="0"/>
          </a:p>
          <a:p>
            <a:pPr lvl="1"/>
            <a:r>
              <a:rPr lang="ja-JP" altLang="en-US" dirty="0"/>
              <a:t>「</a:t>
            </a:r>
            <a:r>
              <a:rPr lang="ja-JP" altLang="en-US" u="sng" dirty="0">
                <a:solidFill>
                  <a:srgbClr val="FF0000"/>
                </a:solidFill>
              </a:rPr>
              <a:t>情報活用能力</a:t>
            </a:r>
            <a:r>
              <a:rPr lang="ja-JP" altLang="en-US" dirty="0"/>
              <a:t>」の重要な要素</a:t>
            </a:r>
            <a:endParaRPr lang="en-US" altLang="ja-JP" dirty="0"/>
          </a:p>
          <a:p>
            <a:pPr lvl="2"/>
            <a:r>
              <a:rPr lang="ja-JP" altLang="en-US" dirty="0"/>
              <a:t>情報発信による他者への影響を考え、人権、知的財産権など自他の権利を尊重し情報社会での行動に責任をもつこと</a:t>
            </a:r>
            <a:endParaRPr lang="en-US" altLang="ja-JP" dirty="0"/>
          </a:p>
          <a:p>
            <a:pPr lvl="2"/>
            <a:r>
              <a:rPr lang="ja-JP" altLang="en-US" dirty="0"/>
              <a:t>犯罪被害を含む危険の回避など情報を正しく安全に利用できること</a:t>
            </a:r>
            <a:endParaRPr lang="en-US" altLang="ja-JP" dirty="0"/>
          </a:p>
          <a:p>
            <a:pPr lvl="2"/>
            <a:r>
              <a:rPr lang="ja-JP" altLang="en-US" dirty="0"/>
              <a:t>コンピュータなどの情報機器の使用による健康との関わりを理解すること</a:t>
            </a:r>
            <a:endParaRPr lang="en-US" altLang="ja-JP" dirty="0"/>
          </a:p>
          <a:p>
            <a:endParaRPr kumimoji="1"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個人情報とは</a:t>
            </a:r>
          </a:p>
        </p:txBody>
      </p:sp>
      <p:sp>
        <p:nvSpPr>
          <p:cNvPr id="3" name="コンテンツ プレースホルダ 2"/>
          <p:cNvSpPr>
            <a:spLocks noGrp="1"/>
          </p:cNvSpPr>
          <p:nvPr>
            <p:ph idx="1"/>
          </p:nvPr>
        </p:nvSpPr>
        <p:spPr/>
        <p:txBody>
          <a:bodyPr/>
          <a:lstStyle/>
          <a:p>
            <a:r>
              <a:rPr lang="ja-JP" altLang="en-US" u="sng" dirty="0">
                <a:solidFill>
                  <a:srgbClr val="FF0000"/>
                </a:solidFill>
              </a:rPr>
              <a:t>個人</a:t>
            </a:r>
            <a:r>
              <a:rPr kumimoji="1" lang="ja-JP" altLang="en-US" u="sng" dirty="0">
                <a:solidFill>
                  <a:srgbClr val="FF0000"/>
                </a:solidFill>
              </a:rPr>
              <a:t>情報</a:t>
            </a:r>
            <a:r>
              <a:rPr kumimoji="1" lang="ja-JP" altLang="en-US" dirty="0"/>
              <a:t>：各個人を特定識別できる情報</a:t>
            </a:r>
            <a:endParaRPr kumimoji="1" lang="en-US" altLang="ja-JP" dirty="0"/>
          </a:p>
          <a:p>
            <a:pPr lvl="1"/>
            <a:r>
              <a:rPr lang="ja-JP" altLang="en-US" dirty="0"/>
              <a:t>名前、生年月日、住所、電話番号、顔写真など</a:t>
            </a:r>
            <a:endParaRPr lang="en-US" altLang="ja-JP" dirty="0"/>
          </a:p>
          <a:p>
            <a:pPr lvl="1"/>
            <a:r>
              <a:rPr kumimoji="1" lang="ja-JP" altLang="en-US" u="sng" dirty="0"/>
              <a:t>ほかの情報と組み合わせることで個人を識別可能となる情報も含む</a:t>
            </a:r>
            <a:endParaRPr kumimoji="1" lang="en-US" altLang="ja-JP" u="sng" dirty="0"/>
          </a:p>
          <a:p>
            <a:r>
              <a:rPr lang="ja-JP" altLang="en-US" dirty="0"/>
              <a:t>プライバシー情報：個人情報のうち、本人が公開を望まないもの</a:t>
            </a:r>
            <a:endParaRPr lang="en-US" altLang="ja-JP" dirty="0"/>
          </a:p>
          <a:p>
            <a:pPr lvl="1"/>
            <a:r>
              <a:rPr kumimoji="1" lang="ja-JP" altLang="en-US" dirty="0"/>
              <a:t>名刺に書かれた情報は、個人情報ではあるが、プライバシー情報ではない。</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D54CC8-A860-1BD1-32A8-74A2F38790E8}"/>
              </a:ext>
            </a:extLst>
          </p:cNvPr>
          <p:cNvSpPr>
            <a:spLocks noGrp="1"/>
          </p:cNvSpPr>
          <p:nvPr>
            <p:ph type="title"/>
          </p:nvPr>
        </p:nvSpPr>
        <p:spPr/>
        <p:txBody>
          <a:bodyPr/>
          <a:lstStyle/>
          <a:p>
            <a:r>
              <a:rPr kumimoji="1" lang="ja-JP" altLang="en-US" dirty="0"/>
              <a:t>指導のポイント</a:t>
            </a:r>
          </a:p>
        </p:txBody>
      </p:sp>
      <p:sp>
        <p:nvSpPr>
          <p:cNvPr id="3" name="コンテンツ プレースホルダー 2">
            <a:extLst>
              <a:ext uri="{FF2B5EF4-FFF2-40B4-BE49-F238E27FC236}">
                <a16:creationId xmlns:a16="http://schemas.microsoft.com/office/drawing/2014/main" id="{0ECE424C-3BEB-9D13-48D3-AA87AF1596B2}"/>
              </a:ext>
            </a:extLst>
          </p:cNvPr>
          <p:cNvSpPr>
            <a:spLocks noGrp="1"/>
          </p:cNvSpPr>
          <p:nvPr>
            <p:ph idx="1"/>
          </p:nvPr>
        </p:nvSpPr>
        <p:spPr/>
        <p:txBody>
          <a:bodyPr>
            <a:normAutofit/>
          </a:bodyPr>
          <a:lstStyle/>
          <a:p>
            <a:r>
              <a:rPr lang="ja-JP" altLang="en-US" dirty="0"/>
              <a:t>日常のモラルがベース</a:t>
            </a:r>
            <a:endParaRPr lang="en-US" altLang="ja-JP" dirty="0"/>
          </a:p>
          <a:p>
            <a:pPr lvl="1"/>
            <a:r>
              <a:rPr lang="ja-JP" altLang="en-US" dirty="0"/>
              <a:t>情報モラル＝日常モラル＋情報技術の特性</a:t>
            </a:r>
            <a:endParaRPr lang="en-US" altLang="ja-JP" dirty="0"/>
          </a:p>
          <a:p>
            <a:pPr lvl="1"/>
            <a:r>
              <a:rPr lang="ja-JP" altLang="en-US" dirty="0"/>
              <a:t>誹謗中傷や迷惑行為をしないことは日常モラル</a:t>
            </a:r>
            <a:endParaRPr lang="en-US" altLang="ja-JP" dirty="0"/>
          </a:p>
          <a:p>
            <a:r>
              <a:rPr lang="ja-JP" altLang="en-US" dirty="0"/>
              <a:t>繰り返す</a:t>
            </a:r>
            <a:endParaRPr lang="en-US" altLang="ja-JP" dirty="0"/>
          </a:p>
          <a:p>
            <a:pPr lvl="1"/>
            <a:r>
              <a:rPr lang="ja-JP" altLang="en-US" dirty="0"/>
              <a:t>学級活動の中での説話、各教科の指導、総合的な学習の時間、道徳といった指導すべきタイミングをうまく設定して、その時その時に応じた内容を指導したり、くり返して指導したりする。</a:t>
            </a:r>
            <a:endParaRPr kumimoji="1" lang="ja-JP" altLang="en-US" dirty="0"/>
          </a:p>
        </p:txBody>
      </p:sp>
      <p:sp>
        <p:nvSpPr>
          <p:cNvPr id="4" name="テキスト ボックス 3">
            <a:extLst>
              <a:ext uri="{FF2B5EF4-FFF2-40B4-BE49-F238E27FC236}">
                <a16:creationId xmlns:a16="http://schemas.microsoft.com/office/drawing/2014/main" id="{CED4B5F1-B025-55CD-7F11-D11F954F7807}"/>
              </a:ext>
            </a:extLst>
          </p:cNvPr>
          <p:cNvSpPr txBox="1"/>
          <p:nvPr/>
        </p:nvSpPr>
        <p:spPr>
          <a:xfrm>
            <a:off x="1187624" y="5661248"/>
            <a:ext cx="7234673" cy="369332"/>
          </a:xfrm>
          <a:prstGeom prst="rect">
            <a:avLst/>
          </a:prstGeom>
          <a:noFill/>
        </p:spPr>
        <p:txBody>
          <a:bodyPr wrap="none" rtlCol="0">
            <a:spAutoFit/>
          </a:bodyPr>
          <a:lstStyle/>
          <a:p>
            <a:r>
              <a:rPr kumimoji="1" lang="en-US" altLang="ja-JP" dirty="0"/>
              <a:t>CP</a:t>
            </a:r>
            <a:r>
              <a:rPr kumimoji="1" lang="ja-JP" altLang="en-US" dirty="0"/>
              <a:t>資料：情報モラル指導のヒント（情報ネットワーク教育活用研究協議会）</a:t>
            </a:r>
          </a:p>
        </p:txBody>
      </p:sp>
    </p:spTree>
    <p:extLst>
      <p:ext uri="{BB962C8B-B14F-4D97-AF65-F5344CB8AC3E}">
        <p14:creationId xmlns:p14="http://schemas.microsoft.com/office/powerpoint/2010/main" val="3652192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文部科学省の事業</a:t>
            </a:r>
          </a:p>
        </p:txBody>
      </p:sp>
      <p:sp>
        <p:nvSpPr>
          <p:cNvPr id="3" name="コンテンツ プレースホルダ 2"/>
          <p:cNvSpPr>
            <a:spLocks noGrp="1"/>
          </p:cNvSpPr>
          <p:nvPr>
            <p:ph idx="1"/>
          </p:nvPr>
        </p:nvSpPr>
        <p:spPr/>
        <p:txBody>
          <a:bodyPr>
            <a:normAutofit/>
          </a:bodyPr>
          <a:lstStyle/>
          <a:p>
            <a:r>
              <a:rPr kumimoji="1" lang="ja-JP" altLang="en-US" dirty="0">
                <a:hlinkClick r:id="rId2"/>
              </a:rPr>
              <a:t>情報モラル教育の充実等</a:t>
            </a:r>
            <a:endParaRPr kumimoji="1" lang="en-US" altLang="ja-JP" dirty="0"/>
          </a:p>
          <a:p>
            <a:pPr lvl="1"/>
            <a:r>
              <a:rPr kumimoji="1" lang="ja-JP" altLang="en-US" dirty="0">
                <a:hlinkClick r:id="rId3"/>
              </a:rPr>
              <a:t>情報モラル教育ポータルサイト</a:t>
            </a:r>
            <a:endParaRPr kumimoji="1" lang="en-US" altLang="ja-JP" dirty="0"/>
          </a:p>
          <a:p>
            <a:r>
              <a:rPr kumimoji="1" lang="ja-JP" altLang="en-US" dirty="0"/>
              <a:t>携帯端末の使用方法については、はやくから注意を喚起する取り組みを行った。</a:t>
            </a:r>
            <a:endParaRPr kumimoji="1" lang="en-US" altLang="ja-JP" dirty="0"/>
          </a:p>
          <a:p>
            <a:pPr lvl="1"/>
            <a:r>
              <a:rPr kumimoji="1" lang="ja-JP" altLang="en-US" dirty="0"/>
              <a:t>「</a:t>
            </a:r>
            <a:r>
              <a:rPr kumimoji="1" lang="ja-JP" altLang="en-US" dirty="0">
                <a:hlinkClick r:id="rId4"/>
              </a:rPr>
              <a:t>ちょっと待って，ケータイ</a:t>
            </a:r>
            <a:r>
              <a:rPr kumimoji="1" lang="ja-JP" altLang="en-US" dirty="0"/>
              <a:t>」リーフレットを作成（</a:t>
            </a:r>
            <a:r>
              <a:rPr kumimoji="1" lang="en-US" altLang="ja-JP" dirty="0"/>
              <a:t>2007</a:t>
            </a:r>
            <a:r>
              <a:rPr kumimoji="1" lang="ja-JP" altLang="en-US" dirty="0"/>
              <a:t>年）。小学校６年生に配布。</a:t>
            </a:r>
            <a:endParaRPr kumimoji="1" lang="en-US" altLang="ja-JP" dirty="0"/>
          </a:p>
          <a:p>
            <a:pPr lvl="1"/>
            <a:r>
              <a:rPr lang="en-US" altLang="ja-JP" sz="2400" dirty="0"/>
              <a:t>2017</a:t>
            </a:r>
            <a:r>
              <a:rPr lang="ja-JP" altLang="en-US" sz="2400" dirty="0"/>
              <a:t>年度まで、「</a:t>
            </a:r>
            <a:r>
              <a:rPr lang="ja-JP" altLang="en-US" sz="2400" dirty="0">
                <a:hlinkClick r:id="rId5"/>
              </a:rPr>
              <a:t>ケータイ＆スマホ、</a:t>
            </a:r>
            <a:r>
              <a:rPr lang="ja-JP" altLang="en-US" sz="2800" dirty="0">
                <a:hlinkClick r:id="rId5"/>
              </a:rPr>
              <a:t>正しく利用できていますか？</a:t>
            </a:r>
            <a:r>
              <a:rPr lang="ja-JP" altLang="en-US" sz="2800" dirty="0"/>
              <a:t>」を作成。</a:t>
            </a:r>
            <a:endParaRPr kumimoji="1" lang="ja-JP"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総務省の事業</a:t>
            </a:r>
          </a:p>
        </p:txBody>
      </p:sp>
      <p:sp>
        <p:nvSpPr>
          <p:cNvPr id="3" name="コンテンツ プレースホルダ 2"/>
          <p:cNvSpPr>
            <a:spLocks noGrp="1"/>
          </p:cNvSpPr>
          <p:nvPr>
            <p:ph idx="1"/>
          </p:nvPr>
        </p:nvSpPr>
        <p:spPr/>
        <p:txBody>
          <a:bodyPr/>
          <a:lstStyle/>
          <a:p>
            <a:r>
              <a:rPr kumimoji="1" lang="ja-JP" altLang="en-US" dirty="0">
                <a:hlinkClick r:id="rId2"/>
              </a:rPr>
              <a:t>上手にネットと付き合おう！ </a:t>
            </a:r>
            <a:r>
              <a:rPr lang="ja-JP" altLang="en-US" dirty="0"/>
              <a:t>安心・安全なインターネット利用ガイド</a:t>
            </a:r>
            <a:endParaRPr kumimoji="1" lang="en-US" altLang="ja-JP" dirty="0"/>
          </a:p>
          <a:p>
            <a:r>
              <a:rPr kumimoji="1" lang="ja-JP" altLang="en-US" dirty="0"/>
              <a:t>スマートフォンの普及にともない，</a:t>
            </a:r>
            <a:r>
              <a:rPr lang="ja-JP" altLang="en-US" dirty="0"/>
              <a:t>利用者が安心・安全に利用できる環境を整備するため，総務省として取り組む事項を取りまとめた「</a:t>
            </a:r>
            <a:r>
              <a:rPr lang="ja-JP" altLang="en-US" dirty="0">
                <a:hlinkClick r:id="rId3"/>
              </a:rPr>
              <a:t>スマートフォン安心・安全利用促進プログラム</a:t>
            </a:r>
            <a:r>
              <a:rPr lang="ja-JP" altLang="en-US" dirty="0"/>
              <a:t>」を作成．（平成</a:t>
            </a:r>
            <a:r>
              <a:rPr lang="en-US" altLang="ja-JP" dirty="0"/>
              <a:t>24</a:t>
            </a:r>
            <a:r>
              <a:rPr lang="ja-JP" altLang="en-US" dirty="0"/>
              <a:t>年）</a:t>
            </a:r>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民間企業の情報モラル教育事業</a:t>
            </a:r>
          </a:p>
        </p:txBody>
      </p:sp>
      <p:sp>
        <p:nvSpPr>
          <p:cNvPr id="3" name="コンテンツ プレースホルダー 2"/>
          <p:cNvSpPr>
            <a:spLocks noGrp="1"/>
          </p:cNvSpPr>
          <p:nvPr>
            <p:ph idx="1"/>
          </p:nvPr>
        </p:nvSpPr>
        <p:spPr/>
        <p:txBody>
          <a:bodyPr/>
          <a:lstStyle/>
          <a:p>
            <a:r>
              <a:rPr lang="en-US" altLang="ja-JP" dirty="0"/>
              <a:t>LINE</a:t>
            </a:r>
            <a:r>
              <a:rPr lang="ja-JP" altLang="en-US" dirty="0"/>
              <a:t>（一般財団法人</a:t>
            </a:r>
            <a:r>
              <a:rPr lang="en-US" altLang="ja-JP" dirty="0"/>
              <a:t>LINE</a:t>
            </a:r>
            <a:r>
              <a:rPr lang="ja-JP" altLang="en-US" dirty="0"/>
              <a:t>みらい財団）は，書き込み式の情報モラル教材「</a:t>
            </a:r>
            <a:r>
              <a:rPr lang="en-US" altLang="ja-JP" dirty="0">
                <a:hlinkClick r:id="rId2"/>
              </a:rPr>
              <a:t>SNS</a:t>
            </a:r>
            <a:r>
              <a:rPr lang="ja-JP" altLang="en-US" dirty="0">
                <a:hlinkClick r:id="rId2"/>
              </a:rPr>
              <a:t>ノート（情報モラル編）</a:t>
            </a:r>
            <a:r>
              <a:rPr lang="ja-JP" altLang="en-US" dirty="0"/>
              <a:t>」と、教員向け指導書を作成して無償提供をしている。</a:t>
            </a:r>
            <a:endParaRPr kumimoji="1" lang="ja-JP" altLang="en-US" dirty="0"/>
          </a:p>
        </p:txBody>
      </p:sp>
    </p:spTree>
    <p:extLst>
      <p:ext uri="{BB962C8B-B14F-4D97-AF65-F5344CB8AC3E}">
        <p14:creationId xmlns:p14="http://schemas.microsoft.com/office/powerpoint/2010/main" val="3401045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a:t>ソフトバンクモバイル株式会社は、</a:t>
            </a:r>
            <a:r>
              <a:rPr lang="en-US" altLang="ja-JP" dirty="0"/>
              <a:t>NPO</a:t>
            </a:r>
            <a:r>
              <a:rPr lang="ja-JP" altLang="en-US" dirty="0"/>
              <a:t>法人企業教育研究会と連携し、</a:t>
            </a:r>
            <a:r>
              <a:rPr kumimoji="1" lang="ja-JP" altLang="en-US" dirty="0"/>
              <a:t>スマートフォンの普及に対応した情報モラル教材</a:t>
            </a:r>
            <a:r>
              <a:rPr kumimoji="1" lang="en-US" altLang="ja-JP" dirty="0"/>
              <a:t>『</a:t>
            </a:r>
            <a:r>
              <a:rPr kumimoji="1" lang="ja-JP" altLang="en-US" dirty="0">
                <a:hlinkClick r:id="rId2"/>
              </a:rPr>
              <a:t>考えよう、ケータイ・スマートフォン</a:t>
            </a:r>
            <a:r>
              <a:rPr kumimoji="1" lang="en-US" altLang="ja-JP" dirty="0"/>
              <a:t>』</a:t>
            </a:r>
            <a:r>
              <a:rPr kumimoji="1" lang="ja-JP" altLang="en-US" dirty="0"/>
              <a:t>を無料配布．（</a:t>
            </a:r>
            <a:r>
              <a:rPr kumimoji="1" lang="en-US" altLang="ja-JP" dirty="0"/>
              <a:t>2012</a:t>
            </a:r>
            <a:r>
              <a:rPr kumimoji="1" lang="ja-JP" altLang="en-US" dirty="0"/>
              <a:t>年）</a:t>
            </a:r>
            <a:endParaRPr kumimoji="1" lang="en-US" altLang="ja-JP" dirty="0"/>
          </a:p>
          <a:p>
            <a:pPr lvl="1"/>
            <a:r>
              <a:rPr kumimoji="1" lang="ja-JP" altLang="en-US" dirty="0"/>
              <a:t>株式会社</a:t>
            </a:r>
            <a:r>
              <a:rPr kumimoji="1" lang="en-US" altLang="ja-JP" dirty="0"/>
              <a:t>NHK</a:t>
            </a:r>
            <a:r>
              <a:rPr kumimoji="1" lang="ja-JP" altLang="en-US" dirty="0"/>
              <a:t>エデュケーショナルが制作したドラマ教材が収録された</a:t>
            </a:r>
            <a:r>
              <a:rPr kumimoji="1" lang="en-US" altLang="ja-JP" dirty="0"/>
              <a:t>DVD</a:t>
            </a:r>
          </a:p>
          <a:p>
            <a:pPr lvl="1"/>
            <a:r>
              <a:rPr lang="en-US" altLang="ja-JP" dirty="0"/>
              <a:t>50</a:t>
            </a:r>
            <a:r>
              <a:rPr lang="ja-JP" altLang="en-US" dirty="0"/>
              <a:t>分授業でのモデル指導案が掲載された冊子</a:t>
            </a:r>
            <a:endParaRPr lang="en-US" altLang="ja-JP" dirty="0"/>
          </a:p>
          <a:p>
            <a:pPr lvl="1"/>
            <a:r>
              <a:rPr lang="ja-JP" altLang="en-US" dirty="0"/>
              <a:t>進行用</a:t>
            </a:r>
            <a:r>
              <a:rPr kumimoji="1" lang="ja-JP" altLang="en-US" dirty="0"/>
              <a:t>スライド</a:t>
            </a:r>
            <a:endParaRPr kumimoji="1" lang="en-US" altLang="ja-JP" dirty="0"/>
          </a:p>
          <a:p>
            <a:pPr lvl="1"/>
            <a:r>
              <a:rPr kumimoji="1" lang="ja-JP" altLang="en-US" dirty="0"/>
              <a:t>講師を無料で派遣</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穴埋め問題</a:t>
            </a:r>
          </a:p>
        </p:txBody>
      </p:sp>
      <p:sp>
        <p:nvSpPr>
          <p:cNvPr id="3" name="コンテンツ プレースホルダー 2"/>
          <p:cNvSpPr>
            <a:spLocks noGrp="1"/>
          </p:cNvSpPr>
          <p:nvPr>
            <p:ph idx="1"/>
          </p:nvPr>
        </p:nvSpPr>
        <p:spPr/>
        <p:txBody>
          <a:bodyPr>
            <a:normAutofit lnSpcReduction="10000"/>
          </a:bodyPr>
          <a:lstStyle/>
          <a:p>
            <a:r>
              <a:rPr lang="ja-JP" altLang="en-US" dirty="0"/>
              <a:t>偽のメールやウェブサイトでユーザをだまし情報を盗む行為を（</a:t>
            </a:r>
            <a:r>
              <a:rPr lang="ja-JP" altLang="en-US" u="sng" dirty="0"/>
              <a:t>　　　　　</a:t>
            </a:r>
            <a:r>
              <a:rPr lang="ja-JP" altLang="en-US" dirty="0"/>
              <a:t>）という。</a:t>
            </a:r>
            <a:endParaRPr lang="en-US" altLang="ja-JP" dirty="0"/>
          </a:p>
          <a:p>
            <a:r>
              <a:rPr lang="en-US" altLang="ja-JP" dirty="0"/>
              <a:t>HTTP (Hyper Text Transfer Protocol) </a:t>
            </a:r>
            <a:r>
              <a:rPr lang="ja-JP" altLang="en-US" dirty="0"/>
              <a:t>は、ウェブサーバとクライアント（ブラウザ）がデータをやり取りするときに使用されるプロトコルである。これに、通信相手の（</a:t>
            </a:r>
            <a:r>
              <a:rPr lang="ja-JP" altLang="en-US" u="sng" dirty="0"/>
              <a:t>　　　　　</a:t>
            </a:r>
            <a:r>
              <a:rPr lang="ja-JP" altLang="en-US" dirty="0"/>
              <a:t>）とデータの（</a:t>
            </a:r>
            <a:r>
              <a:rPr lang="ja-JP" altLang="en-US" u="sng" dirty="0"/>
              <a:t>　　　　　</a:t>
            </a:r>
            <a:r>
              <a:rPr lang="ja-JP" altLang="en-US" dirty="0"/>
              <a:t>）をになうプロトコルである</a:t>
            </a:r>
            <a:r>
              <a:rPr lang="en-US" altLang="ja-JP" dirty="0"/>
              <a:t>SSL (Secure Socket Layer)</a:t>
            </a:r>
            <a:r>
              <a:rPr lang="ja-JP" altLang="en-US" dirty="0"/>
              <a:t> を組み合わせたプロトコルが、（</a:t>
            </a:r>
            <a:r>
              <a:rPr lang="ja-JP" altLang="en-US" u="sng" dirty="0"/>
              <a:t>　　　　  </a:t>
            </a:r>
            <a:r>
              <a:rPr lang="ja-JP" altLang="en-US" dirty="0"/>
              <a:t>）である。</a:t>
            </a:r>
            <a:endParaRPr lang="en-US" altLang="ja-JP" dirty="0"/>
          </a:p>
          <a:p>
            <a:endParaRPr kumimoji="1" lang="ja-JP" altLang="en-US" dirty="0"/>
          </a:p>
        </p:txBody>
      </p:sp>
    </p:spTree>
    <p:extLst>
      <p:ext uri="{BB962C8B-B14F-4D97-AF65-F5344CB8AC3E}">
        <p14:creationId xmlns:p14="http://schemas.microsoft.com/office/powerpoint/2010/main" val="2611023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385D21-B09D-F59E-B754-00588A2E246F}"/>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EF2489D3-0376-47BF-413C-056ED7B63D01}"/>
              </a:ext>
            </a:extLst>
          </p:cNvPr>
          <p:cNvSpPr>
            <a:spLocks noGrp="1"/>
          </p:cNvSpPr>
          <p:nvPr>
            <p:ph idx="1"/>
          </p:nvPr>
        </p:nvSpPr>
        <p:spPr/>
        <p:txBody>
          <a:bodyPr/>
          <a:lstStyle/>
          <a:p>
            <a:r>
              <a:rPr lang="ja-JP" altLang="en-US" dirty="0"/>
              <a:t>本人確認の過程で、２つの要素を入力させる認証方式を（</a:t>
            </a:r>
            <a:r>
              <a:rPr lang="ja-JP" altLang="en-US" u="sng" dirty="0"/>
              <a:t>　　　　　</a:t>
            </a:r>
            <a:r>
              <a:rPr lang="ja-JP" altLang="en-US" dirty="0"/>
              <a:t>）という。ここでの２つの要素は、認証の３要素である（</a:t>
            </a:r>
            <a:r>
              <a:rPr lang="ja-JP" altLang="en-US" u="sng" dirty="0"/>
              <a:t>　　　　　</a:t>
            </a:r>
            <a:r>
              <a:rPr lang="ja-JP" altLang="en-US" dirty="0"/>
              <a:t>）要素、 （</a:t>
            </a:r>
            <a:r>
              <a:rPr lang="ja-JP" altLang="en-US" u="sng" dirty="0"/>
              <a:t>　　　　　</a:t>
            </a:r>
            <a:r>
              <a:rPr lang="ja-JP" altLang="en-US" dirty="0"/>
              <a:t>）要素、 （</a:t>
            </a:r>
            <a:r>
              <a:rPr lang="ja-JP" altLang="en-US" u="sng" dirty="0"/>
              <a:t>　　　　　</a:t>
            </a:r>
            <a:r>
              <a:rPr lang="ja-JP" altLang="en-US" dirty="0"/>
              <a:t>）要素から２つが使われる。</a:t>
            </a:r>
            <a:endParaRPr kumimoji="1" lang="ja-JP" altLang="en-US" dirty="0"/>
          </a:p>
        </p:txBody>
      </p:sp>
    </p:spTree>
    <p:extLst>
      <p:ext uri="{BB962C8B-B14F-4D97-AF65-F5344CB8AC3E}">
        <p14:creationId xmlns:p14="http://schemas.microsoft.com/office/powerpoint/2010/main" val="573545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記述問題</a:t>
            </a:r>
          </a:p>
        </p:txBody>
      </p:sp>
      <p:sp>
        <p:nvSpPr>
          <p:cNvPr id="3" name="コンテンツ プレースホルダー 2"/>
          <p:cNvSpPr>
            <a:spLocks noGrp="1"/>
          </p:cNvSpPr>
          <p:nvPr>
            <p:ph idx="1"/>
          </p:nvPr>
        </p:nvSpPr>
        <p:spPr/>
        <p:txBody>
          <a:bodyPr/>
          <a:lstStyle/>
          <a:p>
            <a:r>
              <a:rPr kumimoji="1" lang="ja-JP" altLang="en-US" dirty="0"/>
              <a:t>個人情報とは何ですか？</a:t>
            </a:r>
            <a:endParaRPr kumimoji="1" lang="en-US" altLang="ja-JP" dirty="0"/>
          </a:p>
          <a:p>
            <a:pPr lvl="1"/>
            <a:r>
              <a:rPr lang="ja-JP" altLang="en-US" dirty="0"/>
              <a:t>名前や電話番号など、個人を直接に特定する情報を含んでいなければ、それは個人情報ではありませんか？</a:t>
            </a:r>
            <a:endParaRPr kumimoji="1" lang="en-US" altLang="ja-JP" dirty="0"/>
          </a:p>
          <a:p>
            <a:r>
              <a:rPr kumimoji="1" lang="en-US" altLang="ja-JP" dirty="0"/>
              <a:t>Facebook </a:t>
            </a:r>
            <a:r>
              <a:rPr kumimoji="1" lang="ja-JP" altLang="en-US" dirty="0"/>
              <a:t>などの </a:t>
            </a:r>
            <a:r>
              <a:rPr kumimoji="1" lang="en-US" altLang="ja-JP" dirty="0"/>
              <a:t>SNS </a:t>
            </a:r>
            <a:r>
              <a:rPr kumimoji="1" lang="ja-JP" altLang="en-US" dirty="0"/>
              <a:t>で、個人情報を盗まれ悪用される被害が多く発生しています。このような被害にあわないために、どのようなことに注意しておく必要がありますか？</a:t>
            </a:r>
          </a:p>
        </p:txBody>
      </p:sp>
    </p:spTree>
    <p:extLst>
      <p:ext uri="{BB962C8B-B14F-4D97-AF65-F5344CB8AC3E}">
        <p14:creationId xmlns:p14="http://schemas.microsoft.com/office/powerpoint/2010/main" val="1535031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en-US" altLang="ja-JP" dirty="0"/>
              <a:t>Facebook </a:t>
            </a:r>
            <a:r>
              <a:rPr lang="ja-JP" altLang="en-US" dirty="0"/>
              <a:t>などの </a:t>
            </a:r>
            <a:r>
              <a:rPr lang="en-US" altLang="ja-JP" dirty="0"/>
              <a:t>SNS </a:t>
            </a:r>
            <a:r>
              <a:rPr lang="ja-JP" altLang="en-US" dirty="0"/>
              <a:t>に写真を投稿するとき，個人情報保護の観点から注意すべきことは何でしょうか？</a:t>
            </a:r>
            <a:endParaRPr lang="en-US" altLang="ja-JP" dirty="0"/>
          </a:p>
          <a:p>
            <a:r>
              <a:rPr lang="ja-JP" altLang="en-US" dirty="0"/>
              <a:t>電子メールで、クレジットカード番号など重要な情報を送信してはいけないのはなぜですか？</a:t>
            </a:r>
            <a:endParaRPr lang="en-US" altLang="ja-JP" dirty="0"/>
          </a:p>
        </p:txBody>
      </p:sp>
    </p:spTree>
    <p:extLst>
      <p:ext uri="{BB962C8B-B14F-4D97-AF65-F5344CB8AC3E}">
        <p14:creationId xmlns:p14="http://schemas.microsoft.com/office/powerpoint/2010/main" val="1279290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学校教員が生徒の個人情報の入った </a:t>
            </a:r>
            <a:r>
              <a:rPr lang="en-US" altLang="ja-JP" dirty="0"/>
              <a:t>USB </a:t>
            </a:r>
            <a:r>
              <a:rPr lang="ja-JP" altLang="en-US" dirty="0"/>
              <a:t>メモリや </a:t>
            </a:r>
            <a:r>
              <a:rPr lang="en-US" altLang="ja-JP" dirty="0"/>
              <a:t>PC </a:t>
            </a:r>
            <a:r>
              <a:rPr lang="ja-JP" altLang="en-US" dirty="0" err="1"/>
              <a:t>を紛</a:t>
            </a:r>
            <a:r>
              <a:rPr lang="ja-JP" altLang="en-US" dirty="0"/>
              <a:t>失したり盗まれたりしたというニュースをときどき耳にします．こうしたことが起きないようにするためには，生徒の個人情報をどのように管理する必要がありますか？</a:t>
            </a:r>
            <a:endParaRPr lang="en-US" altLang="ja-JP" dirty="0"/>
          </a:p>
        </p:txBody>
      </p:sp>
    </p:spTree>
    <p:extLst>
      <p:ext uri="{BB962C8B-B14F-4D97-AF65-F5344CB8AC3E}">
        <p14:creationId xmlns:p14="http://schemas.microsoft.com/office/powerpoint/2010/main" val="290040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SNS </a:t>
            </a:r>
            <a:r>
              <a:rPr kumimoji="1" lang="ja-JP" altLang="en-US" dirty="0" err="1"/>
              <a:t>での</a:t>
            </a:r>
            <a:r>
              <a:rPr kumimoji="1" lang="ja-JP" altLang="en-US" dirty="0"/>
              <a:t>個人情報管理</a:t>
            </a:r>
          </a:p>
        </p:txBody>
      </p:sp>
      <p:sp>
        <p:nvSpPr>
          <p:cNvPr id="3" name="コンテンツ プレースホルダ 2"/>
          <p:cNvSpPr>
            <a:spLocks noGrp="1"/>
          </p:cNvSpPr>
          <p:nvPr>
            <p:ph idx="1"/>
          </p:nvPr>
        </p:nvSpPr>
        <p:spPr/>
        <p:txBody>
          <a:bodyPr>
            <a:normAutofit/>
          </a:bodyPr>
          <a:lstStyle/>
          <a:p>
            <a:r>
              <a:rPr kumimoji="1" lang="en-US" altLang="ja-JP" u="sng" dirty="0" err="1"/>
              <a:t>Facebook</a:t>
            </a:r>
            <a:r>
              <a:rPr kumimoji="1" lang="en-US" altLang="ja-JP" u="sng" dirty="0"/>
              <a:t> </a:t>
            </a:r>
            <a:r>
              <a:rPr kumimoji="1" lang="ja-JP" altLang="en-US" u="sng" dirty="0"/>
              <a:t>などの </a:t>
            </a:r>
            <a:r>
              <a:rPr kumimoji="1" lang="en-US" altLang="ja-JP" u="sng" dirty="0"/>
              <a:t>SNS </a:t>
            </a:r>
            <a:r>
              <a:rPr kumimoji="1" lang="ja-JP" altLang="en-US" u="sng" dirty="0"/>
              <a:t>で、個人情報を盗まれて悪用される被害が多くなっている</a:t>
            </a:r>
            <a:r>
              <a:rPr kumimoji="1" lang="ja-JP" altLang="en-US" dirty="0"/>
              <a:t>。</a:t>
            </a:r>
            <a:endParaRPr kumimoji="1" lang="en-US" altLang="ja-JP" dirty="0"/>
          </a:p>
          <a:p>
            <a:pPr lvl="1"/>
            <a:r>
              <a:rPr lang="ja-JP" altLang="en-US" dirty="0"/>
              <a:t>パスワードを管理する。</a:t>
            </a:r>
            <a:r>
              <a:rPr lang="ja-JP" altLang="en-US" u="sng" dirty="0">
                <a:solidFill>
                  <a:srgbClr val="FF0000"/>
                </a:solidFill>
              </a:rPr>
              <a:t>二要素認証</a:t>
            </a:r>
            <a:r>
              <a:rPr lang="ja-JP" altLang="en-US" dirty="0"/>
              <a:t>が望ましい。</a:t>
            </a:r>
            <a:endParaRPr lang="en-US" altLang="ja-JP" dirty="0"/>
          </a:p>
          <a:p>
            <a:pPr lvl="2"/>
            <a:r>
              <a:rPr lang="ja-JP" altLang="en-US" u="sng" dirty="0">
                <a:solidFill>
                  <a:srgbClr val="FF0000"/>
                </a:solidFill>
              </a:rPr>
              <a:t>認証の３要素</a:t>
            </a:r>
            <a:r>
              <a:rPr lang="ja-JP" altLang="en-US" dirty="0"/>
              <a:t>（知識、所有、生体）のうち、２要素を用いる。</a:t>
            </a:r>
            <a:endParaRPr lang="en-US" altLang="ja-JP" dirty="0"/>
          </a:p>
          <a:p>
            <a:pPr lvl="1"/>
            <a:r>
              <a:rPr lang="ja-JP" altLang="en-US" dirty="0"/>
              <a:t>知らない人からの友達リクエストは承認しない。</a:t>
            </a:r>
            <a:r>
              <a:rPr kumimoji="1" lang="ja-JP" altLang="en-US" dirty="0"/>
              <a:t>なりすましもあるので注意。</a:t>
            </a:r>
            <a:endParaRPr kumimoji="1" lang="en-US" altLang="ja-JP" dirty="0"/>
          </a:p>
          <a:p>
            <a:pPr lvl="1"/>
            <a:r>
              <a:rPr lang="ja-JP" altLang="en-US" dirty="0"/>
              <a:t>プロフィールの公開範囲を制限しておく。</a:t>
            </a:r>
            <a:endParaRPr kumimoji="1" lang="en-US" altLang="ja-JP" dirty="0"/>
          </a:p>
        </p:txBody>
      </p:sp>
      <p:sp>
        <p:nvSpPr>
          <p:cNvPr id="4" name="テキスト ボックス 3"/>
          <p:cNvSpPr txBox="1"/>
          <p:nvPr/>
        </p:nvSpPr>
        <p:spPr>
          <a:xfrm>
            <a:off x="1187624" y="5589240"/>
            <a:ext cx="7702943" cy="646331"/>
          </a:xfrm>
          <a:prstGeom prst="rect">
            <a:avLst/>
          </a:prstGeom>
          <a:noFill/>
        </p:spPr>
        <p:txBody>
          <a:bodyPr wrap="none" rtlCol="0">
            <a:spAutoFit/>
          </a:bodyPr>
          <a:lstStyle/>
          <a:p>
            <a:r>
              <a:rPr lang="en-US" altLang="ja-JP" dirty="0"/>
              <a:t>CP</a:t>
            </a:r>
            <a:r>
              <a:rPr lang="ja-JP" altLang="en-US" dirty="0"/>
              <a:t>資料：</a:t>
            </a:r>
            <a:r>
              <a:rPr lang="en-US" altLang="ja-JP" dirty="0"/>
              <a:t>Facebook</a:t>
            </a:r>
            <a:r>
              <a:rPr lang="ja-JP" altLang="en-US" dirty="0"/>
              <a:t>設定</a:t>
            </a:r>
            <a:r>
              <a:rPr lang="en-US" altLang="ja-JP" dirty="0"/>
              <a:t>”</a:t>
            </a:r>
            <a:r>
              <a:rPr lang="ja-JP" altLang="en-US" dirty="0"/>
              <a:t>５つのポイント</a:t>
            </a:r>
            <a:r>
              <a:rPr lang="en-US" altLang="ja-JP" dirty="0"/>
              <a:t>”</a:t>
            </a:r>
            <a:r>
              <a:rPr lang="ja-JP" altLang="en-US" dirty="0"/>
              <a:t>（マイナビニュース </a:t>
            </a:r>
            <a:r>
              <a:rPr lang="en-US" altLang="ja-JP" dirty="0"/>
              <a:t>2018</a:t>
            </a:r>
            <a:r>
              <a:rPr lang="ja-JP" altLang="en-US" dirty="0"/>
              <a:t>年</a:t>
            </a:r>
            <a:r>
              <a:rPr lang="en-US" altLang="ja-JP" dirty="0"/>
              <a:t>11</a:t>
            </a:r>
            <a:r>
              <a:rPr lang="ja-JP" altLang="en-US" dirty="0"/>
              <a:t>月</a:t>
            </a:r>
            <a:r>
              <a:rPr lang="en-US" altLang="ja-JP" dirty="0"/>
              <a:t>20</a:t>
            </a:r>
            <a:r>
              <a:rPr lang="ja-JP" altLang="en-US" dirty="0"/>
              <a:t>日）</a:t>
            </a:r>
            <a:endParaRPr lang="en-US" altLang="ja-JP" dirty="0"/>
          </a:p>
          <a:p>
            <a:r>
              <a:rPr lang="ja-JP" altLang="en-US" dirty="0"/>
              <a:t>性格診断アプリからフェイスブック情報流出（朝日新聞 </a:t>
            </a:r>
            <a:r>
              <a:rPr lang="en-US" altLang="ja-JP" dirty="0"/>
              <a:t>2018</a:t>
            </a:r>
            <a:r>
              <a:rPr lang="ja-JP" altLang="en-US" dirty="0"/>
              <a:t>年</a:t>
            </a:r>
            <a:r>
              <a:rPr lang="en-US" altLang="ja-JP" dirty="0"/>
              <a:t>4</a:t>
            </a:r>
            <a:r>
              <a:rPr lang="ja-JP" altLang="en-US" dirty="0"/>
              <a:t>月</a:t>
            </a:r>
            <a:r>
              <a:rPr lang="en-US" altLang="ja-JP" dirty="0"/>
              <a:t>10</a:t>
            </a:r>
            <a:r>
              <a:rPr lang="ja-JP" altLang="en-US" dirty="0"/>
              <a:t>日）</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写真を投稿するときの注意</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スマートフォンを使うとき、</a:t>
            </a:r>
            <a:r>
              <a:rPr lang="ja-JP" altLang="en-US" u="sng" dirty="0"/>
              <a:t>位置情報のついた写真を </a:t>
            </a:r>
            <a:r>
              <a:rPr lang="en-US" altLang="ja-JP" u="sng" dirty="0"/>
              <a:t>SNS </a:t>
            </a:r>
            <a:r>
              <a:rPr lang="ja-JP" altLang="en-US" u="sng" dirty="0"/>
              <a:t>に投稿しない</a:t>
            </a:r>
            <a:r>
              <a:rPr lang="ja-JP" altLang="en-US" dirty="0"/>
              <a:t>ようにする。</a:t>
            </a:r>
            <a:endParaRPr lang="en-US" altLang="ja-JP" dirty="0"/>
          </a:p>
          <a:p>
            <a:pPr lvl="1"/>
            <a:r>
              <a:rPr lang="en-US" altLang="ja-JP" dirty="0"/>
              <a:t>GPS</a:t>
            </a:r>
            <a:r>
              <a:rPr lang="ja-JP" altLang="en-US" dirty="0"/>
              <a:t>により、写真には大まかな住所データが保存されている。</a:t>
            </a:r>
            <a:endParaRPr kumimoji="1" lang="en-US" altLang="ja-JP" dirty="0"/>
          </a:p>
          <a:p>
            <a:pPr lvl="1"/>
            <a:r>
              <a:rPr kumimoji="1" lang="en-US" altLang="ja-JP" dirty="0"/>
              <a:t>GPS</a:t>
            </a:r>
            <a:r>
              <a:rPr kumimoji="1" lang="ja-JP" altLang="en-US" dirty="0"/>
              <a:t>による位置情報なしでも、公開は慎重に。撮影場所を解析すれば、自宅や、よく行く場所がわかってしまう。写真に写っているものは場所特定の手がかりになる。</a:t>
            </a:r>
            <a:endParaRPr kumimoji="1" lang="en-US" altLang="ja-JP" dirty="0"/>
          </a:p>
        </p:txBody>
      </p:sp>
      <p:sp>
        <p:nvSpPr>
          <p:cNvPr id="4" name="テキスト ボックス 3"/>
          <p:cNvSpPr txBox="1"/>
          <p:nvPr/>
        </p:nvSpPr>
        <p:spPr>
          <a:xfrm>
            <a:off x="1547664" y="5517232"/>
            <a:ext cx="6716903" cy="646331"/>
          </a:xfrm>
          <a:prstGeom prst="rect">
            <a:avLst/>
          </a:prstGeom>
          <a:noFill/>
        </p:spPr>
        <p:txBody>
          <a:bodyPr wrap="none" rtlCol="0">
            <a:spAutoFit/>
          </a:bodyPr>
          <a:lstStyle/>
          <a:p>
            <a:r>
              <a:rPr lang="en-US" altLang="ja-JP" dirty="0"/>
              <a:t>CP</a:t>
            </a:r>
            <a:r>
              <a:rPr lang="ja-JP" altLang="en-US" dirty="0"/>
              <a:t>資料：</a:t>
            </a:r>
            <a:r>
              <a:rPr lang="en-US" altLang="ja-JP" dirty="0"/>
              <a:t>SNS</a:t>
            </a:r>
            <a:r>
              <a:rPr lang="ja-JP" altLang="en-US" dirty="0"/>
              <a:t>の個人情報漏れどう防ぐ？（朝日新聞 </a:t>
            </a:r>
            <a:r>
              <a:rPr lang="en-US" altLang="ja-JP" dirty="0"/>
              <a:t>2013</a:t>
            </a:r>
            <a:r>
              <a:rPr lang="ja-JP" altLang="en-US" dirty="0"/>
              <a:t>年</a:t>
            </a:r>
            <a:r>
              <a:rPr lang="en-US" altLang="ja-JP" dirty="0"/>
              <a:t>7</a:t>
            </a:r>
            <a:r>
              <a:rPr lang="ja-JP" altLang="en-US" dirty="0"/>
              <a:t>月</a:t>
            </a:r>
            <a:r>
              <a:rPr lang="en-US" altLang="ja-JP" dirty="0"/>
              <a:t>20</a:t>
            </a:r>
            <a:r>
              <a:rPr lang="ja-JP" altLang="en-US" dirty="0"/>
              <a:t>日）</a:t>
            </a:r>
            <a:endParaRPr lang="en-US" altLang="ja-JP" dirty="0"/>
          </a:p>
          <a:p>
            <a:r>
              <a:rPr lang="ja-JP" altLang="en-US" dirty="0"/>
              <a:t>子どもの写真 </a:t>
            </a:r>
            <a:r>
              <a:rPr lang="en-US" altLang="ja-JP" dirty="0"/>
              <a:t>SNS</a:t>
            </a:r>
            <a:r>
              <a:rPr lang="ja-JP" altLang="en-US" dirty="0"/>
              <a:t>の注意は？（朝日新聞 </a:t>
            </a:r>
            <a:r>
              <a:rPr lang="en-US" altLang="ja-JP" dirty="0"/>
              <a:t>2018</a:t>
            </a:r>
            <a:r>
              <a:rPr lang="ja-JP" altLang="en-US" dirty="0"/>
              <a:t>年</a:t>
            </a:r>
            <a:r>
              <a:rPr lang="en-US" altLang="ja-JP" dirty="0"/>
              <a:t>4</a:t>
            </a:r>
            <a:r>
              <a:rPr lang="ja-JP" altLang="en-US" dirty="0"/>
              <a:t>月</a:t>
            </a:r>
            <a:r>
              <a:rPr lang="en-US" altLang="ja-JP" dirty="0"/>
              <a:t>14</a:t>
            </a:r>
            <a:r>
              <a:rPr lang="ja-JP" altLang="en-US" dirty="0"/>
              <a:t>日）</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写真を公開するときには、写真に写っている人全員の承諾が必要。</a:t>
            </a:r>
            <a:endParaRPr lang="en-US" altLang="ja-JP" dirty="0"/>
          </a:p>
          <a:p>
            <a:pPr lvl="1"/>
            <a:r>
              <a:rPr lang="ja-JP" altLang="en-US" dirty="0"/>
              <a:t>個人を特定できない「写り込み」は許容されるかもしれないが、画像加工など配慮した方がよい。</a:t>
            </a:r>
          </a:p>
        </p:txBody>
      </p:sp>
    </p:spTree>
    <p:extLst>
      <p:ext uri="{BB962C8B-B14F-4D97-AF65-F5344CB8AC3E}">
        <p14:creationId xmlns:p14="http://schemas.microsoft.com/office/powerpoint/2010/main" val="3314207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個人情報の送信</a:t>
            </a:r>
          </a:p>
        </p:txBody>
      </p:sp>
      <p:sp>
        <p:nvSpPr>
          <p:cNvPr id="3" name="コンテンツ プレースホルダ 2"/>
          <p:cNvSpPr>
            <a:spLocks noGrp="1"/>
          </p:cNvSpPr>
          <p:nvPr>
            <p:ph idx="1"/>
          </p:nvPr>
        </p:nvSpPr>
        <p:spPr/>
        <p:txBody>
          <a:bodyPr/>
          <a:lstStyle/>
          <a:p>
            <a:r>
              <a:rPr lang="ja-JP" altLang="en-US" dirty="0"/>
              <a:t>個人情報を送信せざるを得ない場合がある</a:t>
            </a:r>
            <a:endParaRPr lang="en-US" altLang="ja-JP" dirty="0"/>
          </a:p>
          <a:p>
            <a:pPr lvl="1"/>
            <a:r>
              <a:rPr kumimoji="1" lang="ja-JP" altLang="en-US" dirty="0"/>
              <a:t>ネット上でのショッピング</a:t>
            </a:r>
            <a:endParaRPr kumimoji="1" lang="en-US" altLang="ja-JP" dirty="0"/>
          </a:p>
          <a:p>
            <a:r>
              <a:rPr kumimoji="1" lang="ja-JP" altLang="en-US" dirty="0"/>
              <a:t>詐欺に引っ掛からないようにする</a:t>
            </a:r>
            <a:endParaRPr kumimoji="1" lang="en-US" altLang="ja-JP" dirty="0"/>
          </a:p>
          <a:p>
            <a:pPr lvl="1"/>
            <a:r>
              <a:rPr kumimoji="1" lang="ja-JP" altLang="en-US" dirty="0"/>
              <a:t>人気の製品や新商品名を格安あるいは無料で入手可能という</a:t>
            </a:r>
            <a:r>
              <a:rPr lang="ja-JP" altLang="en-US" dirty="0"/>
              <a:t>エサにより、個人情報を入力させるフィッシング（</a:t>
            </a:r>
            <a:r>
              <a:rPr lang="en-US" altLang="ja-JP" dirty="0"/>
              <a:t>phishing</a:t>
            </a:r>
            <a:r>
              <a:rPr lang="ja-JP" altLang="en-US" dirty="0"/>
              <a:t>）サイトがある。</a:t>
            </a:r>
            <a:endParaRPr lang="en-US" altLang="ja-JP" dirty="0"/>
          </a:p>
          <a:p>
            <a:pPr lvl="1"/>
            <a:r>
              <a:rPr lang="ja-JP" altLang="en-US" u="sng" dirty="0">
                <a:solidFill>
                  <a:srgbClr val="FF0000"/>
                </a:solidFill>
              </a:rPr>
              <a:t>フィッシング</a:t>
            </a:r>
            <a:r>
              <a:rPr lang="ja-JP" altLang="en-US" dirty="0"/>
              <a:t>：偽のメールやウェブサイトでユーザをだまし情報を盗む行為</a:t>
            </a:r>
            <a:endParaRPr kumimoji="1" lang="ja-JP" altLang="en-US" dirty="0"/>
          </a:p>
        </p:txBody>
      </p:sp>
      <p:sp>
        <p:nvSpPr>
          <p:cNvPr id="4" name="テキスト ボックス 3">
            <a:extLst>
              <a:ext uri="{FF2B5EF4-FFF2-40B4-BE49-F238E27FC236}">
                <a16:creationId xmlns:a16="http://schemas.microsoft.com/office/drawing/2014/main" id="{19ED1770-D0E1-3859-B238-D7BB4F149E4A}"/>
              </a:ext>
            </a:extLst>
          </p:cNvPr>
          <p:cNvSpPr txBox="1"/>
          <p:nvPr/>
        </p:nvSpPr>
        <p:spPr>
          <a:xfrm>
            <a:off x="1259632" y="5589240"/>
            <a:ext cx="6316153" cy="369332"/>
          </a:xfrm>
          <a:prstGeom prst="rect">
            <a:avLst/>
          </a:prstGeom>
          <a:noFill/>
        </p:spPr>
        <p:txBody>
          <a:bodyPr wrap="none" rtlCol="0">
            <a:spAutoFit/>
          </a:bodyPr>
          <a:lstStyle/>
          <a:p>
            <a:r>
              <a:rPr lang="en-US" altLang="ja-JP" dirty="0"/>
              <a:t>CP</a:t>
            </a:r>
            <a:r>
              <a:rPr lang="ja-JP" altLang="en-US" dirty="0"/>
              <a:t>資料：通販サイト 虚偽見抜くには（読売新聞 </a:t>
            </a:r>
            <a:r>
              <a:rPr lang="en-US" altLang="ja-JP" dirty="0"/>
              <a:t>2024</a:t>
            </a:r>
            <a:r>
              <a:rPr lang="ja-JP" altLang="en-US" dirty="0"/>
              <a:t>年</a:t>
            </a:r>
            <a:r>
              <a:rPr lang="en-US" altLang="ja-JP" dirty="0"/>
              <a:t>6</a:t>
            </a:r>
            <a:r>
              <a:rPr lang="ja-JP" altLang="en-US" dirty="0"/>
              <a:t>月</a:t>
            </a:r>
            <a:r>
              <a:rPr lang="en-US" altLang="ja-JP" dirty="0"/>
              <a:t>23</a:t>
            </a:r>
            <a:r>
              <a:rPr lang="ja-JP" altLang="en-US" dirty="0"/>
              <a:t>日）</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HTTP</a:t>
            </a:r>
            <a:r>
              <a:rPr kumimoji="1" lang="ja-JP" altLang="en-US" dirty="0"/>
              <a:t>と</a:t>
            </a:r>
            <a:r>
              <a:rPr kumimoji="1" lang="en-US" altLang="ja-JP" dirty="0"/>
              <a:t>HTTPS</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u="sng" dirty="0">
                <a:solidFill>
                  <a:srgbClr val="FF0000"/>
                </a:solidFill>
              </a:rPr>
              <a:t>HTTP</a:t>
            </a:r>
            <a:r>
              <a:rPr kumimoji="1" lang="en-US" altLang="ja-JP" dirty="0"/>
              <a:t>(Hyper Text Transfer Protocol)</a:t>
            </a:r>
            <a:r>
              <a:rPr kumimoji="1" lang="ja-JP" altLang="en-US" dirty="0"/>
              <a:t>：ウェブサーバとクライアント（</a:t>
            </a:r>
            <a:r>
              <a:rPr lang="ja-JP" altLang="en-US" dirty="0"/>
              <a:t>ブラウザ</a:t>
            </a:r>
            <a:r>
              <a:rPr kumimoji="1" lang="ja-JP" altLang="en-US" dirty="0"/>
              <a:t>）がデータをやり取りするときに使用されるプロトコル</a:t>
            </a:r>
            <a:endParaRPr kumimoji="1" lang="en-US" altLang="ja-JP" dirty="0"/>
          </a:p>
          <a:p>
            <a:r>
              <a:rPr lang="en-US" altLang="ja-JP" u="sng" dirty="0">
                <a:solidFill>
                  <a:srgbClr val="FF0000"/>
                </a:solidFill>
              </a:rPr>
              <a:t>SSL</a:t>
            </a:r>
            <a:r>
              <a:rPr lang="en-US" altLang="ja-JP" dirty="0"/>
              <a:t>(Secure Socket Layer)</a:t>
            </a:r>
            <a:r>
              <a:rPr lang="ja-JP" altLang="en-US" dirty="0"/>
              <a:t>：</a:t>
            </a:r>
            <a:r>
              <a:rPr lang="ja-JP" altLang="en-US" u="sng" dirty="0"/>
              <a:t>通信相手の認証</a:t>
            </a:r>
            <a:r>
              <a:rPr lang="ja-JP" altLang="en-US" dirty="0"/>
              <a:t>と</a:t>
            </a:r>
            <a:r>
              <a:rPr lang="ja-JP" altLang="en-US" u="sng" dirty="0"/>
              <a:t>データの暗号化</a:t>
            </a:r>
            <a:r>
              <a:rPr lang="ja-JP" altLang="en-US" dirty="0"/>
              <a:t>をになうプロトコル</a:t>
            </a:r>
            <a:endParaRPr lang="en-US" altLang="ja-JP" dirty="0"/>
          </a:p>
          <a:p>
            <a:pPr lvl="1"/>
            <a:r>
              <a:rPr lang="ja-JP" altLang="en-US" dirty="0"/>
              <a:t>現在は </a:t>
            </a:r>
            <a:r>
              <a:rPr lang="en-US" altLang="ja-JP" u="sng" dirty="0">
                <a:solidFill>
                  <a:srgbClr val="FF0000"/>
                </a:solidFill>
              </a:rPr>
              <a:t>TLS</a:t>
            </a:r>
            <a:r>
              <a:rPr lang="en-US" altLang="ja-JP" dirty="0"/>
              <a:t> (Transport Layer Security) </a:t>
            </a:r>
            <a:r>
              <a:rPr lang="ja-JP" altLang="en-US" dirty="0"/>
              <a:t>に移行</a:t>
            </a:r>
            <a:endParaRPr lang="en-US" altLang="ja-JP" dirty="0"/>
          </a:p>
          <a:p>
            <a:r>
              <a:rPr kumimoji="1" lang="en-US" altLang="ja-JP" u="sng" dirty="0">
                <a:solidFill>
                  <a:srgbClr val="FF0000"/>
                </a:solidFill>
              </a:rPr>
              <a:t>HTTPS</a:t>
            </a:r>
            <a:r>
              <a:rPr kumimoji="1" lang="en-US" altLang="ja-JP" dirty="0"/>
              <a:t>(HTTP Security)</a:t>
            </a:r>
            <a:r>
              <a:rPr kumimoji="1" lang="ja-JP" altLang="en-US" dirty="0"/>
              <a:t>：</a:t>
            </a:r>
            <a:r>
              <a:rPr kumimoji="1" lang="en-US" altLang="ja-JP" dirty="0"/>
              <a:t>HTTP</a:t>
            </a:r>
            <a:r>
              <a:rPr kumimoji="1" lang="ja-JP" altLang="en-US" dirty="0"/>
              <a:t>に</a:t>
            </a:r>
            <a:r>
              <a:rPr kumimoji="1" lang="en-US" altLang="ja-JP" dirty="0"/>
              <a:t>SSL</a:t>
            </a:r>
            <a:r>
              <a:rPr kumimoji="1" lang="ja-JP" altLang="en-US" dirty="0"/>
              <a:t>による認証と暗号化機能を付加したプロトコル</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a:t>HTTPS </a:t>
            </a:r>
            <a:r>
              <a:rPr kumimoji="1" lang="ja-JP" altLang="en-US" dirty="0"/>
              <a:t>でなく </a:t>
            </a:r>
            <a:r>
              <a:rPr kumimoji="1" lang="en-US" altLang="ja-JP" dirty="0"/>
              <a:t>HTTP </a:t>
            </a:r>
            <a:r>
              <a:rPr kumimoji="1" lang="ja-JP" altLang="en-US" dirty="0"/>
              <a:t>を使用しているウェブサイトでは、クレジットカード番号など重要な情報を送信してはいけない。</a:t>
            </a:r>
            <a:endParaRPr kumimoji="1" lang="en-US" altLang="ja-JP" dirty="0"/>
          </a:p>
          <a:p>
            <a:r>
              <a:rPr kumimoji="1" lang="ja-JP" altLang="en-US" dirty="0"/>
              <a:t>アドレスの表示が </a:t>
            </a:r>
            <a:r>
              <a:rPr kumimoji="1" lang="en-US" altLang="ja-JP" dirty="0"/>
              <a:t>http:// </a:t>
            </a:r>
            <a:r>
              <a:rPr kumimoji="1" lang="ja-JP" altLang="en-US" dirty="0"/>
              <a:t>でなく </a:t>
            </a:r>
            <a:r>
              <a:rPr kumimoji="1" lang="en-US" altLang="ja-JP" dirty="0"/>
              <a:t>https:// </a:t>
            </a:r>
            <a:r>
              <a:rPr kumimoji="1" lang="ja-JP" altLang="en-US" dirty="0"/>
              <a:t>で始まっていることを確認</a:t>
            </a:r>
            <a:endParaRPr kumimoji="1" lang="en-US" altLang="ja-JP" dirty="0"/>
          </a:p>
          <a:p>
            <a:r>
              <a:rPr kumimoji="1" lang="ja-JP" altLang="en-US" dirty="0"/>
              <a:t>ブラウザでは、プロトコルが </a:t>
            </a:r>
            <a:r>
              <a:rPr kumimoji="1" lang="en-US" altLang="ja-JP" dirty="0"/>
              <a:t>https </a:t>
            </a:r>
            <a:r>
              <a:rPr kumimoji="1" lang="ja-JP" altLang="en-US" dirty="0"/>
              <a:t>のとき、鍵マークが表示される。</a:t>
            </a:r>
            <a:endParaRPr kumimoji="1" lang="en-US" altLang="ja-JP"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80728"/>
            <a:ext cx="7607628" cy="4464496"/>
          </a:xfrm>
          <a:prstGeom prst="rect">
            <a:avLst/>
          </a:prstGeom>
        </p:spPr>
      </p:pic>
      <p:sp>
        <p:nvSpPr>
          <p:cNvPr id="3" name="テキスト ボックス 2"/>
          <p:cNvSpPr txBox="1"/>
          <p:nvPr/>
        </p:nvSpPr>
        <p:spPr>
          <a:xfrm>
            <a:off x="794521" y="5733256"/>
            <a:ext cx="2133148" cy="461665"/>
          </a:xfrm>
          <a:prstGeom prst="rect">
            <a:avLst/>
          </a:prstGeom>
          <a:noFill/>
        </p:spPr>
        <p:txBody>
          <a:bodyPr wrap="none" rtlCol="0">
            <a:spAutoFit/>
          </a:bodyPr>
          <a:lstStyle/>
          <a:p>
            <a:r>
              <a:rPr lang="en-US" altLang="ja-JP" sz="2400" dirty="0"/>
              <a:t>Microsoft Edge</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2011</Words>
  <Application>Microsoft Office PowerPoint</Application>
  <PresentationFormat>画面に合わせる (4:3)</PresentationFormat>
  <Paragraphs>137</Paragraphs>
  <Slides>29</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29</vt:i4>
      </vt:variant>
    </vt:vector>
  </HeadingPairs>
  <TitlesOfParts>
    <vt:vector size="33" baseType="lpstr">
      <vt:lpstr>Arial</vt:lpstr>
      <vt:lpstr>Calibri</vt:lpstr>
      <vt:lpstr>Wingdings</vt:lpstr>
      <vt:lpstr>Office テーマ</vt:lpstr>
      <vt:lpstr>情報通信技術の活用と教育方法（中等） 個人情報の管理・情報モラル</vt:lpstr>
      <vt:lpstr>個人情報とは</vt:lpstr>
      <vt:lpstr>SNS での個人情報管理</vt:lpstr>
      <vt:lpstr>写真を投稿するときの注意</vt:lpstr>
      <vt:lpstr>PowerPoint プレゼンテーション</vt:lpstr>
      <vt:lpstr>個人情報の送信</vt:lpstr>
      <vt:lpstr>HTTPとHTTPS</vt:lpstr>
      <vt:lpstr>PowerPoint プレゼンテーション</vt:lpstr>
      <vt:lpstr>PowerPoint プレゼンテーション</vt:lpstr>
      <vt:lpstr>PowerPoint プレゼンテーション</vt:lpstr>
      <vt:lpstr>PowerPoint プレゼンテーション</vt:lpstr>
      <vt:lpstr>個人情報と電子メール</vt:lpstr>
      <vt:lpstr>生徒の個人情報の管理</vt:lpstr>
      <vt:lpstr>PowerPoint プレゼンテーション</vt:lpstr>
      <vt:lpstr>電子メールのネチケット</vt:lpstr>
      <vt:lpstr>PowerPoint プレゼンテーション</vt:lpstr>
      <vt:lpstr>Outlook Web App の設定</vt:lpstr>
      <vt:lpstr>PowerPoint プレゼンテーション</vt:lpstr>
      <vt:lpstr>情報モラル指導</vt:lpstr>
      <vt:lpstr>指導のポイント</vt:lpstr>
      <vt:lpstr>文部科学省の事業</vt:lpstr>
      <vt:lpstr>総務省の事業</vt:lpstr>
      <vt:lpstr>民間企業の情報モラル教育事業</vt:lpstr>
      <vt:lpstr>PowerPoint プレゼンテーション</vt:lpstr>
      <vt:lpstr>穴埋め問題</vt:lpstr>
      <vt:lpstr>PowerPoint プレゼンテーション</vt:lpstr>
      <vt:lpstr>記述問題</vt:lpstr>
      <vt:lpstr>PowerPoint プレゼンテーション</vt:lpstr>
      <vt:lpstr>PowerPoint プレゼンテーション</vt:lpstr>
    </vt:vector>
  </TitlesOfParts>
  <Company>Aoyama Gakuin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Atsushi TERAO</dc:creator>
  <cp:lastModifiedBy>敦 寺尾</cp:lastModifiedBy>
  <cp:revision>103</cp:revision>
  <dcterms:created xsi:type="dcterms:W3CDTF">2008-04-16T18:02:58Z</dcterms:created>
  <dcterms:modified xsi:type="dcterms:W3CDTF">2025-06-29T11:23:18Z</dcterms:modified>
</cp:coreProperties>
</file>