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58" r:id="rId3"/>
    <p:sldId id="300" r:id="rId4"/>
    <p:sldId id="260" r:id="rId5"/>
    <p:sldId id="276" r:id="rId6"/>
    <p:sldId id="279" r:id="rId7"/>
    <p:sldId id="280" r:id="rId8"/>
    <p:sldId id="277" r:id="rId9"/>
    <p:sldId id="282" r:id="rId10"/>
    <p:sldId id="267" r:id="rId11"/>
    <p:sldId id="265" r:id="rId12"/>
    <p:sldId id="263" r:id="rId13"/>
    <p:sldId id="264" r:id="rId14"/>
    <p:sldId id="261" r:id="rId15"/>
    <p:sldId id="293" r:id="rId16"/>
    <p:sldId id="298" r:id="rId17"/>
    <p:sldId id="262" r:id="rId18"/>
    <p:sldId id="299" r:id="rId19"/>
    <p:sldId id="295" r:id="rId20"/>
    <p:sldId id="291" r:id="rId21"/>
    <p:sldId id="290" r:id="rId22"/>
    <p:sldId id="292" r:id="rId23"/>
    <p:sldId id="297" r:id="rId24"/>
    <p:sldId id="289" r:id="rId25"/>
    <p:sldId id="273" r:id="rId26"/>
    <p:sldId id="302" r:id="rId27"/>
    <p:sldId id="303" r:id="rId28"/>
    <p:sldId id="274" r:id="rId29"/>
    <p:sldId id="259" r:id="rId30"/>
    <p:sldId id="266" r:id="rId31"/>
    <p:sldId id="275" r:id="rId32"/>
    <p:sldId id="281" r:id="rId33"/>
    <p:sldId id="272" r:id="rId34"/>
    <p:sldId id="270" r:id="rId35"/>
    <p:sldId id="271" r:id="rId36"/>
    <p:sldId id="304" r:id="rId37"/>
    <p:sldId id="307" r:id="rId38"/>
    <p:sldId id="308" r:id="rId39"/>
    <p:sldId id="309" r:id="rId40"/>
    <p:sldId id="310" r:id="rId41"/>
    <p:sldId id="311" r:id="rId42"/>
    <p:sldId id="312" r:id="rId43"/>
    <p:sldId id="305" r:id="rId44"/>
    <p:sldId id="306" r:id="rId45"/>
    <p:sldId id="257" r:id="rId46"/>
    <p:sldId id="268" r:id="rId47"/>
    <p:sldId id="278" r:id="rId48"/>
    <p:sldId id="285" r:id="rId49"/>
    <p:sldId id="286" r:id="rId50"/>
    <p:sldId id="287" r:id="rId51"/>
    <p:sldId id="301" r:id="rId5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9" autoAdjust="0"/>
    <p:restoredTop sz="94778" autoAdjust="0"/>
  </p:normalViewPr>
  <p:slideViewPr>
    <p:cSldViewPr>
      <p:cViewPr varScale="1">
        <p:scale>
          <a:sx n="92" d="100"/>
          <a:sy n="92" d="100"/>
        </p:scale>
        <p:origin x="94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3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78812A-D474-4EC4-9BDC-6BE418CDCDD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kumimoji="1" lang="ja-JP" altLang="en-US"/>
        </a:p>
      </dgm:t>
    </dgm:pt>
    <dgm:pt modelId="{30A473C3-B7FE-4280-85F1-FD5D768095E3}">
      <dgm:prSet phldrT="[テキスト]"/>
      <dgm:spPr/>
      <dgm:t>
        <a:bodyPr/>
        <a:lstStyle/>
        <a:p>
          <a:r>
            <a:rPr kumimoji="1" lang="ja-JP" altLang="en-US" dirty="0"/>
            <a:t>著作権法</a:t>
          </a:r>
        </a:p>
      </dgm:t>
    </dgm:pt>
    <dgm:pt modelId="{D3DB926C-F081-4735-968D-0A36483B3E42}" type="parTrans" cxnId="{547997FE-5DD2-46A6-8ABC-F8749BF60FCA}">
      <dgm:prSet/>
      <dgm:spPr/>
      <dgm:t>
        <a:bodyPr/>
        <a:lstStyle/>
        <a:p>
          <a:endParaRPr kumimoji="1" lang="ja-JP" altLang="en-US"/>
        </a:p>
      </dgm:t>
    </dgm:pt>
    <dgm:pt modelId="{F005BA97-1129-41FA-ADC2-8D55A5148EF0}" type="sibTrans" cxnId="{547997FE-5DD2-46A6-8ABC-F8749BF60FCA}">
      <dgm:prSet/>
      <dgm:spPr/>
      <dgm:t>
        <a:bodyPr/>
        <a:lstStyle/>
        <a:p>
          <a:endParaRPr kumimoji="1" lang="ja-JP" altLang="en-US"/>
        </a:p>
      </dgm:t>
    </dgm:pt>
    <dgm:pt modelId="{165A6C05-7533-40F9-8ABB-60F49C8CADAA}">
      <dgm:prSet phldrT="[テキスト]"/>
      <dgm:spPr/>
      <dgm:t>
        <a:bodyPr/>
        <a:lstStyle/>
        <a:p>
          <a:r>
            <a:rPr kumimoji="1" lang="ja-JP" altLang="en-US" dirty="0"/>
            <a:t>著作者の</a:t>
          </a:r>
          <a:endParaRPr kumimoji="1" lang="en-US" altLang="ja-JP" dirty="0"/>
        </a:p>
        <a:p>
          <a:r>
            <a:rPr kumimoji="1" lang="ja-JP" altLang="en-US" dirty="0"/>
            <a:t>権利</a:t>
          </a:r>
        </a:p>
      </dgm:t>
    </dgm:pt>
    <dgm:pt modelId="{73E7D342-DF0B-46C9-A4D7-85C917F4A823}" type="parTrans" cxnId="{C0740BC1-9801-489B-8BD7-0D8FBAB3B1EB}">
      <dgm:prSet/>
      <dgm:spPr/>
      <dgm:t>
        <a:bodyPr/>
        <a:lstStyle/>
        <a:p>
          <a:endParaRPr kumimoji="1" lang="ja-JP" altLang="en-US"/>
        </a:p>
      </dgm:t>
    </dgm:pt>
    <dgm:pt modelId="{FC6A0432-BFF3-4A39-8793-25D272199FE2}" type="sibTrans" cxnId="{C0740BC1-9801-489B-8BD7-0D8FBAB3B1EB}">
      <dgm:prSet/>
      <dgm:spPr/>
      <dgm:t>
        <a:bodyPr/>
        <a:lstStyle/>
        <a:p>
          <a:endParaRPr kumimoji="1" lang="ja-JP" altLang="en-US"/>
        </a:p>
      </dgm:t>
    </dgm:pt>
    <dgm:pt modelId="{58252B21-24F0-4C1D-BCFB-F43CAE893B11}">
      <dgm:prSet phldrT="[テキスト]"/>
      <dgm:spPr/>
      <dgm:t>
        <a:bodyPr/>
        <a:lstStyle/>
        <a:p>
          <a:r>
            <a:rPr kumimoji="1" lang="ja-JP" altLang="en-US" dirty="0"/>
            <a:t>著作</a:t>
          </a:r>
          <a:endParaRPr kumimoji="1" lang="en-US" altLang="ja-JP" dirty="0"/>
        </a:p>
        <a:p>
          <a:r>
            <a:rPr kumimoji="1" lang="ja-JP" altLang="en-US" dirty="0"/>
            <a:t>財産権</a:t>
          </a:r>
        </a:p>
      </dgm:t>
    </dgm:pt>
    <dgm:pt modelId="{CCFA9E74-C491-4A9F-BFCD-03F8DD07F20B}" type="parTrans" cxnId="{90DB7C36-DAB6-46DD-A339-FF3C17CDC06C}">
      <dgm:prSet/>
      <dgm:spPr/>
      <dgm:t>
        <a:bodyPr/>
        <a:lstStyle/>
        <a:p>
          <a:endParaRPr kumimoji="1" lang="ja-JP" altLang="en-US"/>
        </a:p>
      </dgm:t>
    </dgm:pt>
    <dgm:pt modelId="{AF047CDE-E796-415B-A55B-E3DF21D7D4AC}" type="sibTrans" cxnId="{90DB7C36-DAB6-46DD-A339-FF3C17CDC06C}">
      <dgm:prSet/>
      <dgm:spPr/>
      <dgm:t>
        <a:bodyPr/>
        <a:lstStyle/>
        <a:p>
          <a:endParaRPr kumimoji="1" lang="ja-JP" altLang="en-US"/>
        </a:p>
      </dgm:t>
    </dgm:pt>
    <dgm:pt modelId="{59656144-2979-4DBD-A6D8-9DCFF4DAF6FC}">
      <dgm:prSet phldrT="[テキスト]"/>
      <dgm:spPr/>
      <dgm:t>
        <a:bodyPr/>
        <a:lstStyle/>
        <a:p>
          <a:r>
            <a:rPr kumimoji="1" lang="ja-JP" altLang="en-US" dirty="0"/>
            <a:t>著作者</a:t>
          </a:r>
          <a:endParaRPr kumimoji="1" lang="en-US" altLang="ja-JP" dirty="0"/>
        </a:p>
        <a:p>
          <a:r>
            <a:rPr kumimoji="1" lang="ja-JP" altLang="en-US" dirty="0"/>
            <a:t>人格権</a:t>
          </a:r>
        </a:p>
      </dgm:t>
    </dgm:pt>
    <dgm:pt modelId="{2F955B8D-0693-4E84-861D-D7F510DBD495}" type="parTrans" cxnId="{8EF02015-F087-4A60-8140-5C2B1A8A72A8}">
      <dgm:prSet/>
      <dgm:spPr/>
      <dgm:t>
        <a:bodyPr/>
        <a:lstStyle/>
        <a:p>
          <a:endParaRPr kumimoji="1" lang="ja-JP" altLang="en-US"/>
        </a:p>
      </dgm:t>
    </dgm:pt>
    <dgm:pt modelId="{F43908EF-FED5-476B-B697-FFA1CBFF90B9}" type="sibTrans" cxnId="{8EF02015-F087-4A60-8140-5C2B1A8A72A8}">
      <dgm:prSet/>
      <dgm:spPr/>
      <dgm:t>
        <a:bodyPr/>
        <a:lstStyle/>
        <a:p>
          <a:endParaRPr kumimoji="1" lang="ja-JP" altLang="en-US"/>
        </a:p>
      </dgm:t>
    </dgm:pt>
    <dgm:pt modelId="{EB198711-DDCE-40A8-B4EC-3A53EAD0BAC2}">
      <dgm:prSet phldrT="[テキスト]"/>
      <dgm:spPr/>
      <dgm:t>
        <a:bodyPr/>
        <a:lstStyle/>
        <a:p>
          <a:r>
            <a:rPr kumimoji="1" lang="ja-JP" altLang="en-US" dirty="0"/>
            <a:t>著作</a:t>
          </a:r>
          <a:endParaRPr kumimoji="1" lang="en-US" altLang="ja-JP" dirty="0"/>
        </a:p>
        <a:p>
          <a:r>
            <a:rPr kumimoji="1" lang="ja-JP" altLang="en-US" dirty="0"/>
            <a:t>隣接権</a:t>
          </a:r>
        </a:p>
      </dgm:t>
    </dgm:pt>
    <dgm:pt modelId="{704E9A39-3A5F-4DF8-81FE-149960EACBBA}" type="parTrans" cxnId="{C8E3AB11-6E50-47CA-80A0-4875403DFBE2}">
      <dgm:prSet/>
      <dgm:spPr/>
      <dgm:t>
        <a:bodyPr/>
        <a:lstStyle/>
        <a:p>
          <a:endParaRPr kumimoji="1" lang="ja-JP" altLang="en-US"/>
        </a:p>
      </dgm:t>
    </dgm:pt>
    <dgm:pt modelId="{89D8D803-EEF4-4089-B611-FD465FB2ED9B}" type="sibTrans" cxnId="{C8E3AB11-6E50-47CA-80A0-4875403DFBE2}">
      <dgm:prSet/>
      <dgm:spPr/>
      <dgm:t>
        <a:bodyPr/>
        <a:lstStyle/>
        <a:p>
          <a:endParaRPr kumimoji="1" lang="ja-JP" altLang="en-US"/>
        </a:p>
      </dgm:t>
    </dgm:pt>
    <dgm:pt modelId="{D9C70D7E-0D1D-4225-A845-8590DE7A260C}" type="pres">
      <dgm:prSet presAssocID="{EA78812A-D474-4EC4-9BDC-6BE418CDCDDF}" presName="hierChild1" presStyleCnt="0">
        <dgm:presLayoutVars>
          <dgm:chPref val="1"/>
          <dgm:dir val="rev"/>
          <dgm:animOne val="branch"/>
          <dgm:animLvl val="lvl"/>
          <dgm:resizeHandles/>
        </dgm:presLayoutVars>
      </dgm:prSet>
      <dgm:spPr/>
    </dgm:pt>
    <dgm:pt modelId="{6E9D1D6A-9DB3-4025-A195-D75AE4FBECCB}" type="pres">
      <dgm:prSet presAssocID="{30A473C3-B7FE-4280-85F1-FD5D768095E3}" presName="hierRoot1" presStyleCnt="0"/>
      <dgm:spPr/>
    </dgm:pt>
    <dgm:pt modelId="{1F1603C8-193A-4401-B156-804AD72C188B}" type="pres">
      <dgm:prSet presAssocID="{30A473C3-B7FE-4280-85F1-FD5D768095E3}" presName="composite" presStyleCnt="0"/>
      <dgm:spPr/>
    </dgm:pt>
    <dgm:pt modelId="{E6FAFBDF-B4E4-4227-B2DF-C3FD792A5A70}" type="pres">
      <dgm:prSet presAssocID="{30A473C3-B7FE-4280-85F1-FD5D768095E3}" presName="background" presStyleLbl="node0" presStyleIdx="0" presStyleCnt="1"/>
      <dgm:spPr/>
    </dgm:pt>
    <dgm:pt modelId="{B93216A1-BB44-46CA-80B7-844C130D007C}" type="pres">
      <dgm:prSet presAssocID="{30A473C3-B7FE-4280-85F1-FD5D768095E3}" presName="text" presStyleLbl="fgAcc0" presStyleIdx="0" presStyleCnt="1" custScaleX="121000" custScaleY="121000">
        <dgm:presLayoutVars>
          <dgm:chPref val="3"/>
        </dgm:presLayoutVars>
      </dgm:prSet>
      <dgm:spPr/>
    </dgm:pt>
    <dgm:pt modelId="{C13F1E75-46E7-425D-8B3C-AFF8DD5F2F36}" type="pres">
      <dgm:prSet presAssocID="{30A473C3-B7FE-4280-85F1-FD5D768095E3}" presName="hierChild2" presStyleCnt="0"/>
      <dgm:spPr/>
    </dgm:pt>
    <dgm:pt modelId="{5CBED361-060D-4B9B-B5A2-87CA552071F0}" type="pres">
      <dgm:prSet presAssocID="{73E7D342-DF0B-46C9-A4D7-85C917F4A823}" presName="Name10" presStyleLbl="parChTrans1D2" presStyleIdx="0" presStyleCnt="2"/>
      <dgm:spPr/>
    </dgm:pt>
    <dgm:pt modelId="{4BB384D4-6837-49E7-8A88-5DBBE0BD29EB}" type="pres">
      <dgm:prSet presAssocID="{165A6C05-7533-40F9-8ABB-60F49C8CADAA}" presName="hierRoot2" presStyleCnt="0"/>
      <dgm:spPr/>
    </dgm:pt>
    <dgm:pt modelId="{D4822A80-31D7-4047-B3D6-DB55A1836AD6}" type="pres">
      <dgm:prSet presAssocID="{165A6C05-7533-40F9-8ABB-60F49C8CADAA}" presName="composite2" presStyleCnt="0"/>
      <dgm:spPr/>
    </dgm:pt>
    <dgm:pt modelId="{F825E972-E330-4558-B014-AA4AE150D009}" type="pres">
      <dgm:prSet presAssocID="{165A6C05-7533-40F9-8ABB-60F49C8CADAA}" presName="background2" presStyleLbl="node2" presStyleIdx="0" presStyleCnt="2"/>
      <dgm:spPr/>
    </dgm:pt>
    <dgm:pt modelId="{86AC5E4A-3D21-4AC1-82CC-837C180571B8}" type="pres">
      <dgm:prSet presAssocID="{165A6C05-7533-40F9-8ABB-60F49C8CADAA}" presName="text2" presStyleLbl="fgAcc2" presStyleIdx="0" presStyleCnt="2" custScaleX="121000" custScaleY="121000">
        <dgm:presLayoutVars>
          <dgm:chPref val="3"/>
        </dgm:presLayoutVars>
      </dgm:prSet>
      <dgm:spPr/>
    </dgm:pt>
    <dgm:pt modelId="{1B9D5526-4B5A-4184-88EA-60F42E2A7229}" type="pres">
      <dgm:prSet presAssocID="{165A6C05-7533-40F9-8ABB-60F49C8CADAA}" presName="hierChild3" presStyleCnt="0"/>
      <dgm:spPr/>
    </dgm:pt>
    <dgm:pt modelId="{C92D85AC-B9DD-4779-AA45-A45FFA7E9311}" type="pres">
      <dgm:prSet presAssocID="{CCFA9E74-C491-4A9F-BFCD-03F8DD07F20B}" presName="Name17" presStyleLbl="parChTrans1D3" presStyleIdx="0" presStyleCnt="2"/>
      <dgm:spPr/>
    </dgm:pt>
    <dgm:pt modelId="{27769786-1D03-4089-B738-AE097C9043B8}" type="pres">
      <dgm:prSet presAssocID="{58252B21-24F0-4C1D-BCFB-F43CAE893B11}" presName="hierRoot3" presStyleCnt="0"/>
      <dgm:spPr/>
    </dgm:pt>
    <dgm:pt modelId="{53E8E7E2-D501-40FD-9BE3-3FC96F26EAF9}" type="pres">
      <dgm:prSet presAssocID="{58252B21-24F0-4C1D-BCFB-F43CAE893B11}" presName="composite3" presStyleCnt="0"/>
      <dgm:spPr/>
    </dgm:pt>
    <dgm:pt modelId="{19AE1159-6C3F-43E6-9859-5D68847BA285}" type="pres">
      <dgm:prSet presAssocID="{58252B21-24F0-4C1D-BCFB-F43CAE893B11}" presName="background3" presStyleLbl="node3" presStyleIdx="0" presStyleCnt="2"/>
      <dgm:spPr/>
    </dgm:pt>
    <dgm:pt modelId="{DD2BFE1B-3071-436E-926D-A758EE558D3F}" type="pres">
      <dgm:prSet presAssocID="{58252B21-24F0-4C1D-BCFB-F43CAE893B11}" presName="text3" presStyleLbl="fgAcc3" presStyleIdx="0" presStyleCnt="2" custScaleX="121000" custScaleY="121000">
        <dgm:presLayoutVars>
          <dgm:chPref val="3"/>
        </dgm:presLayoutVars>
      </dgm:prSet>
      <dgm:spPr/>
    </dgm:pt>
    <dgm:pt modelId="{886BC9FF-F6CA-40B0-888C-C4A841076840}" type="pres">
      <dgm:prSet presAssocID="{58252B21-24F0-4C1D-BCFB-F43CAE893B11}" presName="hierChild4" presStyleCnt="0"/>
      <dgm:spPr/>
    </dgm:pt>
    <dgm:pt modelId="{60628D01-A7F7-42F9-8F9A-DE08B52894F4}" type="pres">
      <dgm:prSet presAssocID="{2F955B8D-0693-4E84-861D-D7F510DBD495}" presName="Name17" presStyleLbl="parChTrans1D3" presStyleIdx="1" presStyleCnt="2"/>
      <dgm:spPr/>
    </dgm:pt>
    <dgm:pt modelId="{D4E49783-BF7D-4B1C-B362-5CCB9BBE3689}" type="pres">
      <dgm:prSet presAssocID="{59656144-2979-4DBD-A6D8-9DCFF4DAF6FC}" presName="hierRoot3" presStyleCnt="0"/>
      <dgm:spPr/>
    </dgm:pt>
    <dgm:pt modelId="{A41E9C9D-E89C-4E8F-9803-16628BD94FFC}" type="pres">
      <dgm:prSet presAssocID="{59656144-2979-4DBD-A6D8-9DCFF4DAF6FC}" presName="composite3" presStyleCnt="0"/>
      <dgm:spPr/>
    </dgm:pt>
    <dgm:pt modelId="{4232B97F-EA23-4572-A160-3FD365F1A5D9}" type="pres">
      <dgm:prSet presAssocID="{59656144-2979-4DBD-A6D8-9DCFF4DAF6FC}" presName="background3" presStyleLbl="node3" presStyleIdx="1" presStyleCnt="2"/>
      <dgm:spPr/>
    </dgm:pt>
    <dgm:pt modelId="{D5B63303-DD30-41F6-AE46-255C3AECAB37}" type="pres">
      <dgm:prSet presAssocID="{59656144-2979-4DBD-A6D8-9DCFF4DAF6FC}" presName="text3" presStyleLbl="fgAcc3" presStyleIdx="1" presStyleCnt="2" custScaleX="121000" custScaleY="121000">
        <dgm:presLayoutVars>
          <dgm:chPref val="3"/>
        </dgm:presLayoutVars>
      </dgm:prSet>
      <dgm:spPr/>
    </dgm:pt>
    <dgm:pt modelId="{D80C7FCB-F1AE-4B03-9C6A-A320638B46AF}" type="pres">
      <dgm:prSet presAssocID="{59656144-2979-4DBD-A6D8-9DCFF4DAF6FC}" presName="hierChild4" presStyleCnt="0"/>
      <dgm:spPr/>
    </dgm:pt>
    <dgm:pt modelId="{CCA649D4-CF82-4926-990D-ED79A1BE3C33}" type="pres">
      <dgm:prSet presAssocID="{704E9A39-3A5F-4DF8-81FE-149960EACBBA}" presName="Name10" presStyleLbl="parChTrans1D2" presStyleIdx="1" presStyleCnt="2"/>
      <dgm:spPr/>
    </dgm:pt>
    <dgm:pt modelId="{46A0B61D-F407-42BD-BBDF-3D82E0986E5B}" type="pres">
      <dgm:prSet presAssocID="{EB198711-DDCE-40A8-B4EC-3A53EAD0BAC2}" presName="hierRoot2" presStyleCnt="0"/>
      <dgm:spPr/>
    </dgm:pt>
    <dgm:pt modelId="{3CFA153B-B4E1-484D-A262-3BA9644210B3}" type="pres">
      <dgm:prSet presAssocID="{EB198711-DDCE-40A8-B4EC-3A53EAD0BAC2}" presName="composite2" presStyleCnt="0"/>
      <dgm:spPr/>
    </dgm:pt>
    <dgm:pt modelId="{8DE873CE-9487-4B5B-9EAF-BD0B2070BADF}" type="pres">
      <dgm:prSet presAssocID="{EB198711-DDCE-40A8-B4EC-3A53EAD0BAC2}" presName="background2" presStyleLbl="node2" presStyleIdx="1" presStyleCnt="2"/>
      <dgm:spPr/>
    </dgm:pt>
    <dgm:pt modelId="{63CC3793-4935-4981-8655-1DFCB541C871}" type="pres">
      <dgm:prSet presAssocID="{EB198711-DDCE-40A8-B4EC-3A53EAD0BAC2}" presName="text2" presStyleLbl="fgAcc2" presStyleIdx="1" presStyleCnt="2" custScaleX="121000" custScaleY="121000">
        <dgm:presLayoutVars>
          <dgm:chPref val="3"/>
        </dgm:presLayoutVars>
      </dgm:prSet>
      <dgm:spPr/>
    </dgm:pt>
    <dgm:pt modelId="{C9173347-877D-422C-B229-61B3B849F72B}" type="pres">
      <dgm:prSet presAssocID="{EB198711-DDCE-40A8-B4EC-3A53EAD0BAC2}" presName="hierChild3" presStyleCnt="0"/>
      <dgm:spPr/>
    </dgm:pt>
  </dgm:ptLst>
  <dgm:cxnLst>
    <dgm:cxn modelId="{B21BC500-8A6C-42CF-8262-3804EAA9E779}" type="presOf" srcId="{30A473C3-B7FE-4280-85F1-FD5D768095E3}" destId="{B93216A1-BB44-46CA-80B7-844C130D007C}" srcOrd="0" destOrd="0" presId="urn:microsoft.com/office/officeart/2005/8/layout/hierarchy1"/>
    <dgm:cxn modelId="{6FD19408-5AFD-427C-9C32-3A8811181227}" type="presOf" srcId="{CCFA9E74-C491-4A9F-BFCD-03F8DD07F20B}" destId="{C92D85AC-B9DD-4779-AA45-A45FFA7E9311}" srcOrd="0" destOrd="0" presId="urn:microsoft.com/office/officeart/2005/8/layout/hierarchy1"/>
    <dgm:cxn modelId="{C8E3AB11-6E50-47CA-80A0-4875403DFBE2}" srcId="{30A473C3-B7FE-4280-85F1-FD5D768095E3}" destId="{EB198711-DDCE-40A8-B4EC-3A53EAD0BAC2}" srcOrd="1" destOrd="0" parTransId="{704E9A39-3A5F-4DF8-81FE-149960EACBBA}" sibTransId="{89D8D803-EEF4-4089-B611-FD465FB2ED9B}"/>
    <dgm:cxn modelId="{8EF02015-F087-4A60-8140-5C2B1A8A72A8}" srcId="{165A6C05-7533-40F9-8ABB-60F49C8CADAA}" destId="{59656144-2979-4DBD-A6D8-9DCFF4DAF6FC}" srcOrd="1" destOrd="0" parTransId="{2F955B8D-0693-4E84-861D-D7F510DBD495}" sibTransId="{F43908EF-FED5-476B-B697-FFA1CBFF90B9}"/>
    <dgm:cxn modelId="{1533EC31-0E65-4B55-95FC-5018CA81BE22}" type="presOf" srcId="{59656144-2979-4DBD-A6D8-9DCFF4DAF6FC}" destId="{D5B63303-DD30-41F6-AE46-255C3AECAB37}" srcOrd="0" destOrd="0" presId="urn:microsoft.com/office/officeart/2005/8/layout/hierarchy1"/>
    <dgm:cxn modelId="{90DB7C36-DAB6-46DD-A339-FF3C17CDC06C}" srcId="{165A6C05-7533-40F9-8ABB-60F49C8CADAA}" destId="{58252B21-24F0-4C1D-BCFB-F43CAE893B11}" srcOrd="0" destOrd="0" parTransId="{CCFA9E74-C491-4A9F-BFCD-03F8DD07F20B}" sibTransId="{AF047CDE-E796-415B-A55B-E3DF21D7D4AC}"/>
    <dgm:cxn modelId="{0FB4C061-C2FA-4326-83DE-8578CC3F007A}" type="presOf" srcId="{2F955B8D-0693-4E84-861D-D7F510DBD495}" destId="{60628D01-A7F7-42F9-8F9A-DE08B52894F4}" srcOrd="0" destOrd="0" presId="urn:microsoft.com/office/officeart/2005/8/layout/hierarchy1"/>
    <dgm:cxn modelId="{2D9DB56D-8236-44E3-8F59-BF14B3F9D2F0}" type="presOf" srcId="{EA78812A-D474-4EC4-9BDC-6BE418CDCDDF}" destId="{D9C70D7E-0D1D-4225-A845-8590DE7A260C}" srcOrd="0" destOrd="0" presId="urn:microsoft.com/office/officeart/2005/8/layout/hierarchy1"/>
    <dgm:cxn modelId="{C3259F55-145C-4850-8768-8FE6A0A9B968}" type="presOf" srcId="{EB198711-DDCE-40A8-B4EC-3A53EAD0BAC2}" destId="{63CC3793-4935-4981-8655-1DFCB541C871}" srcOrd="0" destOrd="0" presId="urn:microsoft.com/office/officeart/2005/8/layout/hierarchy1"/>
    <dgm:cxn modelId="{70588579-C921-48F8-A504-0BA6413AAD33}" type="presOf" srcId="{58252B21-24F0-4C1D-BCFB-F43CAE893B11}" destId="{DD2BFE1B-3071-436E-926D-A758EE558D3F}" srcOrd="0" destOrd="0" presId="urn:microsoft.com/office/officeart/2005/8/layout/hierarchy1"/>
    <dgm:cxn modelId="{B66F6888-648D-4982-8D04-B8E3421635A3}" type="presOf" srcId="{704E9A39-3A5F-4DF8-81FE-149960EACBBA}" destId="{CCA649D4-CF82-4926-990D-ED79A1BE3C33}" srcOrd="0" destOrd="0" presId="urn:microsoft.com/office/officeart/2005/8/layout/hierarchy1"/>
    <dgm:cxn modelId="{8D29F590-C077-481F-880C-BBECAEF71874}" type="presOf" srcId="{165A6C05-7533-40F9-8ABB-60F49C8CADAA}" destId="{86AC5E4A-3D21-4AC1-82CC-837C180571B8}" srcOrd="0" destOrd="0" presId="urn:microsoft.com/office/officeart/2005/8/layout/hierarchy1"/>
    <dgm:cxn modelId="{DFB164A0-23CC-476B-B16E-946F1644684D}" type="presOf" srcId="{73E7D342-DF0B-46C9-A4D7-85C917F4A823}" destId="{5CBED361-060D-4B9B-B5A2-87CA552071F0}" srcOrd="0" destOrd="0" presId="urn:microsoft.com/office/officeart/2005/8/layout/hierarchy1"/>
    <dgm:cxn modelId="{C0740BC1-9801-489B-8BD7-0D8FBAB3B1EB}" srcId="{30A473C3-B7FE-4280-85F1-FD5D768095E3}" destId="{165A6C05-7533-40F9-8ABB-60F49C8CADAA}" srcOrd="0" destOrd="0" parTransId="{73E7D342-DF0B-46C9-A4D7-85C917F4A823}" sibTransId="{FC6A0432-BFF3-4A39-8793-25D272199FE2}"/>
    <dgm:cxn modelId="{547997FE-5DD2-46A6-8ABC-F8749BF60FCA}" srcId="{EA78812A-D474-4EC4-9BDC-6BE418CDCDDF}" destId="{30A473C3-B7FE-4280-85F1-FD5D768095E3}" srcOrd="0" destOrd="0" parTransId="{D3DB926C-F081-4735-968D-0A36483B3E42}" sibTransId="{F005BA97-1129-41FA-ADC2-8D55A5148EF0}"/>
    <dgm:cxn modelId="{659100AA-FA3F-4D2F-8426-592035878544}" type="presParOf" srcId="{D9C70D7E-0D1D-4225-A845-8590DE7A260C}" destId="{6E9D1D6A-9DB3-4025-A195-D75AE4FBECCB}" srcOrd="0" destOrd="0" presId="urn:microsoft.com/office/officeart/2005/8/layout/hierarchy1"/>
    <dgm:cxn modelId="{E067E7F5-422A-4995-AE6C-A40F577F0ED9}" type="presParOf" srcId="{6E9D1D6A-9DB3-4025-A195-D75AE4FBECCB}" destId="{1F1603C8-193A-4401-B156-804AD72C188B}" srcOrd="0" destOrd="0" presId="urn:microsoft.com/office/officeart/2005/8/layout/hierarchy1"/>
    <dgm:cxn modelId="{7AC9BC64-F5FC-4A16-99BA-08E1FB8FF8ED}" type="presParOf" srcId="{1F1603C8-193A-4401-B156-804AD72C188B}" destId="{E6FAFBDF-B4E4-4227-B2DF-C3FD792A5A70}" srcOrd="0" destOrd="0" presId="urn:microsoft.com/office/officeart/2005/8/layout/hierarchy1"/>
    <dgm:cxn modelId="{818075A5-BB7F-4C34-8988-C4727BDE72F8}" type="presParOf" srcId="{1F1603C8-193A-4401-B156-804AD72C188B}" destId="{B93216A1-BB44-46CA-80B7-844C130D007C}" srcOrd="1" destOrd="0" presId="urn:microsoft.com/office/officeart/2005/8/layout/hierarchy1"/>
    <dgm:cxn modelId="{6F91FBAB-506C-45F8-915C-7F58E8485114}" type="presParOf" srcId="{6E9D1D6A-9DB3-4025-A195-D75AE4FBECCB}" destId="{C13F1E75-46E7-425D-8B3C-AFF8DD5F2F36}" srcOrd="1" destOrd="0" presId="urn:microsoft.com/office/officeart/2005/8/layout/hierarchy1"/>
    <dgm:cxn modelId="{54BA486E-8689-4AFA-9B77-F9E997EA2B4F}" type="presParOf" srcId="{C13F1E75-46E7-425D-8B3C-AFF8DD5F2F36}" destId="{5CBED361-060D-4B9B-B5A2-87CA552071F0}" srcOrd="0" destOrd="0" presId="urn:microsoft.com/office/officeart/2005/8/layout/hierarchy1"/>
    <dgm:cxn modelId="{DC5211A7-A0D5-469D-BCFC-41337C362C7C}" type="presParOf" srcId="{C13F1E75-46E7-425D-8B3C-AFF8DD5F2F36}" destId="{4BB384D4-6837-49E7-8A88-5DBBE0BD29EB}" srcOrd="1" destOrd="0" presId="urn:microsoft.com/office/officeart/2005/8/layout/hierarchy1"/>
    <dgm:cxn modelId="{5A008494-9358-461B-811D-AD463177543F}" type="presParOf" srcId="{4BB384D4-6837-49E7-8A88-5DBBE0BD29EB}" destId="{D4822A80-31D7-4047-B3D6-DB55A1836AD6}" srcOrd="0" destOrd="0" presId="urn:microsoft.com/office/officeart/2005/8/layout/hierarchy1"/>
    <dgm:cxn modelId="{7AA143B8-F68C-4EB3-9308-35AA04A08A7E}" type="presParOf" srcId="{D4822A80-31D7-4047-B3D6-DB55A1836AD6}" destId="{F825E972-E330-4558-B014-AA4AE150D009}" srcOrd="0" destOrd="0" presId="urn:microsoft.com/office/officeart/2005/8/layout/hierarchy1"/>
    <dgm:cxn modelId="{14DF0FDA-7E12-465E-99DB-A2A0DBEB9EB7}" type="presParOf" srcId="{D4822A80-31D7-4047-B3D6-DB55A1836AD6}" destId="{86AC5E4A-3D21-4AC1-82CC-837C180571B8}" srcOrd="1" destOrd="0" presId="urn:microsoft.com/office/officeart/2005/8/layout/hierarchy1"/>
    <dgm:cxn modelId="{A9535106-97D7-4539-8CA5-2260F5E68B61}" type="presParOf" srcId="{4BB384D4-6837-49E7-8A88-5DBBE0BD29EB}" destId="{1B9D5526-4B5A-4184-88EA-60F42E2A7229}" srcOrd="1" destOrd="0" presId="urn:microsoft.com/office/officeart/2005/8/layout/hierarchy1"/>
    <dgm:cxn modelId="{CEF009F9-A963-4592-87B1-41FAA70078B9}" type="presParOf" srcId="{1B9D5526-4B5A-4184-88EA-60F42E2A7229}" destId="{C92D85AC-B9DD-4779-AA45-A45FFA7E9311}" srcOrd="0" destOrd="0" presId="urn:microsoft.com/office/officeart/2005/8/layout/hierarchy1"/>
    <dgm:cxn modelId="{2003C522-23A4-4A09-92FC-05EAEDAB3E08}" type="presParOf" srcId="{1B9D5526-4B5A-4184-88EA-60F42E2A7229}" destId="{27769786-1D03-4089-B738-AE097C9043B8}" srcOrd="1" destOrd="0" presId="urn:microsoft.com/office/officeart/2005/8/layout/hierarchy1"/>
    <dgm:cxn modelId="{9AD995D4-C908-4D70-A9A2-62329590AC61}" type="presParOf" srcId="{27769786-1D03-4089-B738-AE097C9043B8}" destId="{53E8E7E2-D501-40FD-9BE3-3FC96F26EAF9}" srcOrd="0" destOrd="0" presId="urn:microsoft.com/office/officeart/2005/8/layout/hierarchy1"/>
    <dgm:cxn modelId="{93AAF699-9122-47BE-B86B-642FB85342C1}" type="presParOf" srcId="{53E8E7E2-D501-40FD-9BE3-3FC96F26EAF9}" destId="{19AE1159-6C3F-43E6-9859-5D68847BA285}" srcOrd="0" destOrd="0" presId="urn:microsoft.com/office/officeart/2005/8/layout/hierarchy1"/>
    <dgm:cxn modelId="{7E4ED9F8-1374-4414-9F9C-97F1B6FF3C06}" type="presParOf" srcId="{53E8E7E2-D501-40FD-9BE3-3FC96F26EAF9}" destId="{DD2BFE1B-3071-436E-926D-A758EE558D3F}" srcOrd="1" destOrd="0" presId="urn:microsoft.com/office/officeart/2005/8/layout/hierarchy1"/>
    <dgm:cxn modelId="{08ED7D98-3F2D-4833-BD54-DDD46EFBEF48}" type="presParOf" srcId="{27769786-1D03-4089-B738-AE097C9043B8}" destId="{886BC9FF-F6CA-40B0-888C-C4A841076840}" srcOrd="1" destOrd="0" presId="urn:microsoft.com/office/officeart/2005/8/layout/hierarchy1"/>
    <dgm:cxn modelId="{2A70E71A-A890-48C5-9578-4827902C4162}" type="presParOf" srcId="{1B9D5526-4B5A-4184-88EA-60F42E2A7229}" destId="{60628D01-A7F7-42F9-8F9A-DE08B52894F4}" srcOrd="2" destOrd="0" presId="urn:microsoft.com/office/officeart/2005/8/layout/hierarchy1"/>
    <dgm:cxn modelId="{ADEC2687-3363-42F7-A648-AEEC604837A0}" type="presParOf" srcId="{1B9D5526-4B5A-4184-88EA-60F42E2A7229}" destId="{D4E49783-BF7D-4B1C-B362-5CCB9BBE3689}" srcOrd="3" destOrd="0" presId="urn:microsoft.com/office/officeart/2005/8/layout/hierarchy1"/>
    <dgm:cxn modelId="{210086CC-2D17-4090-BBDF-52726D7BD116}" type="presParOf" srcId="{D4E49783-BF7D-4B1C-B362-5CCB9BBE3689}" destId="{A41E9C9D-E89C-4E8F-9803-16628BD94FFC}" srcOrd="0" destOrd="0" presId="urn:microsoft.com/office/officeart/2005/8/layout/hierarchy1"/>
    <dgm:cxn modelId="{946E7130-440F-410E-9679-9FCF0CD31877}" type="presParOf" srcId="{A41E9C9D-E89C-4E8F-9803-16628BD94FFC}" destId="{4232B97F-EA23-4572-A160-3FD365F1A5D9}" srcOrd="0" destOrd="0" presId="urn:microsoft.com/office/officeart/2005/8/layout/hierarchy1"/>
    <dgm:cxn modelId="{C46D0C90-83B6-485C-A5E4-0C2973AABB6F}" type="presParOf" srcId="{A41E9C9D-E89C-4E8F-9803-16628BD94FFC}" destId="{D5B63303-DD30-41F6-AE46-255C3AECAB37}" srcOrd="1" destOrd="0" presId="urn:microsoft.com/office/officeart/2005/8/layout/hierarchy1"/>
    <dgm:cxn modelId="{DB8D99F2-1256-40CB-81B2-5C4D2E57B2AE}" type="presParOf" srcId="{D4E49783-BF7D-4B1C-B362-5CCB9BBE3689}" destId="{D80C7FCB-F1AE-4B03-9C6A-A320638B46AF}" srcOrd="1" destOrd="0" presId="urn:microsoft.com/office/officeart/2005/8/layout/hierarchy1"/>
    <dgm:cxn modelId="{3A8F7880-CCF6-452F-9589-938CFAD4442D}" type="presParOf" srcId="{C13F1E75-46E7-425D-8B3C-AFF8DD5F2F36}" destId="{CCA649D4-CF82-4926-990D-ED79A1BE3C33}" srcOrd="2" destOrd="0" presId="urn:microsoft.com/office/officeart/2005/8/layout/hierarchy1"/>
    <dgm:cxn modelId="{3CAEF36F-7BD1-4234-B0DF-3FA9DA85DBD7}" type="presParOf" srcId="{C13F1E75-46E7-425D-8B3C-AFF8DD5F2F36}" destId="{46A0B61D-F407-42BD-BBDF-3D82E0986E5B}" srcOrd="3" destOrd="0" presId="urn:microsoft.com/office/officeart/2005/8/layout/hierarchy1"/>
    <dgm:cxn modelId="{66FD42D3-6FAB-41EB-A19E-A0CD62F54B1F}" type="presParOf" srcId="{46A0B61D-F407-42BD-BBDF-3D82E0986E5B}" destId="{3CFA153B-B4E1-484D-A262-3BA9644210B3}" srcOrd="0" destOrd="0" presId="urn:microsoft.com/office/officeart/2005/8/layout/hierarchy1"/>
    <dgm:cxn modelId="{EE8A7EF2-5EE9-45C2-9BB0-DFC6C6F6AD15}" type="presParOf" srcId="{3CFA153B-B4E1-484D-A262-3BA9644210B3}" destId="{8DE873CE-9487-4B5B-9EAF-BD0B2070BADF}" srcOrd="0" destOrd="0" presId="urn:microsoft.com/office/officeart/2005/8/layout/hierarchy1"/>
    <dgm:cxn modelId="{73E332BA-36B9-4749-AB64-FBAA06F59683}" type="presParOf" srcId="{3CFA153B-B4E1-484D-A262-3BA9644210B3}" destId="{63CC3793-4935-4981-8655-1DFCB541C871}" srcOrd="1" destOrd="0" presId="urn:microsoft.com/office/officeart/2005/8/layout/hierarchy1"/>
    <dgm:cxn modelId="{F303B6A2-DD30-4240-A5DB-F8C40EA8608E}" type="presParOf" srcId="{46A0B61D-F407-42BD-BBDF-3D82E0986E5B}" destId="{C9173347-877D-422C-B229-61B3B849F72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A649D4-CF82-4926-990D-ED79A1BE3C33}">
      <dsp:nvSpPr>
        <dsp:cNvPr id="0" name=""/>
        <dsp:cNvSpPr/>
      </dsp:nvSpPr>
      <dsp:spPr>
        <a:xfrm>
          <a:off x="1839513" y="1272806"/>
          <a:ext cx="1184400" cy="481019"/>
        </a:xfrm>
        <a:custGeom>
          <a:avLst/>
          <a:gdLst/>
          <a:ahLst/>
          <a:cxnLst/>
          <a:rect l="0" t="0" r="0" b="0"/>
          <a:pathLst>
            <a:path>
              <a:moveTo>
                <a:pt x="1184400" y="0"/>
              </a:moveTo>
              <a:lnTo>
                <a:pt x="1184400" y="327800"/>
              </a:lnTo>
              <a:lnTo>
                <a:pt x="0" y="327800"/>
              </a:lnTo>
              <a:lnTo>
                <a:pt x="0" y="4810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628D01-A7F7-42F9-8F9A-DE08B52894F4}">
      <dsp:nvSpPr>
        <dsp:cNvPr id="0" name=""/>
        <dsp:cNvSpPr/>
      </dsp:nvSpPr>
      <dsp:spPr>
        <a:xfrm>
          <a:off x="3023914" y="3024626"/>
          <a:ext cx="1184400" cy="481019"/>
        </a:xfrm>
        <a:custGeom>
          <a:avLst/>
          <a:gdLst/>
          <a:ahLst/>
          <a:cxnLst/>
          <a:rect l="0" t="0" r="0" b="0"/>
          <a:pathLst>
            <a:path>
              <a:moveTo>
                <a:pt x="1184400" y="0"/>
              </a:moveTo>
              <a:lnTo>
                <a:pt x="1184400" y="327800"/>
              </a:lnTo>
              <a:lnTo>
                <a:pt x="0" y="327800"/>
              </a:lnTo>
              <a:lnTo>
                <a:pt x="0" y="4810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2D85AC-B9DD-4779-AA45-A45FFA7E9311}">
      <dsp:nvSpPr>
        <dsp:cNvPr id="0" name=""/>
        <dsp:cNvSpPr/>
      </dsp:nvSpPr>
      <dsp:spPr>
        <a:xfrm>
          <a:off x="4208315" y="3024626"/>
          <a:ext cx="1184400" cy="481019"/>
        </a:xfrm>
        <a:custGeom>
          <a:avLst/>
          <a:gdLst/>
          <a:ahLst/>
          <a:cxnLst/>
          <a:rect l="0" t="0" r="0" b="0"/>
          <a:pathLst>
            <a:path>
              <a:moveTo>
                <a:pt x="0" y="0"/>
              </a:moveTo>
              <a:lnTo>
                <a:pt x="0" y="327800"/>
              </a:lnTo>
              <a:lnTo>
                <a:pt x="1184400" y="327800"/>
              </a:lnTo>
              <a:lnTo>
                <a:pt x="1184400" y="4810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BED361-060D-4B9B-B5A2-87CA552071F0}">
      <dsp:nvSpPr>
        <dsp:cNvPr id="0" name=""/>
        <dsp:cNvSpPr/>
      </dsp:nvSpPr>
      <dsp:spPr>
        <a:xfrm>
          <a:off x="3023914" y="1272806"/>
          <a:ext cx="1184400" cy="481019"/>
        </a:xfrm>
        <a:custGeom>
          <a:avLst/>
          <a:gdLst/>
          <a:ahLst/>
          <a:cxnLst/>
          <a:rect l="0" t="0" r="0" b="0"/>
          <a:pathLst>
            <a:path>
              <a:moveTo>
                <a:pt x="0" y="0"/>
              </a:moveTo>
              <a:lnTo>
                <a:pt x="0" y="327800"/>
              </a:lnTo>
              <a:lnTo>
                <a:pt x="1184400" y="327800"/>
              </a:lnTo>
              <a:lnTo>
                <a:pt x="1184400" y="4810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FAFBDF-B4E4-4227-B2DF-C3FD792A5A70}">
      <dsp:nvSpPr>
        <dsp:cNvPr id="0" name=""/>
        <dsp:cNvSpPr/>
      </dsp:nvSpPr>
      <dsp:spPr>
        <a:xfrm>
          <a:off x="2023283" y="2006"/>
          <a:ext cx="2001260" cy="1270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3216A1-BB44-46CA-80B7-844C130D007C}">
      <dsp:nvSpPr>
        <dsp:cNvPr id="0" name=""/>
        <dsp:cNvSpPr/>
      </dsp:nvSpPr>
      <dsp:spPr>
        <a:xfrm>
          <a:off x="2207054" y="176588"/>
          <a:ext cx="2001260" cy="1270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著作権法</a:t>
          </a:r>
        </a:p>
      </dsp:txBody>
      <dsp:txXfrm>
        <a:off x="2244274" y="213808"/>
        <a:ext cx="1926820" cy="1196360"/>
      </dsp:txXfrm>
    </dsp:sp>
    <dsp:sp modelId="{F825E972-E330-4558-B014-AA4AE150D009}">
      <dsp:nvSpPr>
        <dsp:cNvPr id="0" name=""/>
        <dsp:cNvSpPr/>
      </dsp:nvSpPr>
      <dsp:spPr>
        <a:xfrm>
          <a:off x="3207684" y="1753826"/>
          <a:ext cx="2001260" cy="1270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AC5E4A-3D21-4AC1-82CC-837C180571B8}">
      <dsp:nvSpPr>
        <dsp:cNvPr id="0" name=""/>
        <dsp:cNvSpPr/>
      </dsp:nvSpPr>
      <dsp:spPr>
        <a:xfrm>
          <a:off x="3391455" y="1928408"/>
          <a:ext cx="2001260" cy="1270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著作者の</a:t>
          </a:r>
          <a:endParaRPr kumimoji="1" lang="en-US" altLang="ja-JP" sz="2700" kern="1200" dirty="0"/>
        </a:p>
        <a:p>
          <a:pPr marL="0" lvl="0" indent="0" algn="ctr" defTabSz="1200150">
            <a:lnSpc>
              <a:spcPct val="90000"/>
            </a:lnSpc>
            <a:spcBef>
              <a:spcPct val="0"/>
            </a:spcBef>
            <a:spcAft>
              <a:spcPct val="35000"/>
            </a:spcAft>
            <a:buNone/>
          </a:pPr>
          <a:r>
            <a:rPr kumimoji="1" lang="ja-JP" altLang="en-US" sz="2700" kern="1200" dirty="0"/>
            <a:t>権利</a:t>
          </a:r>
        </a:p>
      </dsp:txBody>
      <dsp:txXfrm>
        <a:off x="3428675" y="1965628"/>
        <a:ext cx="1926820" cy="1196360"/>
      </dsp:txXfrm>
    </dsp:sp>
    <dsp:sp modelId="{19AE1159-6C3F-43E6-9859-5D68847BA285}">
      <dsp:nvSpPr>
        <dsp:cNvPr id="0" name=""/>
        <dsp:cNvSpPr/>
      </dsp:nvSpPr>
      <dsp:spPr>
        <a:xfrm>
          <a:off x="4392085" y="3505646"/>
          <a:ext cx="2001260" cy="1270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2BFE1B-3071-436E-926D-A758EE558D3F}">
      <dsp:nvSpPr>
        <dsp:cNvPr id="0" name=""/>
        <dsp:cNvSpPr/>
      </dsp:nvSpPr>
      <dsp:spPr>
        <a:xfrm>
          <a:off x="4575856" y="3680228"/>
          <a:ext cx="2001260" cy="1270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著作</a:t>
          </a:r>
          <a:endParaRPr kumimoji="1" lang="en-US" altLang="ja-JP" sz="2700" kern="1200" dirty="0"/>
        </a:p>
        <a:p>
          <a:pPr marL="0" lvl="0" indent="0" algn="ctr" defTabSz="1200150">
            <a:lnSpc>
              <a:spcPct val="90000"/>
            </a:lnSpc>
            <a:spcBef>
              <a:spcPct val="0"/>
            </a:spcBef>
            <a:spcAft>
              <a:spcPct val="35000"/>
            </a:spcAft>
            <a:buNone/>
          </a:pPr>
          <a:r>
            <a:rPr kumimoji="1" lang="ja-JP" altLang="en-US" sz="2700" kern="1200" dirty="0"/>
            <a:t>財産権</a:t>
          </a:r>
        </a:p>
      </dsp:txBody>
      <dsp:txXfrm>
        <a:off x="4613076" y="3717448"/>
        <a:ext cx="1926820" cy="1196360"/>
      </dsp:txXfrm>
    </dsp:sp>
    <dsp:sp modelId="{4232B97F-EA23-4572-A160-3FD365F1A5D9}">
      <dsp:nvSpPr>
        <dsp:cNvPr id="0" name=""/>
        <dsp:cNvSpPr/>
      </dsp:nvSpPr>
      <dsp:spPr>
        <a:xfrm>
          <a:off x="2023283" y="3505646"/>
          <a:ext cx="2001260" cy="1270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63303-DD30-41F6-AE46-255C3AECAB37}">
      <dsp:nvSpPr>
        <dsp:cNvPr id="0" name=""/>
        <dsp:cNvSpPr/>
      </dsp:nvSpPr>
      <dsp:spPr>
        <a:xfrm>
          <a:off x="2207054" y="3680228"/>
          <a:ext cx="2001260" cy="1270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著作者</a:t>
          </a:r>
          <a:endParaRPr kumimoji="1" lang="en-US" altLang="ja-JP" sz="2700" kern="1200" dirty="0"/>
        </a:p>
        <a:p>
          <a:pPr marL="0" lvl="0" indent="0" algn="ctr" defTabSz="1200150">
            <a:lnSpc>
              <a:spcPct val="90000"/>
            </a:lnSpc>
            <a:spcBef>
              <a:spcPct val="0"/>
            </a:spcBef>
            <a:spcAft>
              <a:spcPct val="35000"/>
            </a:spcAft>
            <a:buNone/>
          </a:pPr>
          <a:r>
            <a:rPr kumimoji="1" lang="ja-JP" altLang="en-US" sz="2700" kern="1200" dirty="0"/>
            <a:t>人格権</a:t>
          </a:r>
        </a:p>
      </dsp:txBody>
      <dsp:txXfrm>
        <a:off x="2244274" y="3717448"/>
        <a:ext cx="1926820" cy="1196360"/>
      </dsp:txXfrm>
    </dsp:sp>
    <dsp:sp modelId="{8DE873CE-9487-4B5B-9EAF-BD0B2070BADF}">
      <dsp:nvSpPr>
        <dsp:cNvPr id="0" name=""/>
        <dsp:cNvSpPr/>
      </dsp:nvSpPr>
      <dsp:spPr>
        <a:xfrm>
          <a:off x="838882" y="1753826"/>
          <a:ext cx="2001260" cy="1270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CC3793-4935-4981-8655-1DFCB541C871}">
      <dsp:nvSpPr>
        <dsp:cNvPr id="0" name=""/>
        <dsp:cNvSpPr/>
      </dsp:nvSpPr>
      <dsp:spPr>
        <a:xfrm>
          <a:off x="1022653" y="1928408"/>
          <a:ext cx="2001260" cy="1270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著作</a:t>
          </a:r>
          <a:endParaRPr kumimoji="1" lang="en-US" altLang="ja-JP" sz="2700" kern="1200" dirty="0"/>
        </a:p>
        <a:p>
          <a:pPr marL="0" lvl="0" indent="0" algn="ctr" defTabSz="1200150">
            <a:lnSpc>
              <a:spcPct val="90000"/>
            </a:lnSpc>
            <a:spcBef>
              <a:spcPct val="0"/>
            </a:spcBef>
            <a:spcAft>
              <a:spcPct val="35000"/>
            </a:spcAft>
            <a:buNone/>
          </a:pPr>
          <a:r>
            <a:rPr kumimoji="1" lang="ja-JP" altLang="en-US" sz="2700" kern="1200" dirty="0"/>
            <a:t>隣接権</a:t>
          </a:r>
        </a:p>
      </dsp:txBody>
      <dsp:txXfrm>
        <a:off x="1059873" y="1965628"/>
        <a:ext cx="1926820" cy="11963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494FD7-CDE3-42CE-8A13-40BD9D9666AE}" type="datetimeFigureOut">
              <a:rPr kumimoji="1" lang="ja-JP" altLang="en-US" smtClean="0"/>
              <a:t>2024/6/23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068257-A45F-4AD3-8C1F-5C4BDD7BECE7}" type="slidenum">
              <a:rPr kumimoji="1" lang="ja-JP" altLang="en-US" smtClean="0"/>
              <a:t>‹#›</a:t>
            </a:fld>
            <a:endParaRPr kumimoji="1" lang="ja-JP" altLang="en-US"/>
          </a:p>
        </p:txBody>
      </p:sp>
    </p:spTree>
    <p:extLst>
      <p:ext uri="{BB962C8B-B14F-4D97-AF65-F5344CB8AC3E}">
        <p14:creationId xmlns:p14="http://schemas.microsoft.com/office/powerpoint/2010/main" val="40108087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068257-A45F-4AD3-8C1F-5C4BDD7BECE7}" type="slidenum">
              <a:rPr kumimoji="1" lang="ja-JP" altLang="en-US" smtClean="0"/>
              <a:t>2</a:t>
            </a:fld>
            <a:endParaRPr kumimoji="1" lang="ja-JP" altLang="en-US"/>
          </a:p>
        </p:txBody>
      </p:sp>
    </p:spTree>
    <p:extLst>
      <p:ext uri="{BB962C8B-B14F-4D97-AF65-F5344CB8AC3E}">
        <p14:creationId xmlns:p14="http://schemas.microsoft.com/office/powerpoint/2010/main" val="1112911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068257-A45F-4AD3-8C1F-5C4BDD7BECE7}" type="slidenum">
              <a:rPr kumimoji="1" lang="ja-JP" altLang="en-US" smtClean="0"/>
              <a:t>21</a:t>
            </a:fld>
            <a:endParaRPr kumimoji="1" lang="ja-JP" altLang="en-US"/>
          </a:p>
        </p:txBody>
      </p:sp>
    </p:spTree>
    <p:extLst>
      <p:ext uri="{BB962C8B-B14F-4D97-AF65-F5344CB8AC3E}">
        <p14:creationId xmlns:p14="http://schemas.microsoft.com/office/powerpoint/2010/main" val="4095991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7A641DA-6A35-4A41-BBDD-356D5666144E}" type="datetimeFigureOut">
              <a:rPr kumimoji="1" lang="ja-JP" altLang="en-US" smtClean="0"/>
              <a:pPr/>
              <a:t>2024/6/23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641DA-6A35-4A41-BBDD-356D5666144E}" type="datetimeFigureOut">
              <a:rPr kumimoji="1" lang="ja-JP" altLang="en-US" smtClean="0"/>
              <a:pPr/>
              <a:t>2024/6/23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5B2EC-080F-4D0E-B25E-6FA5D0F54526}"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ric.or.jp/qa/hajime/hajime7.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forum.sartras.or.jp/wp-content/uploads/unyoshishin_20201221.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bunka.go.jp/seisaku/chosakuken/hokaisei/h30_hokaisei/"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artras.or.jp/" TargetMode="External"/><Relationship Id="rId2" Type="http://schemas.openxmlformats.org/officeDocument/2006/relationships/hyperlink" Target="https://www.bunka.go.jp/seisaku/chosakuken/1413647.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forum.sartras.or.jp/info/004/"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jasrac.or.jp/users/education/" TargetMode="External"/><Relationship Id="rId2" Type="http://schemas.openxmlformats.org/officeDocument/2006/relationships/hyperlink" Target="https://www.riaj.or.jp/f/leg/copyright/educatio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jva-net.or.j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bunka.go.jp/jiyuriyo/" TargetMode="Externa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2" Type="http://schemas.openxmlformats.org/officeDocument/2006/relationships/hyperlink" Target="https://www.bunka.go.jp/seisaku/chosakuken/hokaisei/r02_hokaisei/"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fon.hum.uva.nl/praat/" TargetMode="External"/><Relationship Id="rId2" Type="http://schemas.openxmlformats.org/officeDocument/2006/relationships/hyperlink" Target="https://ja.wikipedia.org/wiki/Category:&#12501;&#12522;&#12540;&#25945;&#32946;&#12477;&#12501;&#12488;&#12454;&#12455;&#12450;" TargetMode="External"/><Relationship Id="rId1" Type="http://schemas.openxmlformats.org/officeDocument/2006/relationships/slideLayout" Target="../slideLayouts/slideLayout2.xml"/><Relationship Id="rId6" Type="http://schemas.openxmlformats.org/officeDocument/2006/relationships/hyperlink" Target="http://www.voanews.com/" TargetMode="External"/><Relationship Id="rId5" Type="http://schemas.openxmlformats.org/officeDocument/2006/relationships/hyperlink" Target="http://www.ldoceonline.com/" TargetMode="External"/><Relationship Id="rId4" Type="http://schemas.openxmlformats.org/officeDocument/2006/relationships/hyperlink" Target="http://audacity.sourceforge.net/?lang=ja"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4d2u.nao.ac.jp/html/program/mitaka/" TargetMode="External"/><Relationship Id="rId2" Type="http://schemas.openxmlformats.org/officeDocument/2006/relationships/hyperlink" Target="http://www.auemath.aichi-edu.ac.jp/teacher/iijima/index.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pf.bunka.go.jp/chosaku/chosakuken/keiyaku_intro/chosakukenkeiyaku_manual.pdf" TargetMode="External"/><Relationship Id="rId2" Type="http://schemas.openxmlformats.org/officeDocument/2006/relationships/hyperlink" Target="https://pf.bunka.go.jp/chosaku/chosakuken/c-template/"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bunka.go.jp/seisaku/chosakuken/" TargetMode="External"/><Relationship Id="rId2" Type="http://schemas.openxmlformats.org/officeDocument/2006/relationships/hyperlink" Target="https://pf.bunka.go.jp/chosaku/chosakuken/naruhodo/" TargetMode="External"/><Relationship Id="rId1" Type="http://schemas.openxmlformats.org/officeDocument/2006/relationships/slideLayout" Target="../slideLayouts/slideLayout2.xml"/><Relationship Id="rId4" Type="http://schemas.openxmlformats.org/officeDocument/2006/relationships/hyperlink" Target="https://www.kantei.go.jp/jp/singi/titeki2/tizaikyouiku/program.html"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著作権</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p>
          <a:p>
            <a:r>
              <a:rPr lang="en-US" altLang="ja-JP" dirty="0"/>
              <a:t>X: @aterao</a:t>
            </a:r>
            <a:endParaRPr lang="ja-JP" altLang="en-US" dirty="0"/>
          </a:p>
        </p:txBody>
      </p:sp>
      <p:sp>
        <p:nvSpPr>
          <p:cNvPr id="4" name="テキスト ボックス 3">
            <a:extLst>
              <a:ext uri="{FF2B5EF4-FFF2-40B4-BE49-F238E27FC236}">
                <a16:creationId xmlns:a16="http://schemas.microsoft.com/office/drawing/2014/main" id="{75CC9C95-8EAE-57B9-EEF8-6F558276A320}"/>
              </a:ext>
            </a:extLst>
          </p:cNvPr>
          <p:cNvSpPr txBox="1"/>
          <p:nvPr/>
        </p:nvSpPr>
        <p:spPr>
          <a:xfrm>
            <a:off x="755576" y="692696"/>
            <a:ext cx="4485523" cy="707886"/>
          </a:xfrm>
          <a:prstGeom prst="rect">
            <a:avLst/>
          </a:prstGeom>
          <a:noFill/>
        </p:spPr>
        <p:txBody>
          <a:bodyPr wrap="none" rtlCol="0">
            <a:spAutoFit/>
          </a:bodyPr>
          <a:lstStyle/>
          <a:p>
            <a:r>
              <a:rPr kumimoji="1" lang="ja-JP" altLang="en-US" sz="2000" dirty="0"/>
              <a:t>情報通信技術の活用と教育方法（中等）</a:t>
            </a:r>
            <a:endParaRPr kumimoji="1" lang="en-US" altLang="ja-JP" sz="2000" dirty="0"/>
          </a:p>
          <a:p>
            <a:r>
              <a:rPr lang="ja-JP" altLang="en-US" sz="2000" dirty="0"/>
              <a:t>講義資料</a:t>
            </a:r>
            <a:endParaRPr kumimoji="1" lang="ja-JP" alt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複製権</a:t>
            </a:r>
          </a:p>
        </p:txBody>
      </p:sp>
      <p:sp>
        <p:nvSpPr>
          <p:cNvPr id="3" name="コンテンツ プレースホルダ 2"/>
          <p:cNvSpPr>
            <a:spLocks noGrp="1"/>
          </p:cNvSpPr>
          <p:nvPr>
            <p:ph idx="1"/>
          </p:nvPr>
        </p:nvSpPr>
        <p:spPr/>
        <p:txBody>
          <a:bodyPr/>
          <a:lstStyle/>
          <a:p>
            <a:r>
              <a:rPr lang="ja-JP" altLang="en-US" dirty="0"/>
              <a:t>原則：著作物複製は著作者の許可が必要</a:t>
            </a:r>
            <a:endParaRPr lang="en-US" altLang="ja-JP" dirty="0"/>
          </a:p>
          <a:p>
            <a:r>
              <a:rPr lang="ja-JP" altLang="en-US" dirty="0"/>
              <a:t>著作権法第２１条（複製権）：著作者は、その著作物を複製する権利を専有する。</a:t>
            </a:r>
            <a:endParaRPr lang="en-US" altLang="ja-JP" dirty="0"/>
          </a:p>
          <a:p>
            <a:pPr lvl="1"/>
            <a:r>
              <a:rPr lang="ja-JP" altLang="en-US" dirty="0"/>
              <a:t>著作物を複製することを独占し、他人にコピーを許諾する権利</a:t>
            </a:r>
            <a:endParaRPr lang="en-US" altLang="ja-JP" dirty="0"/>
          </a:p>
          <a:p>
            <a:pPr lvl="1"/>
            <a:r>
              <a:rPr lang="ja-JP" altLang="en-US" dirty="0"/>
              <a:t>一部修正したコピーもだめ。</a:t>
            </a:r>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許諾なく利用できる</a:t>
            </a:r>
            <a:r>
              <a:rPr kumimoji="1" lang="ja-JP" altLang="en-US" dirty="0"/>
              <a:t>場合</a:t>
            </a:r>
          </a:p>
        </p:txBody>
      </p:sp>
      <p:sp>
        <p:nvSpPr>
          <p:cNvPr id="3" name="コンテンツ プレースホルダ 2"/>
          <p:cNvSpPr>
            <a:spLocks noGrp="1"/>
          </p:cNvSpPr>
          <p:nvPr>
            <p:ph idx="1"/>
          </p:nvPr>
        </p:nvSpPr>
        <p:spPr/>
        <p:txBody>
          <a:bodyPr>
            <a:normAutofit/>
          </a:bodyPr>
          <a:lstStyle/>
          <a:p>
            <a:r>
              <a:rPr kumimoji="1" lang="ja-JP" altLang="en-US" dirty="0"/>
              <a:t>私的利用のための複製（</a:t>
            </a:r>
            <a:r>
              <a:rPr lang="ja-JP" altLang="en-US" dirty="0"/>
              <a:t>著作権法第</a:t>
            </a:r>
            <a:r>
              <a:rPr lang="en-US" altLang="ja-JP" dirty="0"/>
              <a:t>30</a:t>
            </a:r>
            <a:r>
              <a:rPr lang="ja-JP" altLang="en-US" dirty="0"/>
              <a:t>条</a:t>
            </a:r>
            <a:r>
              <a:rPr kumimoji="1" lang="ja-JP" altLang="en-US" dirty="0"/>
              <a:t>）</a:t>
            </a:r>
            <a:endParaRPr kumimoji="1" lang="en-US" altLang="ja-JP" dirty="0"/>
          </a:p>
          <a:p>
            <a:r>
              <a:rPr kumimoji="1" lang="ja-JP" altLang="en-US" dirty="0"/>
              <a:t>教育機関における複製（</a:t>
            </a:r>
            <a:r>
              <a:rPr lang="ja-JP" altLang="en-US" dirty="0"/>
              <a:t>著作権法第</a:t>
            </a:r>
            <a:r>
              <a:rPr lang="en-US" altLang="ja-JP" dirty="0"/>
              <a:t>35</a:t>
            </a:r>
            <a:r>
              <a:rPr lang="ja-JP" altLang="en-US" dirty="0"/>
              <a:t>条</a:t>
            </a:r>
            <a:r>
              <a:rPr kumimoji="1" lang="ja-JP" altLang="en-US" dirty="0"/>
              <a:t>）</a:t>
            </a:r>
            <a:endParaRPr kumimoji="1" lang="en-US" altLang="ja-JP" dirty="0"/>
          </a:p>
          <a:p>
            <a:r>
              <a:rPr lang="ja-JP" altLang="en-US" dirty="0"/>
              <a:t>著作者が許可を明示（例：</a:t>
            </a:r>
            <a:r>
              <a:rPr kumimoji="1" lang="ja-JP" altLang="en-US" dirty="0"/>
              <a:t>フリーソフト）</a:t>
            </a:r>
            <a:endParaRPr kumimoji="1" lang="en-US" altLang="ja-JP" dirty="0"/>
          </a:p>
          <a:p>
            <a:r>
              <a:rPr lang="ja-JP" altLang="en-US" dirty="0"/>
              <a:t>引用（著作権法第</a:t>
            </a:r>
            <a:r>
              <a:rPr lang="en-US" altLang="ja-JP" dirty="0"/>
              <a:t>32</a:t>
            </a:r>
            <a:r>
              <a:rPr lang="ja-JP" altLang="en-US" dirty="0"/>
              <a:t>条）</a:t>
            </a:r>
            <a:endParaRPr kumimoji="1" lang="en-US" altLang="ja-JP" dirty="0"/>
          </a:p>
          <a:p>
            <a:endParaRPr lang="en-US" altLang="ja-JP" dirty="0"/>
          </a:p>
          <a:p>
            <a:r>
              <a:rPr kumimoji="1" lang="ja-JP" altLang="en-US" dirty="0">
                <a:hlinkClick r:id="rId2"/>
              </a:rPr>
              <a:t>著作物が自由に使える場合は？</a:t>
            </a:r>
            <a:r>
              <a:rPr kumimoji="1" lang="ja-JP" altLang="en-US" dirty="0"/>
              <a:t>　（公益社団法人 著作権情報センター）</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私的利用のための複製</a:t>
            </a:r>
          </a:p>
        </p:txBody>
      </p:sp>
      <p:sp>
        <p:nvSpPr>
          <p:cNvPr id="3" name="コンテンツ プレースホルダ 2"/>
          <p:cNvSpPr>
            <a:spLocks noGrp="1"/>
          </p:cNvSpPr>
          <p:nvPr>
            <p:ph idx="1"/>
          </p:nvPr>
        </p:nvSpPr>
        <p:spPr/>
        <p:txBody>
          <a:bodyPr/>
          <a:lstStyle/>
          <a:p>
            <a:r>
              <a:rPr lang="ja-JP" altLang="en-US" dirty="0"/>
              <a:t>著作権法第</a:t>
            </a:r>
            <a:r>
              <a:rPr lang="en-US" altLang="ja-JP" dirty="0"/>
              <a:t>30</a:t>
            </a:r>
            <a:r>
              <a:rPr lang="ja-JP" altLang="en-US" dirty="0"/>
              <a:t>条：著作権の目的となっている著作物（以下この款において単に「著作物」という。）は、個人的に又は家庭内その他これに準ずる限られた範囲内において使用すること（以下「私的使用」という。）を目的とするときは、次に掲げる場合を除き、その使用する者が複製することができる。・・・・・・以下省略</a:t>
            </a:r>
            <a:endParaRPr lang="en-US" altLang="ja-JP"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ネット上にある著作物の私的複製</a:t>
            </a:r>
          </a:p>
        </p:txBody>
      </p:sp>
      <p:sp>
        <p:nvSpPr>
          <p:cNvPr id="3" name="コンテンツ プレースホルダ 2"/>
          <p:cNvSpPr>
            <a:spLocks noGrp="1"/>
          </p:cNvSpPr>
          <p:nvPr>
            <p:ph idx="1"/>
          </p:nvPr>
        </p:nvSpPr>
        <p:spPr/>
        <p:txBody>
          <a:bodyPr>
            <a:normAutofit/>
          </a:bodyPr>
          <a:lstStyle/>
          <a:p>
            <a:r>
              <a:rPr kumimoji="1" lang="ja-JP" altLang="en-US" dirty="0"/>
              <a:t>私的利用のためのプリントアウト・・・</a:t>
            </a:r>
            <a:r>
              <a:rPr kumimoji="1" lang="en-US" altLang="ja-JP" dirty="0"/>
              <a:t>OK</a:t>
            </a:r>
          </a:p>
          <a:p>
            <a:r>
              <a:rPr kumimoji="1" lang="ja-JP" altLang="en-US" dirty="0"/>
              <a:t>壁紙として</a:t>
            </a:r>
            <a:r>
              <a:rPr lang="ja-JP" altLang="en-US" dirty="0"/>
              <a:t>私的</a:t>
            </a:r>
            <a:r>
              <a:rPr kumimoji="1" lang="ja-JP" altLang="en-US" dirty="0"/>
              <a:t>に利用</a:t>
            </a:r>
            <a:r>
              <a:rPr lang="ja-JP" altLang="en-US" dirty="0"/>
              <a:t>・・・</a:t>
            </a:r>
            <a:r>
              <a:rPr lang="en-US" altLang="ja-JP" dirty="0"/>
              <a:t>OK</a:t>
            </a:r>
          </a:p>
          <a:p>
            <a:r>
              <a:rPr lang="ja-JP" altLang="en-US" dirty="0"/>
              <a:t>自分の</a:t>
            </a:r>
            <a:r>
              <a:rPr lang="en-US" altLang="ja-JP" dirty="0"/>
              <a:t>Web</a:t>
            </a:r>
            <a:r>
              <a:rPr lang="ja-JP" altLang="en-US" dirty="0"/>
              <a:t>ページに使用・・・</a:t>
            </a:r>
            <a:r>
              <a:rPr lang="en-US" altLang="ja-JP" dirty="0"/>
              <a:t>NG</a:t>
            </a:r>
          </a:p>
          <a:p>
            <a:pPr lvl="1"/>
            <a:r>
              <a:rPr lang="ja-JP" altLang="en-US" dirty="0"/>
              <a:t>他者に送信可能な状態においてはだめ</a:t>
            </a:r>
            <a:endParaRPr lang="en-US" altLang="ja-JP" dirty="0"/>
          </a:p>
          <a:p>
            <a:r>
              <a:rPr kumimoji="1" lang="ja-JP" altLang="en-US" dirty="0"/>
              <a:t>違法な複製のダウンロード</a:t>
            </a:r>
            <a:r>
              <a:rPr lang="ja-JP" altLang="en-US" dirty="0"/>
              <a:t>・・・</a:t>
            </a:r>
            <a:r>
              <a:rPr lang="en-US" altLang="ja-JP" dirty="0"/>
              <a:t>NG</a:t>
            </a:r>
          </a:p>
          <a:p>
            <a:pPr lvl="1"/>
            <a:r>
              <a:rPr lang="ja-JP" altLang="en-US" dirty="0"/>
              <a:t>違法にアップロードされたことを知りながらダウンロードする行為は、以前は私的使用の範囲内とされていた。</a:t>
            </a:r>
            <a:endParaRPr kumimoji="1"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教育機関における複製（旧）</a:t>
            </a:r>
          </a:p>
        </p:txBody>
      </p:sp>
      <p:sp>
        <p:nvSpPr>
          <p:cNvPr id="3" name="コンテンツ プレースホルダ 2"/>
          <p:cNvSpPr>
            <a:spLocks noGrp="1"/>
          </p:cNvSpPr>
          <p:nvPr>
            <p:ph idx="1"/>
          </p:nvPr>
        </p:nvSpPr>
        <p:spPr/>
        <p:txBody>
          <a:bodyPr>
            <a:normAutofit lnSpcReduction="10000"/>
          </a:bodyPr>
          <a:lstStyle/>
          <a:p>
            <a:r>
              <a:rPr lang="ja-JP" altLang="en-US" dirty="0"/>
              <a:t>著作権法第</a:t>
            </a:r>
            <a:r>
              <a:rPr lang="en-US" altLang="ja-JP" dirty="0"/>
              <a:t>35</a:t>
            </a:r>
            <a:r>
              <a:rPr lang="ja-JP" altLang="en-US" dirty="0"/>
              <a:t>条：</a:t>
            </a:r>
            <a:r>
              <a:rPr lang="ja-JP" altLang="en-US" u="dotted" dirty="0"/>
              <a:t>学校その他の教育機関</a:t>
            </a:r>
            <a:r>
              <a:rPr lang="ja-JP" altLang="en-US" dirty="0"/>
              <a:t>（営利を目的として設置されているものを除く。）において</a:t>
            </a:r>
            <a:r>
              <a:rPr lang="ja-JP" altLang="en-US" u="dotted" dirty="0"/>
              <a:t>教育を担任する者及び授業を受ける者</a:t>
            </a:r>
            <a:r>
              <a:rPr lang="ja-JP" altLang="en-US" dirty="0"/>
              <a:t>は、その</a:t>
            </a:r>
            <a:r>
              <a:rPr lang="ja-JP" altLang="en-US" u="dotted" dirty="0"/>
              <a:t>授業の過程における使用</a:t>
            </a:r>
            <a:r>
              <a:rPr lang="ja-JP" altLang="en-US" dirty="0"/>
              <a:t>に供することを目的とする場合には、</a:t>
            </a:r>
            <a:r>
              <a:rPr lang="ja-JP" altLang="en-US" u="dotted" dirty="0"/>
              <a:t>必要と認められる限度</a:t>
            </a:r>
            <a:r>
              <a:rPr lang="ja-JP" altLang="en-US" dirty="0"/>
              <a:t>において、公表された著作物を複製することができる。ただし、当該著作物の種類及び用途並びにその複製の部数及び態様に照らし</a:t>
            </a:r>
            <a:r>
              <a:rPr lang="ja-JP" altLang="en-US" u="dotted" dirty="0"/>
              <a:t>著作権者の利益を不当に害することとなる場合は、この限りでない</a:t>
            </a:r>
            <a:r>
              <a:rPr lang="ja-JP" altLang="en-US" dirty="0"/>
              <a:t>。</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fontScale="92500" lnSpcReduction="20000"/>
          </a:bodyPr>
          <a:lstStyle/>
          <a:p>
            <a:r>
              <a:rPr lang="ja-JP" altLang="en-US" dirty="0"/>
              <a:t>２　公表された著作物については、前項の教育機関における授業の過程において、当該授業を直接受ける者に対して当該著作物をその原作品若しくは複製物を提供し、若しくは提示して利用する場合又は当該著作物を第</a:t>
            </a:r>
            <a:r>
              <a:rPr lang="en-US" altLang="ja-JP" dirty="0"/>
              <a:t>38</a:t>
            </a:r>
            <a:r>
              <a:rPr lang="ja-JP" altLang="en-US" dirty="0"/>
              <a:t>条第</a:t>
            </a:r>
            <a:r>
              <a:rPr lang="en-US" altLang="ja-JP" dirty="0"/>
              <a:t>1</a:t>
            </a:r>
            <a:r>
              <a:rPr lang="ja-JP" altLang="en-US" dirty="0"/>
              <a:t>項の規定により上演し、演奏し、上映し、若しくは口述して利用する場合には、当該授業が行われる場所以外の場所において</a:t>
            </a:r>
            <a:r>
              <a:rPr lang="ja-JP" altLang="en-US" u="dotted" dirty="0"/>
              <a:t>当該授業を同時に受ける者に対して公衆送信（［略］）を行うことができる。</a:t>
            </a:r>
            <a:r>
              <a:rPr lang="ja-JP" altLang="en-US" dirty="0"/>
              <a:t>ただし、当該著作物の種類及び用途並びに当該公衆送信の態様に照らし著作権者の利益を不当に害することとなる場合は、この限りでない。</a:t>
            </a:r>
          </a:p>
        </p:txBody>
      </p:sp>
    </p:spTree>
    <p:extLst>
      <p:ext uri="{BB962C8B-B14F-4D97-AF65-F5344CB8AC3E}">
        <p14:creationId xmlns:p14="http://schemas.microsoft.com/office/powerpoint/2010/main" val="2116818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a:t>
            </a:r>
            <a:r>
              <a:rPr lang="en-US" altLang="ja-JP" dirty="0"/>
              <a:t>35</a:t>
            </a:r>
            <a:r>
              <a:rPr lang="ja-JP" altLang="en-US" dirty="0"/>
              <a:t>条の運用</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a:t>著作権法第</a:t>
            </a:r>
            <a:r>
              <a:rPr kumimoji="1" lang="en-US" altLang="ja-JP" dirty="0"/>
              <a:t>35</a:t>
            </a:r>
            <a:r>
              <a:rPr kumimoji="1" lang="ja-JP" altLang="en-US" dirty="0"/>
              <a:t>条の用語定義および運用指針については、</a:t>
            </a:r>
            <a:r>
              <a:rPr lang="ja-JP" altLang="en-US" dirty="0">
                <a:hlinkClick r:id="rId2"/>
              </a:rPr>
              <a:t>改正著作権法第</a:t>
            </a:r>
            <a:r>
              <a:rPr lang="en-US" altLang="ja-JP" dirty="0">
                <a:hlinkClick r:id="rId2"/>
              </a:rPr>
              <a:t>35</a:t>
            </a:r>
            <a:r>
              <a:rPr lang="ja-JP" altLang="en-US" dirty="0">
                <a:hlinkClick r:id="rId2"/>
              </a:rPr>
              <a:t>条運用指針（令和３（</a:t>
            </a:r>
            <a:r>
              <a:rPr lang="en-US" altLang="ja-JP" dirty="0">
                <a:hlinkClick r:id="rId2"/>
              </a:rPr>
              <a:t>2021</a:t>
            </a:r>
            <a:r>
              <a:rPr lang="ja-JP" altLang="en-US" dirty="0">
                <a:hlinkClick r:id="rId2"/>
              </a:rPr>
              <a:t>）年度版）</a:t>
            </a:r>
            <a:r>
              <a:rPr lang="ja-JP" altLang="en-US" dirty="0"/>
              <a:t>を参照のこと。</a:t>
            </a:r>
            <a:endParaRPr lang="en-US" altLang="ja-JP" dirty="0"/>
          </a:p>
          <a:p>
            <a:pPr lvl="1"/>
            <a:r>
              <a:rPr lang="ja-JP" altLang="en-US" dirty="0"/>
              <a:t>複製：手書き、キーボード入力、印刷、写真、複写、録音、録画その他の方法により、既存の著作物の一部又は全部を有形的に再製すること</a:t>
            </a:r>
            <a:endParaRPr lang="en-US" altLang="ja-JP" dirty="0"/>
          </a:p>
          <a:p>
            <a:pPr lvl="1"/>
            <a:r>
              <a:rPr lang="ja-JP" altLang="en-US" dirty="0"/>
              <a:t>公衆送信：放送、有線放送、インターネット送信（サーバーへ保存するなどしてインターネットを通じて送信できる状態にすること（「送信可能化」を含む））その他の方法により、不特定の者または特定多数の者に送信すること。（校内での送信は該当しない）</a:t>
            </a:r>
            <a:endParaRPr kumimoji="1" lang="ja-JP" altLang="en-US" dirty="0"/>
          </a:p>
        </p:txBody>
      </p:sp>
    </p:spTree>
    <p:extLst>
      <p:ext uri="{BB962C8B-B14F-4D97-AF65-F5344CB8AC3E}">
        <p14:creationId xmlns:p14="http://schemas.microsoft.com/office/powerpoint/2010/main" val="613529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授業での著作物の使用</a:t>
            </a:r>
          </a:p>
        </p:txBody>
      </p:sp>
      <p:sp>
        <p:nvSpPr>
          <p:cNvPr id="3" name="コンテンツ プレースホルダ 2"/>
          <p:cNvSpPr>
            <a:spLocks noGrp="1"/>
          </p:cNvSpPr>
          <p:nvPr>
            <p:ph idx="1"/>
          </p:nvPr>
        </p:nvSpPr>
        <p:spPr/>
        <p:txBody>
          <a:bodyPr>
            <a:normAutofit/>
          </a:bodyPr>
          <a:lstStyle/>
          <a:p>
            <a:r>
              <a:rPr kumimoji="1" lang="ja-JP" altLang="en-US" dirty="0"/>
              <a:t>担任が、自分のクラスでの</a:t>
            </a:r>
            <a:r>
              <a:rPr kumimoji="1" lang="ja-JP" altLang="en-US" u="sng" dirty="0"/>
              <a:t>授業で使用する</a:t>
            </a:r>
            <a:r>
              <a:rPr kumimoji="1" lang="ja-JP" altLang="en-US" dirty="0"/>
              <a:t>ために、著作物を複製することは認められる。</a:t>
            </a:r>
            <a:endParaRPr kumimoji="1" lang="en-US" altLang="ja-JP" dirty="0"/>
          </a:p>
          <a:p>
            <a:pPr lvl="1"/>
            <a:r>
              <a:rPr lang="ja-JP" altLang="en-US" dirty="0"/>
              <a:t>テレビ番組の録画を授業で再生・・・</a:t>
            </a:r>
            <a:r>
              <a:rPr lang="en-US" altLang="ja-JP" dirty="0"/>
              <a:t>OK</a:t>
            </a:r>
          </a:p>
          <a:p>
            <a:pPr lvl="1"/>
            <a:r>
              <a:rPr lang="ja-JP" altLang="en-US" dirty="0"/>
              <a:t>クラスで作成する修学旅行のしおりに著作物を使用・・・</a:t>
            </a:r>
            <a:r>
              <a:rPr lang="en-US" altLang="ja-JP" dirty="0"/>
              <a:t>OK</a:t>
            </a:r>
            <a:r>
              <a:rPr lang="ja-JP" altLang="en-US" dirty="0"/>
              <a:t>（修学旅行や遠足も「授業」である）</a:t>
            </a:r>
            <a:endParaRPr lang="en-US" altLang="ja-JP" dirty="0"/>
          </a:p>
          <a:p>
            <a:pPr lvl="1"/>
            <a:r>
              <a:rPr lang="ja-JP" altLang="en-US" dirty="0"/>
              <a:t>研究会で使用，他の教員や教育機関とサーバーで共有，学校説明会・・・</a:t>
            </a:r>
            <a:r>
              <a:rPr lang="en-US" altLang="ja-JP" dirty="0"/>
              <a:t>NG</a:t>
            </a:r>
            <a:r>
              <a:rPr lang="ja-JP" altLang="en-US" dirty="0"/>
              <a:t>（「授業の過程」で利用する範囲を超えるため。）</a:t>
            </a:r>
            <a:endParaRPr kumimoji="1" lang="en-US" altLang="ja-JP"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無制限ではない（</a:t>
            </a:r>
            <a:r>
              <a:rPr lang="en-US" altLang="ja-JP" dirty="0"/>
              <a:t>35</a:t>
            </a:r>
            <a:r>
              <a:rPr lang="ja-JP" altLang="en-US" dirty="0"/>
              <a:t>条第</a:t>
            </a:r>
            <a:r>
              <a:rPr lang="en-US" altLang="ja-JP" dirty="0"/>
              <a:t>1</a:t>
            </a:r>
            <a:r>
              <a:rPr lang="ja-JP" altLang="en-US" dirty="0"/>
              <a:t>項ただし書き）</a:t>
            </a:r>
            <a:endParaRPr lang="en-US" altLang="ja-JP" dirty="0"/>
          </a:p>
          <a:p>
            <a:pPr lvl="1"/>
            <a:r>
              <a:rPr lang="ja-JP" altLang="en-US" dirty="0"/>
              <a:t>複製できるのは著作物の「小部分」</a:t>
            </a:r>
            <a:endParaRPr lang="en-US" altLang="ja-JP" dirty="0"/>
          </a:p>
          <a:p>
            <a:pPr lvl="1"/>
            <a:r>
              <a:rPr lang="ja-JP" altLang="en-US" dirty="0"/>
              <a:t>授業を担当する教員と履修者の数を超えて複製してはいけない（履修者数が多いか少ないかは問題ではない）。ウェブ公開はこの数を超えてしまう。</a:t>
            </a:r>
            <a:endParaRPr lang="en-US" altLang="ja-JP" dirty="0"/>
          </a:p>
          <a:p>
            <a:pPr lvl="1"/>
            <a:r>
              <a:rPr lang="ja-JP" altLang="en-US" dirty="0"/>
              <a:t>参考書や問題集など、学習者が個人で購入して使用することが前提のものは認められない。</a:t>
            </a:r>
            <a:endParaRPr lang="en-US" altLang="ja-JP" dirty="0"/>
          </a:p>
          <a:p>
            <a:pPr lvl="1"/>
            <a:endParaRPr lang="en-US" altLang="ja-JP" dirty="0"/>
          </a:p>
        </p:txBody>
      </p:sp>
    </p:spTree>
    <p:extLst>
      <p:ext uri="{BB962C8B-B14F-4D97-AF65-F5344CB8AC3E}">
        <p14:creationId xmlns:p14="http://schemas.microsoft.com/office/powerpoint/2010/main" val="419268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教育での第</a:t>
            </a:r>
            <a:r>
              <a:rPr kumimoji="1" lang="en-US" altLang="ja-JP" dirty="0"/>
              <a:t>35</a:t>
            </a:r>
            <a:r>
              <a:rPr kumimoji="1" lang="ja-JP" altLang="en-US" dirty="0"/>
              <a:t>条の問題点</a:t>
            </a:r>
          </a:p>
        </p:txBody>
      </p:sp>
      <p:sp>
        <p:nvSpPr>
          <p:cNvPr id="3" name="コンテンツ プレースホルダー 2"/>
          <p:cNvSpPr>
            <a:spLocks noGrp="1"/>
          </p:cNvSpPr>
          <p:nvPr>
            <p:ph idx="1"/>
          </p:nvPr>
        </p:nvSpPr>
        <p:spPr/>
        <p:txBody>
          <a:bodyPr>
            <a:normAutofit lnSpcReduction="10000"/>
          </a:bodyPr>
          <a:lstStyle/>
          <a:p>
            <a:r>
              <a:rPr kumimoji="1" lang="ja-JP" altLang="en-US" dirty="0"/>
              <a:t>改正前の著作権法第</a:t>
            </a:r>
            <a:r>
              <a:rPr kumimoji="1" lang="en-US" altLang="ja-JP" dirty="0"/>
              <a:t>35</a:t>
            </a:r>
            <a:r>
              <a:rPr kumimoji="1" lang="ja-JP" altLang="en-US" dirty="0"/>
              <a:t>条の問題点</a:t>
            </a:r>
            <a:endParaRPr kumimoji="1" lang="en-US" altLang="ja-JP" dirty="0"/>
          </a:p>
          <a:p>
            <a:pPr lvl="1"/>
            <a:r>
              <a:rPr lang="ja-JP" altLang="en-US" dirty="0"/>
              <a:t>対面授業での複製は許諾の必要がなかった。</a:t>
            </a:r>
            <a:endParaRPr lang="en-US" altLang="ja-JP" dirty="0"/>
          </a:p>
          <a:p>
            <a:pPr lvl="1"/>
            <a:r>
              <a:rPr kumimoji="1" lang="ja-JP" altLang="en-US" dirty="0"/>
              <a:t>対面授業を行いながら</a:t>
            </a:r>
            <a:r>
              <a:rPr lang="ja-JP" altLang="en-US" dirty="0"/>
              <a:t>、遠隔合同授業が同時に行われる場合、資料や授業映像を遠隔会場に送信することも、許諾の必要はなかった。</a:t>
            </a:r>
            <a:endParaRPr lang="en-US" altLang="ja-JP" dirty="0"/>
          </a:p>
          <a:p>
            <a:pPr lvl="1"/>
            <a:r>
              <a:rPr kumimoji="1" lang="ja-JP" altLang="en-US" dirty="0"/>
              <a:t>しかし、対面授業のための予習・復習教材をメールなどで送信すること、オンデマンド授業あるいは</a:t>
            </a:r>
            <a:r>
              <a:rPr lang="ja-JP" altLang="en-US" dirty="0"/>
              <a:t>対面授業のないリアルタイム授業おいて資料や授業映像を送信することは、許諾が必要だった。</a:t>
            </a:r>
            <a:endParaRPr kumimoji="1" lang="ja-JP" altLang="en-US" dirty="0"/>
          </a:p>
        </p:txBody>
      </p:sp>
    </p:spTree>
    <p:extLst>
      <p:ext uri="{BB962C8B-B14F-4D97-AF65-F5344CB8AC3E}">
        <p14:creationId xmlns:p14="http://schemas.microsoft.com/office/powerpoint/2010/main" val="2675898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著作権</a:t>
            </a:r>
          </a:p>
        </p:txBody>
      </p:sp>
      <p:sp>
        <p:nvSpPr>
          <p:cNvPr id="3" name="コンテンツ プレースホルダ 2"/>
          <p:cNvSpPr>
            <a:spLocks noGrp="1"/>
          </p:cNvSpPr>
          <p:nvPr>
            <p:ph idx="1"/>
          </p:nvPr>
        </p:nvSpPr>
        <p:spPr/>
        <p:txBody>
          <a:bodyPr/>
          <a:lstStyle/>
          <a:p>
            <a:r>
              <a:rPr kumimoji="1" lang="ja-JP" altLang="en-US" dirty="0"/>
              <a:t>著作権は「著作権法」という法律に基づくルール（単なるモラルではない）</a:t>
            </a:r>
            <a:endParaRPr kumimoji="1" lang="en-US" altLang="ja-JP" dirty="0"/>
          </a:p>
          <a:p>
            <a:r>
              <a:rPr lang="ja-JP" altLang="en-US" dirty="0"/>
              <a:t>著作権侵害に対して、</a:t>
            </a:r>
            <a:endParaRPr lang="en-US" altLang="ja-JP" dirty="0"/>
          </a:p>
          <a:p>
            <a:pPr lvl="1"/>
            <a:r>
              <a:rPr kumimoji="1" lang="ja-JP" altLang="en-US" dirty="0"/>
              <a:t>民事：損害賠償請求、差止請求、不当利益返還請求、など</a:t>
            </a:r>
            <a:endParaRPr kumimoji="1" lang="en-US" altLang="ja-JP" dirty="0"/>
          </a:p>
          <a:p>
            <a:pPr lvl="1"/>
            <a:r>
              <a:rPr lang="ja-JP" altLang="en-US" dirty="0"/>
              <a:t>刑事：懲役または罰金</a:t>
            </a:r>
            <a:endParaRPr lang="en-US" altLang="ja-JP" dirty="0"/>
          </a:p>
          <a:p>
            <a:pPr lvl="1"/>
            <a:r>
              <a:rPr kumimoji="1" lang="en-US" altLang="ja-JP" dirty="0"/>
              <a:t>2010</a:t>
            </a:r>
            <a:r>
              <a:rPr kumimoji="1" lang="ja-JP" altLang="en-US" dirty="0"/>
              <a:t>年１月から、音楽・映像の海賊版ファイルのダウンロードが違法になった。</a:t>
            </a:r>
            <a:r>
              <a:rPr kumimoji="1" lang="en-US" altLang="ja-JP" dirty="0"/>
              <a:t>2012</a:t>
            </a:r>
            <a:r>
              <a:rPr kumimoji="1" lang="ja-JP" altLang="en-US" dirty="0"/>
              <a:t>年</a:t>
            </a:r>
            <a:r>
              <a:rPr kumimoji="1" lang="en-US" altLang="ja-JP" dirty="0"/>
              <a:t>10</a:t>
            </a:r>
            <a:r>
              <a:rPr kumimoji="1" lang="ja-JP" altLang="en-US" dirty="0"/>
              <a:t>月からは刑事罰が科されるようになった。</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平成</a:t>
            </a:r>
            <a:r>
              <a:rPr kumimoji="1" lang="en-US" altLang="ja-JP" dirty="0"/>
              <a:t>30</a:t>
            </a:r>
            <a:r>
              <a:rPr kumimoji="1" lang="ja-JP" altLang="en-US" dirty="0"/>
              <a:t>年（</a:t>
            </a:r>
            <a:r>
              <a:rPr kumimoji="1" lang="en-US" altLang="ja-JP" dirty="0"/>
              <a:t>2019</a:t>
            </a:r>
            <a:r>
              <a:rPr kumimoji="1" lang="ja-JP" altLang="en-US" dirty="0"/>
              <a:t>年）の改正</a:t>
            </a:r>
          </a:p>
        </p:txBody>
      </p:sp>
      <p:sp>
        <p:nvSpPr>
          <p:cNvPr id="3" name="コンテンツ プレースホルダー 2"/>
          <p:cNvSpPr>
            <a:spLocks noGrp="1"/>
          </p:cNvSpPr>
          <p:nvPr>
            <p:ph idx="1"/>
          </p:nvPr>
        </p:nvSpPr>
        <p:spPr/>
        <p:txBody>
          <a:bodyPr>
            <a:normAutofit lnSpcReduction="10000"/>
          </a:bodyPr>
          <a:lstStyle/>
          <a:p>
            <a:r>
              <a:rPr lang="ja-JP" altLang="en-US" dirty="0">
                <a:hlinkClick r:id="rId2"/>
              </a:rPr>
              <a:t>「著作権法の一部を改正する法律」（平成</a:t>
            </a:r>
            <a:r>
              <a:rPr lang="en-US" altLang="ja-JP" dirty="0">
                <a:hlinkClick r:id="rId2"/>
              </a:rPr>
              <a:t>30</a:t>
            </a:r>
            <a:r>
              <a:rPr lang="ja-JP" altLang="en-US" dirty="0">
                <a:hlinkClick r:id="rId2"/>
              </a:rPr>
              <a:t>年法律第</a:t>
            </a:r>
            <a:r>
              <a:rPr lang="en-US" altLang="ja-JP" dirty="0">
                <a:hlinkClick r:id="rId2"/>
              </a:rPr>
              <a:t>30</a:t>
            </a:r>
            <a:r>
              <a:rPr lang="ja-JP" altLang="en-US" dirty="0">
                <a:hlinkClick r:id="rId2"/>
              </a:rPr>
              <a:t>号）</a:t>
            </a:r>
            <a:endParaRPr lang="en-US" altLang="ja-JP" dirty="0"/>
          </a:p>
          <a:p>
            <a:pPr marL="971550" lvl="1" indent="-514350">
              <a:buFont typeface="+mj-lt"/>
              <a:buAutoNum type="arabicPeriod"/>
            </a:pPr>
            <a:r>
              <a:rPr lang="ja-JP" altLang="en-US" dirty="0"/>
              <a:t>デジタル化・ネットワーク化の進展に対応した柔軟な権利制限規定の整備</a:t>
            </a:r>
          </a:p>
          <a:p>
            <a:pPr marL="971550" lvl="1" indent="-514350">
              <a:buFont typeface="+mj-lt"/>
              <a:buAutoNum type="arabicPeriod"/>
            </a:pPr>
            <a:r>
              <a:rPr lang="ja-JP" altLang="en-US" u="sng" dirty="0"/>
              <a:t>教育の情報化に対応した権利制限規定等の整備</a:t>
            </a:r>
          </a:p>
          <a:p>
            <a:pPr marL="971550" lvl="1" indent="-514350">
              <a:buFont typeface="+mj-lt"/>
              <a:buAutoNum type="arabicPeriod"/>
            </a:pPr>
            <a:r>
              <a:rPr lang="ja-JP" altLang="en-US" dirty="0"/>
              <a:t>障害者の情報アクセス機会の充実に係る権利制限規定の整備</a:t>
            </a:r>
          </a:p>
          <a:p>
            <a:pPr marL="971550" lvl="1" indent="-514350">
              <a:buFont typeface="+mj-lt"/>
              <a:buAutoNum type="arabicPeriod"/>
            </a:pPr>
            <a:r>
              <a:rPr lang="ja-JP" altLang="en-US" dirty="0"/>
              <a:t>アーカイブの利活用促進に関する権利制限規定の整備等</a:t>
            </a:r>
            <a:endParaRPr kumimoji="1" lang="ja-JP" altLang="en-US" dirty="0"/>
          </a:p>
        </p:txBody>
      </p:sp>
      <p:sp>
        <p:nvSpPr>
          <p:cNvPr id="4" name="テキスト ボックス 3">
            <a:extLst>
              <a:ext uri="{FF2B5EF4-FFF2-40B4-BE49-F238E27FC236}">
                <a16:creationId xmlns:a16="http://schemas.microsoft.com/office/drawing/2014/main" id="{DD3E1074-2855-0997-0E67-790F59E87488}"/>
              </a:ext>
            </a:extLst>
          </p:cNvPr>
          <p:cNvSpPr txBox="1"/>
          <p:nvPr/>
        </p:nvSpPr>
        <p:spPr>
          <a:xfrm>
            <a:off x="5436096" y="5877272"/>
            <a:ext cx="2837636" cy="369332"/>
          </a:xfrm>
          <a:prstGeom prst="rect">
            <a:avLst/>
          </a:prstGeom>
          <a:noFill/>
        </p:spPr>
        <p:txBody>
          <a:bodyPr wrap="none" rtlCol="0">
            <a:spAutoFit/>
          </a:bodyPr>
          <a:lstStyle/>
          <a:p>
            <a:r>
              <a:rPr kumimoji="1" lang="en-US" altLang="ja-JP" dirty="0"/>
              <a:t>2020</a:t>
            </a:r>
            <a:r>
              <a:rPr kumimoji="1" lang="ja-JP" altLang="en-US" dirty="0"/>
              <a:t>年</a:t>
            </a:r>
            <a:r>
              <a:rPr kumimoji="1" lang="en-US" altLang="ja-JP" dirty="0"/>
              <a:t>4</a:t>
            </a:r>
            <a:r>
              <a:rPr kumimoji="1" lang="ja-JP" altLang="en-US" dirty="0"/>
              <a:t>月</a:t>
            </a:r>
            <a:r>
              <a:rPr kumimoji="1" lang="en-US" altLang="ja-JP" dirty="0"/>
              <a:t>28</a:t>
            </a:r>
            <a:r>
              <a:rPr kumimoji="1" lang="ja-JP" altLang="en-US" dirty="0"/>
              <a:t>日に緊急施行</a:t>
            </a:r>
          </a:p>
        </p:txBody>
      </p:sp>
    </p:spTree>
    <p:extLst>
      <p:ext uri="{BB962C8B-B14F-4D97-AF65-F5344CB8AC3E}">
        <p14:creationId xmlns:p14="http://schemas.microsoft.com/office/powerpoint/2010/main" val="2559934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教育機関における複製（新）</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学校その他の教育機関（ ［略］ ）において教育を担任する者及び授業を受ける者は、その授業の過程における利用に供することを目的とする場合には、その必要と認められる限度において、公表された著作物を</a:t>
            </a:r>
            <a:r>
              <a:rPr lang="ja-JP" altLang="en-US" u="dotted" dirty="0"/>
              <a:t>複製し、若しくは公衆送信（自動公衆送信の場合にあっては、送信可能化を含む。以下この条において同じ。）を行い、又は公表された著作物であって公衆送信されるものを受信装置を用いて公に伝達することができる</a:t>
            </a:r>
            <a:r>
              <a:rPr lang="ja-JP" altLang="en-US" dirty="0"/>
              <a:t>。ただし、当該著作物の種類及び用途並びに当該複製の部数及び当該複製、公衆送信又は伝達の態様に照らし著作権者の利益を不当に害することとなる場合は，この限りでない。</a:t>
            </a:r>
          </a:p>
        </p:txBody>
      </p:sp>
    </p:spTree>
    <p:extLst>
      <p:ext uri="{BB962C8B-B14F-4D97-AF65-F5344CB8AC3E}">
        <p14:creationId xmlns:p14="http://schemas.microsoft.com/office/powerpoint/2010/main" val="3352066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fontScale="85000" lnSpcReduction="20000"/>
          </a:bodyPr>
          <a:lstStyle/>
          <a:p>
            <a:r>
              <a:rPr lang="ja-JP" altLang="en-US" dirty="0"/>
              <a:t>２　前項の規定により公衆送信を行う場合には、同項の教育機関を設置する者は、</a:t>
            </a:r>
            <a:r>
              <a:rPr lang="ja-JP" altLang="en-US" u="dotted" dirty="0"/>
              <a:t>相当な額の補償金を著作権者に支払わなければならない</a:t>
            </a:r>
            <a:r>
              <a:rPr lang="ja-JP" altLang="en-US" dirty="0"/>
              <a:t>。</a:t>
            </a:r>
          </a:p>
          <a:p>
            <a:r>
              <a:rPr lang="ja-JP" altLang="en-US" dirty="0"/>
              <a:t>３　前項の規定は、公表された著作物について、第一項の教育機関における授業の過程において、当該授業を直接受ける者に対して当該著作物をその原作品若しくは複製物を提供し、若しくは提示して利用する場合又は当該著作物を第三十八条第一項の規定により上演し、演奏し、上映し、若しくは口述して利用する場合において、当該授業が行われる場所以外の場所において当該授業を同時に受ける者に対して公衆送信を行うときには、適用しない。</a:t>
            </a:r>
          </a:p>
        </p:txBody>
      </p:sp>
    </p:spTree>
    <p:extLst>
      <p:ext uri="{BB962C8B-B14F-4D97-AF65-F5344CB8AC3E}">
        <p14:creationId xmlns:p14="http://schemas.microsoft.com/office/powerpoint/2010/main" val="46170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授業目的公衆送信補償金制度</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hlinkClick r:id="rId2"/>
              </a:rPr>
              <a:t>授業目的公衆送信補償金に係る指定管理団体の指定について</a:t>
            </a:r>
            <a:r>
              <a:rPr lang="ja-JP" altLang="en-US" dirty="0"/>
              <a:t>（文化庁）</a:t>
            </a:r>
            <a:endParaRPr lang="en-US" altLang="ja-JP" dirty="0"/>
          </a:p>
          <a:p>
            <a:pPr lvl="1"/>
            <a:r>
              <a:rPr lang="en-US" altLang="ja-JP" dirty="0"/>
              <a:t>ICT</a:t>
            </a:r>
            <a:r>
              <a:rPr lang="ja-JP" altLang="en-US" dirty="0"/>
              <a:t>の活用により授業の過程における利用に供するために必要な公衆送信については，教育機関の設置者が，</a:t>
            </a:r>
            <a:r>
              <a:rPr lang="ja-JP" altLang="en-US" u="sng" dirty="0"/>
              <a:t>文化庁長官の指定する単一の団体（「指定管理団体」）に補償金を支払う</a:t>
            </a:r>
            <a:r>
              <a:rPr lang="ja-JP" altLang="en-US" dirty="0"/>
              <a:t>ことにより行うことができ，著作権者等の許諾を得ることは必要なくなります。（リンク先の文化庁ページより）</a:t>
            </a:r>
            <a:endParaRPr lang="en-US" altLang="ja-JP" dirty="0"/>
          </a:p>
          <a:p>
            <a:pPr lvl="1"/>
            <a:r>
              <a:rPr lang="ja-JP" altLang="en-US" dirty="0"/>
              <a:t>指定管理団体：</a:t>
            </a:r>
            <a:r>
              <a:rPr lang="ja-JP" altLang="en-US" dirty="0">
                <a:hlinkClick r:id="rId3"/>
              </a:rPr>
              <a:t>一般社団法人授業目的公衆送信補償金等管理協会</a:t>
            </a:r>
            <a:r>
              <a:rPr lang="zh-TW" altLang="en-US" dirty="0">
                <a:hlinkClick r:id="rId3"/>
              </a:rPr>
              <a:t> </a:t>
            </a:r>
            <a:r>
              <a:rPr lang="en-US" altLang="zh-TW" dirty="0"/>
              <a:t>SARTRAS</a:t>
            </a:r>
            <a:r>
              <a:rPr lang="ja-JP" altLang="en-US" dirty="0"/>
              <a:t>（サートラス）</a:t>
            </a:r>
            <a:endParaRPr kumimoji="1" lang="ja-JP" altLang="en-US" dirty="0"/>
          </a:p>
        </p:txBody>
      </p:sp>
    </p:spTree>
    <p:extLst>
      <p:ext uri="{BB962C8B-B14F-4D97-AF65-F5344CB8AC3E}">
        <p14:creationId xmlns:p14="http://schemas.microsoft.com/office/powerpoint/2010/main" val="3035019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改正された第</a:t>
            </a:r>
            <a:r>
              <a:rPr kumimoji="1" lang="en-US" altLang="ja-JP" dirty="0"/>
              <a:t>35</a:t>
            </a:r>
            <a:r>
              <a:rPr kumimoji="1" lang="ja-JP" altLang="en-US" dirty="0"/>
              <a:t>条の</a:t>
            </a:r>
            <a:r>
              <a:rPr lang="ja-JP" altLang="en-US" dirty="0"/>
              <a:t>施行</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著作権法</a:t>
            </a:r>
            <a:r>
              <a:rPr lang="en-US" altLang="ja-JP" dirty="0"/>
              <a:t>35</a:t>
            </a:r>
            <a:r>
              <a:rPr lang="ja-JP" altLang="en-US" dirty="0"/>
              <a:t>条に関する改正は令和３年（</a:t>
            </a:r>
            <a:r>
              <a:rPr lang="en-US" altLang="ja-JP" dirty="0"/>
              <a:t>2021</a:t>
            </a:r>
            <a:r>
              <a:rPr lang="ja-JP" altLang="en-US" dirty="0"/>
              <a:t>年）</a:t>
            </a:r>
            <a:r>
              <a:rPr lang="en-US" altLang="ja-JP" dirty="0"/>
              <a:t>5</a:t>
            </a:r>
            <a:r>
              <a:rPr lang="ja-JP" altLang="en-US" dirty="0"/>
              <a:t>月</a:t>
            </a:r>
            <a:r>
              <a:rPr lang="en-US" altLang="ja-JP" dirty="0"/>
              <a:t>24</a:t>
            </a:r>
            <a:r>
              <a:rPr lang="ja-JP" altLang="en-US" dirty="0"/>
              <a:t>日までに施行されることになっていた。</a:t>
            </a:r>
            <a:endParaRPr lang="en-US" altLang="ja-JP" dirty="0"/>
          </a:p>
          <a:p>
            <a:r>
              <a:rPr lang="ja-JP" altLang="en-US" dirty="0"/>
              <a:t>新型コロナウイルス対応のため、令和２年（</a:t>
            </a:r>
            <a:r>
              <a:rPr lang="en-US" altLang="ja-JP" dirty="0"/>
              <a:t>2020</a:t>
            </a:r>
            <a:r>
              <a:rPr lang="ja-JP" altLang="en-US" dirty="0"/>
              <a:t>年）</a:t>
            </a:r>
            <a:r>
              <a:rPr lang="en-US" altLang="ja-JP" dirty="0"/>
              <a:t>4</a:t>
            </a:r>
            <a:r>
              <a:rPr lang="ja-JP" altLang="en-US" dirty="0"/>
              <a:t>月</a:t>
            </a:r>
            <a:r>
              <a:rPr lang="en-US" altLang="ja-JP" dirty="0"/>
              <a:t>28</a:t>
            </a:r>
            <a:r>
              <a:rPr lang="ja-JP" altLang="en-US" dirty="0"/>
              <a:t>日に前倒しになった。</a:t>
            </a:r>
            <a:endParaRPr lang="en-US" altLang="ja-JP" dirty="0"/>
          </a:p>
          <a:p>
            <a:endParaRPr lang="en-US" altLang="ja-JP" dirty="0"/>
          </a:p>
          <a:p>
            <a:endParaRPr lang="en-US" altLang="ja-JP" dirty="0"/>
          </a:p>
          <a:p>
            <a:r>
              <a:rPr lang="ja-JP" altLang="en-US" dirty="0"/>
              <a:t>令和２年度に限り補償金は無償になった。</a:t>
            </a:r>
            <a:endParaRPr lang="en-US" altLang="ja-JP" dirty="0"/>
          </a:p>
          <a:p>
            <a:pPr lvl="1"/>
            <a:r>
              <a:rPr lang="ja-JP" altLang="en-US" dirty="0">
                <a:hlinkClick r:id="rId2"/>
              </a:rPr>
              <a:t>「改正著作権法第３５条運用指針（令和２（</a:t>
            </a:r>
            <a:r>
              <a:rPr lang="en-US" altLang="ja-JP" dirty="0">
                <a:hlinkClick r:id="rId2"/>
              </a:rPr>
              <a:t>2020</a:t>
            </a:r>
            <a:r>
              <a:rPr lang="ja-JP" altLang="en-US" dirty="0">
                <a:hlinkClick r:id="rId2"/>
              </a:rPr>
              <a:t>）年度版）」を公表</a:t>
            </a:r>
            <a:r>
              <a:rPr lang="ja-JP" altLang="en-US" dirty="0"/>
              <a:t>　</a:t>
            </a:r>
          </a:p>
        </p:txBody>
      </p:sp>
      <p:sp>
        <p:nvSpPr>
          <p:cNvPr id="4" name="テキスト ボックス 3"/>
          <p:cNvSpPr txBox="1"/>
          <p:nvPr/>
        </p:nvSpPr>
        <p:spPr>
          <a:xfrm>
            <a:off x="1547664" y="3540015"/>
            <a:ext cx="7122463" cy="646331"/>
          </a:xfrm>
          <a:prstGeom prst="rect">
            <a:avLst/>
          </a:prstGeom>
          <a:noFill/>
        </p:spPr>
        <p:txBody>
          <a:bodyPr wrap="none" rtlCol="0">
            <a:spAutoFit/>
          </a:bodyPr>
          <a:lstStyle/>
          <a:p>
            <a:pPr marL="0" lvl="1"/>
            <a:r>
              <a:rPr lang="en-US" altLang="ja-JP" dirty="0"/>
              <a:t>CP</a:t>
            </a:r>
            <a:r>
              <a:rPr lang="ja-JP" altLang="en-US" dirty="0"/>
              <a:t>資料：ネット授業に著作権の壁（日本経済新聞 </a:t>
            </a:r>
            <a:r>
              <a:rPr lang="en-US" altLang="ja-JP" dirty="0"/>
              <a:t>2020</a:t>
            </a:r>
            <a:r>
              <a:rPr lang="ja-JP" altLang="en-US" dirty="0"/>
              <a:t>年</a:t>
            </a:r>
            <a:r>
              <a:rPr lang="en-US" altLang="ja-JP" dirty="0"/>
              <a:t>3</a:t>
            </a:r>
            <a:r>
              <a:rPr lang="ja-JP" altLang="en-US" dirty="0"/>
              <a:t>月</a:t>
            </a:r>
            <a:r>
              <a:rPr lang="en-US" altLang="ja-JP" dirty="0"/>
              <a:t>30</a:t>
            </a:r>
            <a:r>
              <a:rPr lang="ja-JP" altLang="en-US" dirty="0"/>
              <a:t>日）</a:t>
            </a:r>
            <a:endParaRPr lang="en-US" altLang="ja-JP" dirty="0"/>
          </a:p>
          <a:p>
            <a:pPr marL="0" lvl="1"/>
            <a:r>
              <a:rPr lang="ja-JP" altLang="en-US" dirty="0"/>
              <a:t>遠隔授業で教科書利用可能に（日本経済新聞電子版 </a:t>
            </a:r>
            <a:r>
              <a:rPr lang="en-US" altLang="ja-JP" dirty="0"/>
              <a:t>2020</a:t>
            </a:r>
            <a:r>
              <a:rPr lang="ja-JP" altLang="en-US" dirty="0"/>
              <a:t>年</a:t>
            </a:r>
            <a:r>
              <a:rPr lang="en-US" altLang="ja-JP" dirty="0"/>
              <a:t>4</a:t>
            </a:r>
            <a:r>
              <a:rPr lang="ja-JP" altLang="en-US" dirty="0"/>
              <a:t>月</a:t>
            </a:r>
            <a:r>
              <a:rPr lang="en-US" altLang="ja-JP" dirty="0"/>
              <a:t>10</a:t>
            </a:r>
            <a:r>
              <a:rPr lang="ja-JP" altLang="en-US" dirty="0"/>
              <a:t>日）</a:t>
            </a:r>
            <a:endParaRPr lang="en-US" altLang="ja-JP" dirty="0"/>
          </a:p>
        </p:txBody>
      </p:sp>
    </p:spTree>
    <p:extLst>
      <p:ext uri="{BB962C8B-B14F-4D97-AF65-F5344CB8AC3E}">
        <p14:creationId xmlns:p14="http://schemas.microsoft.com/office/powerpoint/2010/main" val="3764973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授業での</a:t>
            </a:r>
            <a:r>
              <a:rPr kumimoji="1" lang="en-US" altLang="ja-JP" dirty="0"/>
              <a:t>CD/DVD</a:t>
            </a:r>
            <a:r>
              <a:rPr kumimoji="1" lang="ja-JP" altLang="en-US" dirty="0"/>
              <a:t>の再生・複製</a:t>
            </a:r>
          </a:p>
        </p:txBody>
      </p:sp>
      <p:sp>
        <p:nvSpPr>
          <p:cNvPr id="3" name="コンテンツ プレースホルダ 2"/>
          <p:cNvSpPr>
            <a:spLocks noGrp="1"/>
          </p:cNvSpPr>
          <p:nvPr>
            <p:ph idx="1"/>
          </p:nvPr>
        </p:nvSpPr>
        <p:spPr/>
        <p:txBody>
          <a:bodyPr>
            <a:normAutofit/>
          </a:bodyPr>
          <a:lstStyle/>
          <a:p>
            <a:r>
              <a:rPr lang="ja-JP" altLang="en-US" dirty="0"/>
              <a:t>対面授業での再生は可能。授業に限らず、「非営利」「無料」「無報酬」という条件を満たせば、著作権者の許諾不要（著作権法第</a:t>
            </a:r>
            <a:r>
              <a:rPr lang="en-US" altLang="ja-JP" dirty="0"/>
              <a:t>38</a:t>
            </a:r>
            <a:r>
              <a:rPr lang="ja-JP" altLang="en-US" dirty="0"/>
              <a:t>条第１項）</a:t>
            </a:r>
            <a:endParaRPr lang="en-US" altLang="ja-JP" dirty="0"/>
          </a:p>
          <a:p>
            <a:pPr lvl="1"/>
            <a:r>
              <a:rPr lang="en-US" altLang="ja-JP" dirty="0"/>
              <a:t>YouTube </a:t>
            </a:r>
            <a:r>
              <a:rPr lang="ja-JP" altLang="en-US" dirty="0"/>
              <a:t>などのネット動画も同じだが、著作権に違反した動画は使用しない。</a:t>
            </a:r>
            <a:endParaRPr lang="en-US" altLang="ja-JP"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D1AA2D-7113-255C-84D4-2EE1E7C5FD22}"/>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70102FA-1235-5971-384C-FB90FD3623B3}"/>
              </a:ext>
            </a:extLst>
          </p:cNvPr>
          <p:cNvSpPr>
            <a:spLocks noGrp="1"/>
          </p:cNvSpPr>
          <p:nvPr>
            <p:ph idx="1"/>
          </p:nvPr>
        </p:nvSpPr>
        <p:spPr/>
        <p:txBody>
          <a:bodyPr>
            <a:normAutofit/>
          </a:bodyPr>
          <a:lstStyle/>
          <a:p>
            <a:r>
              <a:rPr lang="ja-JP" altLang="en-US" dirty="0"/>
              <a:t>複製や公衆送信は、授業の目的で必要と認められる範囲内で可能（公衆送信する場合は補償金が必要）。</a:t>
            </a:r>
            <a:endParaRPr lang="en-US" altLang="ja-JP" dirty="0"/>
          </a:p>
          <a:p>
            <a:pPr lvl="1"/>
            <a:r>
              <a:rPr lang="ja-JP" altLang="en-US" dirty="0">
                <a:hlinkClick r:id="rId2"/>
              </a:rPr>
              <a:t>教育機関で認められる音楽の利用のしかた</a:t>
            </a:r>
            <a:r>
              <a:rPr lang="ja-JP" altLang="en-US" dirty="0"/>
              <a:t>（日本レコード協会）</a:t>
            </a:r>
            <a:endParaRPr lang="en-US" altLang="ja-JP" dirty="0"/>
          </a:p>
          <a:p>
            <a:pPr lvl="1"/>
            <a:r>
              <a:rPr lang="ja-JP" altLang="en-US" dirty="0">
                <a:hlinkClick r:id="rId3"/>
              </a:rPr>
              <a:t>学校など教育機関での音楽利用</a:t>
            </a:r>
            <a:r>
              <a:rPr lang="ja-JP" altLang="en-US" dirty="0"/>
              <a:t>（</a:t>
            </a:r>
            <a:r>
              <a:rPr lang="en-US" altLang="ja-JP" dirty="0"/>
              <a:t>JASRAC</a:t>
            </a:r>
            <a:r>
              <a:rPr lang="ja-JP" altLang="en-US" dirty="0"/>
              <a:t>）</a:t>
            </a:r>
            <a:endParaRPr lang="en-US" altLang="ja-JP" dirty="0"/>
          </a:p>
        </p:txBody>
      </p:sp>
    </p:spTree>
    <p:extLst>
      <p:ext uri="{BB962C8B-B14F-4D97-AF65-F5344CB8AC3E}">
        <p14:creationId xmlns:p14="http://schemas.microsoft.com/office/powerpoint/2010/main" val="95303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5DD3-DD34-2453-BCE6-7605D1EE1C3B}"/>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A84BFC6B-EC5F-FEB1-38D3-78051B4A4114}"/>
              </a:ext>
            </a:extLst>
          </p:cNvPr>
          <p:cNvSpPr>
            <a:spLocks noGrp="1"/>
          </p:cNvSpPr>
          <p:nvPr>
            <p:ph idx="1"/>
          </p:nvPr>
        </p:nvSpPr>
        <p:spPr/>
        <p:txBody>
          <a:bodyPr/>
          <a:lstStyle/>
          <a:p>
            <a:r>
              <a:rPr lang="ja-JP" altLang="en-US" dirty="0"/>
              <a:t>ただし、市販でもレンタルでも、「家庭内での視聴に限る」という目的の制限をかけられている場合、契約違反の可能性がある。</a:t>
            </a:r>
            <a:r>
              <a:rPr lang="ja-JP" altLang="en-US" dirty="0">
                <a:hlinkClick r:id="rId2"/>
              </a:rPr>
              <a:t>日本映像ソフト協会</a:t>
            </a:r>
            <a:r>
              <a:rPr lang="ja-JP" altLang="en-US" dirty="0"/>
              <a:t>など、権利者に問い合わせた方がよい。</a:t>
            </a:r>
            <a:endParaRPr lang="en-US" altLang="ja-JP" dirty="0"/>
          </a:p>
          <a:p>
            <a:pPr lvl="1"/>
            <a:r>
              <a:rPr lang="ja-JP" altLang="en-US" dirty="0"/>
              <a:t>著作物の教育利用に関する関係者フォーラムは、複製禁止の契約や、技術的に複製制限がかけられた著作物について、ワーキンググループを設置して検討している。</a:t>
            </a:r>
            <a:endParaRPr lang="en-US" altLang="ja-JP" dirty="0"/>
          </a:p>
        </p:txBody>
      </p:sp>
    </p:spTree>
    <p:extLst>
      <p:ext uri="{BB962C8B-B14F-4D97-AF65-F5344CB8AC3E}">
        <p14:creationId xmlns:p14="http://schemas.microsoft.com/office/powerpoint/2010/main" val="704236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著作権法第</a:t>
            </a:r>
            <a:r>
              <a:rPr lang="en-US" altLang="ja-JP" dirty="0"/>
              <a:t>38</a:t>
            </a:r>
            <a:r>
              <a:rPr lang="ja-JP" altLang="en-US" dirty="0"/>
              <a:t>条第１項：公表された著作物は、営利を目的とせず、かつ、聴衆又は観衆から料金（いずれの名義をもつてするかを問わず、著作物の提供又は提示につき受ける対価をいう。以下この条において同じ。）を受けない場合には、公に上演し、演奏し、上映し、又は口述することができる。ただし、当該上演、演奏、上映又は口述について実演家又は口述を行う者に対し報酬が支払われる場合は、この限りでない。</a:t>
            </a:r>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自由利用マーク</a:t>
            </a:r>
          </a:p>
        </p:txBody>
      </p:sp>
      <p:sp>
        <p:nvSpPr>
          <p:cNvPr id="3" name="コンテンツ プレースホルダ 2"/>
          <p:cNvSpPr>
            <a:spLocks noGrp="1"/>
          </p:cNvSpPr>
          <p:nvPr>
            <p:ph idx="1"/>
          </p:nvPr>
        </p:nvSpPr>
        <p:spPr/>
        <p:txBody>
          <a:bodyPr/>
          <a:lstStyle/>
          <a:p>
            <a:r>
              <a:rPr kumimoji="1" lang="ja-JP" altLang="en-US" dirty="0"/>
              <a:t>文化庁策定「</a:t>
            </a:r>
            <a:r>
              <a:rPr kumimoji="1" lang="ja-JP" altLang="en-US" dirty="0">
                <a:hlinkClick r:id="rId2"/>
              </a:rPr>
              <a:t>自由利用マーク</a:t>
            </a:r>
            <a:r>
              <a:rPr kumimoji="1" lang="ja-JP" altLang="en-US" dirty="0"/>
              <a:t>」</a:t>
            </a:r>
            <a:endParaRPr kumimoji="1" lang="en-US" altLang="ja-JP" dirty="0"/>
          </a:p>
          <a:p>
            <a:r>
              <a:rPr kumimoji="1" lang="ja-JP" altLang="en-US" dirty="0"/>
              <a:t>著作権</a:t>
            </a:r>
            <a:r>
              <a:rPr lang="ja-JP" altLang="en-US" dirty="0"/>
              <a:t>者による「</a:t>
            </a:r>
            <a:r>
              <a:rPr kumimoji="1" lang="ja-JP" altLang="en-US" dirty="0"/>
              <a:t>自由に利用してもらって構わない」という意思表示</a:t>
            </a:r>
            <a:r>
              <a:rPr lang="ja-JP" altLang="en-US" dirty="0"/>
              <a:t>に使用される</a:t>
            </a:r>
            <a:endParaRPr lang="en-US" altLang="ja-JP" dirty="0"/>
          </a:p>
          <a:p>
            <a:r>
              <a:rPr kumimoji="1" lang="ja-JP" altLang="en-US" dirty="0"/>
              <a:t>著作利用の許可範囲は</a:t>
            </a:r>
            <a:r>
              <a:rPr lang="ja-JP" altLang="en-US" dirty="0"/>
              <a:t>３</a:t>
            </a:r>
            <a:r>
              <a:rPr kumimoji="1" lang="ja-JP" altLang="en-US" dirty="0"/>
              <a:t>タイプ</a:t>
            </a:r>
            <a:endParaRPr kumimoji="1" lang="en-US" altLang="ja-JP" dirty="0"/>
          </a:p>
        </p:txBody>
      </p:sp>
      <p:pic>
        <p:nvPicPr>
          <p:cNvPr id="4" name="図 3" descr="ok_copy.gif"/>
          <p:cNvPicPr>
            <a:picLocks noChangeAspect="1"/>
          </p:cNvPicPr>
          <p:nvPr/>
        </p:nvPicPr>
        <p:blipFill>
          <a:blip r:embed="rId3" cstate="print"/>
          <a:stretch>
            <a:fillRect/>
          </a:stretch>
        </p:blipFill>
        <p:spPr>
          <a:xfrm>
            <a:off x="1071538" y="4428000"/>
            <a:ext cx="1819357" cy="1692000"/>
          </a:xfrm>
          <a:prstGeom prst="rect">
            <a:avLst/>
          </a:prstGeom>
        </p:spPr>
      </p:pic>
      <p:pic>
        <p:nvPicPr>
          <p:cNvPr id="5" name="図 4" descr="ok_handicap.gif"/>
          <p:cNvPicPr>
            <a:picLocks noChangeAspect="1"/>
          </p:cNvPicPr>
          <p:nvPr/>
        </p:nvPicPr>
        <p:blipFill>
          <a:blip r:embed="rId4" cstate="print"/>
          <a:stretch>
            <a:fillRect/>
          </a:stretch>
        </p:blipFill>
        <p:spPr>
          <a:xfrm>
            <a:off x="3643306" y="4428000"/>
            <a:ext cx="1819354" cy="1692000"/>
          </a:xfrm>
          <a:prstGeom prst="rect">
            <a:avLst/>
          </a:prstGeom>
        </p:spPr>
      </p:pic>
      <p:pic>
        <p:nvPicPr>
          <p:cNvPr id="6" name="図 5" descr="ok_education.gif"/>
          <p:cNvPicPr>
            <a:picLocks noChangeAspect="1"/>
          </p:cNvPicPr>
          <p:nvPr/>
        </p:nvPicPr>
        <p:blipFill>
          <a:blip r:embed="rId5" cstate="print"/>
          <a:stretch>
            <a:fillRect/>
          </a:stretch>
        </p:blipFill>
        <p:spPr>
          <a:xfrm>
            <a:off x="6215074" y="4428000"/>
            <a:ext cx="1839130" cy="1692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u="sng" dirty="0"/>
              <a:t>著作権を侵害したコンテンツ（いわゆる「海賊版」）</a:t>
            </a:r>
            <a:r>
              <a:rPr kumimoji="1" lang="ja-JP" altLang="en-US" u="sng" dirty="0"/>
              <a:t>のダウンロードはさらに対象が拡大された。</a:t>
            </a:r>
            <a:endParaRPr kumimoji="1" lang="en-US" altLang="ja-JP" dirty="0"/>
          </a:p>
          <a:p>
            <a:pPr lvl="1"/>
            <a:r>
              <a:rPr lang="ja-JP" altLang="en-US" dirty="0"/>
              <a:t>音楽・映像のみならず、漫画、雑誌、論文など、著作物全般が対象になった。（</a:t>
            </a:r>
            <a:r>
              <a:rPr lang="ja-JP" altLang="en-US" dirty="0">
                <a:hlinkClick r:id="rId2"/>
              </a:rPr>
              <a:t>令和２年著作権法改正</a:t>
            </a:r>
            <a:r>
              <a:rPr lang="ja-JP" altLang="en-US" dirty="0"/>
              <a:t>）</a:t>
            </a:r>
            <a:endParaRPr lang="en-US" altLang="ja-JP" dirty="0"/>
          </a:p>
        </p:txBody>
      </p:sp>
      <p:sp>
        <p:nvSpPr>
          <p:cNvPr id="4" name="テキスト ボックス 3"/>
          <p:cNvSpPr txBox="1"/>
          <p:nvPr/>
        </p:nvSpPr>
        <p:spPr>
          <a:xfrm>
            <a:off x="899592" y="4725144"/>
            <a:ext cx="7835799" cy="369332"/>
          </a:xfrm>
          <a:prstGeom prst="rect">
            <a:avLst/>
          </a:prstGeom>
          <a:noFill/>
        </p:spPr>
        <p:txBody>
          <a:bodyPr wrap="none" rtlCol="0">
            <a:spAutoFit/>
          </a:bodyPr>
          <a:lstStyle/>
          <a:p>
            <a:pPr marL="0" lvl="1"/>
            <a:r>
              <a:rPr lang="en-US" altLang="ja-JP" dirty="0"/>
              <a:t>CP</a:t>
            </a:r>
            <a:r>
              <a:rPr lang="ja-JP" altLang="en-US" dirty="0"/>
              <a:t>資料：文化庁作成リーフレット「ちょっと待って！そのダウンロード違法かも？」</a:t>
            </a:r>
          </a:p>
        </p:txBody>
      </p:sp>
    </p:spTree>
    <p:extLst>
      <p:ext uri="{BB962C8B-B14F-4D97-AF65-F5344CB8AC3E}">
        <p14:creationId xmlns:p14="http://schemas.microsoft.com/office/powerpoint/2010/main" val="702129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フリーソフト</a:t>
            </a:r>
          </a:p>
        </p:txBody>
      </p:sp>
      <p:sp>
        <p:nvSpPr>
          <p:cNvPr id="3" name="コンテンツ プレースホルダ 2"/>
          <p:cNvSpPr>
            <a:spLocks noGrp="1"/>
          </p:cNvSpPr>
          <p:nvPr>
            <p:ph idx="1"/>
          </p:nvPr>
        </p:nvSpPr>
        <p:spPr/>
        <p:txBody>
          <a:bodyPr>
            <a:normAutofit/>
          </a:bodyPr>
          <a:lstStyle/>
          <a:p>
            <a:r>
              <a:rPr kumimoji="1" lang="ja-JP" altLang="en-US" dirty="0"/>
              <a:t>作者が許可した範囲で、自由（</a:t>
            </a:r>
            <a:r>
              <a:rPr kumimoji="1" lang="en-US" altLang="ja-JP" dirty="0"/>
              <a:t>free</a:t>
            </a:r>
            <a:r>
              <a:rPr kumimoji="1" lang="ja-JP" altLang="en-US" dirty="0"/>
              <a:t>）な使用ができるソフトウェア</a:t>
            </a:r>
            <a:endParaRPr kumimoji="1" lang="en-US" altLang="ja-JP" dirty="0"/>
          </a:p>
          <a:p>
            <a:pPr lvl="1"/>
            <a:r>
              <a:rPr lang="ja-JP" altLang="en-US" dirty="0"/>
              <a:t>無料</a:t>
            </a:r>
            <a:endParaRPr kumimoji="1" lang="en-US" altLang="ja-JP" dirty="0"/>
          </a:p>
          <a:p>
            <a:pPr lvl="1"/>
            <a:r>
              <a:rPr lang="ja-JP" altLang="en-US" dirty="0"/>
              <a:t>多くの場合は利用・複製・学習・変更・再配布が自由</a:t>
            </a:r>
            <a:endParaRPr lang="en-US" altLang="ja-JP" dirty="0"/>
          </a:p>
          <a:p>
            <a:pPr lvl="1"/>
            <a:r>
              <a:rPr lang="ja-JP" altLang="en-US" dirty="0"/>
              <a:t>作者が使用法に制限をかけている場合はそれに従う</a:t>
            </a:r>
            <a:endParaRPr kumimoji="1" lang="en-US" altLang="ja-JP" dirty="0"/>
          </a:p>
          <a:p>
            <a:r>
              <a:rPr lang="ja-JP" altLang="en-US" dirty="0"/>
              <a:t>著作権は著作者（あるいは著作権者）にある</a:t>
            </a:r>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教育現場で使えそうなフリーソフト</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a:t>教育現場で使えそうなフリーソフトやウェブサービスはたくさんある．</a:t>
            </a:r>
            <a:endParaRPr kumimoji="1" lang="en-US" altLang="ja-JP" dirty="0"/>
          </a:p>
          <a:p>
            <a:pPr lvl="1"/>
            <a:r>
              <a:rPr lang="ja-JP" altLang="en-US" dirty="0">
                <a:hlinkClick r:id="rId2"/>
              </a:rPr>
              <a:t>フリー教育ソフトウェア</a:t>
            </a:r>
            <a:r>
              <a:rPr lang="ja-JP" altLang="en-US" dirty="0"/>
              <a:t>（</a:t>
            </a:r>
            <a:r>
              <a:rPr lang="en-US" altLang="ja-JP" dirty="0"/>
              <a:t>Wikipedia</a:t>
            </a:r>
            <a:r>
              <a:rPr lang="ja-JP" altLang="en-US" dirty="0"/>
              <a:t>）</a:t>
            </a:r>
            <a:endParaRPr kumimoji="1" lang="en-US" altLang="ja-JP" dirty="0"/>
          </a:p>
          <a:p>
            <a:r>
              <a:rPr lang="ja-JP" altLang="en-US" dirty="0"/>
              <a:t>英語</a:t>
            </a:r>
            <a:endParaRPr kumimoji="1" lang="en-US" altLang="ja-JP" dirty="0"/>
          </a:p>
          <a:p>
            <a:pPr lvl="1"/>
            <a:r>
              <a:rPr kumimoji="1" lang="en-US" altLang="ja-JP" dirty="0" err="1">
                <a:hlinkClick r:id="rId3"/>
              </a:rPr>
              <a:t>Praat</a:t>
            </a:r>
            <a:r>
              <a:rPr lang="ja-JP" altLang="en-US" dirty="0"/>
              <a:t>：</a:t>
            </a:r>
            <a:r>
              <a:rPr kumimoji="1" lang="ja-JP" altLang="en-US" dirty="0"/>
              <a:t>音声解析</a:t>
            </a:r>
            <a:endParaRPr kumimoji="1" lang="en-US" altLang="ja-JP" dirty="0"/>
          </a:p>
          <a:p>
            <a:pPr lvl="1"/>
            <a:r>
              <a:rPr lang="en-US" altLang="ja-JP" dirty="0">
                <a:hlinkClick r:id="rId4"/>
              </a:rPr>
              <a:t>Audacity</a:t>
            </a:r>
            <a:r>
              <a:rPr lang="ja-JP" altLang="en-US" dirty="0"/>
              <a:t>：音声録音・編集</a:t>
            </a:r>
            <a:endParaRPr lang="en-US" altLang="ja-JP" dirty="0"/>
          </a:p>
          <a:p>
            <a:pPr lvl="1"/>
            <a:r>
              <a:rPr lang="ja-JP" altLang="en-US" dirty="0">
                <a:hlinkClick r:id="rId5"/>
              </a:rPr>
              <a:t>ロングマン</a:t>
            </a:r>
            <a:r>
              <a:rPr lang="ja-JP" altLang="en-US" dirty="0" err="1">
                <a:hlinkClick r:id="rId5"/>
              </a:rPr>
              <a:t>英英</a:t>
            </a:r>
            <a:r>
              <a:rPr lang="ja-JP" altLang="en-US" dirty="0">
                <a:hlinkClick r:id="rId5"/>
              </a:rPr>
              <a:t>辞典</a:t>
            </a:r>
            <a:endParaRPr lang="en-US" altLang="ja-JP" dirty="0"/>
          </a:p>
          <a:p>
            <a:pPr lvl="1"/>
            <a:r>
              <a:rPr kumimoji="1" lang="en-US" altLang="ja-JP" dirty="0">
                <a:hlinkClick r:id="rId6"/>
              </a:rPr>
              <a:t>Voice of America</a:t>
            </a:r>
            <a:endParaRPr kumimoji="1" lang="en-US" altLang="ja-JP"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a:t>数学</a:t>
            </a:r>
            <a:endParaRPr lang="en-US" altLang="ja-JP" dirty="0"/>
          </a:p>
          <a:p>
            <a:pPr lvl="1"/>
            <a:r>
              <a:rPr lang="en-US" altLang="ja-JP" dirty="0">
                <a:hlinkClick r:id="rId2"/>
              </a:rPr>
              <a:t>Geometric Constructor</a:t>
            </a:r>
            <a:r>
              <a:rPr lang="ja-JP" altLang="en-US" dirty="0"/>
              <a:t>：作図ツール</a:t>
            </a:r>
            <a:endParaRPr lang="en-US" altLang="ja-JP" dirty="0"/>
          </a:p>
          <a:p>
            <a:r>
              <a:rPr lang="ja-JP" altLang="en-US" dirty="0"/>
              <a:t>理科</a:t>
            </a:r>
            <a:endParaRPr lang="en-US" altLang="ja-JP" dirty="0"/>
          </a:p>
          <a:p>
            <a:pPr lvl="1"/>
            <a:r>
              <a:rPr lang="en-US" altLang="ja-JP" dirty="0" err="1">
                <a:hlinkClick r:id="rId3"/>
              </a:rPr>
              <a:t>Mitaka</a:t>
            </a:r>
            <a:r>
              <a:rPr lang="ja-JP" altLang="en-US" dirty="0"/>
              <a:t>：４次元デジタル宇宙シアター</a:t>
            </a:r>
            <a:endParaRPr lang="en-US" altLang="ja-JP" dirty="0"/>
          </a:p>
          <a:p>
            <a:r>
              <a:rPr lang="ja-JP" altLang="en-US" dirty="0"/>
              <a:t>社会</a:t>
            </a:r>
            <a:endParaRPr lang="en-US" altLang="ja-JP" dirty="0"/>
          </a:p>
          <a:p>
            <a:pPr lvl="1"/>
            <a:r>
              <a:rPr lang="en-US" altLang="ja-JP" dirty="0"/>
              <a:t>Google map</a:t>
            </a:r>
            <a:r>
              <a:rPr lang="ja-JP" altLang="en-US" dirty="0"/>
              <a:t>（ウェブサービス）</a:t>
            </a:r>
            <a:endParaRPr lang="en-US" altLang="ja-JP" dirty="0"/>
          </a:p>
          <a:p>
            <a:pPr>
              <a:buNone/>
            </a:pPr>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「引用」と認められる条件</a:t>
            </a:r>
          </a:p>
        </p:txBody>
      </p:sp>
      <p:sp>
        <p:nvSpPr>
          <p:cNvPr id="3" name="コンテンツ プレースホルダ 2"/>
          <p:cNvSpPr>
            <a:spLocks noGrp="1"/>
          </p:cNvSpPr>
          <p:nvPr>
            <p:ph idx="1"/>
          </p:nvPr>
        </p:nvSpPr>
        <p:spPr/>
        <p:txBody>
          <a:bodyPr/>
          <a:lstStyle/>
          <a:p>
            <a:r>
              <a:rPr lang="ja-JP" altLang="en-US" dirty="0"/>
              <a:t>「公正な慣行」に合致すること（著作権法第</a:t>
            </a:r>
            <a:r>
              <a:rPr lang="en-US" altLang="ja-JP" dirty="0"/>
              <a:t>32</a:t>
            </a:r>
            <a:r>
              <a:rPr lang="ja-JP" altLang="en-US" dirty="0"/>
              <a:t>条）</a:t>
            </a:r>
            <a:endParaRPr lang="en-US" altLang="ja-JP" dirty="0"/>
          </a:p>
          <a:p>
            <a:r>
              <a:rPr lang="ja-JP" altLang="en-US" dirty="0"/>
              <a:t>報道、批評、研究その他の引用の目的上「正当な範囲内」であること（第</a:t>
            </a:r>
            <a:r>
              <a:rPr lang="en-US" altLang="ja-JP" dirty="0"/>
              <a:t>32</a:t>
            </a:r>
            <a:r>
              <a:rPr lang="ja-JP" altLang="en-US" dirty="0"/>
              <a:t>条）</a:t>
            </a:r>
            <a:endParaRPr lang="en-US" altLang="ja-JP" dirty="0"/>
          </a:p>
          <a:p>
            <a:r>
              <a:rPr lang="ja-JP" altLang="en-US" dirty="0"/>
              <a:t>出所・著作者を明示すること（第</a:t>
            </a:r>
            <a:r>
              <a:rPr lang="en-US" altLang="ja-JP" dirty="0"/>
              <a:t>48</a:t>
            </a:r>
            <a:r>
              <a:rPr lang="ja-JP" altLang="en-US" dirty="0"/>
              <a:t>条）</a:t>
            </a:r>
            <a:endParaRPr lang="en-US" altLang="ja-JP" dirty="0"/>
          </a:p>
          <a:p>
            <a:r>
              <a:rPr kumimoji="1" lang="ja-JP" altLang="en-US" dirty="0"/>
              <a:t>上記以外にも、本文と引用部分の明示的区別、などの条件を満たす必要がある。</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著作権法第３２条（引用）：</a:t>
            </a:r>
            <a:endParaRPr kumimoji="1" lang="en-US" altLang="ja-JP" dirty="0"/>
          </a:p>
          <a:p>
            <a:pPr marL="971550" lvl="1" indent="-514350">
              <a:buFont typeface="+mj-lt"/>
              <a:buAutoNum type="arabicPeriod"/>
            </a:pPr>
            <a:r>
              <a:rPr lang="ja-JP" altLang="en-US" dirty="0"/>
              <a:t>公表された著作物は、引用して利用することができる。この場合において、その引用は、公正な慣行に合致するものであり、かつ、報道、批評、研究その他の引用の目的上正当な範囲内で行なわれるものでなければならない。</a:t>
            </a:r>
            <a:endParaRPr kumimoji="1" lang="ja-JP"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著作権法第３２条（引用）：</a:t>
            </a:r>
            <a:endParaRPr lang="en-US" altLang="ja-JP" dirty="0"/>
          </a:p>
          <a:p>
            <a:pPr marL="971550" lvl="1" indent="-514350">
              <a:buFont typeface="+mj-lt"/>
              <a:buAutoNum type="arabicPeriod" startAt="2"/>
            </a:pPr>
            <a:r>
              <a:rPr lang="ja-JP" altLang="en-US" dirty="0"/>
              <a:t>国又は地方公共団体の機関が一般に周知させることを目的として作成し、その著作の名義の下に公表する広報資料、調査統計資料、報告書その他これらに類する著作物は、説明の材料として新聞紙、雑誌その他の刊行物に転載することができる。ただし、これを禁止する旨の表示がある場合は、この限りでない。</a:t>
            </a:r>
            <a:endParaRPr kumimoji="1" lang="ja-JP"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841C2C-2880-A7D4-2E36-B46B84488E73}"/>
              </a:ext>
            </a:extLst>
          </p:cNvPr>
          <p:cNvSpPr>
            <a:spLocks noGrp="1"/>
          </p:cNvSpPr>
          <p:nvPr>
            <p:ph type="title"/>
          </p:nvPr>
        </p:nvSpPr>
        <p:spPr/>
        <p:txBody>
          <a:bodyPr/>
          <a:lstStyle/>
          <a:p>
            <a:r>
              <a:rPr kumimoji="1" lang="ja-JP" altLang="en-US" dirty="0"/>
              <a:t>生成</a:t>
            </a:r>
            <a:r>
              <a:rPr kumimoji="1" lang="en-US" altLang="ja-JP" dirty="0"/>
              <a:t>AI</a:t>
            </a:r>
            <a:r>
              <a:rPr kumimoji="1" lang="ja-JP" altLang="en-US" dirty="0"/>
              <a:t>と著作権</a:t>
            </a:r>
          </a:p>
        </p:txBody>
      </p:sp>
      <p:sp>
        <p:nvSpPr>
          <p:cNvPr id="3" name="コンテンツ プレースホルダー 2">
            <a:extLst>
              <a:ext uri="{FF2B5EF4-FFF2-40B4-BE49-F238E27FC236}">
                <a16:creationId xmlns:a16="http://schemas.microsoft.com/office/drawing/2014/main" id="{B4663F60-B210-F3A5-9156-6C0B61E49604}"/>
              </a:ext>
            </a:extLst>
          </p:cNvPr>
          <p:cNvSpPr>
            <a:spLocks noGrp="1"/>
          </p:cNvSpPr>
          <p:nvPr>
            <p:ph idx="1"/>
          </p:nvPr>
        </p:nvSpPr>
        <p:spPr/>
        <p:txBody>
          <a:bodyPr>
            <a:normAutofit/>
          </a:bodyPr>
          <a:lstStyle/>
          <a:p>
            <a:r>
              <a:rPr kumimoji="1" lang="ja-JP" altLang="en-US" dirty="0"/>
              <a:t>生成</a:t>
            </a:r>
            <a:r>
              <a:rPr kumimoji="1" lang="en-US" altLang="ja-JP" dirty="0"/>
              <a:t>AI</a:t>
            </a:r>
            <a:r>
              <a:rPr kumimoji="1" lang="ja-JP" altLang="en-US" dirty="0"/>
              <a:t>の出現により、著作権上の新たな問題が生じている。</a:t>
            </a:r>
            <a:endParaRPr kumimoji="1" lang="en-US" altLang="ja-JP" dirty="0"/>
          </a:p>
          <a:p>
            <a:pPr lvl="1"/>
            <a:r>
              <a:rPr kumimoji="1" lang="en-US" altLang="ja-JP" dirty="0"/>
              <a:t>AI</a:t>
            </a:r>
            <a:r>
              <a:rPr kumimoji="1" lang="ja-JP" altLang="en-US" dirty="0"/>
              <a:t>が文章、画像、音楽、映像などを生成したとき、それは著作物なのか？</a:t>
            </a:r>
            <a:endParaRPr kumimoji="1" lang="en-US" altLang="ja-JP" dirty="0"/>
          </a:p>
          <a:p>
            <a:pPr lvl="1"/>
            <a:r>
              <a:rPr lang="en-US" altLang="ja-JP" dirty="0"/>
              <a:t>AI</a:t>
            </a:r>
            <a:r>
              <a:rPr lang="ja-JP" altLang="en-US" dirty="0"/>
              <a:t> への入力データ（</a:t>
            </a:r>
            <a:r>
              <a:rPr lang="en-US" altLang="ja-JP" dirty="0"/>
              <a:t>AI</a:t>
            </a:r>
            <a:r>
              <a:rPr lang="ja-JP" altLang="en-US" dirty="0"/>
              <a:t>が学習する素材）として著作物を使用してよいのか？</a:t>
            </a:r>
            <a:endParaRPr lang="en-US" altLang="ja-JP" dirty="0"/>
          </a:p>
          <a:p>
            <a:pPr lvl="1"/>
            <a:r>
              <a:rPr lang="ja-JP" altLang="en-US" dirty="0"/>
              <a:t>学習対象に含まれていた著作物と類似したものを</a:t>
            </a:r>
            <a:r>
              <a:rPr lang="en-US" altLang="ja-JP" dirty="0"/>
              <a:t>AI</a:t>
            </a:r>
            <a:r>
              <a:rPr lang="ja-JP" altLang="en-US" dirty="0"/>
              <a:t>が生成した場合、著作権の侵害になるのか？</a:t>
            </a:r>
            <a:endParaRPr lang="en-US" altLang="ja-JP" dirty="0"/>
          </a:p>
        </p:txBody>
      </p:sp>
      <p:sp>
        <p:nvSpPr>
          <p:cNvPr id="4" name="テキスト ボックス 3">
            <a:extLst>
              <a:ext uri="{FF2B5EF4-FFF2-40B4-BE49-F238E27FC236}">
                <a16:creationId xmlns:a16="http://schemas.microsoft.com/office/drawing/2014/main" id="{A06D865F-FBD1-A16D-4AB4-63EC059F71FC}"/>
              </a:ext>
            </a:extLst>
          </p:cNvPr>
          <p:cNvSpPr txBox="1"/>
          <p:nvPr/>
        </p:nvSpPr>
        <p:spPr>
          <a:xfrm>
            <a:off x="1156621" y="5916085"/>
            <a:ext cx="7499169" cy="369332"/>
          </a:xfrm>
          <a:prstGeom prst="rect">
            <a:avLst/>
          </a:prstGeom>
          <a:noFill/>
        </p:spPr>
        <p:txBody>
          <a:bodyPr wrap="none" rtlCol="0">
            <a:spAutoFit/>
          </a:bodyPr>
          <a:lstStyle/>
          <a:p>
            <a:pPr marL="0" lvl="1"/>
            <a:r>
              <a:rPr lang="en-US" altLang="ja-JP" dirty="0"/>
              <a:t>CP</a:t>
            </a:r>
            <a:r>
              <a:rPr lang="ja-JP" altLang="en-US" dirty="0"/>
              <a:t>資料：生成</a:t>
            </a:r>
            <a:r>
              <a:rPr lang="en-US" altLang="ja-JP" dirty="0"/>
              <a:t>AI</a:t>
            </a:r>
            <a:r>
              <a:rPr lang="ja-JP" altLang="en-US" dirty="0"/>
              <a:t>で作品 それって著作権侵害？（朝日新聞 </a:t>
            </a:r>
            <a:r>
              <a:rPr lang="en-US" altLang="ja-JP" dirty="0"/>
              <a:t>2023</a:t>
            </a:r>
            <a:r>
              <a:rPr lang="ja-JP" altLang="en-US" dirty="0"/>
              <a:t>年</a:t>
            </a:r>
            <a:r>
              <a:rPr lang="en-US" altLang="ja-JP" dirty="0"/>
              <a:t>4</a:t>
            </a:r>
            <a:r>
              <a:rPr lang="ja-JP" altLang="en-US" dirty="0"/>
              <a:t>月</a:t>
            </a:r>
            <a:r>
              <a:rPr lang="en-US" altLang="ja-JP" dirty="0"/>
              <a:t>27</a:t>
            </a:r>
            <a:r>
              <a:rPr lang="ja-JP" altLang="en-US" dirty="0"/>
              <a:t>日）</a:t>
            </a:r>
            <a:endParaRPr lang="en-US" altLang="ja-JP" dirty="0"/>
          </a:p>
        </p:txBody>
      </p:sp>
    </p:spTree>
    <p:extLst>
      <p:ext uri="{BB962C8B-B14F-4D97-AF65-F5344CB8AC3E}">
        <p14:creationId xmlns:p14="http://schemas.microsoft.com/office/powerpoint/2010/main" val="42813572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1ECEFE-624E-DC8A-5104-99E48CA17D81}"/>
              </a:ext>
            </a:extLst>
          </p:cNvPr>
          <p:cNvSpPr>
            <a:spLocks noGrp="1"/>
          </p:cNvSpPr>
          <p:nvPr>
            <p:ph type="title"/>
          </p:nvPr>
        </p:nvSpPr>
        <p:spPr/>
        <p:txBody>
          <a:bodyPr/>
          <a:lstStyle/>
          <a:p>
            <a:r>
              <a:rPr lang="en-US" altLang="ja-JP" dirty="0"/>
              <a:t>AI</a:t>
            </a:r>
            <a:r>
              <a:rPr lang="ja-JP" altLang="en-US" dirty="0"/>
              <a:t>が生成したものは著作物か？</a:t>
            </a:r>
            <a:endParaRPr kumimoji="1" lang="ja-JP" altLang="en-US" dirty="0"/>
          </a:p>
        </p:txBody>
      </p:sp>
      <p:sp>
        <p:nvSpPr>
          <p:cNvPr id="3" name="コンテンツ プレースホルダー 2">
            <a:extLst>
              <a:ext uri="{FF2B5EF4-FFF2-40B4-BE49-F238E27FC236}">
                <a16:creationId xmlns:a16="http://schemas.microsoft.com/office/drawing/2014/main" id="{EA5ACA8A-CFA7-939F-F09B-76CBE78862DC}"/>
              </a:ext>
            </a:extLst>
          </p:cNvPr>
          <p:cNvSpPr>
            <a:spLocks noGrp="1"/>
          </p:cNvSpPr>
          <p:nvPr>
            <p:ph idx="1"/>
          </p:nvPr>
        </p:nvSpPr>
        <p:spPr/>
        <p:txBody>
          <a:bodyPr/>
          <a:lstStyle/>
          <a:p>
            <a:r>
              <a:rPr lang="ja-JP" altLang="en-US" dirty="0"/>
              <a:t>生成過程において人間の関与が（ほとんど）なく、</a:t>
            </a:r>
            <a:r>
              <a:rPr lang="en-US" altLang="ja-JP" dirty="0"/>
              <a:t>AI</a:t>
            </a:r>
            <a:r>
              <a:rPr lang="ja-JP" altLang="en-US" dirty="0"/>
              <a:t>が自律的に生成したものは、著作物ではないと考えられる。</a:t>
            </a:r>
            <a:endParaRPr lang="en-US" altLang="ja-JP" dirty="0"/>
          </a:p>
          <a:p>
            <a:pPr lvl="1"/>
            <a:r>
              <a:rPr kumimoji="1" lang="ja-JP" altLang="en-US" dirty="0"/>
              <a:t>著作物：</a:t>
            </a:r>
            <a:r>
              <a:rPr kumimoji="1" lang="ja-JP" altLang="en-US" u="sng" dirty="0"/>
              <a:t>思想又は感情を創作的に表現したもの</a:t>
            </a:r>
            <a:r>
              <a:rPr kumimoji="1" lang="ja-JP" altLang="en-US" dirty="0"/>
              <a:t>であって、文芸</a:t>
            </a:r>
            <a:r>
              <a:rPr lang="ja-JP" altLang="en-US" dirty="0"/>
              <a:t>、</a:t>
            </a:r>
            <a:r>
              <a:rPr kumimoji="1" lang="ja-JP" altLang="en-US" dirty="0"/>
              <a:t>学術</a:t>
            </a:r>
            <a:r>
              <a:rPr lang="ja-JP" altLang="en-US" dirty="0"/>
              <a:t>、</a:t>
            </a:r>
            <a:r>
              <a:rPr kumimoji="1" lang="ja-JP" altLang="en-US" dirty="0"/>
              <a:t>美術又は音楽の範囲に属するものをいう。（著作権法第２条）</a:t>
            </a:r>
            <a:endParaRPr kumimoji="1" lang="en-US" altLang="ja-JP" dirty="0"/>
          </a:p>
          <a:p>
            <a:r>
              <a:rPr kumimoji="1" lang="ja-JP" altLang="en-US" dirty="0"/>
              <a:t>人間が制作過程に関与し、「思想又は感情を創作的に表現」したものであれば、著作物と見なされるだろう。</a:t>
            </a:r>
          </a:p>
        </p:txBody>
      </p:sp>
    </p:spTree>
    <p:extLst>
      <p:ext uri="{BB962C8B-B14F-4D97-AF65-F5344CB8AC3E}">
        <p14:creationId xmlns:p14="http://schemas.microsoft.com/office/powerpoint/2010/main" val="41847463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7C0E4-7DCA-3FCE-14F3-1062083DB4AB}"/>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F0BB1C8D-0FFA-8A5E-A94B-ABFACE8379BC}"/>
              </a:ext>
            </a:extLst>
          </p:cNvPr>
          <p:cNvSpPr>
            <a:spLocks noGrp="1"/>
          </p:cNvSpPr>
          <p:nvPr>
            <p:ph idx="1"/>
          </p:nvPr>
        </p:nvSpPr>
        <p:spPr/>
        <p:txBody>
          <a:bodyPr/>
          <a:lstStyle/>
          <a:p>
            <a:r>
              <a:rPr kumimoji="1" lang="ja-JP" altLang="en-US" dirty="0"/>
              <a:t>学校教育では、生成</a:t>
            </a:r>
            <a:r>
              <a:rPr kumimoji="1" lang="en-US" altLang="ja-JP" dirty="0"/>
              <a:t>AI</a:t>
            </a:r>
            <a:r>
              <a:rPr kumimoji="1" lang="ja-JP" altLang="en-US" dirty="0"/>
              <a:t>の助けを借りながら、創作的な著作物を生み出すことを学ぶべき。</a:t>
            </a:r>
            <a:endParaRPr kumimoji="1" lang="en-US" altLang="ja-JP" dirty="0"/>
          </a:p>
          <a:p>
            <a:pPr lvl="1"/>
            <a:r>
              <a:rPr lang="ja-JP" altLang="en-US" dirty="0"/>
              <a:t>もはや禁止は現実的ではない。</a:t>
            </a:r>
            <a:endParaRPr lang="en-US" altLang="ja-JP" dirty="0"/>
          </a:p>
          <a:p>
            <a:pPr lvl="1"/>
            <a:r>
              <a:rPr lang="ja-JP" altLang="en-US" dirty="0"/>
              <a:t>人の発想や想像力を高めるために</a:t>
            </a:r>
            <a:r>
              <a:rPr lang="en-US" altLang="ja-JP" dirty="0"/>
              <a:t>AI</a:t>
            </a:r>
            <a:r>
              <a:rPr lang="ja-JP" altLang="en-US" dirty="0"/>
              <a:t>を活用。</a:t>
            </a:r>
            <a:endParaRPr kumimoji="1" lang="ja-JP" altLang="en-US" dirty="0"/>
          </a:p>
        </p:txBody>
      </p:sp>
      <p:sp>
        <p:nvSpPr>
          <p:cNvPr id="4" name="テキスト ボックス 3">
            <a:extLst>
              <a:ext uri="{FF2B5EF4-FFF2-40B4-BE49-F238E27FC236}">
                <a16:creationId xmlns:a16="http://schemas.microsoft.com/office/drawing/2014/main" id="{22E4FD21-234E-B0CF-03C3-B29031AF9C83}"/>
              </a:ext>
            </a:extLst>
          </p:cNvPr>
          <p:cNvSpPr txBox="1"/>
          <p:nvPr/>
        </p:nvSpPr>
        <p:spPr>
          <a:xfrm>
            <a:off x="1259632" y="3842221"/>
            <a:ext cx="3434402" cy="369332"/>
          </a:xfrm>
          <a:prstGeom prst="rect">
            <a:avLst/>
          </a:prstGeom>
          <a:noFill/>
        </p:spPr>
        <p:txBody>
          <a:bodyPr wrap="none" rtlCol="0">
            <a:spAutoFit/>
          </a:bodyPr>
          <a:lstStyle/>
          <a:p>
            <a:pPr marL="0" lvl="1"/>
            <a:r>
              <a:rPr lang="en-US" altLang="ja-JP" dirty="0"/>
              <a:t>CP</a:t>
            </a:r>
            <a:r>
              <a:rPr lang="ja-JP" altLang="en-US" dirty="0"/>
              <a:t>資料：</a:t>
            </a:r>
            <a:r>
              <a:rPr lang="en-US" altLang="ja-JP" dirty="0"/>
              <a:t>TEZUKA2023</a:t>
            </a:r>
            <a:r>
              <a:rPr lang="ja-JP" altLang="en-US" dirty="0"/>
              <a:t>プロジェクト</a:t>
            </a:r>
            <a:endParaRPr lang="en-US" altLang="ja-JP" dirty="0"/>
          </a:p>
        </p:txBody>
      </p:sp>
    </p:spTree>
    <p:extLst>
      <p:ext uri="{BB962C8B-B14F-4D97-AF65-F5344CB8AC3E}">
        <p14:creationId xmlns:p14="http://schemas.microsoft.com/office/powerpoint/2010/main" val="4081667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6DB9D4-FF29-877C-B15D-8E5F0A24ECE0}"/>
              </a:ext>
            </a:extLst>
          </p:cNvPr>
          <p:cNvSpPr>
            <a:spLocks noGrp="1"/>
          </p:cNvSpPr>
          <p:nvPr>
            <p:ph type="title"/>
          </p:nvPr>
        </p:nvSpPr>
        <p:spPr/>
        <p:txBody>
          <a:bodyPr>
            <a:normAutofit fontScale="90000"/>
          </a:bodyPr>
          <a:lstStyle/>
          <a:p>
            <a:r>
              <a:rPr kumimoji="1" lang="en-US" altLang="ja-JP" dirty="0"/>
              <a:t>AI</a:t>
            </a:r>
            <a:r>
              <a:rPr kumimoji="1" lang="ja-JP" altLang="en-US" dirty="0"/>
              <a:t>の学習に著作物を利用できるか？</a:t>
            </a:r>
          </a:p>
        </p:txBody>
      </p:sp>
      <p:sp>
        <p:nvSpPr>
          <p:cNvPr id="3" name="コンテンツ プレースホルダー 2">
            <a:extLst>
              <a:ext uri="{FF2B5EF4-FFF2-40B4-BE49-F238E27FC236}">
                <a16:creationId xmlns:a16="http://schemas.microsoft.com/office/drawing/2014/main" id="{7DC95A77-F381-80E7-73FB-A688E7B39103}"/>
              </a:ext>
            </a:extLst>
          </p:cNvPr>
          <p:cNvSpPr>
            <a:spLocks noGrp="1"/>
          </p:cNvSpPr>
          <p:nvPr>
            <p:ph idx="1"/>
          </p:nvPr>
        </p:nvSpPr>
        <p:spPr/>
        <p:txBody>
          <a:bodyPr/>
          <a:lstStyle/>
          <a:p>
            <a:r>
              <a:rPr kumimoji="1" lang="en-US" altLang="ja-JP" dirty="0"/>
              <a:t>AI</a:t>
            </a:r>
            <a:r>
              <a:rPr kumimoji="1" lang="ja-JP" altLang="en-US" dirty="0"/>
              <a:t>への入力は複製だが、情報解析目的での利用は著作権者の許諾が不要（</a:t>
            </a:r>
            <a:r>
              <a:rPr lang="ja-JP" altLang="en-US" dirty="0"/>
              <a:t>著作権法第</a:t>
            </a:r>
            <a:r>
              <a:rPr lang="en-US" altLang="ja-JP" dirty="0"/>
              <a:t>30</a:t>
            </a:r>
            <a:r>
              <a:rPr lang="ja-JP" altLang="en-US" dirty="0"/>
              <a:t>条の</a:t>
            </a:r>
            <a:r>
              <a:rPr lang="en-US" altLang="ja-JP" dirty="0"/>
              <a:t>4</a:t>
            </a:r>
            <a:r>
              <a:rPr lang="ja-JP" altLang="en-US" dirty="0"/>
              <a:t>、第</a:t>
            </a:r>
            <a:r>
              <a:rPr lang="en-US" altLang="ja-JP" dirty="0"/>
              <a:t>47</a:t>
            </a:r>
            <a:r>
              <a:rPr lang="ja-JP" altLang="en-US" dirty="0"/>
              <a:t>条の</a:t>
            </a:r>
            <a:r>
              <a:rPr lang="en-US" altLang="ja-JP" dirty="0"/>
              <a:t>5</a:t>
            </a:r>
            <a:r>
              <a:rPr lang="ja-JP" altLang="en-US" dirty="0"/>
              <a:t>第</a:t>
            </a:r>
            <a:r>
              <a:rPr lang="en-US" altLang="ja-JP" dirty="0"/>
              <a:t>1</a:t>
            </a:r>
            <a:r>
              <a:rPr lang="ja-JP" altLang="en-US" dirty="0"/>
              <a:t>項</a:t>
            </a:r>
            <a:r>
              <a:rPr lang="en-US" altLang="ja-JP" dirty="0"/>
              <a:t> </a:t>
            </a:r>
            <a:r>
              <a:rPr kumimoji="1" lang="ja-JP" altLang="en-US" dirty="0"/>
              <a:t>）</a:t>
            </a:r>
            <a:endParaRPr kumimoji="1" lang="en-US" altLang="ja-JP" dirty="0"/>
          </a:p>
          <a:p>
            <a:r>
              <a:rPr lang="ja-JP" altLang="en-US" dirty="0"/>
              <a:t>しかし、アメリカでは著作権侵害での提訴が相次いでいる。</a:t>
            </a:r>
            <a:endParaRPr lang="en-US" altLang="ja-JP" dirty="0"/>
          </a:p>
        </p:txBody>
      </p:sp>
      <p:sp>
        <p:nvSpPr>
          <p:cNvPr id="4" name="テキスト ボックス 3">
            <a:extLst>
              <a:ext uri="{FF2B5EF4-FFF2-40B4-BE49-F238E27FC236}">
                <a16:creationId xmlns:a16="http://schemas.microsoft.com/office/drawing/2014/main" id="{304A7D7F-49AA-7E96-871B-B5F5B9A77BE6}"/>
              </a:ext>
            </a:extLst>
          </p:cNvPr>
          <p:cNvSpPr txBox="1"/>
          <p:nvPr/>
        </p:nvSpPr>
        <p:spPr>
          <a:xfrm>
            <a:off x="899592" y="4365104"/>
            <a:ext cx="6429965" cy="369332"/>
          </a:xfrm>
          <a:prstGeom prst="rect">
            <a:avLst/>
          </a:prstGeom>
          <a:noFill/>
        </p:spPr>
        <p:txBody>
          <a:bodyPr wrap="none" rtlCol="0">
            <a:spAutoFit/>
          </a:bodyPr>
          <a:lstStyle/>
          <a:p>
            <a:pPr marL="0" lvl="1"/>
            <a:r>
              <a:rPr lang="en-US" altLang="ja-JP" dirty="0"/>
              <a:t>CP</a:t>
            </a:r>
            <a:r>
              <a:rPr lang="ja-JP" altLang="en-US" dirty="0"/>
              <a:t>資料：</a:t>
            </a:r>
            <a:r>
              <a:rPr lang="en-US" altLang="ja-JP" dirty="0"/>
              <a:t>AI</a:t>
            </a:r>
            <a:r>
              <a:rPr lang="ja-JP" altLang="en-US" dirty="0"/>
              <a:t>訓練「無断で作品使用」（朝日新聞 </a:t>
            </a:r>
            <a:r>
              <a:rPr lang="en-US" altLang="ja-JP" dirty="0"/>
              <a:t>2023</a:t>
            </a:r>
            <a:r>
              <a:rPr lang="ja-JP" altLang="en-US" dirty="0"/>
              <a:t>年</a:t>
            </a:r>
            <a:r>
              <a:rPr lang="en-US" altLang="ja-JP" dirty="0"/>
              <a:t>4</a:t>
            </a:r>
            <a:r>
              <a:rPr lang="ja-JP" altLang="en-US" dirty="0"/>
              <a:t>月</a:t>
            </a:r>
            <a:r>
              <a:rPr lang="en-US" altLang="ja-JP" dirty="0"/>
              <a:t>13</a:t>
            </a:r>
            <a:r>
              <a:rPr lang="ja-JP" altLang="en-US" dirty="0"/>
              <a:t>日）</a:t>
            </a:r>
            <a:endParaRPr lang="en-US" altLang="ja-JP" dirty="0"/>
          </a:p>
        </p:txBody>
      </p:sp>
    </p:spTree>
    <p:extLst>
      <p:ext uri="{BB962C8B-B14F-4D97-AF65-F5344CB8AC3E}">
        <p14:creationId xmlns:p14="http://schemas.microsoft.com/office/powerpoint/2010/main" val="2347085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学校教育での著作物の使用</a:t>
            </a:r>
          </a:p>
        </p:txBody>
      </p:sp>
      <p:sp>
        <p:nvSpPr>
          <p:cNvPr id="3" name="コンテンツ プレースホルダ 2"/>
          <p:cNvSpPr>
            <a:spLocks noGrp="1"/>
          </p:cNvSpPr>
          <p:nvPr>
            <p:ph idx="1"/>
          </p:nvPr>
        </p:nvSpPr>
        <p:spPr/>
        <p:txBody>
          <a:bodyPr>
            <a:normAutofit/>
          </a:bodyPr>
          <a:lstStyle/>
          <a:p>
            <a:r>
              <a:rPr kumimoji="1" lang="ja-JP" altLang="en-US" dirty="0"/>
              <a:t>学校教育は多くの著作物を使用す</a:t>
            </a:r>
            <a:r>
              <a:rPr lang="ja-JP" altLang="en-US" dirty="0"/>
              <a:t>る。</a:t>
            </a:r>
            <a:endParaRPr lang="en-US" altLang="ja-JP" dirty="0"/>
          </a:p>
          <a:p>
            <a:pPr lvl="1"/>
            <a:r>
              <a:rPr kumimoji="1" lang="ja-JP" altLang="en-US" dirty="0"/>
              <a:t>教科書</a:t>
            </a:r>
            <a:r>
              <a:rPr lang="ja-JP" altLang="en-US" dirty="0"/>
              <a:t>、</a:t>
            </a:r>
            <a:r>
              <a:rPr kumimoji="1" lang="ja-JP" altLang="en-US" dirty="0"/>
              <a:t>参考書、</a:t>
            </a:r>
            <a:r>
              <a:rPr lang="ja-JP" altLang="en-US" dirty="0"/>
              <a:t>問題集</a:t>
            </a:r>
            <a:endParaRPr lang="en-US" altLang="ja-JP" dirty="0"/>
          </a:p>
          <a:p>
            <a:pPr lvl="1"/>
            <a:r>
              <a:rPr lang="ja-JP" altLang="en-US" dirty="0"/>
              <a:t>試験問題の素材</a:t>
            </a:r>
            <a:endParaRPr lang="en-US" altLang="ja-JP" dirty="0"/>
          </a:p>
          <a:p>
            <a:pPr lvl="1"/>
            <a:r>
              <a:rPr kumimoji="1" lang="ja-JP" altLang="en-US" dirty="0"/>
              <a:t>ウェブにある動画、放送の録画</a:t>
            </a:r>
            <a:endParaRPr kumimoji="1" lang="en-US" altLang="ja-JP" dirty="0"/>
          </a:p>
          <a:p>
            <a:r>
              <a:rPr lang="ja-JP" altLang="en-US" dirty="0"/>
              <a:t>教師が教材として使用するだけでなく、児童・生徒が自主的に使用する著作物もある。</a:t>
            </a:r>
            <a:endParaRPr lang="en-US" altLang="ja-JP" dirty="0"/>
          </a:p>
          <a:p>
            <a:r>
              <a:rPr lang="ja-JP" altLang="en-US" dirty="0"/>
              <a:t>教師、あるいは児童・生徒が制作した著作物の扱いについても理解が必要。</a:t>
            </a:r>
            <a:endParaRPr lang="en-US" altLang="ja-JP"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E17D78-3987-1694-2259-3EB4B5AA435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D1559013-79C3-A0C7-B9C2-57EE5E3D0AAE}"/>
              </a:ext>
            </a:extLst>
          </p:cNvPr>
          <p:cNvSpPr>
            <a:spLocks noGrp="1"/>
          </p:cNvSpPr>
          <p:nvPr>
            <p:ph idx="1"/>
          </p:nvPr>
        </p:nvSpPr>
        <p:spPr/>
        <p:txBody>
          <a:bodyPr/>
          <a:lstStyle/>
          <a:p>
            <a:r>
              <a:rPr lang="ja-JP" altLang="en-US" dirty="0"/>
              <a:t>著作権法第</a:t>
            </a:r>
            <a:r>
              <a:rPr lang="en-US" altLang="ja-JP" dirty="0"/>
              <a:t>30</a:t>
            </a:r>
            <a:r>
              <a:rPr lang="ja-JP" altLang="en-US" dirty="0"/>
              <a:t>条の</a:t>
            </a:r>
            <a:r>
              <a:rPr lang="en-US" altLang="ja-JP" dirty="0"/>
              <a:t>4</a:t>
            </a:r>
            <a:r>
              <a:rPr lang="ja-JP" altLang="en-US" dirty="0"/>
              <a:t>：</a:t>
            </a:r>
            <a:r>
              <a:rPr kumimoji="1" lang="ja-JP" altLang="en-US" dirty="0"/>
              <a:t>著作物は、次に掲げる場合その他の当該著作物に表現された思想又は感情を自ら享受し又は他人に享受させることを目的としない場合には、その必要と認められる限度において、いずれの方法によるかを問わず、利用することができる。ただし、当該著作物の種類及び用途並びに当該利用の態様に照らし著作権者の利益を不当に害することとなる場合は、この限りでない。</a:t>
            </a:r>
          </a:p>
        </p:txBody>
      </p:sp>
    </p:spTree>
    <p:extLst>
      <p:ext uri="{BB962C8B-B14F-4D97-AF65-F5344CB8AC3E}">
        <p14:creationId xmlns:p14="http://schemas.microsoft.com/office/powerpoint/2010/main" val="41153761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A9914B-2D20-2BA7-B7DD-5AD6B65DE17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1C87490D-DB7F-9C2E-372E-2C01AD105BCA}"/>
              </a:ext>
            </a:extLst>
          </p:cNvPr>
          <p:cNvSpPr>
            <a:spLocks noGrp="1"/>
          </p:cNvSpPr>
          <p:nvPr>
            <p:ph idx="1"/>
          </p:nvPr>
        </p:nvSpPr>
        <p:spPr/>
        <p:txBody>
          <a:bodyPr>
            <a:normAutofit/>
          </a:bodyPr>
          <a:lstStyle/>
          <a:p>
            <a:pPr marL="971550" lvl="1" indent="-514350">
              <a:buFont typeface="+mj-lt"/>
              <a:buAutoNum type="arabicPeriod"/>
            </a:pPr>
            <a:r>
              <a:rPr kumimoji="1" lang="ja-JP" altLang="en-US" dirty="0"/>
              <a:t>（省略）</a:t>
            </a:r>
            <a:endParaRPr kumimoji="1" lang="en-US" altLang="ja-JP" dirty="0"/>
          </a:p>
          <a:p>
            <a:pPr marL="971550" lvl="1" indent="-514350">
              <a:buFont typeface="+mj-lt"/>
              <a:buAutoNum type="arabicPeriod"/>
            </a:pPr>
            <a:r>
              <a:rPr kumimoji="1" lang="ja-JP" altLang="en-US" dirty="0"/>
              <a:t>情報解析（多数の著作物その他の大量の情報から、当該情報を構成する言語、音、影像その他の要素に係る情報を抽出し、比較、分類その他の解析を行うことをいう。第四十七条の五第一項第二号において同じ。）の用に供する場合</a:t>
            </a:r>
            <a:endParaRPr kumimoji="1" lang="en-US" altLang="ja-JP" dirty="0"/>
          </a:p>
          <a:p>
            <a:pPr marL="971550" lvl="1" indent="-514350">
              <a:buFont typeface="+mj-lt"/>
              <a:buAutoNum type="arabicPeriod"/>
            </a:pPr>
            <a:r>
              <a:rPr lang="ja-JP" altLang="en-US" dirty="0"/>
              <a:t>（省略）</a:t>
            </a:r>
            <a:endParaRPr kumimoji="1" lang="en-US" altLang="ja-JP" dirty="0"/>
          </a:p>
          <a:p>
            <a:endParaRPr kumimoji="1" lang="ja-JP" altLang="en-US" dirty="0"/>
          </a:p>
        </p:txBody>
      </p:sp>
    </p:spTree>
    <p:extLst>
      <p:ext uri="{BB962C8B-B14F-4D97-AF65-F5344CB8AC3E}">
        <p14:creationId xmlns:p14="http://schemas.microsoft.com/office/powerpoint/2010/main" val="38057152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0F3F9D-1FA6-CE7A-6BD9-3A5FA0829702}"/>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E977D0CF-B801-5CFC-1E0E-4973DF23A82E}"/>
              </a:ext>
            </a:extLst>
          </p:cNvPr>
          <p:cNvSpPr>
            <a:spLocks noGrp="1"/>
          </p:cNvSpPr>
          <p:nvPr>
            <p:ph idx="1"/>
          </p:nvPr>
        </p:nvSpPr>
        <p:spPr/>
        <p:txBody>
          <a:bodyPr/>
          <a:lstStyle/>
          <a:p>
            <a:r>
              <a:rPr kumimoji="1" lang="ja-JP" altLang="en-US" dirty="0"/>
              <a:t>既存の</a:t>
            </a:r>
            <a:r>
              <a:rPr kumimoji="1" lang="en-US" altLang="ja-JP" dirty="0"/>
              <a:t>AI</a:t>
            </a:r>
            <a:r>
              <a:rPr kumimoji="1" lang="ja-JP" altLang="en-US" dirty="0"/>
              <a:t>サービスが対応を迫られる可能性はあるが、そのユーザである教員が著作権侵害を訴えられることはないだろう。</a:t>
            </a:r>
            <a:endParaRPr kumimoji="1" lang="en-US" altLang="ja-JP" dirty="0"/>
          </a:p>
          <a:p>
            <a:r>
              <a:rPr lang="ja-JP" altLang="en-US" dirty="0"/>
              <a:t>ただし、ファインチューニングなど、教員自身が</a:t>
            </a:r>
            <a:r>
              <a:rPr lang="en-US" altLang="ja-JP" dirty="0"/>
              <a:t>AI</a:t>
            </a:r>
            <a:r>
              <a:rPr lang="ja-JP" altLang="en-US" dirty="0"/>
              <a:t>に追加の学習をさせれば、著作権侵害となる可能性はある。</a:t>
            </a:r>
            <a:endParaRPr kumimoji="1" lang="ja-JP" altLang="en-US" dirty="0"/>
          </a:p>
        </p:txBody>
      </p:sp>
    </p:spTree>
    <p:extLst>
      <p:ext uri="{BB962C8B-B14F-4D97-AF65-F5344CB8AC3E}">
        <p14:creationId xmlns:p14="http://schemas.microsoft.com/office/powerpoint/2010/main" val="7032979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0BEC93-FF17-E9D8-F82A-328DB396D251}"/>
              </a:ext>
            </a:extLst>
          </p:cNvPr>
          <p:cNvSpPr>
            <a:spLocks noGrp="1"/>
          </p:cNvSpPr>
          <p:nvPr>
            <p:ph type="title"/>
          </p:nvPr>
        </p:nvSpPr>
        <p:spPr/>
        <p:txBody>
          <a:bodyPr>
            <a:normAutofit/>
          </a:bodyPr>
          <a:lstStyle/>
          <a:p>
            <a:r>
              <a:rPr kumimoji="1" lang="ja-JP" altLang="en-US" dirty="0"/>
              <a:t>類似作品は著作権侵害か？</a:t>
            </a:r>
          </a:p>
        </p:txBody>
      </p:sp>
      <p:sp>
        <p:nvSpPr>
          <p:cNvPr id="3" name="コンテンツ プレースホルダー 2">
            <a:extLst>
              <a:ext uri="{FF2B5EF4-FFF2-40B4-BE49-F238E27FC236}">
                <a16:creationId xmlns:a16="http://schemas.microsoft.com/office/drawing/2014/main" id="{8B48019D-6882-3F0D-08E3-777EE9694F09}"/>
              </a:ext>
            </a:extLst>
          </p:cNvPr>
          <p:cNvSpPr>
            <a:spLocks noGrp="1"/>
          </p:cNvSpPr>
          <p:nvPr>
            <p:ph idx="1"/>
          </p:nvPr>
        </p:nvSpPr>
        <p:spPr/>
        <p:txBody>
          <a:bodyPr/>
          <a:lstStyle/>
          <a:p>
            <a:r>
              <a:rPr kumimoji="1" lang="ja-JP" altLang="en-US" dirty="0"/>
              <a:t>生徒が具体的な人名や作品名を挙げて「〇〇のような作品を作って」と</a:t>
            </a:r>
            <a:r>
              <a:rPr kumimoji="1" lang="en-US" altLang="ja-JP" dirty="0"/>
              <a:t>AI</a:t>
            </a:r>
            <a:r>
              <a:rPr kumimoji="1" lang="ja-JP" altLang="en-US" dirty="0"/>
              <a:t>に指示した結果、類似した作品が出力された。これは著作権の侵害になるか？</a:t>
            </a:r>
          </a:p>
        </p:txBody>
      </p:sp>
    </p:spTree>
    <p:extLst>
      <p:ext uri="{BB962C8B-B14F-4D97-AF65-F5344CB8AC3E}">
        <p14:creationId xmlns:p14="http://schemas.microsoft.com/office/powerpoint/2010/main" val="2603782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80BDB4-53CB-F504-2307-FC67E29E87EE}"/>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B9C3136D-A49D-FDDD-7C4E-318B2019A7A2}"/>
              </a:ext>
            </a:extLst>
          </p:cNvPr>
          <p:cNvSpPr>
            <a:spLocks noGrp="1"/>
          </p:cNvSpPr>
          <p:nvPr>
            <p:ph idx="1"/>
          </p:nvPr>
        </p:nvSpPr>
        <p:spPr/>
        <p:txBody>
          <a:bodyPr>
            <a:normAutofit lnSpcReduction="10000"/>
          </a:bodyPr>
          <a:lstStyle/>
          <a:p>
            <a:r>
              <a:rPr kumimoji="1" lang="ja-JP" altLang="en-US" dirty="0"/>
              <a:t>「〇〇のような作品を作って」と指示することそのものは問題ない。</a:t>
            </a:r>
            <a:endParaRPr kumimoji="1" lang="en-US" altLang="ja-JP" dirty="0"/>
          </a:p>
          <a:p>
            <a:pPr lvl="1"/>
            <a:r>
              <a:rPr kumimoji="1" lang="en-US" altLang="ja-JP" dirty="0"/>
              <a:t>AI</a:t>
            </a:r>
            <a:r>
              <a:rPr lang="ja-JP" altLang="en-US" dirty="0"/>
              <a:t>の関与の有無にかかわらず、既存著作物の</a:t>
            </a:r>
            <a:r>
              <a:rPr kumimoji="1" lang="ja-JP" altLang="en-US" dirty="0"/>
              <a:t>作風やアイデアを参考に、別の著作物を制作す</a:t>
            </a:r>
            <a:r>
              <a:rPr lang="ja-JP" altLang="en-US" dirty="0"/>
              <a:t>ることは問題ない。</a:t>
            </a:r>
            <a:endParaRPr lang="en-US" altLang="ja-JP" dirty="0"/>
          </a:p>
          <a:p>
            <a:pPr lvl="1"/>
            <a:r>
              <a:rPr lang="ja-JP" altLang="en-US" dirty="0"/>
              <a:t>著作権は、アイデアではなく、アイデアの表現を守る。</a:t>
            </a:r>
            <a:endParaRPr lang="en-US" altLang="ja-JP" dirty="0"/>
          </a:p>
          <a:p>
            <a:r>
              <a:rPr lang="ja-JP" altLang="en-US" dirty="0"/>
              <a:t>しかし、</a:t>
            </a:r>
            <a:r>
              <a:rPr lang="en-US" altLang="ja-JP" dirty="0"/>
              <a:t>AI</a:t>
            </a:r>
            <a:r>
              <a:rPr lang="ja-JP" altLang="en-US" dirty="0"/>
              <a:t>が生成したものが既存の著作物と類似してしまうと、著作権侵害となる可能性がある。</a:t>
            </a:r>
            <a:endParaRPr lang="en-US" altLang="ja-JP" dirty="0"/>
          </a:p>
        </p:txBody>
      </p:sp>
    </p:spTree>
    <p:extLst>
      <p:ext uri="{BB962C8B-B14F-4D97-AF65-F5344CB8AC3E}">
        <p14:creationId xmlns:p14="http://schemas.microsoft.com/office/powerpoint/2010/main" val="17991471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著作権に関する契約</a:t>
            </a:r>
          </a:p>
        </p:txBody>
      </p:sp>
      <p:sp>
        <p:nvSpPr>
          <p:cNvPr id="3" name="コンテンツ プレースホルダ 2"/>
          <p:cNvSpPr>
            <a:spLocks noGrp="1"/>
          </p:cNvSpPr>
          <p:nvPr>
            <p:ph idx="1"/>
          </p:nvPr>
        </p:nvSpPr>
        <p:spPr/>
        <p:txBody>
          <a:bodyPr>
            <a:normAutofit/>
          </a:bodyPr>
          <a:lstStyle/>
          <a:p>
            <a:r>
              <a:rPr kumimoji="1" lang="en-US" altLang="ja-JP" dirty="0"/>
              <a:t>ICT</a:t>
            </a:r>
            <a:r>
              <a:rPr lang="ja-JP" altLang="en-US" dirty="0"/>
              <a:t>を利用した教育が普及</a:t>
            </a:r>
            <a:endParaRPr lang="en-US" altLang="ja-JP" dirty="0"/>
          </a:p>
          <a:p>
            <a:pPr lvl="1"/>
            <a:r>
              <a:rPr lang="ja-JP" altLang="en-US" dirty="0"/>
              <a:t>教師が著作権契約に直面する</a:t>
            </a:r>
            <a:endParaRPr lang="en-US" altLang="ja-JP" dirty="0"/>
          </a:p>
          <a:p>
            <a:pPr lvl="1"/>
            <a:r>
              <a:rPr lang="ja-JP" altLang="en-US" dirty="0"/>
              <a:t>トラブル回避のため書面契約が望ましい</a:t>
            </a:r>
            <a:endParaRPr lang="en-US" altLang="ja-JP" dirty="0"/>
          </a:p>
          <a:p>
            <a:r>
              <a:rPr kumimoji="1" lang="ja-JP" altLang="en-US" dirty="0"/>
              <a:t>文化庁</a:t>
            </a:r>
            <a:r>
              <a:rPr lang="ja-JP" altLang="en-US" dirty="0"/>
              <a:t>は</a:t>
            </a:r>
            <a:r>
              <a:rPr kumimoji="1" lang="ja-JP" altLang="en-US" dirty="0"/>
              <a:t>ウェブページ</a:t>
            </a:r>
            <a:r>
              <a:rPr lang="ja-JP" altLang="en-US" dirty="0"/>
              <a:t>で</a:t>
            </a:r>
            <a:r>
              <a:rPr kumimoji="1" lang="ja-JP" altLang="en-US" dirty="0"/>
              <a:t>著作権契約を支援</a:t>
            </a:r>
            <a:endParaRPr kumimoji="1" lang="en-US" altLang="ja-JP" dirty="0"/>
          </a:p>
          <a:p>
            <a:pPr lvl="1"/>
            <a:r>
              <a:rPr kumimoji="1" lang="ja-JP" altLang="en-US" dirty="0">
                <a:hlinkClick r:id="rId2"/>
              </a:rPr>
              <a:t>著作権契約書作成支援システム</a:t>
            </a:r>
            <a:endParaRPr kumimoji="1" lang="en-US" altLang="ja-JP" dirty="0"/>
          </a:p>
          <a:p>
            <a:pPr lvl="1"/>
            <a:r>
              <a:rPr lang="ja-JP" altLang="en-US" dirty="0">
                <a:hlinkClick r:id="rId3"/>
              </a:rPr>
              <a:t>誰でもできる著作権契約マニュアル</a:t>
            </a:r>
            <a:endParaRPr lang="en-US" altLang="ja-JP"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著作権教育に使えるサイト</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u="sng" dirty="0"/>
              <a:t>新学習指導要領では、発明・著作権などの知的財産に関する指導事項が盛り込まれた</a:t>
            </a:r>
            <a:r>
              <a:rPr lang="ja-JP" altLang="en-US" dirty="0"/>
              <a:t>。</a:t>
            </a:r>
            <a:endParaRPr lang="en-US" altLang="ja-JP" dirty="0"/>
          </a:p>
          <a:p>
            <a:endParaRPr lang="en-US" altLang="ja-JP" dirty="0">
              <a:hlinkClick r:id="rId2"/>
            </a:endParaRPr>
          </a:p>
          <a:p>
            <a:r>
              <a:rPr lang="ja-JP" altLang="en-US" dirty="0">
                <a:hlinkClick r:id="rId3"/>
              </a:rPr>
              <a:t>文化庁著作権サイト</a:t>
            </a:r>
            <a:endParaRPr lang="en-US" altLang="ja-JP" dirty="0"/>
          </a:p>
          <a:p>
            <a:r>
              <a:rPr lang="ja-JP" altLang="en-US" dirty="0">
                <a:hlinkClick r:id="rId4"/>
              </a:rPr>
              <a:t>「知財創造教育」に関する教育プログラム</a:t>
            </a:r>
            <a:endParaRPr lang="en-US" altLang="ja-JP" dirty="0"/>
          </a:p>
          <a:p>
            <a:pPr lvl="1"/>
            <a:r>
              <a:rPr lang="ja-JP" altLang="en-US" dirty="0"/>
              <a:t>小中学校などの授業で使える学習素材を公開</a:t>
            </a:r>
            <a:endParaRPr lang="en-US" altLang="ja-JP" dirty="0"/>
          </a:p>
        </p:txBody>
      </p:sp>
      <p:sp>
        <p:nvSpPr>
          <p:cNvPr id="4" name="テキスト ボックス 3"/>
          <p:cNvSpPr txBox="1"/>
          <p:nvPr/>
        </p:nvSpPr>
        <p:spPr>
          <a:xfrm>
            <a:off x="1547664" y="2780928"/>
            <a:ext cx="6479659" cy="369332"/>
          </a:xfrm>
          <a:prstGeom prst="rect">
            <a:avLst/>
          </a:prstGeom>
          <a:noFill/>
        </p:spPr>
        <p:txBody>
          <a:bodyPr wrap="none" rtlCol="0">
            <a:spAutoFit/>
          </a:bodyPr>
          <a:lstStyle/>
          <a:p>
            <a:pPr marL="0" lvl="1"/>
            <a:r>
              <a:rPr lang="en-US" altLang="ja-JP" dirty="0"/>
              <a:t>CP</a:t>
            </a:r>
            <a:r>
              <a:rPr lang="ja-JP" altLang="en-US" dirty="0"/>
              <a:t>資料：知的財産の授業 後押し（日本教育新聞 </a:t>
            </a:r>
            <a:r>
              <a:rPr lang="en-US" altLang="ja-JP" dirty="0"/>
              <a:t>2018</a:t>
            </a:r>
            <a:r>
              <a:rPr lang="ja-JP" altLang="en-US" dirty="0"/>
              <a:t>年</a:t>
            </a:r>
            <a:r>
              <a:rPr lang="en-US" altLang="ja-JP" dirty="0"/>
              <a:t>1</a:t>
            </a:r>
            <a:r>
              <a:rPr lang="ja-JP" altLang="en-US" dirty="0"/>
              <a:t>月</a:t>
            </a:r>
            <a:r>
              <a:rPr lang="en-US" altLang="ja-JP" dirty="0"/>
              <a:t>29</a:t>
            </a:r>
            <a:r>
              <a:rPr lang="ja-JP" altLang="en-US" dirty="0"/>
              <a:t>日）</a:t>
            </a:r>
            <a:endParaRPr lang="en-US" altLang="ja-JP"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参考文献</a:t>
            </a:r>
          </a:p>
        </p:txBody>
      </p:sp>
      <p:sp>
        <p:nvSpPr>
          <p:cNvPr id="3" name="コンテンツ プレースホルダ 2"/>
          <p:cNvSpPr>
            <a:spLocks noGrp="1"/>
          </p:cNvSpPr>
          <p:nvPr>
            <p:ph idx="1"/>
          </p:nvPr>
        </p:nvSpPr>
        <p:spPr/>
        <p:txBody>
          <a:bodyPr/>
          <a:lstStyle/>
          <a:p>
            <a:r>
              <a:rPr lang="ja-JP" altLang="en-US" dirty="0"/>
              <a:t>福井健策（</a:t>
            </a:r>
            <a:r>
              <a:rPr lang="en-US" altLang="ja-JP" dirty="0"/>
              <a:t>2020</a:t>
            </a:r>
            <a:r>
              <a:rPr lang="ja-JP" altLang="en-US" dirty="0"/>
              <a:t>）改訂版 著作権とは何か 文化と創造のゆくえ　集英社</a:t>
            </a:r>
            <a:endParaRPr lang="en-US" altLang="ja-JP" dirty="0"/>
          </a:p>
          <a:p>
            <a:r>
              <a:rPr lang="ja-JP" altLang="en-US" dirty="0"/>
              <a:t>林幸助（</a:t>
            </a:r>
            <a:r>
              <a:rPr lang="en-US" altLang="ja-JP" dirty="0"/>
              <a:t>2008</a:t>
            </a:r>
            <a:r>
              <a:rPr lang="ja-JP" altLang="en-US" dirty="0"/>
              <a:t>）ちょっと待って、そのコピペ！著作権侵害の罪と罰　実業之日本社</a:t>
            </a:r>
            <a:endParaRPr lang="en-US" altLang="ja-JP" dirty="0"/>
          </a:p>
          <a:p>
            <a:r>
              <a:rPr lang="ja-JP" altLang="en-US" dirty="0"/>
              <a:t>喜連川優（</a:t>
            </a:r>
            <a:r>
              <a:rPr lang="en-US" altLang="ja-JP" dirty="0"/>
              <a:t>2024</a:t>
            </a:r>
            <a:r>
              <a:rPr lang="ja-JP" altLang="en-US" dirty="0"/>
              <a:t>）生成</a:t>
            </a:r>
            <a:r>
              <a:rPr lang="en-US" altLang="ja-JP" dirty="0"/>
              <a:t>AI</a:t>
            </a:r>
            <a:r>
              <a:rPr lang="ja-JP" altLang="en-US" dirty="0"/>
              <a:t>の論点　青弓社</a:t>
            </a:r>
            <a:endParaRPr lang="en-US" altLang="ja-JP" dirty="0"/>
          </a:p>
          <a:p>
            <a:r>
              <a:rPr lang="ja-JP" altLang="en-US" dirty="0"/>
              <a:t>上野達弘（編）（</a:t>
            </a:r>
            <a:r>
              <a:rPr lang="en-US" altLang="ja-JP" dirty="0"/>
              <a:t>2021</a:t>
            </a:r>
            <a:r>
              <a:rPr lang="ja-JP" altLang="en-US" dirty="0"/>
              <a:t>）教育現場と研究者のための著作権ガイド　有斐閣</a:t>
            </a:r>
            <a:endParaRPr lang="en-US" altLang="ja-JP"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穴埋め問題</a:t>
            </a:r>
          </a:p>
        </p:txBody>
      </p:sp>
      <p:sp>
        <p:nvSpPr>
          <p:cNvPr id="3" name="コンテンツ プレースホルダー 2"/>
          <p:cNvSpPr>
            <a:spLocks noGrp="1"/>
          </p:cNvSpPr>
          <p:nvPr>
            <p:ph idx="1"/>
          </p:nvPr>
        </p:nvSpPr>
        <p:spPr/>
        <p:txBody>
          <a:bodyPr>
            <a:normAutofit/>
          </a:bodyPr>
          <a:lstStyle/>
          <a:p>
            <a:r>
              <a:rPr kumimoji="1" lang="ja-JP" altLang="en-US" dirty="0"/>
              <a:t>著作権は、</a:t>
            </a:r>
            <a:r>
              <a:rPr kumimoji="1" lang="ja-JP" altLang="en-US" u="sng" dirty="0"/>
              <a:t>著作者の権利</a:t>
            </a:r>
            <a:r>
              <a:rPr kumimoji="1" lang="ja-JP" altLang="en-US" dirty="0"/>
              <a:t>と</a:t>
            </a:r>
            <a:r>
              <a:rPr lang="ja-JP" altLang="en-US" dirty="0"/>
              <a:t>、</a:t>
            </a:r>
            <a:r>
              <a:rPr kumimoji="1" lang="ja-JP" altLang="en-US" dirty="0"/>
              <a:t>著作物を伝える人が保持する（</a:t>
            </a:r>
            <a:r>
              <a:rPr kumimoji="1" lang="ja-JP" altLang="en-US" u="sng" dirty="0"/>
              <a:t>　　　　　　　　</a:t>
            </a:r>
            <a:r>
              <a:rPr kumimoji="1" lang="ja-JP" altLang="en-US" dirty="0"/>
              <a:t>）に分けられる。著作者の権利はさらに、（</a:t>
            </a:r>
            <a:r>
              <a:rPr kumimoji="1" lang="ja-JP" altLang="en-US" u="sng" dirty="0"/>
              <a:t>　　　　　　　</a:t>
            </a:r>
            <a:r>
              <a:rPr kumimoji="1" lang="ja-JP" altLang="en-US" dirty="0"/>
              <a:t>）と（</a:t>
            </a:r>
            <a:r>
              <a:rPr kumimoji="1" lang="ja-JP" altLang="en-US" u="sng" dirty="0"/>
              <a:t>　　　　　　　　</a:t>
            </a:r>
            <a:r>
              <a:rPr kumimoji="1" lang="ja-JP" altLang="en-US" dirty="0"/>
              <a:t>）から構成される。</a:t>
            </a:r>
            <a:endParaRPr kumimoji="1" lang="en-US" altLang="ja-JP" dirty="0"/>
          </a:p>
          <a:p>
            <a:r>
              <a:rPr lang="ja-JP" altLang="en-US" dirty="0"/>
              <a:t>著作権者は、その著作物の利用について、何ができるかを決めることができる。これが著作権の基本であり、（</a:t>
            </a:r>
            <a:r>
              <a:rPr lang="ja-JP" altLang="en-US" u="sng" dirty="0"/>
              <a:t>　　　　　</a:t>
            </a:r>
            <a:r>
              <a:rPr lang="ja-JP" altLang="en-US" dirty="0"/>
              <a:t>権）と呼ばれる。</a:t>
            </a:r>
            <a:endParaRPr lang="en-US" altLang="ja-JP" dirty="0"/>
          </a:p>
          <a:p>
            <a:pPr lvl="1"/>
            <a:r>
              <a:rPr kumimoji="1" lang="ja-JP" altLang="en-US" dirty="0"/>
              <a:t>著作権法第６３条に規定されている。</a:t>
            </a:r>
          </a:p>
        </p:txBody>
      </p:sp>
    </p:spTree>
    <p:extLst>
      <p:ext uri="{BB962C8B-B14F-4D97-AF65-F5344CB8AC3E}">
        <p14:creationId xmlns:p14="http://schemas.microsoft.com/office/powerpoint/2010/main" val="21955215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著作権法では、著作物の</a:t>
            </a:r>
            <a:r>
              <a:rPr lang="ja-JP" altLang="en-US" dirty="0"/>
              <a:t>利用形態・目的ごとに権利を定めている。これらの権利を総称して（</a:t>
            </a:r>
            <a:r>
              <a:rPr lang="ja-JP" altLang="en-US" u="sng" dirty="0"/>
              <a:t>　　　　　</a:t>
            </a:r>
            <a:r>
              <a:rPr lang="ja-JP" altLang="en-US" dirty="0"/>
              <a:t>権）と呼ぶ。</a:t>
            </a:r>
            <a:endParaRPr lang="en-US" altLang="ja-JP" dirty="0"/>
          </a:p>
          <a:p>
            <a:pPr lvl="1"/>
            <a:r>
              <a:rPr kumimoji="1" lang="ja-JP" altLang="en-US" dirty="0"/>
              <a:t>複製権，貸与権など</a:t>
            </a:r>
          </a:p>
        </p:txBody>
      </p:sp>
    </p:spTree>
    <p:extLst>
      <p:ext uri="{BB962C8B-B14F-4D97-AF65-F5344CB8AC3E}">
        <p14:creationId xmlns:p14="http://schemas.microsoft.com/office/powerpoint/2010/main" val="64303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著作権の構造</a:t>
            </a:r>
          </a:p>
        </p:txBody>
      </p:sp>
      <p:graphicFrame>
        <p:nvGraphicFramePr>
          <p:cNvPr id="5" name="図表 4"/>
          <p:cNvGraphicFramePr/>
          <p:nvPr>
            <p:extLst>
              <p:ext uri="{D42A27DB-BD31-4B8C-83A1-F6EECF244321}">
                <p14:modId xmlns:p14="http://schemas.microsoft.com/office/powerpoint/2010/main" val="1937664021"/>
              </p:ext>
            </p:extLst>
          </p:nvPr>
        </p:nvGraphicFramePr>
        <p:xfrm>
          <a:off x="714348" y="1428735"/>
          <a:ext cx="7416000" cy="49530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記述問題</a:t>
            </a:r>
          </a:p>
        </p:txBody>
      </p:sp>
      <p:sp>
        <p:nvSpPr>
          <p:cNvPr id="3" name="コンテンツ プレースホルダー 2"/>
          <p:cNvSpPr>
            <a:spLocks noGrp="1"/>
          </p:cNvSpPr>
          <p:nvPr>
            <p:ph idx="1"/>
          </p:nvPr>
        </p:nvSpPr>
        <p:spPr/>
        <p:txBody>
          <a:bodyPr>
            <a:normAutofit/>
          </a:bodyPr>
          <a:lstStyle/>
          <a:p>
            <a:r>
              <a:rPr kumimoji="1" lang="ja-JP" altLang="en-US" dirty="0"/>
              <a:t>教育機関における著作物の複製は認められていますが、無制限に許されているわけではありません。どのような制限がかけられていますか？</a:t>
            </a:r>
            <a:endParaRPr kumimoji="1" lang="en-US" altLang="ja-JP" dirty="0"/>
          </a:p>
          <a:p>
            <a:r>
              <a:rPr kumimoji="1" lang="ja-JP" altLang="en-US" dirty="0"/>
              <a:t>平成</a:t>
            </a:r>
            <a:r>
              <a:rPr kumimoji="1" lang="en-US" altLang="ja-JP" dirty="0"/>
              <a:t>30</a:t>
            </a:r>
            <a:r>
              <a:rPr kumimoji="1" lang="ja-JP" altLang="en-US" dirty="0"/>
              <a:t>年に、教育機関における複製等を定めた著作権法第</a:t>
            </a:r>
            <a:r>
              <a:rPr kumimoji="1" lang="en-US" altLang="ja-JP" dirty="0"/>
              <a:t>35</a:t>
            </a:r>
            <a:r>
              <a:rPr kumimoji="1" lang="ja-JP" altLang="en-US" dirty="0"/>
              <a:t>条が改正されました。この改正の趣旨（従来の問題点、および、改正の内容）を説明してください。</a:t>
            </a:r>
            <a:endParaRPr kumimoji="1" lang="en-US" altLang="ja-JP" dirty="0"/>
          </a:p>
        </p:txBody>
      </p:sp>
    </p:spTree>
    <p:extLst>
      <p:ext uri="{BB962C8B-B14F-4D97-AF65-F5344CB8AC3E}">
        <p14:creationId xmlns:p14="http://schemas.microsoft.com/office/powerpoint/2010/main" val="24863101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学生が書くレポートでのいわゆる「コピペ」が、他の著作物の引用であると認められないことがほとんどなのはなぜでしょうか？　著作権で定められた引用に関する規定に言及しながら説明してください。</a:t>
            </a:r>
          </a:p>
        </p:txBody>
      </p:sp>
    </p:spTree>
    <p:extLst>
      <p:ext uri="{BB962C8B-B14F-4D97-AF65-F5344CB8AC3E}">
        <p14:creationId xmlns:p14="http://schemas.microsoft.com/office/powerpoint/2010/main" val="1438369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著作権と著作隣接権</a:t>
            </a:r>
          </a:p>
        </p:txBody>
      </p:sp>
      <p:sp>
        <p:nvSpPr>
          <p:cNvPr id="3" name="コンテンツ プレースホルダ 2"/>
          <p:cNvSpPr>
            <a:spLocks noGrp="1"/>
          </p:cNvSpPr>
          <p:nvPr>
            <p:ph idx="1"/>
          </p:nvPr>
        </p:nvSpPr>
        <p:spPr/>
        <p:txBody>
          <a:bodyPr/>
          <a:lstStyle/>
          <a:p>
            <a:r>
              <a:rPr kumimoji="1" lang="ja-JP" altLang="en-US" u="sng" dirty="0">
                <a:solidFill>
                  <a:srgbClr val="FF0000"/>
                </a:solidFill>
              </a:rPr>
              <a:t>著作者の権利</a:t>
            </a:r>
            <a:endParaRPr kumimoji="1" lang="en-US" altLang="ja-JP" u="sng" dirty="0">
              <a:solidFill>
                <a:srgbClr val="FF0000"/>
              </a:solidFill>
            </a:endParaRPr>
          </a:p>
          <a:p>
            <a:pPr lvl="1"/>
            <a:r>
              <a:rPr lang="ja-JP" altLang="en-US" dirty="0"/>
              <a:t>著作物を制作した人の権利</a:t>
            </a:r>
            <a:endParaRPr lang="en-US" altLang="ja-JP" dirty="0"/>
          </a:p>
          <a:p>
            <a:pPr lvl="1"/>
            <a:r>
              <a:rPr kumimoji="1" lang="ja-JP" altLang="en-US" dirty="0"/>
              <a:t>著作物：思想又は感情を創作的に表現したものであって、文芸</a:t>
            </a:r>
            <a:r>
              <a:rPr lang="ja-JP" altLang="en-US" dirty="0"/>
              <a:t>、</a:t>
            </a:r>
            <a:r>
              <a:rPr kumimoji="1" lang="ja-JP" altLang="en-US" dirty="0"/>
              <a:t>学術</a:t>
            </a:r>
            <a:r>
              <a:rPr lang="ja-JP" altLang="en-US" dirty="0"/>
              <a:t>、</a:t>
            </a:r>
            <a:r>
              <a:rPr kumimoji="1" lang="ja-JP" altLang="en-US" dirty="0"/>
              <a:t>美術又は音楽の範囲に属するものをいう。（著作権法第２条）</a:t>
            </a:r>
            <a:endParaRPr kumimoji="1" lang="en-US" altLang="ja-JP" dirty="0"/>
          </a:p>
          <a:p>
            <a:r>
              <a:rPr lang="ja-JP" altLang="en-US" u="sng" dirty="0">
                <a:solidFill>
                  <a:srgbClr val="FF0000"/>
                </a:solidFill>
              </a:rPr>
              <a:t>著作隣接権</a:t>
            </a:r>
            <a:endParaRPr lang="en-US" altLang="ja-JP" u="sng" dirty="0">
              <a:solidFill>
                <a:srgbClr val="FF0000"/>
              </a:solidFill>
            </a:endParaRPr>
          </a:p>
          <a:p>
            <a:pPr lvl="1"/>
            <a:r>
              <a:rPr kumimoji="1" lang="ja-JP" altLang="en-US" dirty="0"/>
              <a:t>著作物（例：楽曲と歌詞）を伝える人の権利。歌手や演奏者のような実演家、</a:t>
            </a:r>
            <a:r>
              <a:rPr kumimoji="1" lang="en-US" altLang="ja-JP" dirty="0"/>
              <a:t>CD</a:t>
            </a:r>
            <a:r>
              <a:rPr kumimoji="1" lang="ja-JP" altLang="en-US" dirty="0"/>
              <a:t>の製作者などが持つ。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著作者人格権と著作財産権</a:t>
            </a:r>
          </a:p>
        </p:txBody>
      </p:sp>
      <p:sp>
        <p:nvSpPr>
          <p:cNvPr id="3" name="コンテンツ プレースホルダ 2"/>
          <p:cNvSpPr>
            <a:spLocks noGrp="1"/>
          </p:cNvSpPr>
          <p:nvPr>
            <p:ph idx="1"/>
          </p:nvPr>
        </p:nvSpPr>
        <p:spPr/>
        <p:txBody>
          <a:bodyPr>
            <a:normAutofit fontScale="92500" lnSpcReduction="20000"/>
          </a:bodyPr>
          <a:lstStyle/>
          <a:p>
            <a:r>
              <a:rPr kumimoji="1" lang="ja-JP" altLang="en-US" u="sng" dirty="0">
                <a:solidFill>
                  <a:srgbClr val="FF0000"/>
                </a:solidFill>
              </a:rPr>
              <a:t>著作者人格権</a:t>
            </a:r>
            <a:endParaRPr kumimoji="1" lang="en-US" altLang="ja-JP" u="sng" dirty="0">
              <a:solidFill>
                <a:srgbClr val="FF0000"/>
              </a:solidFill>
            </a:endParaRPr>
          </a:p>
          <a:p>
            <a:pPr lvl="1"/>
            <a:r>
              <a:rPr lang="ja-JP" altLang="en-US" dirty="0"/>
              <a:t>著作者の人格を侵害されない権利。プライドの問題。</a:t>
            </a:r>
            <a:endParaRPr lang="en-US" altLang="ja-JP" dirty="0"/>
          </a:p>
          <a:p>
            <a:pPr lvl="1"/>
            <a:r>
              <a:rPr lang="ja-JP" altLang="en-US" dirty="0"/>
              <a:t>他人に譲渡できない。</a:t>
            </a:r>
            <a:endParaRPr lang="en-US" altLang="ja-JP" dirty="0"/>
          </a:p>
          <a:p>
            <a:pPr lvl="1"/>
            <a:r>
              <a:rPr lang="ja-JP" altLang="en-US" dirty="0"/>
              <a:t>著作者の意に反する改変（替え歌、パロディなど）は、この権利（同一性保持権）の侵害になりうる。</a:t>
            </a:r>
            <a:endParaRPr kumimoji="1" lang="en-US" altLang="ja-JP" dirty="0"/>
          </a:p>
          <a:p>
            <a:r>
              <a:rPr lang="ja-JP" altLang="en-US" u="sng" dirty="0">
                <a:solidFill>
                  <a:srgbClr val="FF0000"/>
                </a:solidFill>
              </a:rPr>
              <a:t>著作財産権</a:t>
            </a:r>
            <a:endParaRPr lang="en-US" altLang="ja-JP" u="sng" dirty="0">
              <a:solidFill>
                <a:srgbClr val="FF0000"/>
              </a:solidFill>
            </a:endParaRPr>
          </a:p>
          <a:p>
            <a:pPr lvl="1"/>
            <a:r>
              <a:rPr kumimoji="1" lang="ja-JP" altLang="en-US" dirty="0"/>
              <a:t>個人の財産としての著作物に関する権利</a:t>
            </a:r>
            <a:endParaRPr kumimoji="1" lang="en-US" altLang="ja-JP" dirty="0"/>
          </a:p>
          <a:p>
            <a:pPr lvl="1"/>
            <a:r>
              <a:rPr kumimoji="1" lang="ja-JP" altLang="en-US" dirty="0"/>
              <a:t>他人に譲渡可能。譲渡すると、著作者と著作権者が異なることになる。</a:t>
            </a:r>
            <a:endParaRPr kumimoji="1" lang="en-US" altLang="ja-JP" dirty="0"/>
          </a:p>
          <a:p>
            <a:pPr lvl="1"/>
            <a:r>
              <a:rPr kumimoji="1" lang="ja-JP" altLang="en-US" dirty="0"/>
              <a:t>一般に「著作権」と言っているのは、たいていこれを指している。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許諾権</a:t>
            </a:r>
          </a:p>
        </p:txBody>
      </p:sp>
      <p:sp>
        <p:nvSpPr>
          <p:cNvPr id="3" name="コンテンツ プレースホルダ 2"/>
          <p:cNvSpPr>
            <a:spLocks noGrp="1"/>
          </p:cNvSpPr>
          <p:nvPr>
            <p:ph idx="1"/>
          </p:nvPr>
        </p:nvSpPr>
        <p:spPr/>
        <p:txBody>
          <a:bodyPr/>
          <a:lstStyle/>
          <a:p>
            <a:r>
              <a:rPr kumimoji="1" lang="ja-JP" altLang="en-US" dirty="0"/>
              <a:t>著作権の基本は</a:t>
            </a:r>
            <a:r>
              <a:rPr kumimoji="1" lang="ja-JP" altLang="en-US" u="sng" dirty="0">
                <a:solidFill>
                  <a:srgbClr val="FF0000"/>
                </a:solidFill>
              </a:rPr>
              <a:t>許諾権</a:t>
            </a:r>
            <a:endParaRPr kumimoji="1" lang="en-US" altLang="ja-JP" u="sng" dirty="0">
              <a:solidFill>
                <a:srgbClr val="FF0000"/>
              </a:solidFill>
            </a:endParaRPr>
          </a:p>
          <a:p>
            <a:pPr lvl="1"/>
            <a:r>
              <a:rPr lang="ja-JP" altLang="en-US" dirty="0"/>
              <a:t>著作権者が、その著作物の利用について、</a:t>
            </a:r>
            <a:r>
              <a:rPr kumimoji="1" lang="ja-JP" altLang="en-US" dirty="0"/>
              <a:t>何ができるかを決める。</a:t>
            </a:r>
            <a:endParaRPr kumimoji="1" lang="en-US" altLang="ja-JP" dirty="0"/>
          </a:p>
          <a:p>
            <a:r>
              <a:rPr kumimoji="1" lang="ja-JP" altLang="en-US" dirty="0"/>
              <a:t>著作権者は、他人に対し、その著作物の利用を許諾することができる</a:t>
            </a:r>
            <a:r>
              <a:rPr lang="ja-JP" altLang="en-US" dirty="0"/>
              <a:t>。（著作権法第</a:t>
            </a:r>
            <a:r>
              <a:rPr lang="en-US" altLang="ja-JP" dirty="0"/>
              <a:t>63</a:t>
            </a:r>
            <a:r>
              <a:rPr lang="ja-JP" altLang="en-US" dirty="0"/>
              <a:t>条第１項）</a:t>
            </a:r>
            <a:endParaRPr kumimoji="1" lang="en-US" altLang="ja-JP"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lang="ja-JP" altLang="en-US" dirty="0"/>
              <a:t>許諾権の対象となるのは、著作財産権および著作隣接権の下にある「</a:t>
            </a:r>
            <a:r>
              <a:rPr lang="ja-JP" altLang="en-US" u="sng" dirty="0">
                <a:solidFill>
                  <a:srgbClr val="FF0000"/>
                </a:solidFill>
              </a:rPr>
              <a:t>支分権</a:t>
            </a:r>
            <a:r>
              <a:rPr lang="ja-JP" altLang="en-US" dirty="0"/>
              <a:t>」（利用形態・目的ごとに定められた権利）</a:t>
            </a:r>
            <a:endParaRPr lang="en-US" altLang="ja-JP" dirty="0"/>
          </a:p>
          <a:p>
            <a:pPr lvl="1"/>
            <a:r>
              <a:rPr lang="ja-JP" altLang="en-US" dirty="0"/>
              <a:t>複製権（録音や複写などのコピー）、</a:t>
            </a:r>
            <a:endParaRPr lang="en-US" altLang="ja-JP" dirty="0"/>
          </a:p>
          <a:p>
            <a:pPr lvl="1"/>
            <a:r>
              <a:rPr lang="ja-JP" altLang="en-US" dirty="0"/>
              <a:t>貸与権（</a:t>
            </a:r>
            <a:r>
              <a:rPr lang="en-US" altLang="ja-JP" dirty="0"/>
              <a:t>CD</a:t>
            </a:r>
            <a:r>
              <a:rPr lang="ja-JP" altLang="en-US" dirty="0"/>
              <a:t>や書籍のレンタル）、など</a:t>
            </a:r>
            <a:endParaRPr lang="en-US" altLang="ja-JP" dirty="0"/>
          </a:p>
          <a:p>
            <a:r>
              <a:rPr lang="ja-JP" altLang="en-US" dirty="0"/>
              <a:t>許諾権は、支分権それぞれに対して、独立して行使できる．</a:t>
            </a:r>
            <a:endParaRPr lang="en-US" altLang="ja-JP" dirty="0"/>
          </a:p>
          <a:p>
            <a:pPr lvl="1"/>
            <a:r>
              <a:rPr lang="ja-JP" altLang="en-US" dirty="0"/>
              <a:t>支分権ごとに財産権を譲渡することもできる。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1760</TotalTime>
  <Words>3964</Words>
  <Application>Microsoft Office PowerPoint</Application>
  <PresentationFormat>画面に合わせる (4:3)</PresentationFormat>
  <Paragraphs>226</Paragraphs>
  <Slides>51</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51</vt:i4>
      </vt:variant>
    </vt:vector>
  </HeadingPairs>
  <TitlesOfParts>
    <vt:vector size="55" baseType="lpstr">
      <vt:lpstr>游ゴシック</vt:lpstr>
      <vt:lpstr>Arial</vt:lpstr>
      <vt:lpstr>Calibri</vt:lpstr>
      <vt:lpstr>Office テーマ</vt:lpstr>
      <vt:lpstr>著作権</vt:lpstr>
      <vt:lpstr>著作権</vt:lpstr>
      <vt:lpstr>PowerPoint プレゼンテーション</vt:lpstr>
      <vt:lpstr>学校教育での著作物の使用</vt:lpstr>
      <vt:lpstr>著作権の構造</vt:lpstr>
      <vt:lpstr>著作権と著作隣接権</vt:lpstr>
      <vt:lpstr>著作者人格権と著作財産権</vt:lpstr>
      <vt:lpstr>許諾権</vt:lpstr>
      <vt:lpstr>PowerPoint プレゼンテーション</vt:lpstr>
      <vt:lpstr>複製権</vt:lpstr>
      <vt:lpstr>許諾なく利用できる場合</vt:lpstr>
      <vt:lpstr>私的利用のための複製</vt:lpstr>
      <vt:lpstr>ネット上にある著作物の私的複製</vt:lpstr>
      <vt:lpstr>教育機関における複製（旧）</vt:lpstr>
      <vt:lpstr>PowerPoint プレゼンテーション</vt:lpstr>
      <vt:lpstr>第35条の運用</vt:lpstr>
      <vt:lpstr>授業での著作物の使用</vt:lpstr>
      <vt:lpstr>PowerPoint プレゼンテーション</vt:lpstr>
      <vt:lpstr>教育での第35条の問題点</vt:lpstr>
      <vt:lpstr>平成30年（2019年）の改正</vt:lpstr>
      <vt:lpstr>教育機関における複製（新）</vt:lpstr>
      <vt:lpstr>PowerPoint プレゼンテーション</vt:lpstr>
      <vt:lpstr>授業目的公衆送信補償金制度</vt:lpstr>
      <vt:lpstr>改正された第35条の施行</vt:lpstr>
      <vt:lpstr>授業でのCD/DVDの再生・複製</vt:lpstr>
      <vt:lpstr>PowerPoint プレゼンテーション</vt:lpstr>
      <vt:lpstr>PowerPoint プレゼンテーション</vt:lpstr>
      <vt:lpstr>PowerPoint プレゼンテーション</vt:lpstr>
      <vt:lpstr>自由利用マーク</vt:lpstr>
      <vt:lpstr>フリーソフト</vt:lpstr>
      <vt:lpstr>教育現場で使えそうなフリーソフト</vt:lpstr>
      <vt:lpstr>PowerPoint プレゼンテーション</vt:lpstr>
      <vt:lpstr>「引用」と認められる条件</vt:lpstr>
      <vt:lpstr>PowerPoint プレゼンテーション</vt:lpstr>
      <vt:lpstr>PowerPoint プレゼンテーション</vt:lpstr>
      <vt:lpstr>生成AIと著作権</vt:lpstr>
      <vt:lpstr>AIが生成したものは著作物か？</vt:lpstr>
      <vt:lpstr>PowerPoint プレゼンテーション</vt:lpstr>
      <vt:lpstr>AIの学習に著作物を利用できるか？</vt:lpstr>
      <vt:lpstr>PowerPoint プレゼンテーション</vt:lpstr>
      <vt:lpstr>PowerPoint プレゼンテーション</vt:lpstr>
      <vt:lpstr>PowerPoint プレゼンテーション</vt:lpstr>
      <vt:lpstr>類似作品は著作権侵害か？</vt:lpstr>
      <vt:lpstr>PowerPoint プレゼンテーション</vt:lpstr>
      <vt:lpstr>著作権に関する契約</vt:lpstr>
      <vt:lpstr>著作権教育に使えるサイト</vt:lpstr>
      <vt:lpstr>参考文献</vt:lpstr>
      <vt:lpstr>穴埋め問題</vt:lpstr>
      <vt:lpstr>PowerPoint プレゼンテーション</vt:lpstr>
      <vt:lpstr>記述問題</vt:lpstr>
      <vt:lpstr>PowerPoint プレゼンテーション</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著作権</dc:title>
  <dc:creator>Atsushi TERAO</dc:creator>
  <cp:lastModifiedBy>敦 寺尾</cp:lastModifiedBy>
  <cp:revision>120</cp:revision>
  <dcterms:created xsi:type="dcterms:W3CDTF">2008-04-16T16:26:14Z</dcterms:created>
  <dcterms:modified xsi:type="dcterms:W3CDTF">2024-06-23T14:01:27Z</dcterms:modified>
</cp:coreProperties>
</file>