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69" r:id="rId4"/>
    <p:sldId id="290" r:id="rId5"/>
    <p:sldId id="258" r:id="rId6"/>
    <p:sldId id="259" r:id="rId7"/>
    <p:sldId id="283" r:id="rId8"/>
    <p:sldId id="261" r:id="rId9"/>
    <p:sldId id="268" r:id="rId10"/>
    <p:sldId id="257" r:id="rId11"/>
    <p:sldId id="262" r:id="rId12"/>
    <p:sldId id="278" r:id="rId13"/>
    <p:sldId id="279" r:id="rId14"/>
    <p:sldId id="260" r:id="rId15"/>
    <p:sldId id="264" r:id="rId16"/>
    <p:sldId id="265" r:id="rId17"/>
    <p:sldId id="270" r:id="rId18"/>
    <p:sldId id="271" r:id="rId19"/>
    <p:sldId id="284" r:id="rId20"/>
    <p:sldId id="267" r:id="rId21"/>
    <p:sldId id="285" r:id="rId22"/>
    <p:sldId id="287" r:id="rId23"/>
    <p:sldId id="286" r:id="rId24"/>
    <p:sldId id="291" r:id="rId25"/>
    <p:sldId id="288" r:id="rId26"/>
    <p:sldId id="292" r:id="rId27"/>
    <p:sldId id="293" r:id="rId28"/>
    <p:sldId id="294" r:id="rId29"/>
    <p:sldId id="296" r:id="rId30"/>
    <p:sldId id="297" r:id="rId31"/>
    <p:sldId id="275" r:id="rId32"/>
    <p:sldId id="276" r:id="rId33"/>
    <p:sldId id="295"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7" d="100"/>
          <a:sy n="97" d="100"/>
        </p:scale>
        <p:origin x="83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B4A34-D081-4ACD-92D1-CA7198322C37}" type="datetimeFigureOut">
              <a:rPr kumimoji="1" lang="ja-JP" altLang="en-US" smtClean="0"/>
              <a:pPr/>
              <a:t>2025/4/6</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6E3C42-C815-4FB2-A201-32BF90B89454}" type="slidenum">
              <a:rPr kumimoji="1" lang="ja-JP" altLang="en-US" smtClean="0"/>
              <a:pPr/>
              <a:t>‹#›</a:t>
            </a:fld>
            <a:endParaRPr kumimoji="1" lang="ja-JP" altLang="en-US"/>
          </a:p>
        </p:txBody>
      </p:sp>
    </p:spTree>
    <p:extLst>
      <p:ext uri="{BB962C8B-B14F-4D97-AF65-F5344CB8AC3E}">
        <p14:creationId xmlns:p14="http://schemas.microsoft.com/office/powerpoint/2010/main" val="104396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4916C-966C-487B-97C4-AED55C66D580}" type="datetimeFigureOut">
              <a:rPr kumimoji="1" lang="ja-JP" altLang="en-US" smtClean="0"/>
              <a:pPr/>
              <a:t>2025/4/6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33F83-0FA3-4F4D-A417-86EB1D967F83}" type="slidenum">
              <a:rPr kumimoji="1" lang="ja-JP" altLang="en-US" smtClean="0"/>
              <a:pPr/>
              <a:t>‹#›</a:t>
            </a:fld>
            <a:endParaRPr kumimoji="1" lang="ja-JP" altLang="en-US"/>
          </a:p>
        </p:txBody>
      </p:sp>
    </p:spTree>
    <p:extLst>
      <p:ext uri="{BB962C8B-B14F-4D97-AF65-F5344CB8AC3E}">
        <p14:creationId xmlns:p14="http://schemas.microsoft.com/office/powerpoint/2010/main" val="3425248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正解：１．ブルートフォースアタック（総当たり攻撃），２．辞書攻撃</a:t>
            </a:r>
          </a:p>
        </p:txBody>
      </p:sp>
      <p:sp>
        <p:nvSpPr>
          <p:cNvPr id="4" name="スライド番号プレースホルダー 3"/>
          <p:cNvSpPr>
            <a:spLocks noGrp="1"/>
          </p:cNvSpPr>
          <p:nvPr>
            <p:ph type="sldNum" sz="quarter" idx="10"/>
          </p:nvPr>
        </p:nvSpPr>
        <p:spPr/>
        <p:txBody>
          <a:bodyPr/>
          <a:lstStyle/>
          <a:p>
            <a:fld id="{10533F83-0FA3-4F4D-A417-86EB1D967F83}" type="slidenum">
              <a:rPr kumimoji="1" lang="ja-JP" altLang="en-US" smtClean="0"/>
              <a:pPr/>
              <a:t>31</a:t>
            </a:fld>
            <a:endParaRPr kumimoji="1" lang="ja-JP" altLang="en-US"/>
          </a:p>
        </p:txBody>
      </p:sp>
    </p:spTree>
    <p:extLst>
      <p:ext uri="{BB962C8B-B14F-4D97-AF65-F5344CB8AC3E}">
        <p14:creationId xmlns:p14="http://schemas.microsoft.com/office/powerpoint/2010/main" val="38609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正解：３．キーロガー，４．ソーシャル・エンジニアリング</a:t>
            </a:r>
          </a:p>
        </p:txBody>
      </p:sp>
      <p:sp>
        <p:nvSpPr>
          <p:cNvPr id="4" name="スライド番号プレースホルダー 3"/>
          <p:cNvSpPr>
            <a:spLocks noGrp="1"/>
          </p:cNvSpPr>
          <p:nvPr>
            <p:ph type="sldNum" sz="quarter" idx="10"/>
          </p:nvPr>
        </p:nvSpPr>
        <p:spPr/>
        <p:txBody>
          <a:bodyPr/>
          <a:lstStyle/>
          <a:p>
            <a:fld id="{10533F83-0FA3-4F4D-A417-86EB1D967F83}" type="slidenum">
              <a:rPr kumimoji="1" lang="ja-JP" altLang="en-US" smtClean="0"/>
              <a:pPr/>
              <a:t>32</a:t>
            </a:fld>
            <a:endParaRPr kumimoji="1" lang="ja-JP" altLang="en-US"/>
          </a:p>
        </p:txBody>
      </p:sp>
    </p:spTree>
    <p:extLst>
      <p:ext uri="{BB962C8B-B14F-4D97-AF65-F5344CB8AC3E}">
        <p14:creationId xmlns:p14="http://schemas.microsoft.com/office/powerpoint/2010/main" val="414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95AD8D6-EFCF-4955-AB04-CD08C2745273}" type="datetime1">
              <a:rPr kumimoji="1" lang="ja-JP" altLang="en-US" smtClean="0"/>
              <a:pPr/>
              <a:t>2025/4/6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36BDAE-9E00-4A5C-8A19-5535941D44AA}" type="datetime1">
              <a:rPr kumimoji="1" lang="ja-JP" altLang="en-US" smtClean="0"/>
              <a:pPr/>
              <a:t>2025/4/6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D5E99EB-FF5C-4692-BE55-6FB9883AAA9C}" type="datetime1">
              <a:rPr kumimoji="1" lang="ja-JP" altLang="en-US" smtClean="0"/>
              <a:pPr/>
              <a:t>2025/4/6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01AE806-EC7B-4198-A0B4-CE1A3BF16BDC}" type="datetime1">
              <a:rPr kumimoji="1" lang="ja-JP" altLang="en-US" smtClean="0"/>
              <a:pPr/>
              <a:t>2025/4/6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6858953-FE88-42FF-B737-1C5A0AC5C688}" type="datetime1">
              <a:rPr kumimoji="1" lang="ja-JP" altLang="en-US" smtClean="0"/>
              <a:pPr/>
              <a:t>2025/4/6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5290630-701E-4A2A-B162-864F006EEB44}" type="datetime1">
              <a:rPr kumimoji="1" lang="ja-JP" altLang="en-US" smtClean="0"/>
              <a:pPr/>
              <a:t>2025/4/6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C371D74-DAD2-41F5-B986-8A3BD34124EF}" type="datetime1">
              <a:rPr kumimoji="1" lang="ja-JP" altLang="en-US" smtClean="0"/>
              <a:pPr/>
              <a:t>2025/4/6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D058694-1198-47A9-B93F-1321A1BBC1C6}" type="datetime1">
              <a:rPr kumimoji="1" lang="ja-JP" altLang="en-US" smtClean="0"/>
              <a:pPr/>
              <a:t>2025/4/6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FF409B-883D-4A26-93B6-C103A617B5A1}" type="datetime1">
              <a:rPr kumimoji="1" lang="ja-JP" altLang="en-US" smtClean="0"/>
              <a:pPr/>
              <a:t>2025/4/6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4B1630C-73FD-4A21-A2C3-AE29D30C9172}" type="datetime1">
              <a:rPr kumimoji="1" lang="ja-JP" altLang="en-US" smtClean="0"/>
              <a:pPr/>
              <a:t>2025/4/6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E9E50F-8B09-45EB-8C0E-1C4E03769228}" type="datetime1">
              <a:rPr kumimoji="1" lang="ja-JP" altLang="en-US" smtClean="0"/>
              <a:pPr/>
              <a:t>2025/4/6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E3160-C829-4C41-8E44-4C90164E6505}" type="datetime1">
              <a:rPr kumimoji="1" lang="ja-JP" altLang="en-US" smtClean="0"/>
              <a:pPr/>
              <a:t>2025/4/6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DE8CC-EFA7-481C-B5AB-771260B5EF9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dprotect.trendmicro.com/ja/vault/tool/password-che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qfxsoftwar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ntiphishing.jp/consumer/abt_phishing.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japan.norton.com/brute-force-attack-921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xtech.nikkei.com/atcl/nxt/column/18/00676/05150016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oumu.go.jp/main_sosiki/cybersecurity/kokumin/security/business/staff/0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a:t>パスワード作成と管理</a:t>
            </a:r>
          </a:p>
        </p:txBody>
      </p:sp>
      <p:sp>
        <p:nvSpPr>
          <p:cNvPr id="3" name="サブタイトル 2"/>
          <p:cNvSpPr>
            <a:spLocks noGrp="1"/>
          </p:cNvSpPr>
          <p:nvPr>
            <p:ph type="subTitle" idx="1"/>
          </p:nvPr>
        </p:nvSpPr>
        <p:spPr/>
        <p:txBody>
          <a:bodyPr>
            <a:normAutofit fontScale="85000" lnSpcReduction="20000"/>
          </a:bodyPr>
          <a:lstStyle/>
          <a:p>
            <a:r>
              <a:rPr kumimoji="1" lang="ja-JP" altLang="en-US" dirty="0"/>
              <a:t>寺尾 敦</a:t>
            </a:r>
            <a:endParaRPr kumimoji="1"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kumimoji="1" lang="en-US" altLang="ja-JP" dirty="0"/>
              <a:t>X (Twitter): @aterao</a:t>
            </a:r>
            <a:endParaRPr kumimoji="1" lang="ja-JP" altLang="en-US" dirty="0"/>
          </a:p>
        </p:txBody>
      </p:sp>
      <p:sp>
        <p:nvSpPr>
          <p:cNvPr id="4" name="テキスト ボックス 3">
            <a:extLst>
              <a:ext uri="{FF2B5EF4-FFF2-40B4-BE49-F238E27FC236}">
                <a16:creationId xmlns:a16="http://schemas.microsoft.com/office/drawing/2014/main" id="{A77E1083-4DD6-B71B-51BD-8DB7012198C5}"/>
              </a:ext>
            </a:extLst>
          </p:cNvPr>
          <p:cNvSpPr txBox="1"/>
          <p:nvPr/>
        </p:nvSpPr>
        <p:spPr>
          <a:xfrm>
            <a:off x="661773" y="602555"/>
            <a:ext cx="5208477" cy="923330"/>
          </a:xfrm>
          <a:prstGeom prst="rect">
            <a:avLst/>
          </a:prstGeom>
          <a:noFill/>
        </p:spPr>
        <p:txBody>
          <a:bodyPr wrap="none" rtlCol="0">
            <a:spAutoFit/>
          </a:bodyPr>
          <a:lstStyle/>
          <a:p>
            <a:r>
              <a:rPr lang="ja-JP" altLang="en-US" dirty="0"/>
              <a:t>青山学院大学</a:t>
            </a:r>
            <a:endParaRPr kumimoji="1" lang="en-US" altLang="ja-JP" dirty="0"/>
          </a:p>
          <a:p>
            <a:r>
              <a:rPr kumimoji="1" lang="ja-JP" altLang="en-US" dirty="0"/>
              <a:t>教職科目「情報通信技術の活用と教育方法（中等）」</a:t>
            </a:r>
            <a:endParaRPr kumimoji="1" lang="en-US" altLang="ja-JP" dirty="0"/>
          </a:p>
          <a:p>
            <a:r>
              <a:rPr lang="ja-JP" altLang="en-US" dirty="0"/>
              <a:t>オンデマンド教材</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a:t>
            </a:r>
            <a:r>
              <a:rPr kumimoji="1" lang="ja-JP" altLang="en-US" dirty="0"/>
              <a:t>作成支援</a:t>
            </a:r>
          </a:p>
        </p:txBody>
      </p:sp>
      <p:sp>
        <p:nvSpPr>
          <p:cNvPr id="3" name="コンテンツ プレースホルダ 2"/>
          <p:cNvSpPr>
            <a:spLocks noGrp="1"/>
          </p:cNvSpPr>
          <p:nvPr>
            <p:ph idx="1"/>
          </p:nvPr>
        </p:nvSpPr>
        <p:spPr/>
        <p:txBody>
          <a:bodyPr/>
          <a:lstStyle/>
          <a:p>
            <a:r>
              <a:rPr kumimoji="1" lang="ja-JP" altLang="en-US" dirty="0"/>
              <a:t>「よい」パスワードを作るのが難しければ，ソフトウェアに作成を任せることもできる。</a:t>
            </a:r>
            <a:endParaRPr kumimoji="1" lang="en-US" altLang="ja-JP" dirty="0"/>
          </a:p>
          <a:p>
            <a:r>
              <a:rPr kumimoji="1" lang="ja-JP" altLang="en-US" dirty="0"/>
              <a:t>「パスワード作成」で</a:t>
            </a:r>
            <a:r>
              <a:rPr kumimoji="1" lang="en-US" altLang="ja-JP" dirty="0"/>
              <a:t>Google</a:t>
            </a:r>
            <a:r>
              <a:rPr kumimoji="1" lang="ja-JP" altLang="en-US" dirty="0"/>
              <a:t>検索</a:t>
            </a:r>
            <a:endParaRPr kumimoji="1" lang="en-US" altLang="ja-JP" dirty="0"/>
          </a:p>
          <a:p>
            <a:pPr lvl="1"/>
            <a:r>
              <a:rPr lang="ja-JP" altLang="en-US" dirty="0"/>
              <a:t>ウェブで利用可能な生成スクリプト</a:t>
            </a:r>
            <a:endParaRPr lang="en-US" altLang="ja-JP" dirty="0"/>
          </a:p>
          <a:p>
            <a:pPr lvl="1"/>
            <a:r>
              <a:rPr kumimoji="1" lang="ja-JP" altLang="en-US" dirty="0"/>
              <a:t>フリーのソフト</a:t>
            </a:r>
            <a:endParaRPr kumimoji="1" lang="en-US" altLang="ja-JP" dirty="0"/>
          </a:p>
          <a:p>
            <a:pPr lvl="1"/>
            <a:r>
              <a:rPr lang="en-US" altLang="ja-JP" dirty="0"/>
              <a:t>Chrome </a:t>
            </a:r>
            <a:r>
              <a:rPr lang="ja-JP" altLang="en-US" dirty="0"/>
              <a:t>にはパスワード作成と管理機能がある</a:t>
            </a:r>
            <a:endParaRPr kumimoji="1" lang="en-US" altLang="ja-JP" dirty="0"/>
          </a:p>
          <a:p>
            <a:r>
              <a:rPr kumimoji="1" lang="ja-JP" altLang="en-US" dirty="0"/>
              <a:t>「よい」パスワードだが，ランダムな文字列は記憶が難しいのが欠点。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パスワードの安全性確認</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作成したパスワードの安全性を評価するソフトウェアあるいはサービスはいくつかある。</a:t>
            </a:r>
            <a:endParaRPr kumimoji="1" lang="en-US" altLang="ja-JP" dirty="0"/>
          </a:p>
          <a:p>
            <a:pPr lvl="1"/>
            <a:r>
              <a:rPr lang="ja-JP" altLang="en-US" dirty="0"/>
              <a:t>例：</a:t>
            </a:r>
            <a:r>
              <a:rPr lang="ja-JP" altLang="en-US" dirty="0">
                <a:hlinkClick r:id="rId2"/>
              </a:rPr>
              <a:t>トレンドマイクロのパスワードチェック</a:t>
            </a:r>
            <a:endParaRPr kumimoji="1" lang="en-US" altLang="ja-JP" dirty="0"/>
          </a:p>
          <a:p>
            <a:r>
              <a:rPr lang="ja-JP" altLang="en-US" dirty="0"/>
              <a:t>しかし，結果を過度に信用してはいけない。パスワードを破ろうとするときのさまざまな手段をテストして判定しているわけではない。</a:t>
            </a:r>
            <a:endParaRPr lang="en-US" altLang="ja-JP" dirty="0"/>
          </a:p>
          <a:p>
            <a:pPr lvl="1"/>
            <a:r>
              <a:rPr lang="ja-JP" altLang="en-US" dirty="0"/>
              <a:t>長さや文字種類など，いくつかの基準についてテストしているだけ。</a:t>
            </a:r>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パスワードの問題</a:t>
            </a:r>
          </a:p>
        </p:txBody>
      </p:sp>
      <p:sp>
        <p:nvSpPr>
          <p:cNvPr id="3" name="コンテンツ プレースホルダー 2"/>
          <p:cNvSpPr>
            <a:spLocks noGrp="1"/>
          </p:cNvSpPr>
          <p:nvPr>
            <p:ph idx="1"/>
          </p:nvPr>
        </p:nvSpPr>
        <p:spPr/>
        <p:txBody>
          <a:bodyPr>
            <a:normAutofit lnSpcReduction="10000"/>
          </a:bodyPr>
          <a:lstStyle/>
          <a:p>
            <a:r>
              <a:rPr kumimoji="1" lang="ja-JP" altLang="en-US" dirty="0"/>
              <a:t>われわれは多くのシステムを利用し，それらはみな強いパスワードを要求する。さらに，それらを頻繁に変更するよう求められる。これが新たな脆弱性を生み出してしまっている。</a:t>
            </a:r>
            <a:endParaRPr kumimoji="1" lang="en-US" altLang="ja-JP" dirty="0"/>
          </a:p>
          <a:p>
            <a:pPr lvl="1"/>
            <a:r>
              <a:rPr lang="ja-JP" altLang="en-US" dirty="0"/>
              <a:t>我々にはいまや，簡単なパスワードであれたくさんのパスワードが必要で，どのパスワードがどこで必要かを覚えるのも難しいことを彼ら（＝セキュリティ管理を担当している人）は認識していないようだ。このことが，さらに新しい脆弱性を生み出している。</a:t>
            </a:r>
            <a:r>
              <a:rPr lang="ja-JP" altLang="en-US" sz="1800" dirty="0"/>
              <a:t>（</a:t>
            </a:r>
            <a:r>
              <a:rPr lang="en-US" altLang="ja-JP" sz="1800" dirty="0"/>
              <a:t>D. A. </a:t>
            </a:r>
            <a:r>
              <a:rPr lang="ja-JP" altLang="en-US" sz="1800" dirty="0"/>
              <a:t>ノーマン</a:t>
            </a:r>
            <a:r>
              <a:rPr lang="en-US" altLang="ja-JP" sz="1800" dirty="0"/>
              <a:t>『</a:t>
            </a:r>
            <a:r>
              <a:rPr lang="ja-JP" altLang="en-US" sz="1800" dirty="0"/>
              <a:t>誰のためのデザイン？　増補・改訂版</a:t>
            </a:r>
            <a:r>
              <a:rPr lang="en-US" altLang="ja-JP" sz="1800" dirty="0"/>
              <a:t>』</a:t>
            </a:r>
            <a:r>
              <a:rPr lang="ja-JP" altLang="en-US" sz="1800" dirty="0"/>
              <a:t>新曜社</a:t>
            </a:r>
            <a:r>
              <a:rPr lang="en-US" altLang="ja-JP" sz="1800" dirty="0"/>
              <a:t>p.124</a:t>
            </a:r>
            <a:r>
              <a:rPr lang="ja-JP" altLang="en-US" sz="1800" dirty="0"/>
              <a:t>）</a:t>
            </a:r>
            <a:endParaRPr kumimoji="1" lang="ja-JP" altLang="en-US" sz="1800" dirty="0"/>
          </a:p>
        </p:txBody>
      </p:sp>
    </p:spTree>
    <p:extLst>
      <p:ext uri="{BB962C8B-B14F-4D97-AF65-F5344CB8AC3E}">
        <p14:creationId xmlns:p14="http://schemas.microsoft.com/office/powerpoint/2010/main" val="248786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1"/>
            <a:r>
              <a:rPr kumimoji="1" lang="ja-JP" altLang="en-US" dirty="0"/>
              <a:t>パスワードの要求を複雑にすればするほど，システムは安全ではなくなってゆく。なぜか。こういう組み合わせの全部をとても覚えられないので，書き留めておくからである。そして，このプライベートで重要な情報をどこにしまうだろうか。財布の中に入れておく，あるいはコンピュータのキーボードの下やどこか見つけやすいところにテープで貼っておく。かなり頻繁に必要になるからである。そこで，泥棒は財布を盗むかリストを発見するだけで，すべての秘密を知ることができる。</a:t>
            </a:r>
            <a:r>
              <a:rPr kumimoji="1" lang="ja-JP" altLang="en-US" sz="1800" dirty="0"/>
              <a:t>（同上）</a:t>
            </a:r>
          </a:p>
        </p:txBody>
      </p:sp>
    </p:spTree>
    <p:extLst>
      <p:ext uri="{BB962C8B-B14F-4D97-AF65-F5344CB8AC3E}">
        <p14:creationId xmlns:p14="http://schemas.microsoft.com/office/powerpoint/2010/main" val="199814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現実的なパスワード管理</a:t>
            </a:r>
          </a:p>
        </p:txBody>
      </p:sp>
      <p:sp>
        <p:nvSpPr>
          <p:cNvPr id="3" name="コンテンツ プレースホルダ 2"/>
          <p:cNvSpPr>
            <a:spLocks noGrp="1"/>
          </p:cNvSpPr>
          <p:nvPr>
            <p:ph idx="1"/>
          </p:nvPr>
        </p:nvSpPr>
        <p:spPr/>
        <p:txBody>
          <a:bodyPr>
            <a:normAutofit fontScale="85000" lnSpcReduction="10000"/>
          </a:bodyPr>
          <a:lstStyle/>
          <a:p>
            <a:r>
              <a:rPr lang="ja-JP" altLang="en-US" dirty="0"/>
              <a:t>重要なサービスは他と別パスワードにして，記憶しておく。メモしない。どこにも保存しない。</a:t>
            </a:r>
            <a:endParaRPr lang="en-US" altLang="ja-JP" dirty="0"/>
          </a:p>
          <a:p>
            <a:r>
              <a:rPr kumimoji="1" lang="ja-JP" altLang="en-US" dirty="0"/>
              <a:t>その他のパスワードはクラウドサービスに保存する．</a:t>
            </a:r>
            <a:endParaRPr kumimoji="1" lang="en-US" altLang="ja-JP" dirty="0"/>
          </a:p>
          <a:p>
            <a:pPr lvl="1"/>
            <a:r>
              <a:rPr lang="ja-JP" altLang="en-US" dirty="0"/>
              <a:t>メモを作成して，</a:t>
            </a:r>
            <a:r>
              <a:rPr lang="en-US" altLang="ja-JP" dirty="0"/>
              <a:t>OneDrive </a:t>
            </a:r>
            <a:r>
              <a:rPr lang="ja-JP" altLang="en-US" dirty="0"/>
              <a:t>などに保存する。メモにはパスワードの一部だけ書くことも有効（</a:t>
            </a:r>
            <a:r>
              <a:rPr lang="en-US" altLang="ja-JP" dirty="0"/>
              <a:t>CP</a:t>
            </a:r>
            <a:r>
              <a:rPr lang="ja-JP" altLang="en-US" dirty="0"/>
              <a:t>資料：パスワードを安全に）。</a:t>
            </a:r>
            <a:endParaRPr lang="en-US" altLang="ja-JP" dirty="0"/>
          </a:p>
          <a:p>
            <a:pPr lvl="1"/>
            <a:r>
              <a:rPr lang="ja-JP" altLang="en-US" dirty="0"/>
              <a:t>ブラウザのパスワード管理機能でクラウドに保存する。盗難などにより，</a:t>
            </a:r>
            <a:r>
              <a:rPr lang="en-US" altLang="ja-JP" dirty="0"/>
              <a:t>PC </a:t>
            </a:r>
            <a:r>
              <a:rPr lang="ja-JP" altLang="en-US" dirty="0"/>
              <a:t>を他人に使われてしまうことが起きると被害が大きい。</a:t>
            </a:r>
            <a:endParaRPr lang="en-US" altLang="ja-JP" dirty="0"/>
          </a:p>
          <a:p>
            <a:pPr lvl="1"/>
            <a:r>
              <a:rPr lang="ja-JP" altLang="en-US" dirty="0"/>
              <a:t>パスワード管理ソフトを使うこともよいが，故障と盗難は致命的。（</a:t>
            </a:r>
            <a:r>
              <a:rPr lang="en-US" altLang="ja-JP" dirty="0"/>
              <a:t>CP</a:t>
            </a:r>
            <a:r>
              <a:rPr lang="ja-JP" altLang="en-US" dirty="0"/>
              <a:t>資料：パスワード一括管理　ソフトじわり）</a:t>
            </a:r>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ja-JP" altLang="en-US" dirty="0"/>
              <a:t>パスワードを盗む手口と対策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u="sng" dirty="0">
                <a:solidFill>
                  <a:srgbClr val="FF0000"/>
                </a:solidFill>
              </a:rPr>
              <a:t>キーロガー</a:t>
            </a:r>
            <a:r>
              <a:rPr kumimoji="1" lang="ja-JP" altLang="en-US" dirty="0"/>
              <a:t>：キーボードで入力した内容を記録するプログラム</a:t>
            </a:r>
            <a:endParaRPr kumimoji="1" lang="en-US" altLang="ja-JP" dirty="0"/>
          </a:p>
          <a:p>
            <a:pPr lvl="1"/>
            <a:r>
              <a:rPr kumimoji="1" lang="ja-JP" altLang="en-US" dirty="0"/>
              <a:t>セキュリティの甘いパソコンに仕込まれていることがある。ネットカフェなど。</a:t>
            </a:r>
            <a:endParaRPr kumimoji="1" lang="en-US" altLang="ja-JP" dirty="0"/>
          </a:p>
          <a:p>
            <a:pPr lvl="1"/>
            <a:r>
              <a:rPr lang="ja-JP" altLang="en-US" dirty="0"/>
              <a:t>ハードウェア・キーロガーは検出が困難。</a:t>
            </a:r>
            <a:endParaRPr kumimoji="1" lang="en-US" altLang="ja-JP" dirty="0"/>
          </a:p>
          <a:p>
            <a:r>
              <a:rPr lang="ja-JP" altLang="en-US" dirty="0"/>
              <a:t>ネットカフェのパソコンなど，不特定多数の人が使うパソコンでは，パスワードなど重要な情報を入力しないこと。</a:t>
            </a:r>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a:t>どうしても必要なら，テキストエディタに文字を入力し（アルファベット順など），そこからコピー＆ペーストで文字を拾い出す。</a:t>
            </a:r>
            <a:endParaRPr lang="en-US" altLang="ja-JP" dirty="0"/>
          </a:p>
          <a:p>
            <a:r>
              <a:rPr lang="ja-JP" altLang="en-US" dirty="0"/>
              <a:t>キーボードからの文字入力を暗号化するソフトウェアを用意しておくという手もある。ブラウザとともに </a:t>
            </a:r>
            <a:r>
              <a:rPr lang="en-US" altLang="ja-JP" dirty="0"/>
              <a:t>USB </a:t>
            </a:r>
            <a:r>
              <a:rPr lang="ja-JP" altLang="en-US" dirty="0"/>
              <a:t>メモリに入れて持ち歩く。</a:t>
            </a:r>
            <a:endParaRPr lang="en-US" altLang="ja-JP" dirty="0"/>
          </a:p>
          <a:p>
            <a:pPr lvl="1"/>
            <a:r>
              <a:rPr lang="en-US" altLang="ja-JP" dirty="0" err="1">
                <a:hlinkClick r:id="rId2"/>
              </a:rPr>
              <a:t>KeyScrambler</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en-US" altLang="ja-JP" dirty="0"/>
              <a:t>PC </a:t>
            </a:r>
            <a:r>
              <a:rPr lang="ja-JP" altLang="en-US" dirty="0"/>
              <a:t>のキーボードを使用せず，マウスクリックでパスワードを入力できる，「ソフトウェアキーボード」 「セキュリティキーボード」を用意しているサイトもある。</a:t>
            </a:r>
            <a:endParaRPr lang="en-US" altLang="ja-JP" dirty="0"/>
          </a:p>
          <a:p>
            <a:r>
              <a:rPr kumimoji="1" lang="en-US" altLang="ja-JP" dirty="0"/>
              <a:t>Windows</a:t>
            </a:r>
            <a:r>
              <a:rPr kumimoji="1" lang="ja-JP" altLang="en-US" dirty="0"/>
              <a:t>では「スクリーンキーボード」を利用できる。</a:t>
            </a:r>
          </a:p>
        </p:txBody>
      </p:sp>
    </p:spTree>
    <p:extLst>
      <p:ext uri="{BB962C8B-B14F-4D97-AF65-F5344CB8AC3E}">
        <p14:creationId xmlns:p14="http://schemas.microsoft.com/office/powerpoint/2010/main" val="290079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54" y="415770"/>
            <a:ext cx="7633092" cy="6026460"/>
          </a:xfrm>
          <a:prstGeom prst="rect">
            <a:avLst/>
          </a:prstGeom>
        </p:spPr>
      </p:pic>
    </p:spTree>
    <p:extLst>
      <p:ext uri="{BB962C8B-B14F-4D97-AF65-F5344CB8AC3E}">
        <p14:creationId xmlns:p14="http://schemas.microsoft.com/office/powerpoint/2010/main" val="355371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54" y="415770"/>
            <a:ext cx="7633092" cy="6026460"/>
          </a:xfrm>
          <a:prstGeom prst="rect">
            <a:avLst/>
          </a:prstGeom>
        </p:spPr>
      </p:pic>
    </p:spTree>
    <p:extLst>
      <p:ext uri="{BB962C8B-B14F-4D97-AF65-F5344CB8AC3E}">
        <p14:creationId xmlns:p14="http://schemas.microsoft.com/office/powerpoint/2010/main" val="405557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6585D-0341-B0B0-EC58-C010E2C18AD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C98B8EB-EE3E-9FA5-465C-BE3AC7861EFE}"/>
              </a:ext>
            </a:extLst>
          </p:cNvPr>
          <p:cNvSpPr>
            <a:spLocks noGrp="1"/>
          </p:cNvSpPr>
          <p:nvPr>
            <p:ph idx="1"/>
          </p:nvPr>
        </p:nvSpPr>
        <p:spPr/>
        <p:txBody>
          <a:bodyPr/>
          <a:lstStyle/>
          <a:p>
            <a:r>
              <a:rPr kumimoji="1" lang="ja-JP" altLang="en-US" dirty="0"/>
              <a:t>安全性の高いパスワードの作成</a:t>
            </a:r>
            <a:endParaRPr kumimoji="1" lang="en-US" altLang="ja-JP" dirty="0"/>
          </a:p>
          <a:p>
            <a:r>
              <a:rPr lang="ja-JP" altLang="en-US" dirty="0"/>
              <a:t>パスワードを盗む手口と対策</a:t>
            </a:r>
            <a:endParaRPr lang="en-US" altLang="ja-JP" dirty="0"/>
          </a:p>
          <a:p>
            <a:r>
              <a:rPr lang="ja-JP" altLang="en-US" dirty="0"/>
              <a:t>パスワード認証の問題点と対応</a:t>
            </a:r>
            <a:endParaRPr lang="en-US" altLang="ja-JP" dirty="0"/>
          </a:p>
          <a:p>
            <a:pPr lvl="1"/>
            <a:r>
              <a:rPr lang="ja-JP" altLang="en-US" dirty="0"/>
              <a:t>多要素認証</a:t>
            </a:r>
            <a:endParaRPr lang="en-US" altLang="ja-JP" dirty="0"/>
          </a:p>
          <a:p>
            <a:pPr lvl="1"/>
            <a:r>
              <a:rPr kumimoji="1" lang="ja-JP" altLang="en-US" dirty="0"/>
              <a:t>パスキー認証</a:t>
            </a:r>
          </a:p>
        </p:txBody>
      </p:sp>
    </p:spTree>
    <p:extLst>
      <p:ext uri="{BB962C8B-B14F-4D97-AF65-F5344CB8AC3E}">
        <p14:creationId xmlns:p14="http://schemas.microsoft.com/office/powerpoint/2010/main" val="57627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ソーシャルエンジニアリング</a:t>
            </a:r>
          </a:p>
        </p:txBody>
      </p:sp>
      <p:sp>
        <p:nvSpPr>
          <p:cNvPr id="3" name="コンテンツ プレースホルダ 2"/>
          <p:cNvSpPr>
            <a:spLocks noGrp="1"/>
          </p:cNvSpPr>
          <p:nvPr>
            <p:ph idx="1"/>
          </p:nvPr>
        </p:nvSpPr>
        <p:spPr/>
        <p:txBody>
          <a:bodyPr>
            <a:normAutofit fontScale="92500" lnSpcReduction="10000"/>
          </a:bodyPr>
          <a:lstStyle/>
          <a:p>
            <a:r>
              <a:rPr kumimoji="1" lang="ja-JP" altLang="en-US" u="sng" dirty="0">
                <a:solidFill>
                  <a:srgbClr val="FF0000"/>
                </a:solidFill>
              </a:rPr>
              <a:t>ソーシャルエンジニアリング</a:t>
            </a:r>
            <a:r>
              <a:rPr kumimoji="1" lang="ja-JP" altLang="en-US" dirty="0"/>
              <a:t>：話術，盗み聞き，盗み見などの「社会的手段」によって，重要な情報を盗むこと。人間の心理的な弱点，油断，ミスをつく。</a:t>
            </a:r>
            <a:endParaRPr kumimoji="1" lang="en-US" altLang="ja-JP" dirty="0"/>
          </a:p>
          <a:p>
            <a:pPr lvl="1"/>
            <a:r>
              <a:rPr lang="ja-JP" altLang="en-US" dirty="0"/>
              <a:t>管理者になりすまして，パスワード変更を求めるメールや，不正サイトに誘導するメールを送る。</a:t>
            </a:r>
            <a:endParaRPr lang="en-US" altLang="ja-JP" dirty="0"/>
          </a:p>
          <a:p>
            <a:pPr lvl="1"/>
            <a:r>
              <a:rPr lang="ja-JP" altLang="en-US" dirty="0"/>
              <a:t>有用なアプリに見せかけて，情報を抜き出す不正アプリをインストールさせる。</a:t>
            </a:r>
            <a:endParaRPr lang="en-US" altLang="ja-JP" dirty="0"/>
          </a:p>
          <a:p>
            <a:pPr lvl="1"/>
            <a:r>
              <a:rPr kumimoji="1" lang="en-US" altLang="ja-JP" dirty="0"/>
              <a:t>ID</a:t>
            </a:r>
            <a:r>
              <a:rPr kumimoji="1" lang="ja-JP" altLang="en-US" dirty="0"/>
              <a:t>とパスワード</a:t>
            </a:r>
            <a:r>
              <a:rPr lang="ja-JP" altLang="en-US" dirty="0"/>
              <a:t>の入力を</a:t>
            </a:r>
            <a:r>
              <a:rPr kumimoji="1" lang="ja-JP" altLang="en-US" dirty="0"/>
              <a:t>のぞき見する。</a:t>
            </a:r>
            <a:endParaRPr kumimoji="1" lang="en-US" altLang="ja-JP" dirty="0"/>
          </a:p>
          <a:p>
            <a:r>
              <a:rPr kumimoji="1" lang="ja-JP" altLang="en-US" dirty="0"/>
              <a:t>セキュリティの最大の弱点は人間</a:t>
            </a:r>
            <a:endParaRPr kumimoji="1"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フィッシング（</a:t>
            </a:r>
            <a:r>
              <a:rPr kumimoji="1" lang="en-US" altLang="ja-JP" dirty="0"/>
              <a:t>Phishing</a:t>
            </a:r>
            <a:r>
              <a:rPr kumimoji="1" lang="ja-JP" altLang="en-US" dirty="0"/>
              <a:t>）</a:t>
            </a:r>
          </a:p>
        </p:txBody>
      </p:sp>
      <p:sp>
        <p:nvSpPr>
          <p:cNvPr id="3" name="コンテンツ プレースホルダ 2"/>
          <p:cNvSpPr>
            <a:spLocks noGrp="1"/>
          </p:cNvSpPr>
          <p:nvPr>
            <p:ph idx="1"/>
          </p:nvPr>
        </p:nvSpPr>
        <p:spPr/>
        <p:txBody>
          <a:bodyPr>
            <a:normAutofit lnSpcReduction="10000"/>
          </a:bodyPr>
          <a:lstStyle/>
          <a:p>
            <a:r>
              <a:rPr kumimoji="1" lang="ja-JP" altLang="en-US" u="sng" dirty="0">
                <a:solidFill>
                  <a:srgbClr val="FF0000"/>
                </a:solidFill>
              </a:rPr>
              <a:t>フィッシング</a:t>
            </a:r>
            <a:r>
              <a:rPr kumimoji="1" lang="ja-JP" altLang="en-US" dirty="0"/>
              <a:t>：偽のメールや</a:t>
            </a:r>
            <a:r>
              <a:rPr kumimoji="1" lang="en-US" altLang="ja-JP" dirty="0"/>
              <a:t>Web</a:t>
            </a:r>
            <a:r>
              <a:rPr kumimoji="1" lang="ja-JP" altLang="en-US" dirty="0"/>
              <a:t>サイトでユーザをだまし</a:t>
            </a:r>
            <a:r>
              <a:rPr lang="ja-JP" altLang="en-US" dirty="0"/>
              <a:t>，情報を盗み出す。</a:t>
            </a:r>
            <a:endParaRPr lang="en-US" altLang="ja-JP" dirty="0"/>
          </a:p>
          <a:p>
            <a:pPr lvl="1"/>
            <a:r>
              <a:rPr kumimoji="1" lang="ja-JP" altLang="en-US" dirty="0"/>
              <a:t>発信者を偽装した偽メールで，偽の</a:t>
            </a:r>
            <a:r>
              <a:rPr kumimoji="1" lang="en-US" altLang="ja-JP" dirty="0"/>
              <a:t>Web</a:t>
            </a:r>
            <a:r>
              <a:rPr kumimoji="1" lang="ja-JP" altLang="en-US" dirty="0"/>
              <a:t>サイトに誘導し，</a:t>
            </a:r>
            <a:r>
              <a:rPr lang="ja-JP" altLang="en-US" dirty="0"/>
              <a:t>個人情報を入力させる。</a:t>
            </a:r>
            <a:endParaRPr lang="en-US" altLang="ja-JP" dirty="0"/>
          </a:p>
          <a:p>
            <a:pPr lvl="1"/>
            <a:r>
              <a:rPr lang="ja-JP" altLang="en-US" dirty="0"/>
              <a:t>検索結果の広告枠に偽サイトが表示されることがある。 （</a:t>
            </a:r>
            <a:r>
              <a:rPr lang="en-US" altLang="ja-JP" dirty="0"/>
              <a:t>CP</a:t>
            </a:r>
            <a:r>
              <a:rPr lang="ja-JP" altLang="en-US" dirty="0"/>
              <a:t>資料：広告枠に偽サイト）</a:t>
            </a:r>
            <a:endParaRPr lang="en-US" altLang="ja-JP" dirty="0"/>
          </a:p>
          <a:p>
            <a:r>
              <a:rPr lang="ja-JP" altLang="en-US" dirty="0"/>
              <a:t>過去の偽装例</a:t>
            </a:r>
            <a:endParaRPr lang="en-US" altLang="ja-JP" dirty="0"/>
          </a:p>
          <a:p>
            <a:pPr lvl="1"/>
            <a:r>
              <a:rPr kumimoji="1" lang="en-US" altLang="ja-JP" dirty="0"/>
              <a:t>UFJ</a:t>
            </a:r>
            <a:r>
              <a:rPr kumimoji="1" lang="ja-JP" altLang="en-US" dirty="0"/>
              <a:t>銀行</a:t>
            </a:r>
            <a:r>
              <a:rPr lang="ja-JP" altLang="en-US" dirty="0"/>
              <a:t>，</a:t>
            </a:r>
            <a:r>
              <a:rPr lang="en-US" altLang="ja-JP" dirty="0"/>
              <a:t>VISA</a:t>
            </a:r>
            <a:r>
              <a:rPr lang="ja-JP" altLang="en-US" dirty="0" err="1"/>
              <a:t>，</a:t>
            </a:r>
            <a:r>
              <a:rPr kumimoji="1" lang="en-US" altLang="ja-JP" dirty="0"/>
              <a:t>NICOS</a:t>
            </a:r>
            <a:r>
              <a:rPr lang="ja-JP" altLang="en-US" dirty="0" err="1"/>
              <a:t>，</a:t>
            </a:r>
            <a:r>
              <a:rPr lang="en-US" altLang="ja-JP" dirty="0"/>
              <a:t>UC</a:t>
            </a:r>
            <a:r>
              <a:rPr lang="ja-JP" altLang="en-US" dirty="0"/>
              <a:t>カード　など多数</a:t>
            </a:r>
            <a:endParaRPr lang="en-US" altLang="ja-JP" dirty="0"/>
          </a:p>
          <a:p>
            <a:pPr lvl="1"/>
            <a:r>
              <a:rPr lang="ja-JP" altLang="en-US" dirty="0">
                <a:hlinkClick r:id="rId2"/>
              </a:rPr>
              <a:t>最近の事例</a:t>
            </a:r>
            <a:r>
              <a:rPr lang="ja-JP" altLang="en-US" dirty="0"/>
              <a:t>（フィッシング対策協議会による）</a:t>
            </a:r>
            <a:endParaRPr lang="en-US" altLang="ja-JP" dirty="0"/>
          </a:p>
        </p:txBody>
      </p:sp>
    </p:spTree>
    <p:extLst>
      <p:ext uri="{BB962C8B-B14F-4D97-AF65-F5344CB8AC3E}">
        <p14:creationId xmlns:p14="http://schemas.microsoft.com/office/powerpoint/2010/main" val="136061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4708669" cy="666249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188640"/>
            <a:ext cx="4253912" cy="6019297"/>
          </a:xfrm>
          <a:prstGeom prst="rect">
            <a:avLst/>
          </a:prstGeom>
        </p:spPr>
      </p:pic>
    </p:spTree>
    <p:extLst>
      <p:ext uri="{BB962C8B-B14F-4D97-AF65-F5344CB8AC3E}">
        <p14:creationId xmlns:p14="http://schemas.microsoft.com/office/powerpoint/2010/main" val="21904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7194"/>
            <a:ext cx="8229600" cy="4371974"/>
          </a:xfrm>
        </p:spPr>
      </p:pic>
    </p:spTree>
    <p:extLst>
      <p:ext uri="{BB962C8B-B14F-4D97-AF65-F5344CB8AC3E}">
        <p14:creationId xmlns:p14="http://schemas.microsoft.com/office/powerpoint/2010/main" val="302077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テキスト, アプリケーション, メール&#10;&#10;自動的に生成された説明">
            <a:extLst>
              <a:ext uri="{FF2B5EF4-FFF2-40B4-BE49-F238E27FC236}">
                <a16:creationId xmlns:a16="http://schemas.microsoft.com/office/drawing/2014/main" id="{78EC92F1-E36E-17B4-04BC-35308EABF22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9532" y="404664"/>
            <a:ext cx="8424936" cy="6121176"/>
          </a:xfrm>
        </p:spPr>
      </p:pic>
    </p:spTree>
    <p:extLst>
      <p:ext uri="{BB962C8B-B14F-4D97-AF65-F5344CB8AC3E}">
        <p14:creationId xmlns:p14="http://schemas.microsoft.com/office/powerpoint/2010/main" val="247664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フィッシング対策</a:t>
            </a:r>
          </a:p>
        </p:txBody>
      </p:sp>
      <p:sp>
        <p:nvSpPr>
          <p:cNvPr id="3" name="コンテンツ プレースホルダ 2"/>
          <p:cNvSpPr>
            <a:spLocks noGrp="1"/>
          </p:cNvSpPr>
          <p:nvPr>
            <p:ph idx="1"/>
          </p:nvPr>
        </p:nvSpPr>
        <p:spPr/>
        <p:txBody>
          <a:bodyPr/>
          <a:lstStyle/>
          <a:p>
            <a:r>
              <a:rPr kumimoji="1" lang="ja-JP" altLang="en-US" dirty="0"/>
              <a:t>メール中のリンクをクリックして</a:t>
            </a:r>
            <a:r>
              <a:rPr kumimoji="1" lang="en-US" altLang="ja-JP" dirty="0"/>
              <a:t>Web</a:t>
            </a:r>
            <a:r>
              <a:rPr kumimoji="1" lang="ja-JP" altLang="en-US" dirty="0"/>
              <a:t>アクセスしない。</a:t>
            </a:r>
            <a:endParaRPr kumimoji="1" lang="en-US" altLang="ja-JP" dirty="0"/>
          </a:p>
          <a:p>
            <a:pPr lvl="1"/>
            <a:r>
              <a:rPr lang="ja-JP" altLang="en-US" dirty="0"/>
              <a:t> </a:t>
            </a:r>
            <a:r>
              <a:rPr lang="en-US" altLang="ja-JP" dirty="0"/>
              <a:t>URL </a:t>
            </a:r>
            <a:r>
              <a:rPr lang="ja-JP" altLang="en-US" dirty="0"/>
              <a:t>が正しく見えてもだめ。偽装は簡単。</a:t>
            </a:r>
            <a:endParaRPr lang="en-US" altLang="ja-JP" dirty="0"/>
          </a:p>
          <a:p>
            <a:r>
              <a:rPr lang="ja-JP" altLang="en-US" dirty="0"/>
              <a:t>フィッシングに対応したパーソナル・ファイアウォールやツールを導入する。</a:t>
            </a:r>
            <a:endParaRPr lang="en-US" altLang="ja-JP" dirty="0"/>
          </a:p>
          <a:p>
            <a:r>
              <a:rPr kumimoji="1" lang="en-US" altLang="ja-JP" dirty="0"/>
              <a:t>Microsoft Edge </a:t>
            </a:r>
            <a:r>
              <a:rPr kumimoji="1" lang="ja-JP" altLang="en-US" dirty="0"/>
              <a:t>では，「</a:t>
            </a:r>
            <a:r>
              <a:rPr kumimoji="1" lang="en-US" altLang="ja-JP" dirty="0"/>
              <a:t>SmartScreen </a:t>
            </a:r>
            <a:r>
              <a:rPr kumimoji="1" lang="ja-JP" altLang="en-US" dirty="0"/>
              <a:t>フィルター」で偽装サイト</a:t>
            </a:r>
            <a:r>
              <a:rPr lang="ja-JP" altLang="en-US" dirty="0"/>
              <a:t>の疑い</a:t>
            </a:r>
            <a:r>
              <a:rPr kumimoji="1" lang="ja-JP" altLang="en-US" dirty="0"/>
              <a:t>を警告する。</a:t>
            </a:r>
          </a:p>
        </p:txBody>
      </p:sp>
    </p:spTree>
    <p:extLst>
      <p:ext uri="{BB962C8B-B14F-4D97-AF65-F5344CB8AC3E}">
        <p14:creationId xmlns:p14="http://schemas.microsoft.com/office/powerpoint/2010/main" val="402040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8DD5D-6D4A-0ED7-50B7-7E5C3A8BB011}"/>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dirty="0"/>
              <a:t>パスワード認証の問題点と対応</a:t>
            </a:r>
          </a:p>
        </p:txBody>
      </p:sp>
      <p:sp>
        <p:nvSpPr>
          <p:cNvPr id="3" name="コンテンツ プレースホルダー 2">
            <a:extLst>
              <a:ext uri="{FF2B5EF4-FFF2-40B4-BE49-F238E27FC236}">
                <a16:creationId xmlns:a16="http://schemas.microsoft.com/office/drawing/2014/main" id="{A4C36ABD-08D0-2F2A-79C3-812A568D526D}"/>
              </a:ext>
            </a:extLst>
          </p:cNvPr>
          <p:cNvSpPr>
            <a:spLocks noGrp="1"/>
          </p:cNvSpPr>
          <p:nvPr>
            <p:ph idx="1"/>
          </p:nvPr>
        </p:nvSpPr>
        <p:spPr/>
        <p:txBody>
          <a:bodyPr>
            <a:normAutofit lnSpcReduction="10000"/>
          </a:bodyPr>
          <a:lstStyle/>
          <a:p>
            <a:r>
              <a:rPr kumimoji="1" lang="ja-JP" altLang="en-US" dirty="0"/>
              <a:t>パスワード認証は安全性も利便性も低い。</a:t>
            </a:r>
            <a:endParaRPr kumimoji="1" lang="en-US" altLang="ja-JP" dirty="0"/>
          </a:p>
          <a:p>
            <a:pPr lvl="1"/>
            <a:r>
              <a:rPr kumimoji="1" lang="ja-JP" altLang="en-US" dirty="0"/>
              <a:t>何らかの手段で</a:t>
            </a:r>
            <a:r>
              <a:rPr kumimoji="1" lang="en-US" altLang="ja-JP" dirty="0"/>
              <a:t>ID</a:t>
            </a:r>
            <a:r>
              <a:rPr kumimoji="1" lang="ja-JP" altLang="en-US" dirty="0"/>
              <a:t>とパスワードが盗まれれば，それだけでサービスを利用されてしまう。</a:t>
            </a:r>
            <a:endParaRPr kumimoji="1" lang="en-US" altLang="ja-JP" dirty="0"/>
          </a:p>
          <a:p>
            <a:pPr lvl="1"/>
            <a:r>
              <a:rPr lang="ja-JP" altLang="en-US" dirty="0"/>
              <a:t>サービス利用者が注意していても，サービス提供側のサーバーが不正アクセスされれば，情報が流出してしまう。</a:t>
            </a:r>
            <a:endParaRPr lang="en-US" altLang="ja-JP" dirty="0"/>
          </a:p>
          <a:p>
            <a:pPr lvl="1"/>
            <a:r>
              <a:rPr lang="ja-JP" altLang="en-US" dirty="0"/>
              <a:t>暗号化されてはいるが，パスワードがネットワークを流れるため，盗聴のリスクがある。</a:t>
            </a:r>
            <a:endParaRPr lang="en-US" altLang="ja-JP" dirty="0"/>
          </a:p>
          <a:p>
            <a:pPr lvl="1"/>
            <a:r>
              <a:rPr kumimoji="1" lang="ja-JP" altLang="en-US" dirty="0"/>
              <a:t>多くの</a:t>
            </a:r>
            <a:r>
              <a:rPr kumimoji="1" lang="en-US" altLang="ja-JP" dirty="0"/>
              <a:t>ID</a:t>
            </a:r>
            <a:r>
              <a:rPr kumimoji="1" lang="ja-JP" altLang="en-US" dirty="0"/>
              <a:t>とパスワードを管理する，利用者の負荷が高い。</a:t>
            </a:r>
            <a:endParaRPr kumimoji="1" lang="en-US" altLang="ja-JP" dirty="0"/>
          </a:p>
        </p:txBody>
      </p:sp>
    </p:spTree>
    <p:extLst>
      <p:ext uri="{BB962C8B-B14F-4D97-AF65-F5344CB8AC3E}">
        <p14:creationId xmlns:p14="http://schemas.microsoft.com/office/powerpoint/2010/main" val="162039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0B1F8-F835-9DE0-CE39-A467B3B77384}"/>
              </a:ext>
            </a:extLst>
          </p:cNvPr>
          <p:cNvSpPr>
            <a:spLocks noGrp="1"/>
          </p:cNvSpPr>
          <p:nvPr>
            <p:ph type="title"/>
          </p:nvPr>
        </p:nvSpPr>
        <p:spPr/>
        <p:txBody>
          <a:bodyPr/>
          <a:lstStyle/>
          <a:p>
            <a:r>
              <a:rPr kumimoji="1" lang="ja-JP" altLang="en-US" dirty="0"/>
              <a:t>多要素認証</a:t>
            </a:r>
          </a:p>
        </p:txBody>
      </p:sp>
      <p:sp>
        <p:nvSpPr>
          <p:cNvPr id="3" name="コンテンツ プレースホルダー 2">
            <a:extLst>
              <a:ext uri="{FF2B5EF4-FFF2-40B4-BE49-F238E27FC236}">
                <a16:creationId xmlns:a16="http://schemas.microsoft.com/office/drawing/2014/main" id="{CC9E5B7A-4C44-F7CB-C783-AE1C1C43733C}"/>
              </a:ext>
            </a:extLst>
          </p:cNvPr>
          <p:cNvSpPr>
            <a:spLocks noGrp="1"/>
          </p:cNvSpPr>
          <p:nvPr>
            <p:ph idx="1"/>
          </p:nvPr>
        </p:nvSpPr>
        <p:spPr/>
        <p:txBody>
          <a:bodyPr>
            <a:normAutofit lnSpcReduction="10000"/>
          </a:bodyPr>
          <a:lstStyle/>
          <a:p>
            <a:r>
              <a:rPr kumimoji="1" lang="ja-JP" altLang="en-US" dirty="0"/>
              <a:t>利用者の認証に使う情報</a:t>
            </a:r>
            <a:endParaRPr kumimoji="1" lang="en-US" altLang="ja-JP" dirty="0"/>
          </a:p>
          <a:p>
            <a:pPr lvl="1"/>
            <a:r>
              <a:rPr lang="ja-JP" altLang="en-US" dirty="0"/>
              <a:t>知識情報：パスワードなど</a:t>
            </a:r>
            <a:endParaRPr lang="en-US" altLang="ja-JP" dirty="0"/>
          </a:p>
          <a:p>
            <a:pPr lvl="1"/>
            <a:r>
              <a:rPr lang="ja-JP" altLang="en-US" dirty="0"/>
              <a:t>所持情報：利用者が所持する端末など</a:t>
            </a:r>
            <a:endParaRPr lang="en-US" altLang="ja-JP" dirty="0"/>
          </a:p>
          <a:p>
            <a:pPr lvl="1"/>
            <a:r>
              <a:rPr kumimoji="1" lang="ja-JP" altLang="en-US" dirty="0"/>
              <a:t>生体情報：顔や指紋など</a:t>
            </a:r>
            <a:endParaRPr kumimoji="1" lang="en-US" altLang="ja-JP" dirty="0"/>
          </a:p>
          <a:p>
            <a:r>
              <a:rPr lang="ja-JP" altLang="en-US" dirty="0"/>
              <a:t>この３種類のうち，２種類以上の情報を用いる認証を</a:t>
            </a:r>
            <a:r>
              <a:rPr lang="ja-JP" altLang="en-US" u="sng" dirty="0">
                <a:solidFill>
                  <a:srgbClr val="FF0000"/>
                </a:solidFill>
              </a:rPr>
              <a:t>多要素認証</a:t>
            </a:r>
            <a:r>
              <a:rPr lang="ja-JP" altLang="en-US" dirty="0"/>
              <a:t>と呼ぶ。</a:t>
            </a:r>
            <a:endParaRPr lang="en-US" altLang="ja-JP" dirty="0"/>
          </a:p>
          <a:p>
            <a:pPr lvl="1"/>
            <a:r>
              <a:rPr kumimoji="1" lang="ja-JP" altLang="en-US" dirty="0"/>
              <a:t>例：パスワード（知識情報）を入力すると，利用者の端末にワンタイムパスワード（所持情報）が送られる，</a:t>
            </a:r>
            <a:r>
              <a:rPr kumimoji="1" lang="ja-JP" altLang="en-US" u="sng" dirty="0">
                <a:solidFill>
                  <a:srgbClr val="FF0000"/>
                </a:solidFill>
              </a:rPr>
              <a:t>２要素認証</a:t>
            </a:r>
            <a:r>
              <a:rPr kumimoji="1" lang="ja-JP" altLang="en-US" dirty="0"/>
              <a:t>。</a:t>
            </a:r>
          </a:p>
        </p:txBody>
      </p:sp>
    </p:spTree>
    <p:extLst>
      <p:ext uri="{BB962C8B-B14F-4D97-AF65-F5344CB8AC3E}">
        <p14:creationId xmlns:p14="http://schemas.microsoft.com/office/powerpoint/2010/main" val="396859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D5AC4-B5DC-4AAF-ABB6-3373A1E01D48}"/>
              </a:ext>
            </a:extLst>
          </p:cNvPr>
          <p:cNvSpPr>
            <a:spLocks noGrp="1"/>
          </p:cNvSpPr>
          <p:nvPr>
            <p:ph type="title"/>
          </p:nvPr>
        </p:nvSpPr>
        <p:spPr/>
        <p:txBody>
          <a:bodyPr/>
          <a:lstStyle/>
          <a:p>
            <a:r>
              <a:rPr kumimoji="1" lang="ja-JP" altLang="en-US" dirty="0"/>
              <a:t>パスキー認証</a:t>
            </a:r>
          </a:p>
        </p:txBody>
      </p:sp>
      <p:sp>
        <p:nvSpPr>
          <p:cNvPr id="3" name="コンテンツ プレースホルダー 2">
            <a:extLst>
              <a:ext uri="{FF2B5EF4-FFF2-40B4-BE49-F238E27FC236}">
                <a16:creationId xmlns:a16="http://schemas.microsoft.com/office/drawing/2014/main" id="{0723B0F4-6EE9-D7C7-6C7D-7399B891EEF9}"/>
              </a:ext>
            </a:extLst>
          </p:cNvPr>
          <p:cNvSpPr>
            <a:spLocks noGrp="1"/>
          </p:cNvSpPr>
          <p:nvPr>
            <p:ph idx="1"/>
          </p:nvPr>
        </p:nvSpPr>
        <p:spPr/>
        <p:txBody>
          <a:bodyPr/>
          <a:lstStyle/>
          <a:p>
            <a:r>
              <a:rPr kumimoji="1" lang="ja-JP" altLang="en-US" dirty="0"/>
              <a:t>パスワードを用いないパスワードレス認証のうち，</a:t>
            </a:r>
            <a:r>
              <a:rPr kumimoji="1" lang="en-US" altLang="ja-JP" dirty="0"/>
              <a:t>FIDO</a:t>
            </a:r>
            <a:r>
              <a:rPr kumimoji="1" lang="ja-JP" altLang="en-US" dirty="0"/>
              <a:t>（ファイド）</a:t>
            </a:r>
            <a:r>
              <a:rPr kumimoji="1" lang="en-US" altLang="ja-JP" dirty="0"/>
              <a:t>Alliance</a:t>
            </a:r>
            <a:r>
              <a:rPr kumimoji="1" lang="ja-JP" altLang="en-US" dirty="0"/>
              <a:t>が策定した</a:t>
            </a:r>
            <a:r>
              <a:rPr kumimoji="1" lang="en-US" altLang="ja-JP" dirty="0"/>
              <a:t>FIDO2</a:t>
            </a:r>
            <a:r>
              <a:rPr kumimoji="1" lang="ja-JP" altLang="en-US" dirty="0"/>
              <a:t>（ファイドツー）規格に基づく認証を</a:t>
            </a:r>
            <a:r>
              <a:rPr kumimoji="1" lang="ja-JP" altLang="en-US" u="sng" dirty="0">
                <a:solidFill>
                  <a:srgbClr val="FF0000"/>
                </a:solidFill>
              </a:rPr>
              <a:t>パスキー認証</a:t>
            </a:r>
            <a:r>
              <a:rPr kumimoji="1" lang="ja-JP" altLang="en-US" dirty="0"/>
              <a:t>と呼ぶ。</a:t>
            </a:r>
            <a:endParaRPr kumimoji="1" lang="en-US" altLang="ja-JP" dirty="0"/>
          </a:p>
          <a:p>
            <a:r>
              <a:rPr lang="ja-JP" altLang="en-US" dirty="0"/>
              <a:t>パスキー認証では利用者のデバイスで認証が完了する。</a:t>
            </a:r>
            <a:endParaRPr lang="en-US" altLang="ja-JP" dirty="0"/>
          </a:p>
          <a:p>
            <a:pPr lvl="1"/>
            <a:r>
              <a:rPr kumimoji="1" lang="ja-JP" altLang="en-US" dirty="0"/>
              <a:t>サーバーはパスワード情報を持っておらず，認証の結果だけがサービスに通知されるので，流出と窃取のリスクが低い。</a:t>
            </a:r>
          </a:p>
        </p:txBody>
      </p:sp>
    </p:spTree>
    <p:extLst>
      <p:ext uri="{BB962C8B-B14F-4D97-AF65-F5344CB8AC3E}">
        <p14:creationId xmlns:p14="http://schemas.microsoft.com/office/powerpoint/2010/main" val="926354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ECDA97-9733-76B7-0118-9D0AB88437E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74294BC-485F-8938-10CF-9F89A84A4E52}"/>
              </a:ext>
            </a:extLst>
          </p:cNvPr>
          <p:cNvSpPr>
            <a:spLocks noGrp="1"/>
          </p:cNvSpPr>
          <p:nvPr>
            <p:ph idx="1"/>
          </p:nvPr>
        </p:nvSpPr>
        <p:spPr/>
        <p:txBody>
          <a:bodyPr/>
          <a:lstStyle/>
          <a:p>
            <a:r>
              <a:rPr kumimoji="1" lang="ja-JP" altLang="en-US" dirty="0"/>
              <a:t>パスキー認証は２要素認証になる。</a:t>
            </a:r>
            <a:endParaRPr kumimoji="1" lang="en-US" altLang="ja-JP" dirty="0"/>
          </a:p>
          <a:p>
            <a:pPr lvl="1"/>
            <a:r>
              <a:rPr kumimoji="1" lang="ja-JP" altLang="en-US" dirty="0"/>
              <a:t>利用者が保持しているデバイスを用いて認証する。（所持情報）</a:t>
            </a:r>
            <a:endParaRPr kumimoji="1" lang="en-US" altLang="ja-JP" dirty="0"/>
          </a:p>
          <a:p>
            <a:pPr lvl="1"/>
            <a:r>
              <a:rPr lang="ja-JP" altLang="en-US" dirty="0"/>
              <a:t>これに加えて，生体認証（生体情報）や</a:t>
            </a:r>
            <a:r>
              <a:rPr lang="en-US" altLang="ja-JP" dirty="0"/>
              <a:t>PIN</a:t>
            </a:r>
            <a:r>
              <a:rPr lang="ja-JP" altLang="en-US" dirty="0"/>
              <a:t>（知識情報）などを使用する。</a:t>
            </a:r>
            <a:endParaRPr lang="en-US" altLang="ja-JP" dirty="0"/>
          </a:p>
          <a:p>
            <a:pPr lvl="1"/>
            <a:r>
              <a:rPr kumimoji="1" lang="ja-JP" altLang="en-US" dirty="0"/>
              <a:t>パスキー認証の詳しい仕組みは</a:t>
            </a:r>
            <a:r>
              <a:rPr kumimoji="1" lang="en-US" altLang="ja-JP" dirty="0"/>
              <a:t>『</a:t>
            </a:r>
            <a:r>
              <a:rPr kumimoji="1" lang="ja-JP" altLang="en-US" dirty="0"/>
              <a:t>日経</a:t>
            </a:r>
            <a:r>
              <a:rPr kumimoji="1" lang="en-US" altLang="ja-JP" dirty="0"/>
              <a:t>NETWORK』2024</a:t>
            </a:r>
            <a:r>
              <a:rPr kumimoji="1" lang="ja-JP" altLang="en-US" dirty="0"/>
              <a:t>年</a:t>
            </a:r>
            <a:r>
              <a:rPr kumimoji="1" lang="en-US" altLang="ja-JP" dirty="0"/>
              <a:t>2</a:t>
            </a:r>
            <a:r>
              <a:rPr kumimoji="1" lang="ja-JP" altLang="en-US" dirty="0"/>
              <a:t>月号の特集１を参照。</a:t>
            </a:r>
            <a:endParaRPr kumimoji="1" lang="en-US" altLang="ja-JP" dirty="0"/>
          </a:p>
        </p:txBody>
      </p:sp>
    </p:spTree>
    <p:extLst>
      <p:ext uri="{BB962C8B-B14F-4D97-AF65-F5344CB8AC3E}">
        <p14:creationId xmlns:p14="http://schemas.microsoft.com/office/powerpoint/2010/main" val="397251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dirty="0"/>
              <a:t>安全性の高いパスワードの作成</a:t>
            </a:r>
          </a:p>
        </p:txBody>
      </p:sp>
      <p:sp>
        <p:nvSpPr>
          <p:cNvPr id="3" name="コンテンツ プレースホルダ 2"/>
          <p:cNvSpPr>
            <a:spLocks noGrp="1"/>
          </p:cNvSpPr>
          <p:nvPr>
            <p:ph idx="1"/>
          </p:nvPr>
        </p:nvSpPr>
        <p:spPr/>
        <p:txBody>
          <a:bodyPr>
            <a:normAutofit lnSpcReduction="10000"/>
          </a:bodyPr>
          <a:lstStyle/>
          <a:p>
            <a:r>
              <a:rPr lang="ja-JP" altLang="en-US" dirty="0"/>
              <a:t>短いパスワードは</a:t>
            </a:r>
            <a:r>
              <a:rPr lang="ja-JP" altLang="en-US" u="sng" dirty="0">
                <a:solidFill>
                  <a:srgbClr val="FF0000"/>
                </a:solidFill>
              </a:rPr>
              <a:t>ブルートフォース・アタック</a:t>
            </a:r>
            <a:r>
              <a:rPr lang="ja-JP" altLang="en-US" dirty="0"/>
              <a:t>（</a:t>
            </a:r>
            <a:r>
              <a:rPr lang="en-US" altLang="ja-JP" dirty="0"/>
              <a:t>brute-force attack</a:t>
            </a:r>
            <a:r>
              <a:rPr lang="ja-JP" altLang="en-US" dirty="0"/>
              <a:t>，総あたり攻撃）で破られる危険が高い。</a:t>
            </a:r>
            <a:endParaRPr lang="en-US" altLang="ja-JP" dirty="0"/>
          </a:p>
          <a:p>
            <a:pPr lvl="1"/>
            <a:r>
              <a:rPr lang="ja-JP" altLang="en-US" dirty="0">
                <a:hlinkClick r:id="rId2"/>
              </a:rPr>
              <a:t>ブルートフォースアタックとは？実験から分かる危険性と有効な</a:t>
            </a:r>
            <a:r>
              <a:rPr lang="en-US" altLang="ja-JP" dirty="0">
                <a:hlinkClick r:id="rId2"/>
              </a:rPr>
              <a:t>4</a:t>
            </a:r>
            <a:r>
              <a:rPr lang="ja-JP" altLang="en-US" dirty="0" err="1">
                <a:hlinkClick r:id="rId2"/>
              </a:rPr>
              <a:t>つの</a:t>
            </a:r>
            <a:r>
              <a:rPr lang="ja-JP" altLang="en-US" dirty="0">
                <a:hlinkClick r:id="rId2"/>
              </a:rPr>
              <a:t>対策</a:t>
            </a:r>
            <a:r>
              <a:rPr lang="ja-JP" altLang="en-US" dirty="0"/>
              <a:t>（</a:t>
            </a:r>
            <a:r>
              <a:rPr lang="en-US" altLang="ja-JP" dirty="0" err="1"/>
              <a:t>NortonBlog</a:t>
            </a:r>
            <a:r>
              <a:rPr lang="ja-JP" altLang="en-US" dirty="0"/>
              <a:t>）</a:t>
            </a:r>
            <a:endParaRPr lang="en-US" altLang="ja-JP" dirty="0"/>
          </a:p>
          <a:p>
            <a:r>
              <a:rPr lang="ja-JP" altLang="en-US" dirty="0"/>
              <a:t>簡単なパスワードをかけた重要なファイルのやり取りは危険。</a:t>
            </a:r>
            <a:endParaRPr lang="en-US" altLang="ja-JP" dirty="0"/>
          </a:p>
          <a:p>
            <a:r>
              <a:rPr lang="ja-JP" altLang="en-US" dirty="0"/>
              <a:t>銀行など，多くの重要なサービスでは，パスワードの誤りが繰り返されるとロックがされる。</a:t>
            </a:r>
            <a:endParaRPr lang="en-US" altLang="ja-JP"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5243E-0C4B-3779-3356-35F8049C741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9882760-27F5-493E-9F7C-A662C7235A88}"/>
              </a:ext>
            </a:extLst>
          </p:cNvPr>
          <p:cNvSpPr>
            <a:spLocks noGrp="1"/>
          </p:cNvSpPr>
          <p:nvPr>
            <p:ph idx="1"/>
          </p:nvPr>
        </p:nvSpPr>
        <p:spPr/>
        <p:txBody>
          <a:bodyPr>
            <a:normAutofit lnSpcReduction="10000"/>
          </a:bodyPr>
          <a:lstStyle/>
          <a:p>
            <a:r>
              <a:rPr kumimoji="1" lang="ja-JP" altLang="en-US" dirty="0"/>
              <a:t>認証情報（たとえば，生体情報）は端末ごとに登録する必要があった。</a:t>
            </a:r>
            <a:endParaRPr kumimoji="1" lang="en-US" altLang="ja-JP" dirty="0"/>
          </a:p>
          <a:p>
            <a:pPr lvl="1"/>
            <a:r>
              <a:rPr kumimoji="1" lang="ja-JP" altLang="en-US" dirty="0"/>
              <a:t>複数の端末を利用している場合，認証情報の登録がそれぞれ必要だった。</a:t>
            </a:r>
            <a:endParaRPr kumimoji="1" lang="en-US" altLang="ja-JP" dirty="0"/>
          </a:p>
          <a:p>
            <a:pPr lvl="1"/>
            <a:r>
              <a:rPr kumimoji="1" lang="ja-JP" altLang="en-US" dirty="0"/>
              <a:t>スマホの買い替えなど，利用者のデバイスが変わると，登録をやりなおす必要があった。</a:t>
            </a:r>
            <a:endParaRPr kumimoji="1" lang="en-US" altLang="ja-JP" dirty="0"/>
          </a:p>
          <a:p>
            <a:r>
              <a:rPr lang="ja-JP" altLang="en-US" dirty="0"/>
              <a:t>そこで，端末間で認証情報を同期する仕組みが作られた。</a:t>
            </a:r>
            <a:endParaRPr lang="en-US" altLang="ja-JP" dirty="0"/>
          </a:p>
          <a:p>
            <a:pPr lvl="1"/>
            <a:r>
              <a:rPr kumimoji="1" lang="ja-JP" altLang="en-US" dirty="0"/>
              <a:t>ただし，</a:t>
            </a:r>
            <a:r>
              <a:rPr lang="ja-JP" altLang="en-US" dirty="0"/>
              <a:t>この仕組みは事業者（</a:t>
            </a:r>
            <a:r>
              <a:rPr lang="en-US" altLang="ja-JP" dirty="0"/>
              <a:t>Apple</a:t>
            </a:r>
            <a:r>
              <a:rPr lang="ja-JP" altLang="en-US" dirty="0"/>
              <a:t>など）ごとに異なり，事業者をまたいで利用できない。</a:t>
            </a:r>
            <a:endParaRPr kumimoji="1" lang="ja-JP" altLang="en-US" dirty="0"/>
          </a:p>
          <a:p>
            <a:endParaRPr kumimoji="1" lang="ja-JP" altLang="en-US" dirty="0"/>
          </a:p>
        </p:txBody>
      </p:sp>
    </p:spTree>
    <p:extLst>
      <p:ext uri="{BB962C8B-B14F-4D97-AF65-F5344CB8AC3E}">
        <p14:creationId xmlns:p14="http://schemas.microsoft.com/office/powerpoint/2010/main" val="184131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確認問題（</a:t>
            </a:r>
            <a:r>
              <a:rPr kumimoji="1" lang="en-US" altLang="ja-JP" dirty="0"/>
              <a:t>CP</a:t>
            </a:r>
            <a:r>
              <a:rPr kumimoji="1" lang="ja-JP" altLang="en-US" dirty="0"/>
              <a:t>で解答）</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短いパスワードや，数字だけ使うなど文字種類の少ないパスワードは，文字の組み合わせをすべて試す（</a:t>
            </a:r>
            <a:r>
              <a:rPr kumimoji="1" lang="ja-JP" altLang="en-US" u="sng" dirty="0"/>
              <a:t>　　　　</a:t>
            </a:r>
            <a:r>
              <a:rPr kumimoji="1" lang="ja-JP" altLang="en-US" dirty="0"/>
              <a:t>）という攻撃によって破られる危険が大きい。</a:t>
            </a:r>
            <a:endParaRPr kumimoji="1" lang="en-US" altLang="ja-JP" dirty="0"/>
          </a:p>
          <a:p>
            <a:pPr marL="514350" indent="-514350">
              <a:buFont typeface="+mj-lt"/>
              <a:buAutoNum type="arabicPeriod"/>
            </a:pPr>
            <a:r>
              <a:rPr kumimoji="1" lang="ja-JP" altLang="en-US" dirty="0"/>
              <a:t>有意味な単語を用いたパスワードは，辞書にある語句およびその組み合わせを試す（</a:t>
            </a:r>
            <a:r>
              <a:rPr kumimoji="1" lang="ja-JP" altLang="en-US" u="sng" dirty="0"/>
              <a:t>　　　　</a:t>
            </a:r>
            <a:r>
              <a:rPr kumimoji="1" lang="ja-JP" altLang="en-US" dirty="0"/>
              <a:t>）という攻撃によって破られる危険が大きい。</a:t>
            </a:r>
          </a:p>
        </p:txBody>
      </p:sp>
    </p:spTree>
    <p:extLst>
      <p:ext uri="{BB962C8B-B14F-4D97-AF65-F5344CB8AC3E}">
        <p14:creationId xmlns:p14="http://schemas.microsoft.com/office/powerpoint/2010/main" val="144031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startAt="3"/>
            </a:pPr>
            <a:r>
              <a:rPr lang="ja-JP" altLang="en-US" dirty="0"/>
              <a:t>キーボードで入力した内容を記録する不正プログラムを（</a:t>
            </a:r>
            <a:r>
              <a:rPr lang="ja-JP" altLang="en-US" u="sng" dirty="0"/>
              <a:t>　　　　</a:t>
            </a:r>
            <a:r>
              <a:rPr lang="ja-JP" altLang="en-US" dirty="0"/>
              <a:t>）と呼ぶ。パスワードなど，重要な情報を盗み出すために悪用される。</a:t>
            </a:r>
            <a:endParaRPr lang="en-US" altLang="ja-JP" dirty="0"/>
          </a:p>
          <a:p>
            <a:pPr marL="514350" indent="-514350">
              <a:buFont typeface="+mj-lt"/>
              <a:buAutoNum type="arabicPeriod" startAt="3"/>
            </a:pPr>
            <a:r>
              <a:rPr lang="ja-JP" altLang="en-US" dirty="0"/>
              <a:t>話術，盗み聞き，盗み見などの「社会的手段」によって，重要な情報を盗むことを（</a:t>
            </a:r>
            <a:r>
              <a:rPr lang="ja-JP" altLang="en-US" u="sng" dirty="0"/>
              <a:t>　　　　</a:t>
            </a:r>
            <a:r>
              <a:rPr lang="ja-JP" altLang="en-US" dirty="0"/>
              <a:t>）と呼ぶ。</a:t>
            </a:r>
            <a:endParaRPr lang="en-US" altLang="ja-JP" dirty="0"/>
          </a:p>
          <a:p>
            <a:pPr marL="514350" indent="-514350">
              <a:buFont typeface="+mj-lt"/>
              <a:buAutoNum type="arabicPeriod" startAt="3"/>
            </a:pPr>
            <a:r>
              <a:rPr lang="ja-JP" altLang="en-US" dirty="0"/>
              <a:t>偽のメールで偽の</a:t>
            </a:r>
            <a:r>
              <a:rPr lang="en-US" altLang="ja-JP" dirty="0"/>
              <a:t>Web</a:t>
            </a:r>
            <a:r>
              <a:rPr lang="ja-JP" altLang="en-US" dirty="0"/>
              <a:t>サイトに誘導し，情報を盗み出すことを（</a:t>
            </a:r>
            <a:r>
              <a:rPr lang="ja-JP" altLang="en-US" u="sng" dirty="0"/>
              <a:t>　　　　</a:t>
            </a:r>
            <a:r>
              <a:rPr lang="ja-JP" altLang="en-US" dirty="0"/>
              <a:t>）と呼ぶ。</a:t>
            </a:r>
            <a:endParaRPr kumimoji="1" lang="ja-JP" altLang="en-US" dirty="0"/>
          </a:p>
        </p:txBody>
      </p:sp>
    </p:spTree>
    <p:extLst>
      <p:ext uri="{BB962C8B-B14F-4D97-AF65-F5344CB8AC3E}">
        <p14:creationId xmlns:p14="http://schemas.microsoft.com/office/powerpoint/2010/main" val="257925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932BE0-B670-160D-4AB1-CEFF9C74144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58860B4-1A97-F127-E0FD-C6AC128363F2}"/>
              </a:ext>
            </a:extLst>
          </p:cNvPr>
          <p:cNvSpPr>
            <a:spLocks noGrp="1"/>
          </p:cNvSpPr>
          <p:nvPr>
            <p:ph idx="1"/>
          </p:nvPr>
        </p:nvSpPr>
        <p:spPr/>
        <p:txBody>
          <a:bodyPr>
            <a:normAutofit lnSpcReduction="10000"/>
          </a:bodyPr>
          <a:lstStyle/>
          <a:p>
            <a:pPr marL="514350" indent="-514350">
              <a:buFont typeface="+mj-lt"/>
              <a:buAutoNum type="arabicPeriod" startAt="6"/>
            </a:pPr>
            <a:r>
              <a:rPr kumimoji="1" lang="ja-JP" altLang="en-US" dirty="0"/>
              <a:t>サービス利用者の認証に使用可能な情報として，パスワードなどの</a:t>
            </a:r>
            <a:r>
              <a:rPr lang="ja-JP" altLang="en-US" dirty="0"/>
              <a:t>（</a:t>
            </a:r>
            <a:r>
              <a:rPr lang="ja-JP" altLang="en-US" u="sng" dirty="0"/>
              <a:t>　　　　</a:t>
            </a:r>
            <a:r>
              <a:rPr lang="ja-JP" altLang="en-US" dirty="0"/>
              <a:t>）</a:t>
            </a:r>
            <a:r>
              <a:rPr kumimoji="1" lang="ja-JP" altLang="en-US" dirty="0"/>
              <a:t>情報，利用者が持つ端末などの</a:t>
            </a:r>
            <a:r>
              <a:rPr lang="ja-JP" altLang="en-US" dirty="0"/>
              <a:t>（</a:t>
            </a:r>
            <a:r>
              <a:rPr lang="ja-JP" altLang="en-US" u="sng" dirty="0"/>
              <a:t>　　　　</a:t>
            </a:r>
            <a:r>
              <a:rPr lang="ja-JP" altLang="en-US" dirty="0"/>
              <a:t>）</a:t>
            </a:r>
            <a:r>
              <a:rPr kumimoji="1" lang="ja-JP" altLang="en-US" dirty="0"/>
              <a:t>情報，顔や指紋などの</a:t>
            </a:r>
            <a:r>
              <a:rPr lang="ja-JP" altLang="en-US" dirty="0"/>
              <a:t>（</a:t>
            </a:r>
            <a:r>
              <a:rPr lang="ja-JP" altLang="en-US" u="sng" dirty="0"/>
              <a:t>　　　　</a:t>
            </a:r>
            <a:r>
              <a:rPr lang="ja-JP" altLang="en-US" dirty="0"/>
              <a:t>）</a:t>
            </a:r>
            <a:r>
              <a:rPr kumimoji="1" lang="ja-JP" altLang="en-US" dirty="0"/>
              <a:t>情報がある。</a:t>
            </a:r>
            <a:endParaRPr kumimoji="1" lang="en-US" altLang="ja-JP" dirty="0"/>
          </a:p>
          <a:p>
            <a:pPr marL="514350" indent="-514350">
              <a:buFont typeface="+mj-lt"/>
              <a:buAutoNum type="arabicPeriod" startAt="6"/>
            </a:pPr>
            <a:r>
              <a:rPr kumimoji="1" lang="ja-JP" altLang="en-US" dirty="0"/>
              <a:t>２種類以上の情報を用いる認証を</a:t>
            </a:r>
            <a:r>
              <a:rPr lang="ja-JP" altLang="en-US" dirty="0"/>
              <a:t>（</a:t>
            </a:r>
            <a:r>
              <a:rPr lang="ja-JP" altLang="en-US" u="sng" dirty="0"/>
              <a:t>　　　　</a:t>
            </a:r>
            <a:r>
              <a:rPr lang="ja-JP" altLang="en-US" dirty="0"/>
              <a:t>）と呼ぶ。</a:t>
            </a:r>
            <a:endParaRPr lang="en-US" altLang="ja-JP" dirty="0"/>
          </a:p>
          <a:p>
            <a:pPr marL="514350" indent="-514350">
              <a:buFont typeface="+mj-lt"/>
              <a:buAutoNum type="arabicPeriod" startAt="6"/>
            </a:pPr>
            <a:r>
              <a:rPr lang="ja-JP" altLang="en-US" dirty="0"/>
              <a:t>（</a:t>
            </a:r>
            <a:r>
              <a:rPr lang="ja-JP" altLang="en-US" u="sng" dirty="0"/>
              <a:t>　　　　</a:t>
            </a:r>
            <a:r>
              <a:rPr lang="ja-JP" altLang="en-US" dirty="0"/>
              <a:t>）認証は，サービス利用者の持つデバイスで認証が行われ，認証結果がサービス側に通知される。</a:t>
            </a:r>
            <a:endParaRPr kumimoji="1" lang="ja-JP" altLang="en-US" dirty="0"/>
          </a:p>
        </p:txBody>
      </p:sp>
    </p:spTree>
    <p:extLst>
      <p:ext uri="{BB962C8B-B14F-4D97-AF65-F5344CB8AC3E}">
        <p14:creationId xmlns:p14="http://schemas.microsoft.com/office/powerpoint/2010/main" val="160943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798D5-C6AE-F95C-5C48-E269C7B604B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C5C0367-9B91-FFF6-C147-934028E04611}"/>
              </a:ext>
            </a:extLst>
          </p:cNvPr>
          <p:cNvSpPr>
            <a:spLocks noGrp="1"/>
          </p:cNvSpPr>
          <p:nvPr>
            <p:ph idx="1"/>
          </p:nvPr>
        </p:nvSpPr>
        <p:spPr/>
        <p:txBody>
          <a:bodyPr/>
          <a:lstStyle/>
          <a:p>
            <a:r>
              <a:rPr kumimoji="1" lang="ja-JP" altLang="en-US" dirty="0"/>
              <a:t>数字列など，１種類の文字列は弱い。</a:t>
            </a:r>
            <a:endParaRPr kumimoji="1" lang="en-US" altLang="ja-JP" dirty="0"/>
          </a:p>
          <a:p>
            <a:pPr lvl="1"/>
            <a:r>
              <a:rPr kumimoji="1" lang="ja-JP" altLang="en-US" dirty="0"/>
              <a:t>アルファベット（大文字・小文字），数字，記号</a:t>
            </a:r>
            <a:r>
              <a:rPr lang="ja-JP" altLang="en-US" dirty="0"/>
              <a:t>（</a:t>
            </a:r>
            <a:r>
              <a:rPr lang="en-US" altLang="ja-JP" dirty="0"/>
              <a:t>!#$%&amp;</a:t>
            </a:r>
            <a:r>
              <a:rPr lang="ja-JP" altLang="en-US" dirty="0"/>
              <a:t>）を混ぜて作る。</a:t>
            </a:r>
            <a:endParaRPr lang="en-US" altLang="ja-JP" dirty="0"/>
          </a:p>
          <a:p>
            <a:pPr lvl="1"/>
            <a:r>
              <a:rPr kumimoji="1" lang="en-US" altLang="ja-JP" dirty="0">
                <a:hlinkClick r:id="rId2"/>
              </a:rPr>
              <a:t>8</a:t>
            </a:r>
            <a:r>
              <a:rPr kumimoji="1" lang="ja-JP" altLang="en-US" dirty="0">
                <a:hlinkClick r:id="rId2"/>
              </a:rPr>
              <a:t>文字の複雑なパスワードも</a:t>
            </a:r>
            <a:r>
              <a:rPr kumimoji="1" lang="en-US" altLang="ja-JP" dirty="0">
                <a:hlinkClick r:id="rId2"/>
              </a:rPr>
              <a:t>1</a:t>
            </a:r>
            <a:r>
              <a:rPr kumimoji="1" lang="ja-JP" altLang="en-US" dirty="0">
                <a:hlinkClick r:id="rId2"/>
              </a:rPr>
              <a:t>時間で解読、</a:t>
            </a:r>
            <a:r>
              <a:rPr kumimoji="1" lang="en-US" altLang="ja-JP" dirty="0">
                <a:hlinkClick r:id="rId2"/>
              </a:rPr>
              <a:t>GPU</a:t>
            </a:r>
            <a:r>
              <a:rPr kumimoji="1" lang="ja-JP" altLang="en-US" dirty="0">
                <a:hlinkClick r:id="rId2"/>
              </a:rPr>
              <a:t>を使ったサイバー攻撃の危険な現状</a:t>
            </a:r>
            <a:endParaRPr kumimoji="1" lang="en-US" altLang="ja-JP" dirty="0"/>
          </a:p>
          <a:p>
            <a:r>
              <a:rPr lang="ja-JP" altLang="en-US" dirty="0"/>
              <a:t>意味のある単語や固有名詞は</a:t>
            </a:r>
            <a:r>
              <a:rPr lang="ja-JP" altLang="en-US" u="sng" dirty="0">
                <a:solidFill>
                  <a:srgbClr val="FF0000"/>
                </a:solidFill>
              </a:rPr>
              <a:t>辞書攻撃</a:t>
            </a:r>
            <a:r>
              <a:rPr lang="ja-JP" altLang="en-US" dirty="0"/>
              <a:t>に弱い。</a:t>
            </a:r>
            <a:endParaRPr lang="en-US" altLang="ja-JP" dirty="0"/>
          </a:p>
          <a:p>
            <a:pPr lvl="1"/>
            <a:r>
              <a:rPr lang="ja-JP" altLang="en-US" dirty="0"/>
              <a:t>単語をつなぐだけではだめ</a:t>
            </a:r>
            <a:endParaRPr lang="en-US" altLang="ja-JP" dirty="0"/>
          </a:p>
        </p:txBody>
      </p:sp>
    </p:spTree>
    <p:extLst>
      <p:ext uri="{BB962C8B-B14F-4D97-AF65-F5344CB8AC3E}">
        <p14:creationId xmlns:p14="http://schemas.microsoft.com/office/powerpoint/2010/main" val="374464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パスワード・クラック</a:t>
            </a:r>
          </a:p>
        </p:txBody>
      </p:sp>
      <p:sp>
        <p:nvSpPr>
          <p:cNvPr id="3" name="コンテンツ プレースホルダ 2"/>
          <p:cNvSpPr>
            <a:spLocks noGrp="1"/>
          </p:cNvSpPr>
          <p:nvPr>
            <p:ph idx="1"/>
          </p:nvPr>
        </p:nvSpPr>
        <p:spPr/>
        <p:txBody>
          <a:bodyPr>
            <a:normAutofit/>
          </a:bodyPr>
          <a:lstStyle/>
          <a:p>
            <a:r>
              <a:rPr kumimoji="1" lang="ja-JP" altLang="en-US" dirty="0"/>
              <a:t>パスワードを破るパスワード解析ツールは入手が容易。</a:t>
            </a:r>
            <a:r>
              <a:rPr lang="ja-JP" altLang="en-US" dirty="0"/>
              <a:t>「パスワードクラック」「パスワード解析」で</a:t>
            </a:r>
            <a:r>
              <a:rPr lang="en-US" altLang="ja-JP" dirty="0"/>
              <a:t>Google</a:t>
            </a:r>
            <a:r>
              <a:rPr lang="ja-JP" altLang="en-US" dirty="0"/>
              <a:t>検索。</a:t>
            </a:r>
            <a:endParaRPr lang="en-US" altLang="ja-JP" dirty="0"/>
          </a:p>
          <a:p>
            <a:pPr lvl="1"/>
            <a:r>
              <a:rPr kumimoji="1" lang="ja-JP" altLang="en-US" dirty="0"/>
              <a:t>オンライン，および，オフラインでのパスワードクラックツールがある。</a:t>
            </a:r>
            <a:endParaRPr kumimoji="1" lang="en-US" altLang="ja-JP" dirty="0"/>
          </a:p>
          <a:p>
            <a:pPr lvl="1"/>
            <a:r>
              <a:rPr kumimoji="1" lang="ja-JP" altLang="en-US" dirty="0"/>
              <a:t>特定形式のファイル（</a:t>
            </a:r>
            <a:r>
              <a:rPr kumimoji="1" lang="en-US" altLang="ja-JP" dirty="0"/>
              <a:t>ZIP</a:t>
            </a:r>
            <a:r>
              <a:rPr kumimoji="1" lang="ja-JP" altLang="en-US" dirty="0"/>
              <a:t>など）のパスワード解析（</a:t>
            </a:r>
            <a:r>
              <a:rPr kumimoji="1" lang="en-US" altLang="ja-JP" dirty="0" err="1"/>
              <a:t>Pika</a:t>
            </a:r>
            <a:r>
              <a:rPr kumimoji="1" lang="en-US" altLang="ja-JP" dirty="0"/>
              <a:t> Zip </a:t>
            </a:r>
            <a:r>
              <a:rPr kumimoji="1" lang="ja-JP" altLang="en-US" dirty="0"/>
              <a:t>など）</a:t>
            </a:r>
            <a:endParaRPr kumimoji="1" lang="en-US" altLang="ja-JP" dirty="0"/>
          </a:p>
          <a:p>
            <a:pPr lvl="1"/>
            <a:r>
              <a:rPr kumimoji="1" lang="en-US" altLang="ja-JP" dirty="0"/>
              <a:t>Windows </a:t>
            </a:r>
            <a:r>
              <a:rPr kumimoji="1" lang="ja-JP" altLang="en-US" dirty="0"/>
              <a:t>の </a:t>
            </a:r>
            <a:r>
              <a:rPr lang="ja-JP" altLang="en-US" dirty="0"/>
              <a:t>ログイン</a:t>
            </a:r>
            <a:r>
              <a:rPr kumimoji="1" lang="ja-JP" altLang="en-US" dirty="0"/>
              <a:t>パスワードを解除（</a:t>
            </a:r>
            <a:r>
              <a:rPr kumimoji="1" lang="en-US" altLang="ja-JP" dirty="0"/>
              <a:t>Renee </a:t>
            </a:r>
            <a:r>
              <a:rPr kumimoji="1" lang="en-US" altLang="ja-JP" dirty="0" err="1"/>
              <a:t>PassNow</a:t>
            </a:r>
            <a:r>
              <a:rPr kumimoji="1" lang="en-US" altLang="ja-JP" dirty="0"/>
              <a:t> </a:t>
            </a:r>
            <a:r>
              <a:rPr kumimoji="1" lang="ja-JP" altLang="en-US" dirty="0"/>
              <a:t>など）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パスワード作成の原則</a:t>
            </a:r>
          </a:p>
        </p:txBody>
      </p:sp>
      <p:sp>
        <p:nvSpPr>
          <p:cNvPr id="3" name="コンテンツ プレースホルダ 2"/>
          <p:cNvSpPr>
            <a:spLocks noGrp="1"/>
          </p:cNvSpPr>
          <p:nvPr>
            <p:ph idx="1"/>
          </p:nvPr>
        </p:nvSpPr>
        <p:spPr/>
        <p:txBody>
          <a:bodyPr>
            <a:normAutofit fontScale="92500"/>
          </a:bodyPr>
          <a:lstStyle/>
          <a:p>
            <a:r>
              <a:rPr lang="ja-JP" altLang="en-US" dirty="0"/>
              <a:t>なるべく長いパスワードにする。</a:t>
            </a:r>
            <a:endParaRPr lang="en-US" altLang="ja-JP" dirty="0"/>
          </a:p>
          <a:p>
            <a:pPr lvl="1"/>
            <a:r>
              <a:rPr lang="en-US" altLang="ja-JP" dirty="0"/>
              <a:t>10</a:t>
            </a:r>
            <a:r>
              <a:rPr lang="ja-JP" altLang="en-US" dirty="0"/>
              <a:t>文字ぐらいを推奨</a:t>
            </a:r>
            <a:endParaRPr lang="en-US" altLang="ja-JP" dirty="0"/>
          </a:p>
          <a:p>
            <a:r>
              <a:rPr lang="ja-JP" altLang="en-US" dirty="0"/>
              <a:t>「無意味」な文字列を作る。</a:t>
            </a:r>
            <a:endParaRPr lang="en-US" altLang="ja-JP" dirty="0"/>
          </a:p>
          <a:p>
            <a:r>
              <a:rPr lang="ja-JP" altLang="en-US" dirty="0"/>
              <a:t>大文字，小文字，数字，記号（</a:t>
            </a:r>
            <a:r>
              <a:rPr lang="en-US" altLang="ja-JP" dirty="0"/>
              <a:t>% ! </a:t>
            </a:r>
            <a:r>
              <a:rPr lang="ja-JP" altLang="en-US" dirty="0"/>
              <a:t>など）をまぜる。</a:t>
            </a:r>
            <a:endParaRPr lang="en-US" altLang="ja-JP" dirty="0"/>
          </a:p>
          <a:p>
            <a:r>
              <a:rPr lang="ja-JP" altLang="en-US" dirty="0"/>
              <a:t>同一パスワード使い回しは最小限に。</a:t>
            </a:r>
            <a:endParaRPr lang="en-US" altLang="ja-JP" dirty="0"/>
          </a:p>
          <a:p>
            <a:pPr lvl="1"/>
            <a:r>
              <a:rPr lang="ja-JP" altLang="en-US" dirty="0"/>
              <a:t>漏えいしたパスワードから，他のサービスのアカウントまで乗っ取られるケースが多発している。（</a:t>
            </a:r>
            <a:r>
              <a:rPr lang="en-US" altLang="ja-JP" dirty="0"/>
              <a:t>CP</a:t>
            </a:r>
            <a:r>
              <a:rPr lang="ja-JP" altLang="en-US" dirty="0"/>
              <a:t>参考資料：狙われるパスワード）</a:t>
            </a:r>
            <a:endParaRPr lang="en-US" altLang="ja-JP" dirty="0"/>
          </a:p>
          <a:p>
            <a:pPr lvl="1"/>
            <a:r>
              <a:rPr lang="ja-JP" altLang="en-US" dirty="0"/>
              <a:t>せめて重要なサービスだけでも別パスワード</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定期的な変更は必要ない</a:t>
            </a:r>
          </a:p>
        </p:txBody>
      </p:sp>
      <p:sp>
        <p:nvSpPr>
          <p:cNvPr id="3" name="コンテンツ プレースホルダー 2"/>
          <p:cNvSpPr>
            <a:spLocks noGrp="1"/>
          </p:cNvSpPr>
          <p:nvPr>
            <p:ph idx="1"/>
          </p:nvPr>
        </p:nvSpPr>
        <p:spPr/>
        <p:txBody>
          <a:bodyPr>
            <a:normAutofit lnSpcReduction="10000"/>
          </a:bodyPr>
          <a:lstStyle/>
          <a:p>
            <a:r>
              <a:rPr lang="ja-JP" altLang="en-US" dirty="0"/>
              <a:t>かつてはパスワードを定期的に変更することが推奨されていた。</a:t>
            </a:r>
            <a:endParaRPr lang="en-US" altLang="ja-JP" dirty="0"/>
          </a:p>
          <a:p>
            <a:r>
              <a:rPr kumimoji="1" lang="ja-JP" altLang="en-US" dirty="0"/>
              <a:t>しかし，ユーザーはパスワードを覚えておくことが難しく，簡単なパスワードにしてしまったり，メモを残してしまったりして，かえって危険である。</a:t>
            </a:r>
            <a:endParaRPr kumimoji="1" lang="en-US" altLang="ja-JP" dirty="0"/>
          </a:p>
          <a:p>
            <a:r>
              <a:rPr lang="ja-JP" altLang="en-US" dirty="0"/>
              <a:t>パスワードを定期変更する必要はなく，流出時に速やかに変更する。参考：</a:t>
            </a:r>
            <a:r>
              <a:rPr lang="ja-JP" altLang="en-US" dirty="0">
                <a:hlinkClick r:id="rId2"/>
              </a:rPr>
              <a:t>安全なパスワードの設定・管理</a:t>
            </a:r>
            <a:r>
              <a:rPr lang="ja-JP" altLang="en-US" dirty="0"/>
              <a:t>（総務省）</a:t>
            </a:r>
            <a:endParaRPr kumimoji="1" lang="ja-JP" altLang="en-US" dirty="0"/>
          </a:p>
        </p:txBody>
      </p:sp>
    </p:spTree>
    <p:extLst>
      <p:ext uri="{BB962C8B-B14F-4D97-AF65-F5344CB8AC3E}">
        <p14:creationId xmlns:p14="http://schemas.microsoft.com/office/powerpoint/2010/main" val="382836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安全なパスワード作成法の例１</a:t>
            </a:r>
          </a:p>
        </p:txBody>
      </p:sp>
      <p:sp>
        <p:nvSpPr>
          <p:cNvPr id="3" name="コンテンツ プレースホルダ 2"/>
          <p:cNvSpPr>
            <a:spLocks noGrp="1"/>
          </p:cNvSpPr>
          <p:nvPr>
            <p:ph idx="1"/>
          </p:nvPr>
        </p:nvSpPr>
        <p:spPr/>
        <p:txBody>
          <a:bodyPr>
            <a:normAutofit lnSpcReduction="10000"/>
          </a:bodyPr>
          <a:lstStyle/>
          <a:p>
            <a:pPr marL="514350" indent="-514350">
              <a:buFont typeface="+mj-lt"/>
              <a:buAutoNum type="arabicPeriod"/>
            </a:pPr>
            <a:r>
              <a:rPr kumimoji="1" lang="ja-JP" altLang="en-US" dirty="0"/>
              <a:t>英文で適当なフレーズを考える</a:t>
            </a:r>
            <a:endParaRPr kumimoji="1" lang="en-US" altLang="ja-JP" dirty="0"/>
          </a:p>
          <a:p>
            <a:pPr marL="914400" lvl="1" indent="-514350">
              <a:buNone/>
            </a:pPr>
            <a:r>
              <a:rPr lang="ja-JP" altLang="en-US" dirty="0"/>
              <a:t>例：　</a:t>
            </a:r>
            <a:r>
              <a:rPr lang="en-US" altLang="ja-JP" dirty="0"/>
              <a:t>I get up at 8:00 and go to bed at 23:00 every day.</a:t>
            </a:r>
            <a:endParaRPr kumimoji="1" lang="en-US" altLang="ja-JP" dirty="0"/>
          </a:p>
          <a:p>
            <a:pPr marL="514350" indent="-514350">
              <a:buFont typeface="+mj-lt"/>
              <a:buAutoNum type="arabicPeriod"/>
            </a:pPr>
            <a:r>
              <a:rPr lang="ja-JP" altLang="en-US" dirty="0"/>
              <a:t>各単語の特定の位置から文字を拾い集めてつなげる</a:t>
            </a:r>
            <a:endParaRPr lang="en-US" altLang="ja-JP" dirty="0"/>
          </a:p>
          <a:p>
            <a:pPr marL="914400" lvl="1" indent="-514350">
              <a:buNone/>
            </a:pPr>
            <a:r>
              <a:rPr lang="ja-JP" altLang="en-US" dirty="0"/>
              <a:t>例： </a:t>
            </a:r>
            <a:r>
              <a:rPr lang="en-US" altLang="ja-JP" dirty="0"/>
              <a:t>1</a:t>
            </a:r>
            <a:r>
              <a:rPr lang="ja-JP" altLang="en-US" dirty="0"/>
              <a:t>文字目を拾うと，</a:t>
            </a:r>
            <a:r>
              <a:rPr lang="en-US" altLang="ja-JP" dirty="0"/>
              <a:t>igua8agtba2ed</a:t>
            </a:r>
          </a:p>
          <a:p>
            <a:pPr marL="514350" indent="-514350">
              <a:buFont typeface="+mj-lt"/>
              <a:buAutoNum type="arabicPeriod"/>
            </a:pPr>
            <a:r>
              <a:rPr lang="ja-JP" altLang="en-US" dirty="0"/>
              <a:t>何らかの変換ルールで大文字，小文字，記号を混ぜる</a:t>
            </a:r>
            <a:endParaRPr lang="en-US" altLang="ja-JP" dirty="0"/>
          </a:p>
          <a:p>
            <a:pPr marL="914400" lvl="1" indent="-514350">
              <a:buNone/>
            </a:pPr>
            <a:r>
              <a:rPr kumimoji="1" lang="ja-JP" altLang="en-US" dirty="0"/>
              <a:t>例： </a:t>
            </a:r>
            <a:r>
              <a:rPr kumimoji="1" lang="en-US" altLang="ja-JP" dirty="0"/>
              <a:t>a </a:t>
            </a:r>
            <a:r>
              <a:rPr kumimoji="1" lang="ja-JP" altLang="en-US" dirty="0"/>
              <a:t>は大文字にして，</a:t>
            </a:r>
            <a:r>
              <a:rPr lang="en-US" altLang="ja-JP" dirty="0"/>
              <a:t> iguA8AgtbA2ed</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安全なパスワード作成法の例２</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自分には簡単に覚えることができるが，他人から見ると意味不明な文字列を作る。</a:t>
            </a:r>
            <a:endParaRPr kumimoji="1" lang="en-US" altLang="ja-JP" dirty="0"/>
          </a:p>
          <a:p>
            <a:pPr lvl="1"/>
            <a:r>
              <a:rPr kumimoji="1" lang="en-US" altLang="ja-JP" dirty="0"/>
              <a:t>At680707!3699%707086tA</a:t>
            </a:r>
          </a:p>
          <a:p>
            <a:pPr lvl="1"/>
            <a:r>
              <a:rPr kumimoji="1" lang="ja-JP" altLang="en-US" dirty="0"/>
              <a:t>名前のイニシャル＋</a:t>
            </a:r>
            <a:r>
              <a:rPr lang="ja-JP" altLang="en-US" dirty="0"/>
              <a:t>誕生日＋</a:t>
            </a:r>
            <a:r>
              <a:rPr kumimoji="1" lang="ja-JP" altLang="en-US" dirty="0"/>
              <a:t>電話番号</a:t>
            </a:r>
            <a:endParaRPr kumimoji="1" lang="en-US" altLang="ja-JP" dirty="0"/>
          </a:p>
          <a:p>
            <a:pPr lvl="1"/>
            <a:r>
              <a:rPr lang="ja-JP" altLang="en-US" dirty="0"/>
              <a:t>この例より，もう少し複雑にした方がよいかもしれない。</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2096</Words>
  <Application>Microsoft Office PowerPoint</Application>
  <PresentationFormat>画面に合わせる (4:3)</PresentationFormat>
  <Paragraphs>141</Paragraphs>
  <Slides>33</Slides>
  <Notes>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33</vt:i4>
      </vt:variant>
    </vt:vector>
  </HeadingPairs>
  <TitlesOfParts>
    <vt:vector size="36" baseType="lpstr">
      <vt:lpstr>Arial</vt:lpstr>
      <vt:lpstr>Calibri</vt:lpstr>
      <vt:lpstr>Office テーマ</vt:lpstr>
      <vt:lpstr>パスワード作成と管理</vt:lpstr>
      <vt:lpstr>PowerPoint プレゼンテーション</vt:lpstr>
      <vt:lpstr>安全性の高いパスワードの作成</vt:lpstr>
      <vt:lpstr>PowerPoint プレゼンテーション</vt:lpstr>
      <vt:lpstr>パスワード・クラック</vt:lpstr>
      <vt:lpstr>パスワード作成の原則</vt:lpstr>
      <vt:lpstr>定期的な変更は必要ない</vt:lpstr>
      <vt:lpstr>安全なパスワード作成法の例１</vt:lpstr>
      <vt:lpstr>安全なパスワード作成法の例２</vt:lpstr>
      <vt:lpstr>パスワード作成支援</vt:lpstr>
      <vt:lpstr>パスワードの安全性確認</vt:lpstr>
      <vt:lpstr>パスワードの問題</vt:lpstr>
      <vt:lpstr>PowerPoint プレゼンテーション</vt:lpstr>
      <vt:lpstr>現実的なパスワード管理</vt:lpstr>
      <vt:lpstr>パスワードを盗む手口と対策</vt:lpstr>
      <vt:lpstr>PowerPoint プレゼンテーション</vt:lpstr>
      <vt:lpstr>PowerPoint プレゼンテーション</vt:lpstr>
      <vt:lpstr>PowerPoint プレゼンテーション</vt:lpstr>
      <vt:lpstr>PowerPoint プレゼンテーション</vt:lpstr>
      <vt:lpstr>ソーシャルエンジニアリング</vt:lpstr>
      <vt:lpstr>フィッシング（Phishing）</vt:lpstr>
      <vt:lpstr>PowerPoint プレゼンテーション</vt:lpstr>
      <vt:lpstr>PowerPoint プレゼンテーション</vt:lpstr>
      <vt:lpstr>PowerPoint プレゼンテーション</vt:lpstr>
      <vt:lpstr>フィッシング対策</vt:lpstr>
      <vt:lpstr>パスワード認証の問題点と対応</vt:lpstr>
      <vt:lpstr>多要素認証</vt:lpstr>
      <vt:lpstr>パスキー認証</vt:lpstr>
      <vt:lpstr>PowerPoint プレゼンテーション</vt:lpstr>
      <vt:lpstr>PowerPoint プレゼンテーション</vt:lpstr>
      <vt:lpstr>確認問題（CPで解答）</vt:lpstr>
      <vt:lpstr>PowerPoint プレゼンテーション</vt:lpstr>
      <vt:lpstr>PowerPoint プレゼンテーション</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Atsushi TERAO</dc:creator>
  <cp:lastModifiedBy>敦 寺尾</cp:lastModifiedBy>
  <cp:revision>92</cp:revision>
  <dcterms:created xsi:type="dcterms:W3CDTF">2008-04-13T14:58:39Z</dcterms:created>
  <dcterms:modified xsi:type="dcterms:W3CDTF">2025-04-06T12:58:26Z</dcterms:modified>
</cp:coreProperties>
</file>