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72" r:id="rId7"/>
    <p:sldId id="273" r:id="rId8"/>
    <p:sldId id="269" r:id="rId9"/>
    <p:sldId id="268" r:id="rId10"/>
    <p:sldId id="267" r:id="rId11"/>
    <p:sldId id="263" r:id="rId12"/>
    <p:sldId id="261" r:id="rId13"/>
    <p:sldId id="264" r:id="rId14"/>
    <p:sldId id="266" r:id="rId15"/>
    <p:sldId id="265" r:id="rId16"/>
    <p:sldId id="270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704" autoAdjust="0"/>
  </p:normalViewPr>
  <p:slideViewPr>
    <p:cSldViewPr>
      <p:cViewPr>
        <p:scale>
          <a:sx n="100" d="100"/>
          <a:sy n="100" d="100"/>
        </p:scale>
        <p:origin x="-58" y="19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/>
              <a:t>山崎製パン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ｱｻﾋ</c:v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/>
              <c:numFmt formatCode="General" sourceLinked="0"/>
            </c:trendlineLbl>
          </c:trendline>
          <c:xVal>
            <c:numRef>
              <c:f>Sheet1!$L$5:$L$63</c:f>
              <c:numCache>
                <c:formatCode>General</c:formatCode>
                <c:ptCount val="59"/>
                <c:pt idx="0">
                  <c:v>-0.20270228267166901</c:v>
                </c:pt>
                <c:pt idx="1">
                  <c:v>-3.7369746286557752E-2</c:v>
                </c:pt>
                <c:pt idx="2">
                  <c:v>2.9131814762463716E-2</c:v>
                </c:pt>
                <c:pt idx="3">
                  <c:v>-7.6012649318001987E-2</c:v>
                </c:pt>
                <c:pt idx="4">
                  <c:v>-4.7120743044973032E-2</c:v>
                </c:pt>
                <c:pt idx="5">
                  <c:v>2.2279598260892458E-2</c:v>
                </c:pt>
                <c:pt idx="6">
                  <c:v>8.2771709536488894E-2</c:v>
                </c:pt>
                <c:pt idx="7">
                  <c:v>7.1640226309695756E-2</c:v>
                </c:pt>
                <c:pt idx="8">
                  <c:v>3.5351261039525142E-2</c:v>
                </c:pt>
                <c:pt idx="9">
                  <c:v>2.1928700739975909E-2</c:v>
                </c:pt>
                <c:pt idx="10">
                  <c:v>1.6159755014417135E-2</c:v>
                </c:pt>
                <c:pt idx="11">
                  <c:v>-5.7993318629430572E-2</c:v>
                </c:pt>
                <c:pt idx="12">
                  <c:v>-1.6793261232744296E-2</c:v>
                </c:pt>
                <c:pt idx="13">
                  <c:v>-6.1293393541752721E-2</c:v>
                </c:pt>
                <c:pt idx="14">
                  <c:v>8.0421467247660514E-2</c:v>
                </c:pt>
                <c:pt idx="15">
                  <c:v>-7.2487695986073308E-3</c:v>
                </c:pt>
                <c:pt idx="16">
                  <c:v>-7.9103053977272516E-3</c:v>
                </c:pt>
                <c:pt idx="17">
                  <c:v>9.4623317302315088E-2</c:v>
                </c:pt>
                <c:pt idx="18">
                  <c:v>8.288169103298923E-3</c:v>
                </c:pt>
                <c:pt idx="19">
                  <c:v>-0.10809941319500722</c:v>
                </c:pt>
                <c:pt idx="20">
                  <c:v>-4.4460458396747241E-2</c:v>
                </c:pt>
                <c:pt idx="21">
                  <c:v>9.4828142901286407E-3</c:v>
                </c:pt>
                <c:pt idx="22">
                  <c:v>-5.2892218952324946E-2</c:v>
                </c:pt>
                <c:pt idx="23">
                  <c:v>3.0749797556762441E-2</c:v>
                </c:pt>
                <c:pt idx="24">
                  <c:v>-2.254287615580285E-2</c:v>
                </c:pt>
                <c:pt idx="25">
                  <c:v>6.1576119174754397E-2</c:v>
                </c:pt>
                <c:pt idx="26">
                  <c:v>4.3855189908704316E-2</c:v>
                </c:pt>
                <c:pt idx="27">
                  <c:v>1.2430066755674329E-2</c:v>
                </c:pt>
                <c:pt idx="28">
                  <c:v>4.5139757383966174E-2</c:v>
                </c:pt>
                <c:pt idx="29">
                  <c:v>-8.6204918056913368E-2</c:v>
                </c:pt>
                <c:pt idx="30">
                  <c:v>-2.0283794888311179E-2</c:v>
                </c:pt>
                <c:pt idx="31">
                  <c:v>-1.5815251511416332E-2</c:v>
                </c:pt>
                <c:pt idx="32">
                  <c:v>1.2688892281270882E-2</c:v>
                </c:pt>
                <c:pt idx="33">
                  <c:v>-9.3637766420951261E-3</c:v>
                </c:pt>
                <c:pt idx="34">
                  <c:v>-8.4232816002472136E-2</c:v>
                </c:pt>
                <c:pt idx="35">
                  <c:v>-1.2357217752400809E-2</c:v>
                </c:pt>
                <c:pt idx="36">
                  <c:v>3.6767865260059996E-3</c:v>
                </c:pt>
                <c:pt idx="37">
                  <c:v>-4.6713199486951171E-2</c:v>
                </c:pt>
                <c:pt idx="38">
                  <c:v>8.5913845646950064E-5</c:v>
                </c:pt>
                <c:pt idx="39">
                  <c:v>3.6470219733465044E-2</c:v>
                </c:pt>
                <c:pt idx="40">
                  <c:v>0.10671596594595319</c:v>
                </c:pt>
                <c:pt idx="41">
                  <c:v>2.1878660222977159E-2</c:v>
                </c:pt>
                <c:pt idx="42">
                  <c:v>-5.8737662550477021E-2</c:v>
                </c:pt>
                <c:pt idx="43">
                  <c:v>-0.10553236152038491</c:v>
                </c:pt>
                <c:pt idx="44">
                  <c:v>7.0193694422438169E-2</c:v>
                </c:pt>
                <c:pt idx="45">
                  <c:v>-4.3972586744234488E-2</c:v>
                </c:pt>
                <c:pt idx="46">
                  <c:v>-6.4624372886419573E-3</c:v>
                </c:pt>
                <c:pt idx="47">
                  <c:v>7.7800601388660715E-3</c:v>
                </c:pt>
                <c:pt idx="48">
                  <c:v>6.5383493802718693E-3</c:v>
                </c:pt>
                <c:pt idx="49">
                  <c:v>5.2592405533926946E-2</c:v>
                </c:pt>
                <c:pt idx="50">
                  <c:v>0.10012825326952104</c:v>
                </c:pt>
                <c:pt idx="51">
                  <c:v>9.3448271691091017E-2</c:v>
                </c:pt>
                <c:pt idx="52">
                  <c:v>3.754019675618183E-2</c:v>
                </c:pt>
                <c:pt idx="53">
                  <c:v>6.040313305864755E-2</c:v>
                </c:pt>
                <c:pt idx="54">
                  <c:v>0.12592497878632666</c:v>
                </c:pt>
                <c:pt idx="55">
                  <c:v>-2.5310322109979258E-2</c:v>
                </c:pt>
                <c:pt idx="56">
                  <c:v>-1.8280772684851421E-3</c:v>
                </c:pt>
                <c:pt idx="57">
                  <c:v>-2.0073915190854733E-3</c:v>
                </c:pt>
                <c:pt idx="58">
                  <c:v>-2.2785017230714931E-2</c:v>
                </c:pt>
              </c:numCache>
            </c:numRef>
          </c:xVal>
          <c:yVal>
            <c:numRef>
              <c:f>Sheet1!$M$5:$M$63</c:f>
              <c:numCache>
                <c:formatCode>General</c:formatCode>
                <c:ptCount val="59"/>
                <c:pt idx="0">
                  <c:v>-1.9454880123743232E-2</c:v>
                </c:pt>
                <c:pt idx="1">
                  <c:v>8.7419432176656153E-2</c:v>
                </c:pt>
                <c:pt idx="2">
                  <c:v>-0.11542094271211022</c:v>
                </c:pt>
                <c:pt idx="3">
                  <c:v>1.4634098360655738E-2</c:v>
                </c:pt>
                <c:pt idx="4">
                  <c:v>-0.14713130856219711</c:v>
                </c:pt>
                <c:pt idx="5">
                  <c:v>-4.9362424242424242E-2</c:v>
                </c:pt>
                <c:pt idx="6">
                  <c:v>-2.2032350597609562E-2</c:v>
                </c:pt>
                <c:pt idx="7">
                  <c:v>0.1078229735234216</c:v>
                </c:pt>
                <c:pt idx="8">
                  <c:v>9.2710882352941185E-2</c:v>
                </c:pt>
                <c:pt idx="9">
                  <c:v>5.959404541631623E-2</c:v>
                </c:pt>
                <c:pt idx="10">
                  <c:v>-3.5040634920634924E-2</c:v>
                </c:pt>
                <c:pt idx="11">
                  <c:v>-8.3179210526315786E-2</c:v>
                </c:pt>
                <c:pt idx="12">
                  <c:v>-4.3169327354260094E-2</c:v>
                </c:pt>
                <c:pt idx="13">
                  <c:v>3.1745042174320524E-2</c:v>
                </c:pt>
                <c:pt idx="14">
                  <c:v>-5.5695912806539511E-3</c:v>
                </c:pt>
                <c:pt idx="15">
                  <c:v>6.1067214611872145E-2</c:v>
                </c:pt>
                <c:pt idx="16">
                  <c:v>-4.4229259896729775E-3</c:v>
                </c:pt>
                <c:pt idx="17">
                  <c:v>4.050229904926534E-2</c:v>
                </c:pt>
                <c:pt idx="18">
                  <c:v>-6.4073488372093021E-2</c:v>
                </c:pt>
                <c:pt idx="19">
                  <c:v>6.2879112688553687E-2</c:v>
                </c:pt>
                <c:pt idx="20">
                  <c:v>-8.6096627712854756E-2</c:v>
                </c:pt>
                <c:pt idx="21">
                  <c:v>-6.6786666666666661E-2</c:v>
                </c:pt>
                <c:pt idx="22">
                  <c:v>-4.0338943248532291E-3</c:v>
                </c:pt>
                <c:pt idx="23">
                  <c:v>-3.6465776031434187E-2</c:v>
                </c:pt>
                <c:pt idx="24">
                  <c:v>-2.1587359836901122E-3</c:v>
                </c:pt>
                <c:pt idx="25">
                  <c:v>-1.2E-4</c:v>
                </c:pt>
                <c:pt idx="26">
                  <c:v>-1.141450459652707E-3</c:v>
                </c:pt>
                <c:pt idx="27">
                  <c:v>1.6239918200409001E-2</c:v>
                </c:pt>
                <c:pt idx="28">
                  <c:v>-2.5270905432595574E-2</c:v>
                </c:pt>
                <c:pt idx="29">
                  <c:v>7.3151413828689379E-2</c:v>
                </c:pt>
                <c:pt idx="30">
                  <c:v>-3.0046153846153847E-3</c:v>
                </c:pt>
                <c:pt idx="31">
                  <c:v>3.7488486017357762E-2</c:v>
                </c:pt>
                <c:pt idx="32">
                  <c:v>-9.4136802973977703E-3</c:v>
                </c:pt>
                <c:pt idx="33">
                  <c:v>5.0536660412757971E-2</c:v>
                </c:pt>
                <c:pt idx="34">
                  <c:v>5.1665714285714287E-2</c:v>
                </c:pt>
                <c:pt idx="35">
                  <c:v>-0.11556991511035652</c:v>
                </c:pt>
                <c:pt idx="36">
                  <c:v>-2.2192936660268711E-2</c:v>
                </c:pt>
                <c:pt idx="37">
                  <c:v>-7.9708341511285571E-3</c:v>
                </c:pt>
                <c:pt idx="38">
                  <c:v>-2.0982393669634024E-3</c:v>
                </c:pt>
                <c:pt idx="39">
                  <c:v>8.4121823587710615E-2</c:v>
                </c:pt>
                <c:pt idx="40">
                  <c:v>8.397506398537477E-2</c:v>
                </c:pt>
                <c:pt idx="41">
                  <c:v>-2.649510961214165E-3</c:v>
                </c:pt>
                <c:pt idx="42">
                  <c:v>-8.126961961115807E-2</c:v>
                </c:pt>
                <c:pt idx="43">
                  <c:v>-4.0598380864765408E-2</c:v>
                </c:pt>
                <c:pt idx="44">
                  <c:v>4.7818638542665388E-2</c:v>
                </c:pt>
                <c:pt idx="45">
                  <c:v>-5.8674437328453802E-2</c:v>
                </c:pt>
                <c:pt idx="46">
                  <c:v>1.5429076773566568E-2</c:v>
                </c:pt>
                <c:pt idx="47">
                  <c:v>-8.1459712918660276E-2</c:v>
                </c:pt>
                <c:pt idx="48">
                  <c:v>5.0883333333333327E-3</c:v>
                </c:pt>
                <c:pt idx="49">
                  <c:v>-3.2288082901554402E-3</c:v>
                </c:pt>
                <c:pt idx="50">
                  <c:v>6.4329064449064458E-2</c:v>
                </c:pt>
                <c:pt idx="51">
                  <c:v>0.14343468749999999</c:v>
                </c:pt>
                <c:pt idx="52">
                  <c:v>9.2962835183603765E-2</c:v>
                </c:pt>
                <c:pt idx="53">
                  <c:v>-4.8075000000000001E-3</c:v>
                </c:pt>
                <c:pt idx="54">
                  <c:v>-8.1752653061224478E-2</c:v>
                </c:pt>
                <c:pt idx="55">
                  <c:v>-4.3935042735042742E-3</c:v>
                </c:pt>
                <c:pt idx="56">
                  <c:v>-7.8453218884120164E-3</c:v>
                </c:pt>
                <c:pt idx="57">
                  <c:v>-8.835529411764706E-2</c:v>
                </c:pt>
                <c:pt idx="58">
                  <c:v>-1.4035043995645835E-3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93120"/>
        <c:axId val="31094656"/>
      </c:scatterChart>
      <c:valAx>
        <c:axId val="3109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31094656"/>
        <c:crosses val="autoZero"/>
        <c:crossBetween val="midCat"/>
      </c:valAx>
      <c:valAx>
        <c:axId val="3109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0931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940065262112506"/>
          <c:y val="4.0911269721574342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アサヒ</c:v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/>
              <c:numFmt formatCode="General" sourceLinked="0"/>
            </c:trendlineLbl>
          </c:trendline>
          <c:xVal>
            <c:numRef>
              <c:f>Sheet1!$L$5:$L$63</c:f>
              <c:numCache>
                <c:formatCode>General</c:formatCode>
                <c:ptCount val="59"/>
                <c:pt idx="0">
                  <c:v>-0.20270228267166901</c:v>
                </c:pt>
                <c:pt idx="1">
                  <c:v>-3.7369746286557752E-2</c:v>
                </c:pt>
                <c:pt idx="2">
                  <c:v>2.9131814762463716E-2</c:v>
                </c:pt>
                <c:pt idx="3">
                  <c:v>-7.6012649318001987E-2</c:v>
                </c:pt>
                <c:pt idx="4">
                  <c:v>-4.7120743044973032E-2</c:v>
                </c:pt>
                <c:pt idx="5">
                  <c:v>2.2279598260892458E-2</c:v>
                </c:pt>
                <c:pt idx="6">
                  <c:v>8.2771709536488894E-2</c:v>
                </c:pt>
                <c:pt idx="7">
                  <c:v>7.1640226309695756E-2</c:v>
                </c:pt>
                <c:pt idx="8">
                  <c:v>3.5351261039525142E-2</c:v>
                </c:pt>
                <c:pt idx="9">
                  <c:v>2.1928700739975909E-2</c:v>
                </c:pt>
                <c:pt idx="10">
                  <c:v>1.6159755014417135E-2</c:v>
                </c:pt>
                <c:pt idx="11">
                  <c:v>-5.7993318629430572E-2</c:v>
                </c:pt>
                <c:pt idx="12">
                  <c:v>-1.6793261232744296E-2</c:v>
                </c:pt>
                <c:pt idx="13">
                  <c:v>-6.1293393541752721E-2</c:v>
                </c:pt>
                <c:pt idx="14">
                  <c:v>8.0421467247660514E-2</c:v>
                </c:pt>
                <c:pt idx="15">
                  <c:v>-7.2487695986073308E-3</c:v>
                </c:pt>
                <c:pt idx="16">
                  <c:v>-7.9103053977272516E-3</c:v>
                </c:pt>
                <c:pt idx="17">
                  <c:v>9.4623317302315088E-2</c:v>
                </c:pt>
                <c:pt idx="18">
                  <c:v>8.288169103298923E-3</c:v>
                </c:pt>
                <c:pt idx="19">
                  <c:v>-0.10809941319500722</c:v>
                </c:pt>
                <c:pt idx="20">
                  <c:v>-4.4460458396747241E-2</c:v>
                </c:pt>
                <c:pt idx="21">
                  <c:v>9.4828142901286407E-3</c:v>
                </c:pt>
                <c:pt idx="22">
                  <c:v>-5.2892218952324946E-2</c:v>
                </c:pt>
                <c:pt idx="23">
                  <c:v>3.0749797556762441E-2</c:v>
                </c:pt>
                <c:pt idx="24">
                  <c:v>-2.254287615580285E-2</c:v>
                </c:pt>
                <c:pt idx="25">
                  <c:v>6.1576119174754397E-2</c:v>
                </c:pt>
                <c:pt idx="26">
                  <c:v>4.3855189908704316E-2</c:v>
                </c:pt>
                <c:pt idx="27">
                  <c:v>1.2430066755674329E-2</c:v>
                </c:pt>
                <c:pt idx="28">
                  <c:v>4.5139757383966174E-2</c:v>
                </c:pt>
                <c:pt idx="29">
                  <c:v>-8.6204918056913368E-2</c:v>
                </c:pt>
                <c:pt idx="30">
                  <c:v>-2.0283794888311179E-2</c:v>
                </c:pt>
                <c:pt idx="31">
                  <c:v>-1.5815251511416332E-2</c:v>
                </c:pt>
                <c:pt idx="32">
                  <c:v>1.2688892281270882E-2</c:v>
                </c:pt>
                <c:pt idx="33">
                  <c:v>-9.3637766420951261E-3</c:v>
                </c:pt>
                <c:pt idx="34">
                  <c:v>-8.4232816002472136E-2</c:v>
                </c:pt>
                <c:pt idx="35">
                  <c:v>-1.2357217752400809E-2</c:v>
                </c:pt>
                <c:pt idx="36">
                  <c:v>3.6767865260059996E-3</c:v>
                </c:pt>
                <c:pt idx="37">
                  <c:v>-4.6713199486951171E-2</c:v>
                </c:pt>
                <c:pt idx="38">
                  <c:v>8.5913845646950064E-5</c:v>
                </c:pt>
                <c:pt idx="39">
                  <c:v>3.6470219733465044E-2</c:v>
                </c:pt>
                <c:pt idx="40">
                  <c:v>0.10671596594595319</c:v>
                </c:pt>
                <c:pt idx="41">
                  <c:v>2.1878660222977159E-2</c:v>
                </c:pt>
                <c:pt idx="42">
                  <c:v>-5.8737662550477021E-2</c:v>
                </c:pt>
                <c:pt idx="43">
                  <c:v>-0.10553236152038491</c:v>
                </c:pt>
                <c:pt idx="44">
                  <c:v>7.0193694422438169E-2</c:v>
                </c:pt>
                <c:pt idx="45">
                  <c:v>-4.3972586744234488E-2</c:v>
                </c:pt>
                <c:pt idx="46">
                  <c:v>-6.4624372886419573E-3</c:v>
                </c:pt>
                <c:pt idx="47">
                  <c:v>7.7800601388660715E-3</c:v>
                </c:pt>
                <c:pt idx="48">
                  <c:v>6.5383493802718693E-3</c:v>
                </c:pt>
                <c:pt idx="49">
                  <c:v>5.2592405533926946E-2</c:v>
                </c:pt>
                <c:pt idx="50">
                  <c:v>0.10012825326952104</c:v>
                </c:pt>
                <c:pt idx="51">
                  <c:v>9.3448271691091017E-2</c:v>
                </c:pt>
                <c:pt idx="52">
                  <c:v>3.754019675618183E-2</c:v>
                </c:pt>
                <c:pt idx="53">
                  <c:v>6.040313305864755E-2</c:v>
                </c:pt>
                <c:pt idx="54">
                  <c:v>0.12592497878632666</c:v>
                </c:pt>
                <c:pt idx="55">
                  <c:v>-2.5310322109979258E-2</c:v>
                </c:pt>
                <c:pt idx="56">
                  <c:v>-1.8280772684851421E-3</c:v>
                </c:pt>
                <c:pt idx="57">
                  <c:v>-2.0073915190854733E-3</c:v>
                </c:pt>
                <c:pt idx="58">
                  <c:v>-2.2785017230714931E-2</c:v>
                </c:pt>
              </c:numCache>
            </c:numRef>
          </c:xVal>
          <c:yVal>
            <c:numRef>
              <c:f>Sheet1!$M$72:$M$130</c:f>
              <c:numCache>
                <c:formatCode>General</c:formatCode>
                <c:ptCount val="59"/>
                <c:pt idx="0">
                  <c:v>-0.12892434782608697</c:v>
                </c:pt>
                <c:pt idx="1">
                  <c:v>3.7933649407361193E-2</c:v>
                </c:pt>
                <c:pt idx="2">
                  <c:v>-7.52401923076923E-2</c:v>
                </c:pt>
                <c:pt idx="3">
                  <c:v>-8.6539753086419743E-2</c:v>
                </c:pt>
                <c:pt idx="4">
                  <c:v>-0.12245285917496443</c:v>
                </c:pt>
                <c:pt idx="5">
                  <c:v>-4.712162074554295E-2</c:v>
                </c:pt>
                <c:pt idx="6">
                  <c:v>5.2601088435374151E-2</c:v>
                </c:pt>
                <c:pt idx="7">
                  <c:v>5.723056542810985E-2</c:v>
                </c:pt>
                <c:pt idx="8">
                  <c:v>5.9467471352177233E-2</c:v>
                </c:pt>
                <c:pt idx="9">
                  <c:v>8.4955702956020188E-2</c:v>
                </c:pt>
                <c:pt idx="10">
                  <c:v>7.4963056478405315E-2</c:v>
                </c:pt>
                <c:pt idx="11">
                  <c:v>1.4713127317676144E-2</c:v>
                </c:pt>
                <c:pt idx="12">
                  <c:v>-1.6563361753958585E-2</c:v>
                </c:pt>
                <c:pt idx="13">
                  <c:v>-4.9036408668730651E-2</c:v>
                </c:pt>
                <c:pt idx="14">
                  <c:v>0.11446333333333333</c:v>
                </c:pt>
                <c:pt idx="15">
                  <c:v>2.4996822429906543E-2</c:v>
                </c:pt>
                <c:pt idx="16">
                  <c:v>-2.9179829059829059E-2</c:v>
                </c:pt>
                <c:pt idx="17">
                  <c:v>2.8635868544600939E-2</c:v>
                </c:pt>
                <c:pt idx="18">
                  <c:v>-3.4347039361095268E-2</c:v>
                </c:pt>
                <c:pt idx="19">
                  <c:v>-9.1673455404607196E-2</c:v>
                </c:pt>
                <c:pt idx="20">
                  <c:v>-2.0276046814044213E-2</c:v>
                </c:pt>
                <c:pt idx="21">
                  <c:v>1.5805680159256805E-2</c:v>
                </c:pt>
                <c:pt idx="22">
                  <c:v>3.5151064663618545E-2</c:v>
                </c:pt>
                <c:pt idx="23">
                  <c:v>5.3507760252365928E-2</c:v>
                </c:pt>
                <c:pt idx="24">
                  <c:v>-2.7066107784431137E-2</c:v>
                </c:pt>
                <c:pt idx="25">
                  <c:v>2.956923076923077E-3</c:v>
                </c:pt>
                <c:pt idx="26">
                  <c:v>-3.5089325153374235E-2</c:v>
                </c:pt>
                <c:pt idx="27">
                  <c:v>-1.9827565162110615E-2</c:v>
                </c:pt>
                <c:pt idx="28">
                  <c:v>2.1929286640726332E-2</c:v>
                </c:pt>
                <c:pt idx="29">
                  <c:v>-0.12258192893401015</c:v>
                </c:pt>
                <c:pt idx="30">
                  <c:v>9.3878553868402034E-2</c:v>
                </c:pt>
                <c:pt idx="31">
                  <c:v>4.6806635822868474E-2</c:v>
                </c:pt>
                <c:pt idx="32">
                  <c:v>1.9450707070707073E-2</c:v>
                </c:pt>
                <c:pt idx="33">
                  <c:v>1.0406315789473684E-2</c:v>
                </c:pt>
                <c:pt idx="34">
                  <c:v>-2.7693529411764704E-2</c:v>
                </c:pt>
                <c:pt idx="35">
                  <c:v>3.8947422810333962E-2</c:v>
                </c:pt>
                <c:pt idx="36">
                  <c:v>-1.8312844147968466E-2</c:v>
                </c:pt>
                <c:pt idx="37">
                  <c:v>4.8057887584928967E-2</c:v>
                </c:pt>
                <c:pt idx="38">
                  <c:v>-4.2449263406010608E-3</c:v>
                </c:pt>
                <c:pt idx="39">
                  <c:v>-3.0785798816568045E-3</c:v>
                </c:pt>
                <c:pt idx="40">
                  <c:v>5.5072878338278931E-2</c:v>
                </c:pt>
                <c:pt idx="41">
                  <c:v>3.0813633295838021E-2</c:v>
                </c:pt>
                <c:pt idx="42">
                  <c:v>-1.6486612111292962E-2</c:v>
                </c:pt>
                <c:pt idx="43">
                  <c:v>-7.1112789794786468E-2</c:v>
                </c:pt>
                <c:pt idx="44">
                  <c:v>2.0178507462686568E-2</c:v>
                </c:pt>
                <c:pt idx="45">
                  <c:v>3.0892287887653601E-2</c:v>
                </c:pt>
                <c:pt idx="46">
                  <c:v>7.536240635641317E-2</c:v>
                </c:pt>
                <c:pt idx="47">
                  <c:v>1.5183430079155673E-2</c:v>
                </c:pt>
                <c:pt idx="48">
                  <c:v>-5.4693804573804579E-2</c:v>
                </c:pt>
                <c:pt idx="49">
                  <c:v>1.8571588785046729E-2</c:v>
                </c:pt>
                <c:pt idx="50">
                  <c:v>-8.7546465191581224E-3</c:v>
                </c:pt>
                <c:pt idx="51">
                  <c:v>5.5405313010342946E-2</c:v>
                </c:pt>
                <c:pt idx="52">
                  <c:v>0.20668763280041258</c:v>
                </c:pt>
                <c:pt idx="53">
                  <c:v>-3.9008888888888892E-2</c:v>
                </c:pt>
                <c:pt idx="54">
                  <c:v>7.7692361049355271E-2</c:v>
                </c:pt>
                <c:pt idx="55">
                  <c:v>8.1308250825082497E-3</c:v>
                </c:pt>
                <c:pt idx="56">
                  <c:v>6.8358101472995089E-3</c:v>
                </c:pt>
                <c:pt idx="57">
                  <c:v>1.5320877691995123E-2</c:v>
                </c:pt>
                <c:pt idx="58">
                  <c:v>-2.2128803521408561E-2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81888"/>
        <c:axId val="60187776"/>
      </c:scatterChart>
      <c:valAx>
        <c:axId val="6018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60187776"/>
        <c:crosses val="autoZero"/>
        <c:crossBetween val="midCat"/>
      </c:valAx>
      <c:valAx>
        <c:axId val="6018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01818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8378555721075402"/>
          <c:y val="0.534521158129176"/>
          <c:w val="9.8648825991345723E-2"/>
          <c:h val="6.458797327394205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味の素</c:v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/>
              <c:numFmt formatCode="General" sourceLinked="0"/>
            </c:trendlineLbl>
          </c:trendline>
          <c:xVal>
            <c:numRef>
              <c:f>Sheet1!$L$5:$L$63</c:f>
              <c:numCache>
                <c:formatCode>General</c:formatCode>
                <c:ptCount val="59"/>
                <c:pt idx="0">
                  <c:v>-0.20270228267166901</c:v>
                </c:pt>
                <c:pt idx="1">
                  <c:v>-3.7369746286557752E-2</c:v>
                </c:pt>
                <c:pt idx="2">
                  <c:v>2.9131814762463716E-2</c:v>
                </c:pt>
                <c:pt idx="3">
                  <c:v>-7.6012649318001987E-2</c:v>
                </c:pt>
                <c:pt idx="4">
                  <c:v>-4.7120743044973032E-2</c:v>
                </c:pt>
                <c:pt idx="5">
                  <c:v>2.2279598260892458E-2</c:v>
                </c:pt>
                <c:pt idx="6">
                  <c:v>8.2771709536488894E-2</c:v>
                </c:pt>
                <c:pt idx="7">
                  <c:v>7.1640226309695756E-2</c:v>
                </c:pt>
                <c:pt idx="8">
                  <c:v>3.5351261039525142E-2</c:v>
                </c:pt>
                <c:pt idx="9">
                  <c:v>2.1928700739975909E-2</c:v>
                </c:pt>
                <c:pt idx="10">
                  <c:v>1.6159755014417135E-2</c:v>
                </c:pt>
                <c:pt idx="11">
                  <c:v>-5.7993318629430572E-2</c:v>
                </c:pt>
                <c:pt idx="12">
                  <c:v>-1.6793261232744296E-2</c:v>
                </c:pt>
                <c:pt idx="13">
                  <c:v>-6.1293393541752721E-2</c:v>
                </c:pt>
                <c:pt idx="14">
                  <c:v>8.0421467247660514E-2</c:v>
                </c:pt>
                <c:pt idx="15">
                  <c:v>-7.2487695986073308E-3</c:v>
                </c:pt>
                <c:pt idx="16">
                  <c:v>-7.9103053977272516E-3</c:v>
                </c:pt>
                <c:pt idx="17">
                  <c:v>9.4623317302315088E-2</c:v>
                </c:pt>
                <c:pt idx="18">
                  <c:v>8.288169103298923E-3</c:v>
                </c:pt>
                <c:pt idx="19">
                  <c:v>-0.10809941319500722</c:v>
                </c:pt>
                <c:pt idx="20">
                  <c:v>-4.4460458396747241E-2</c:v>
                </c:pt>
                <c:pt idx="21">
                  <c:v>9.4828142901286407E-3</c:v>
                </c:pt>
                <c:pt idx="22">
                  <c:v>-5.2892218952324946E-2</c:v>
                </c:pt>
                <c:pt idx="23">
                  <c:v>3.0749797556762441E-2</c:v>
                </c:pt>
                <c:pt idx="24">
                  <c:v>-2.254287615580285E-2</c:v>
                </c:pt>
                <c:pt idx="25">
                  <c:v>6.1576119174754397E-2</c:v>
                </c:pt>
                <c:pt idx="26">
                  <c:v>4.3855189908704316E-2</c:v>
                </c:pt>
                <c:pt idx="27">
                  <c:v>1.2430066755674329E-2</c:v>
                </c:pt>
                <c:pt idx="28">
                  <c:v>4.5139757383966174E-2</c:v>
                </c:pt>
                <c:pt idx="29">
                  <c:v>-8.6204918056913368E-2</c:v>
                </c:pt>
                <c:pt idx="30">
                  <c:v>-2.0283794888311179E-2</c:v>
                </c:pt>
                <c:pt idx="31">
                  <c:v>-1.5815251511416332E-2</c:v>
                </c:pt>
                <c:pt idx="32">
                  <c:v>1.2688892281270882E-2</c:v>
                </c:pt>
                <c:pt idx="33">
                  <c:v>-9.3637766420951261E-3</c:v>
                </c:pt>
                <c:pt idx="34">
                  <c:v>-8.4232816002472136E-2</c:v>
                </c:pt>
                <c:pt idx="35">
                  <c:v>-1.2357217752400809E-2</c:v>
                </c:pt>
                <c:pt idx="36">
                  <c:v>3.6767865260059996E-3</c:v>
                </c:pt>
                <c:pt idx="37">
                  <c:v>-4.6713199486951171E-2</c:v>
                </c:pt>
                <c:pt idx="38">
                  <c:v>8.5913845646950064E-5</c:v>
                </c:pt>
                <c:pt idx="39">
                  <c:v>3.6470219733465044E-2</c:v>
                </c:pt>
                <c:pt idx="40">
                  <c:v>0.10671596594595319</c:v>
                </c:pt>
                <c:pt idx="41">
                  <c:v>2.1878660222977159E-2</c:v>
                </c:pt>
                <c:pt idx="42">
                  <c:v>-5.8737662550477021E-2</c:v>
                </c:pt>
                <c:pt idx="43">
                  <c:v>-0.10553236152038491</c:v>
                </c:pt>
                <c:pt idx="44">
                  <c:v>7.0193694422438169E-2</c:v>
                </c:pt>
                <c:pt idx="45">
                  <c:v>-4.3972586744234488E-2</c:v>
                </c:pt>
                <c:pt idx="46">
                  <c:v>-6.4624372886419573E-3</c:v>
                </c:pt>
                <c:pt idx="47">
                  <c:v>7.7800601388660715E-3</c:v>
                </c:pt>
                <c:pt idx="48">
                  <c:v>6.5383493802718693E-3</c:v>
                </c:pt>
                <c:pt idx="49">
                  <c:v>5.2592405533926946E-2</c:v>
                </c:pt>
                <c:pt idx="50">
                  <c:v>0.10012825326952104</c:v>
                </c:pt>
                <c:pt idx="51">
                  <c:v>9.3448271691091017E-2</c:v>
                </c:pt>
                <c:pt idx="52">
                  <c:v>3.754019675618183E-2</c:v>
                </c:pt>
                <c:pt idx="53">
                  <c:v>6.040313305864755E-2</c:v>
                </c:pt>
                <c:pt idx="54">
                  <c:v>0.12592497878632666</c:v>
                </c:pt>
                <c:pt idx="55">
                  <c:v>-2.5310322109979258E-2</c:v>
                </c:pt>
                <c:pt idx="56">
                  <c:v>-1.8280772684851421E-3</c:v>
                </c:pt>
                <c:pt idx="57">
                  <c:v>-2.0073915190854733E-3</c:v>
                </c:pt>
                <c:pt idx="58">
                  <c:v>-2.2785017230714931E-2</c:v>
                </c:pt>
              </c:numCache>
            </c:numRef>
          </c:xVal>
          <c:yVal>
            <c:numRef>
              <c:f>Sheet1!$M$139:$M$197</c:f>
              <c:numCache>
                <c:formatCode>General</c:formatCode>
                <c:ptCount val="59"/>
                <c:pt idx="0">
                  <c:v>-0.16228216216216218</c:v>
                </c:pt>
                <c:pt idx="1">
                  <c:v>0.2065705615292712</c:v>
                </c:pt>
                <c:pt idx="2">
                  <c:v>-3.8733861386138616E-2</c:v>
                </c:pt>
                <c:pt idx="3">
                  <c:v>-0.19270496395468589</c:v>
                </c:pt>
                <c:pt idx="4">
                  <c:v>-0.1365995918367347</c:v>
                </c:pt>
                <c:pt idx="5">
                  <c:v>2.6467887740029544E-2</c:v>
                </c:pt>
                <c:pt idx="6">
                  <c:v>4.0167769784172656E-2</c:v>
                </c:pt>
                <c:pt idx="7">
                  <c:v>-1.9483762102351313E-2</c:v>
                </c:pt>
                <c:pt idx="8">
                  <c:v>7.7454047954866018E-2</c:v>
                </c:pt>
                <c:pt idx="9">
                  <c:v>0.18836167539267015</c:v>
                </c:pt>
                <c:pt idx="10">
                  <c:v>4.5034185022026427E-2</c:v>
                </c:pt>
                <c:pt idx="11">
                  <c:v>-5.2807038988408855E-2</c:v>
                </c:pt>
                <c:pt idx="12">
                  <c:v>-4.7950923248053397E-2</c:v>
                </c:pt>
                <c:pt idx="13">
                  <c:v>-5.2690093457943926E-2</c:v>
                </c:pt>
                <c:pt idx="14">
                  <c:v>7.8794919852034531E-2</c:v>
                </c:pt>
                <c:pt idx="15">
                  <c:v>-2.0691428571428569E-2</c:v>
                </c:pt>
                <c:pt idx="16">
                  <c:v>5.5889334889148191E-2</c:v>
                </c:pt>
                <c:pt idx="17">
                  <c:v>2.3084419889502765E-2</c:v>
                </c:pt>
                <c:pt idx="18">
                  <c:v>-4.4396457883369329E-2</c:v>
                </c:pt>
                <c:pt idx="19">
                  <c:v>-0.12667367231638418</c:v>
                </c:pt>
                <c:pt idx="20">
                  <c:v>4.3864476067270376E-2</c:v>
                </c:pt>
                <c:pt idx="21">
                  <c:v>1.474988847583643E-2</c:v>
                </c:pt>
                <c:pt idx="22">
                  <c:v>5.9850061050061047E-3</c:v>
                </c:pt>
                <c:pt idx="23">
                  <c:v>-8.6151456310679612E-3</c:v>
                </c:pt>
                <c:pt idx="24">
                  <c:v>-6.0095520195838435E-2</c:v>
                </c:pt>
                <c:pt idx="25">
                  <c:v>7.5400833333333334E-2</c:v>
                </c:pt>
                <c:pt idx="26">
                  <c:v>2.4093075060532688E-2</c:v>
                </c:pt>
                <c:pt idx="27">
                  <c:v>7.434808510638298E-2</c:v>
                </c:pt>
                <c:pt idx="28">
                  <c:v>3.2883300330032998E-2</c:v>
                </c:pt>
                <c:pt idx="29">
                  <c:v>-7.6797316293929704E-2</c:v>
                </c:pt>
                <c:pt idx="30">
                  <c:v>2.9868465974625145E-2</c:v>
                </c:pt>
                <c:pt idx="31">
                  <c:v>4.9152116461366177E-2</c:v>
                </c:pt>
                <c:pt idx="32">
                  <c:v>1.6955773745997868E-2</c:v>
                </c:pt>
                <c:pt idx="33">
                  <c:v>9.293179433368311E-4</c:v>
                </c:pt>
                <c:pt idx="34">
                  <c:v>-5.4627337526205452E-2</c:v>
                </c:pt>
                <c:pt idx="35">
                  <c:v>1.9835654101995566E-2</c:v>
                </c:pt>
                <c:pt idx="36">
                  <c:v>-4.0337391304347825E-2</c:v>
                </c:pt>
                <c:pt idx="37">
                  <c:v>3.8385096262740656E-2</c:v>
                </c:pt>
                <c:pt idx="38">
                  <c:v>7.5135877862595414E-3</c:v>
                </c:pt>
                <c:pt idx="39">
                  <c:v>-4.4490043290043293E-3</c:v>
                </c:pt>
                <c:pt idx="40">
                  <c:v>4.1184347826086952E-2</c:v>
                </c:pt>
                <c:pt idx="41">
                  <c:v>8.3387306889352822E-2</c:v>
                </c:pt>
                <c:pt idx="42">
                  <c:v>-4.9369556840077071E-3</c:v>
                </c:pt>
                <c:pt idx="43">
                  <c:v>2.4081355275895451E-2</c:v>
                </c:pt>
                <c:pt idx="44">
                  <c:v>4.6193799621928162E-2</c:v>
                </c:pt>
                <c:pt idx="45">
                  <c:v>2.5900271002710028E-3</c:v>
                </c:pt>
                <c:pt idx="46">
                  <c:v>7.4654774774774779E-2</c:v>
                </c:pt>
                <c:pt idx="47">
                  <c:v>2.5864911986588433E-2</c:v>
                </c:pt>
                <c:pt idx="48">
                  <c:v>-4.2049673202614385E-3</c:v>
                </c:pt>
                <c:pt idx="49">
                  <c:v>-3.2933781788351109E-2</c:v>
                </c:pt>
                <c:pt idx="50">
                  <c:v>-3.0654351145038165E-2</c:v>
                </c:pt>
                <c:pt idx="51">
                  <c:v>8.5619282589676299E-2</c:v>
                </c:pt>
                <c:pt idx="52">
                  <c:v>-9.7896212731668018E-3</c:v>
                </c:pt>
                <c:pt idx="53">
                  <c:v>0.15122255492270137</c:v>
                </c:pt>
                <c:pt idx="54">
                  <c:v>-5.5243674911660781E-2</c:v>
                </c:pt>
                <c:pt idx="55">
                  <c:v>4.6252475691847421E-2</c:v>
                </c:pt>
                <c:pt idx="56">
                  <c:v>4.0623388134381697E-2</c:v>
                </c:pt>
                <c:pt idx="57">
                  <c:v>-6.0559560439560442E-2</c:v>
                </c:pt>
                <c:pt idx="58">
                  <c:v>-7.8336374269005846E-2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62720"/>
        <c:axId val="110864256"/>
      </c:scatterChart>
      <c:valAx>
        <c:axId val="11086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110864256"/>
        <c:crosses val="autoZero"/>
        <c:crossBetween val="midCat"/>
      </c:valAx>
      <c:valAx>
        <c:axId val="110864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86272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7890744613954508"/>
          <c:y val="0.53100953223870273"/>
          <c:w val="0.10156267087707782"/>
          <c:h val="5.62018047162708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Rm-rf</c:v>
          </c:tx>
          <c:marker>
            <c:symbol val="none"/>
          </c:marker>
          <c:cat>
            <c:strRef>
              <c:f>Sheet1!$F$5:$F$130</c:f>
              <c:strCache>
                <c:ptCount val="126"/>
                <c:pt idx="0">
                  <c:v>2008/10</c:v>
                </c:pt>
                <c:pt idx="1">
                  <c:v>2008/11</c:v>
                </c:pt>
                <c:pt idx="2">
                  <c:v>2008/12</c:v>
                </c:pt>
                <c:pt idx="3">
                  <c:v>2009/01</c:v>
                </c:pt>
                <c:pt idx="4">
                  <c:v>2009/02</c:v>
                </c:pt>
                <c:pt idx="5">
                  <c:v>2009/03</c:v>
                </c:pt>
                <c:pt idx="6">
                  <c:v>2009/04</c:v>
                </c:pt>
                <c:pt idx="7">
                  <c:v>2009/05</c:v>
                </c:pt>
                <c:pt idx="8">
                  <c:v>2009/06</c:v>
                </c:pt>
                <c:pt idx="9">
                  <c:v>2009/07</c:v>
                </c:pt>
                <c:pt idx="10">
                  <c:v>2009/08</c:v>
                </c:pt>
                <c:pt idx="11">
                  <c:v>2009/09</c:v>
                </c:pt>
                <c:pt idx="12">
                  <c:v>2009/10</c:v>
                </c:pt>
                <c:pt idx="13">
                  <c:v>2009/11</c:v>
                </c:pt>
                <c:pt idx="14">
                  <c:v>2009/12</c:v>
                </c:pt>
                <c:pt idx="15">
                  <c:v>2010/01</c:v>
                </c:pt>
                <c:pt idx="16">
                  <c:v>2010/02</c:v>
                </c:pt>
                <c:pt idx="17">
                  <c:v>2010/03</c:v>
                </c:pt>
                <c:pt idx="18">
                  <c:v>2010/04</c:v>
                </c:pt>
                <c:pt idx="19">
                  <c:v>2010/05</c:v>
                </c:pt>
                <c:pt idx="20">
                  <c:v>2010/06</c:v>
                </c:pt>
                <c:pt idx="21">
                  <c:v>2010/07</c:v>
                </c:pt>
                <c:pt idx="22">
                  <c:v>2010/08</c:v>
                </c:pt>
                <c:pt idx="23">
                  <c:v>2010/09</c:v>
                </c:pt>
                <c:pt idx="24">
                  <c:v>2010/10</c:v>
                </c:pt>
                <c:pt idx="25">
                  <c:v>2010/11</c:v>
                </c:pt>
                <c:pt idx="26">
                  <c:v>2010/12</c:v>
                </c:pt>
                <c:pt idx="27">
                  <c:v>2011/01</c:v>
                </c:pt>
                <c:pt idx="28">
                  <c:v>2011/02</c:v>
                </c:pt>
                <c:pt idx="29">
                  <c:v>2011/03</c:v>
                </c:pt>
                <c:pt idx="30">
                  <c:v>2011/04</c:v>
                </c:pt>
                <c:pt idx="31">
                  <c:v>2011/05</c:v>
                </c:pt>
                <c:pt idx="32">
                  <c:v>2011/06</c:v>
                </c:pt>
                <c:pt idx="33">
                  <c:v>2011/07</c:v>
                </c:pt>
                <c:pt idx="34">
                  <c:v>2011/08</c:v>
                </c:pt>
                <c:pt idx="35">
                  <c:v>2011/09</c:v>
                </c:pt>
                <c:pt idx="36">
                  <c:v>2011/10</c:v>
                </c:pt>
                <c:pt idx="37">
                  <c:v>2011/11</c:v>
                </c:pt>
                <c:pt idx="38">
                  <c:v>2011/12</c:v>
                </c:pt>
                <c:pt idx="39">
                  <c:v>2012/01</c:v>
                </c:pt>
                <c:pt idx="40">
                  <c:v>2012/02</c:v>
                </c:pt>
                <c:pt idx="41">
                  <c:v>2012/03</c:v>
                </c:pt>
                <c:pt idx="42">
                  <c:v>2012/04</c:v>
                </c:pt>
                <c:pt idx="43">
                  <c:v>2012/05</c:v>
                </c:pt>
                <c:pt idx="44">
                  <c:v>2012/06</c:v>
                </c:pt>
                <c:pt idx="45">
                  <c:v>2012/07</c:v>
                </c:pt>
                <c:pt idx="46">
                  <c:v>2012/08</c:v>
                </c:pt>
                <c:pt idx="47">
                  <c:v>2012/09</c:v>
                </c:pt>
                <c:pt idx="48">
                  <c:v>2012/10</c:v>
                </c:pt>
                <c:pt idx="49">
                  <c:v>2012/11</c:v>
                </c:pt>
                <c:pt idx="50">
                  <c:v>2012/12</c:v>
                </c:pt>
                <c:pt idx="51">
                  <c:v>2013/01</c:v>
                </c:pt>
                <c:pt idx="52">
                  <c:v>2013/02</c:v>
                </c:pt>
                <c:pt idx="53">
                  <c:v>2013/03</c:v>
                </c:pt>
                <c:pt idx="54">
                  <c:v>2013/04</c:v>
                </c:pt>
                <c:pt idx="55">
                  <c:v>2013/05</c:v>
                </c:pt>
                <c:pt idx="56">
                  <c:v>2013/06</c:v>
                </c:pt>
                <c:pt idx="57">
                  <c:v>2013/07</c:v>
                </c:pt>
                <c:pt idx="58">
                  <c:v>2013/08</c:v>
                </c:pt>
                <c:pt idx="60">
                  <c:v>株式</c:v>
                </c:pt>
                <c:pt idx="61">
                  <c:v>topix</c:v>
                </c:pt>
                <c:pt idx="63">
                  <c:v>CAPM</c:v>
                </c:pt>
                <c:pt idx="64">
                  <c:v>株式資本コスト</c:v>
                </c:pt>
                <c:pt idx="66">
                  <c:v>2008/09</c:v>
                </c:pt>
                <c:pt idx="67">
                  <c:v>2008/10</c:v>
                </c:pt>
                <c:pt idx="68">
                  <c:v>2008/11</c:v>
                </c:pt>
                <c:pt idx="69">
                  <c:v>2008/12</c:v>
                </c:pt>
                <c:pt idx="70">
                  <c:v>2009/01</c:v>
                </c:pt>
                <c:pt idx="71">
                  <c:v>2009/02</c:v>
                </c:pt>
                <c:pt idx="72">
                  <c:v>2009/03</c:v>
                </c:pt>
                <c:pt idx="73">
                  <c:v>2009/04</c:v>
                </c:pt>
                <c:pt idx="74">
                  <c:v>2009/05</c:v>
                </c:pt>
                <c:pt idx="75">
                  <c:v>2009/06</c:v>
                </c:pt>
                <c:pt idx="76">
                  <c:v>2009/07</c:v>
                </c:pt>
                <c:pt idx="77">
                  <c:v>2009/08</c:v>
                </c:pt>
                <c:pt idx="78">
                  <c:v>2009/09</c:v>
                </c:pt>
                <c:pt idx="79">
                  <c:v>2009/10</c:v>
                </c:pt>
                <c:pt idx="80">
                  <c:v>2009/11</c:v>
                </c:pt>
                <c:pt idx="81">
                  <c:v>2009/12</c:v>
                </c:pt>
                <c:pt idx="82">
                  <c:v>2010/01</c:v>
                </c:pt>
                <c:pt idx="83">
                  <c:v>2010/02</c:v>
                </c:pt>
                <c:pt idx="84">
                  <c:v>2010/03</c:v>
                </c:pt>
                <c:pt idx="85">
                  <c:v>2010/04</c:v>
                </c:pt>
                <c:pt idx="86">
                  <c:v>2010/05</c:v>
                </c:pt>
                <c:pt idx="87">
                  <c:v>2010/06</c:v>
                </c:pt>
                <c:pt idx="88">
                  <c:v>2010/07</c:v>
                </c:pt>
                <c:pt idx="89">
                  <c:v>2010/08</c:v>
                </c:pt>
                <c:pt idx="90">
                  <c:v>2010/09</c:v>
                </c:pt>
                <c:pt idx="91">
                  <c:v>2010/10</c:v>
                </c:pt>
                <c:pt idx="92">
                  <c:v>2010/11</c:v>
                </c:pt>
                <c:pt idx="93">
                  <c:v>2010/12</c:v>
                </c:pt>
                <c:pt idx="94">
                  <c:v>2011/01</c:v>
                </c:pt>
                <c:pt idx="95">
                  <c:v>2011/02</c:v>
                </c:pt>
                <c:pt idx="96">
                  <c:v>2011/03</c:v>
                </c:pt>
                <c:pt idx="97">
                  <c:v>2011/04</c:v>
                </c:pt>
                <c:pt idx="98">
                  <c:v>2011/05</c:v>
                </c:pt>
                <c:pt idx="99">
                  <c:v>2011/06</c:v>
                </c:pt>
                <c:pt idx="100">
                  <c:v>2011/07</c:v>
                </c:pt>
                <c:pt idx="101">
                  <c:v>2011/08</c:v>
                </c:pt>
                <c:pt idx="102">
                  <c:v>2011/09</c:v>
                </c:pt>
                <c:pt idx="103">
                  <c:v>2011/10</c:v>
                </c:pt>
                <c:pt idx="104">
                  <c:v>2011/11</c:v>
                </c:pt>
                <c:pt idx="105">
                  <c:v>2011/12</c:v>
                </c:pt>
                <c:pt idx="106">
                  <c:v>2012/01</c:v>
                </c:pt>
                <c:pt idx="107">
                  <c:v>2012/02</c:v>
                </c:pt>
                <c:pt idx="108">
                  <c:v>2012/03</c:v>
                </c:pt>
                <c:pt idx="109">
                  <c:v>2012/04</c:v>
                </c:pt>
                <c:pt idx="110">
                  <c:v>2012/05</c:v>
                </c:pt>
                <c:pt idx="111">
                  <c:v>2012/06</c:v>
                </c:pt>
                <c:pt idx="112">
                  <c:v>2012/07</c:v>
                </c:pt>
                <c:pt idx="113">
                  <c:v>2012/08</c:v>
                </c:pt>
                <c:pt idx="114">
                  <c:v>2012/09</c:v>
                </c:pt>
                <c:pt idx="115">
                  <c:v>2012/10</c:v>
                </c:pt>
                <c:pt idx="116">
                  <c:v>2012/11</c:v>
                </c:pt>
                <c:pt idx="117">
                  <c:v>2012/12</c:v>
                </c:pt>
                <c:pt idx="118">
                  <c:v>2013/01</c:v>
                </c:pt>
                <c:pt idx="119">
                  <c:v>2013/02</c:v>
                </c:pt>
                <c:pt idx="120">
                  <c:v>2013/03</c:v>
                </c:pt>
                <c:pt idx="121">
                  <c:v>2013/04</c:v>
                </c:pt>
                <c:pt idx="122">
                  <c:v>2013/05</c:v>
                </c:pt>
                <c:pt idx="123">
                  <c:v>2013/06</c:v>
                </c:pt>
                <c:pt idx="124">
                  <c:v>2013/07</c:v>
                </c:pt>
                <c:pt idx="125">
                  <c:v>2013/08</c:v>
                </c:pt>
              </c:strCache>
            </c:strRef>
          </c:cat>
          <c:val>
            <c:numRef>
              <c:f>Sheet1!$L$5:$L$63</c:f>
              <c:numCache>
                <c:formatCode>General</c:formatCode>
                <c:ptCount val="59"/>
                <c:pt idx="0">
                  <c:v>-0.20270228267166901</c:v>
                </c:pt>
                <c:pt idx="1">
                  <c:v>-3.7369746286557752E-2</c:v>
                </c:pt>
                <c:pt idx="2">
                  <c:v>2.9131814762463716E-2</c:v>
                </c:pt>
                <c:pt idx="3">
                  <c:v>-7.6012649318001987E-2</c:v>
                </c:pt>
                <c:pt idx="4">
                  <c:v>-4.7120743044973032E-2</c:v>
                </c:pt>
                <c:pt idx="5">
                  <c:v>2.2279598260892458E-2</c:v>
                </c:pt>
                <c:pt idx="6">
                  <c:v>8.2771709536488894E-2</c:v>
                </c:pt>
                <c:pt idx="7">
                  <c:v>7.1640226309695756E-2</c:v>
                </c:pt>
                <c:pt idx="8">
                  <c:v>3.5351261039525142E-2</c:v>
                </c:pt>
                <c:pt idx="9">
                  <c:v>2.1928700739975909E-2</c:v>
                </c:pt>
                <c:pt idx="10">
                  <c:v>1.6159755014417135E-2</c:v>
                </c:pt>
                <c:pt idx="11">
                  <c:v>-5.7993318629430572E-2</c:v>
                </c:pt>
                <c:pt idx="12">
                  <c:v>-1.6793261232744296E-2</c:v>
                </c:pt>
                <c:pt idx="13">
                  <c:v>-6.1293393541752721E-2</c:v>
                </c:pt>
                <c:pt idx="14">
                  <c:v>8.0421467247660514E-2</c:v>
                </c:pt>
                <c:pt idx="15">
                  <c:v>-7.2487695986073308E-3</c:v>
                </c:pt>
                <c:pt idx="16">
                  <c:v>-7.9103053977272516E-3</c:v>
                </c:pt>
                <c:pt idx="17">
                  <c:v>9.4623317302315088E-2</c:v>
                </c:pt>
                <c:pt idx="18">
                  <c:v>8.288169103298923E-3</c:v>
                </c:pt>
                <c:pt idx="19">
                  <c:v>-0.10809941319500722</c:v>
                </c:pt>
                <c:pt idx="20">
                  <c:v>-4.4460458396747241E-2</c:v>
                </c:pt>
                <c:pt idx="21">
                  <c:v>9.4828142901286407E-3</c:v>
                </c:pt>
                <c:pt idx="22">
                  <c:v>-5.2892218952324946E-2</c:v>
                </c:pt>
                <c:pt idx="23">
                  <c:v>3.0749797556762441E-2</c:v>
                </c:pt>
                <c:pt idx="24">
                  <c:v>-2.254287615580285E-2</c:v>
                </c:pt>
                <c:pt idx="25">
                  <c:v>6.1576119174754397E-2</c:v>
                </c:pt>
                <c:pt idx="26">
                  <c:v>4.3855189908704316E-2</c:v>
                </c:pt>
                <c:pt idx="27">
                  <c:v>1.2430066755674329E-2</c:v>
                </c:pt>
                <c:pt idx="28">
                  <c:v>4.5139757383966174E-2</c:v>
                </c:pt>
                <c:pt idx="29">
                  <c:v>-8.6204918056913368E-2</c:v>
                </c:pt>
                <c:pt idx="30">
                  <c:v>-2.0283794888311179E-2</c:v>
                </c:pt>
                <c:pt idx="31">
                  <c:v>-1.5815251511416332E-2</c:v>
                </c:pt>
                <c:pt idx="32">
                  <c:v>1.2688892281270882E-2</c:v>
                </c:pt>
                <c:pt idx="33">
                  <c:v>-9.3637766420951261E-3</c:v>
                </c:pt>
                <c:pt idx="34">
                  <c:v>-8.4232816002472136E-2</c:v>
                </c:pt>
                <c:pt idx="35">
                  <c:v>-1.2357217752400809E-2</c:v>
                </c:pt>
                <c:pt idx="36">
                  <c:v>3.6767865260059996E-3</c:v>
                </c:pt>
                <c:pt idx="37">
                  <c:v>-4.6713199486951171E-2</c:v>
                </c:pt>
                <c:pt idx="38">
                  <c:v>8.5913845646950064E-5</c:v>
                </c:pt>
                <c:pt idx="39">
                  <c:v>3.6470219733465044E-2</c:v>
                </c:pt>
                <c:pt idx="40">
                  <c:v>0.10671596594595319</c:v>
                </c:pt>
                <c:pt idx="41">
                  <c:v>2.1878660222977159E-2</c:v>
                </c:pt>
                <c:pt idx="42">
                  <c:v>-5.8737662550477021E-2</c:v>
                </c:pt>
                <c:pt idx="43">
                  <c:v>-0.10553236152038491</c:v>
                </c:pt>
                <c:pt idx="44">
                  <c:v>7.0193694422438169E-2</c:v>
                </c:pt>
                <c:pt idx="45">
                  <c:v>-4.3972586744234488E-2</c:v>
                </c:pt>
                <c:pt idx="46">
                  <c:v>-6.4624372886419573E-3</c:v>
                </c:pt>
                <c:pt idx="47">
                  <c:v>7.7800601388660715E-3</c:v>
                </c:pt>
                <c:pt idx="48">
                  <c:v>6.5383493802718693E-3</c:v>
                </c:pt>
                <c:pt idx="49">
                  <c:v>5.2592405533926946E-2</c:v>
                </c:pt>
                <c:pt idx="50">
                  <c:v>0.10012825326952104</c:v>
                </c:pt>
                <c:pt idx="51">
                  <c:v>9.3448271691091017E-2</c:v>
                </c:pt>
                <c:pt idx="52">
                  <c:v>3.754019675618183E-2</c:v>
                </c:pt>
                <c:pt idx="53">
                  <c:v>6.040313305864755E-2</c:v>
                </c:pt>
                <c:pt idx="54">
                  <c:v>0.12592497878632666</c:v>
                </c:pt>
                <c:pt idx="55">
                  <c:v>-2.5310322109979258E-2</c:v>
                </c:pt>
                <c:pt idx="56">
                  <c:v>-1.8280772684851421E-3</c:v>
                </c:pt>
                <c:pt idx="57">
                  <c:v>-2.0073915190854733E-3</c:v>
                </c:pt>
                <c:pt idx="58">
                  <c:v>-2.2785017230714931E-2</c:v>
                </c:pt>
              </c:numCache>
            </c:numRef>
          </c:val>
          <c:smooth val="0"/>
        </c:ser>
        <c:ser>
          <c:idx val="1"/>
          <c:order val="1"/>
          <c:tx>
            <c:v>Ri-Rf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Sheet1!$M$5:$M$63</c:f>
              <c:numCache>
                <c:formatCode>General</c:formatCode>
                <c:ptCount val="59"/>
                <c:pt idx="0">
                  <c:v>-1.9454880123743232E-2</c:v>
                </c:pt>
                <c:pt idx="1">
                  <c:v>8.7419432176656153E-2</c:v>
                </c:pt>
                <c:pt idx="2">
                  <c:v>-0.11542094271211022</c:v>
                </c:pt>
                <c:pt idx="3">
                  <c:v>1.4634098360655738E-2</c:v>
                </c:pt>
                <c:pt idx="4">
                  <c:v>-0.14713130856219711</c:v>
                </c:pt>
                <c:pt idx="5">
                  <c:v>-4.9362424242424242E-2</c:v>
                </c:pt>
                <c:pt idx="6">
                  <c:v>-2.2032350597609562E-2</c:v>
                </c:pt>
                <c:pt idx="7">
                  <c:v>0.1078229735234216</c:v>
                </c:pt>
                <c:pt idx="8">
                  <c:v>9.2710882352941185E-2</c:v>
                </c:pt>
                <c:pt idx="9">
                  <c:v>5.959404541631623E-2</c:v>
                </c:pt>
                <c:pt idx="10">
                  <c:v>-3.5040634920634924E-2</c:v>
                </c:pt>
                <c:pt idx="11">
                  <c:v>-8.3179210526315786E-2</c:v>
                </c:pt>
                <c:pt idx="12">
                  <c:v>-4.3169327354260094E-2</c:v>
                </c:pt>
                <c:pt idx="13">
                  <c:v>3.1745042174320524E-2</c:v>
                </c:pt>
                <c:pt idx="14">
                  <c:v>-5.5695912806539511E-3</c:v>
                </c:pt>
                <c:pt idx="15">
                  <c:v>6.1067214611872145E-2</c:v>
                </c:pt>
                <c:pt idx="16">
                  <c:v>-4.4229259896729775E-3</c:v>
                </c:pt>
                <c:pt idx="17">
                  <c:v>4.050229904926534E-2</c:v>
                </c:pt>
                <c:pt idx="18">
                  <c:v>-6.4073488372093021E-2</c:v>
                </c:pt>
                <c:pt idx="19">
                  <c:v>6.2879112688553687E-2</c:v>
                </c:pt>
                <c:pt idx="20">
                  <c:v>-8.6096627712854756E-2</c:v>
                </c:pt>
                <c:pt idx="21">
                  <c:v>-6.6786666666666661E-2</c:v>
                </c:pt>
                <c:pt idx="22">
                  <c:v>-4.0338943248532291E-3</c:v>
                </c:pt>
                <c:pt idx="23">
                  <c:v>-3.6465776031434187E-2</c:v>
                </c:pt>
                <c:pt idx="24">
                  <c:v>-2.1587359836901122E-3</c:v>
                </c:pt>
                <c:pt idx="25">
                  <c:v>-1.2E-4</c:v>
                </c:pt>
                <c:pt idx="26">
                  <c:v>-1.141450459652707E-3</c:v>
                </c:pt>
                <c:pt idx="27">
                  <c:v>1.6239918200409001E-2</c:v>
                </c:pt>
                <c:pt idx="28">
                  <c:v>-2.5270905432595574E-2</c:v>
                </c:pt>
                <c:pt idx="29">
                  <c:v>7.3151413828689379E-2</c:v>
                </c:pt>
                <c:pt idx="30">
                  <c:v>-3.0046153846153847E-3</c:v>
                </c:pt>
                <c:pt idx="31">
                  <c:v>3.7488486017357762E-2</c:v>
                </c:pt>
                <c:pt idx="32">
                  <c:v>-9.4136802973977703E-3</c:v>
                </c:pt>
                <c:pt idx="33">
                  <c:v>5.0536660412757971E-2</c:v>
                </c:pt>
                <c:pt idx="34">
                  <c:v>5.1665714285714287E-2</c:v>
                </c:pt>
                <c:pt idx="35">
                  <c:v>-0.11556991511035652</c:v>
                </c:pt>
                <c:pt idx="36">
                  <c:v>-2.2192936660268711E-2</c:v>
                </c:pt>
                <c:pt idx="37">
                  <c:v>-7.9708341511285571E-3</c:v>
                </c:pt>
                <c:pt idx="38">
                  <c:v>-2.0982393669634024E-3</c:v>
                </c:pt>
                <c:pt idx="39">
                  <c:v>8.4121823587710615E-2</c:v>
                </c:pt>
                <c:pt idx="40">
                  <c:v>8.397506398537477E-2</c:v>
                </c:pt>
                <c:pt idx="41">
                  <c:v>-2.649510961214165E-3</c:v>
                </c:pt>
                <c:pt idx="42">
                  <c:v>-8.126961961115807E-2</c:v>
                </c:pt>
                <c:pt idx="43">
                  <c:v>-4.0598380864765408E-2</c:v>
                </c:pt>
                <c:pt idx="44">
                  <c:v>4.7818638542665388E-2</c:v>
                </c:pt>
                <c:pt idx="45">
                  <c:v>-5.8674437328453802E-2</c:v>
                </c:pt>
                <c:pt idx="46">
                  <c:v>1.5429076773566568E-2</c:v>
                </c:pt>
                <c:pt idx="47">
                  <c:v>-8.1459712918660276E-2</c:v>
                </c:pt>
                <c:pt idx="48">
                  <c:v>5.0883333333333327E-3</c:v>
                </c:pt>
                <c:pt idx="49">
                  <c:v>-3.2288082901554402E-3</c:v>
                </c:pt>
                <c:pt idx="50">
                  <c:v>6.4329064449064458E-2</c:v>
                </c:pt>
                <c:pt idx="51">
                  <c:v>0.14343468749999999</c:v>
                </c:pt>
                <c:pt idx="52">
                  <c:v>9.2962835183603765E-2</c:v>
                </c:pt>
                <c:pt idx="53">
                  <c:v>-4.8075000000000001E-3</c:v>
                </c:pt>
                <c:pt idx="54">
                  <c:v>-8.1752653061224478E-2</c:v>
                </c:pt>
                <c:pt idx="55">
                  <c:v>-4.3935042735042742E-3</c:v>
                </c:pt>
                <c:pt idx="56">
                  <c:v>-7.8453218884120164E-3</c:v>
                </c:pt>
                <c:pt idx="57">
                  <c:v>-8.835529411764706E-2</c:v>
                </c:pt>
                <c:pt idx="58">
                  <c:v>-1.4035043995645835E-3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130496"/>
        <c:axId val="111132032"/>
      </c:lineChart>
      <c:lineChart>
        <c:grouping val="standard"/>
        <c:varyColors val="0"/>
        <c:ser>
          <c:idx val="2"/>
          <c:order val="2"/>
          <c:tx>
            <c:v>Rf</c:v>
          </c:tx>
          <c:marker>
            <c:symbol val="none"/>
          </c:marker>
          <c:val>
            <c:numRef>
              <c:f>Sheet1!$O$4:$O$63</c:f>
              <c:numCache>
                <c:formatCode>General</c:formatCode>
                <c:ptCount val="60"/>
                <c:pt idx="0">
                  <c:v>6.6900000000000006E-3</c:v>
                </c:pt>
                <c:pt idx="1">
                  <c:v>6.5500000000000003E-3</c:v>
                </c:pt>
                <c:pt idx="2">
                  <c:v>5.8199999999999997E-3</c:v>
                </c:pt>
                <c:pt idx="3">
                  <c:v>1.4399999999999999E-3</c:v>
                </c:pt>
                <c:pt idx="4">
                  <c:v>2.2500000000000003E-3</c:v>
                </c:pt>
                <c:pt idx="5">
                  <c:v>1.58E-3</c:v>
                </c:pt>
                <c:pt idx="6">
                  <c:v>1.5E-3</c:v>
                </c:pt>
                <c:pt idx="7">
                  <c:v>1.3900000000000002E-3</c:v>
                </c:pt>
                <c:pt idx="8">
                  <c:v>1.5399999999999999E-3</c:v>
                </c:pt>
                <c:pt idx="9">
                  <c:v>1.4000000000000002E-3</c:v>
                </c:pt>
                <c:pt idx="10">
                  <c:v>1.23E-3</c:v>
                </c:pt>
                <c:pt idx="11">
                  <c:v>1.32E-3</c:v>
                </c:pt>
                <c:pt idx="12">
                  <c:v>1.06E-3</c:v>
                </c:pt>
                <c:pt idx="13">
                  <c:v>1.3500000000000001E-3</c:v>
                </c:pt>
                <c:pt idx="14">
                  <c:v>1.32E-3</c:v>
                </c:pt>
                <c:pt idx="15">
                  <c:v>1.25E-3</c:v>
                </c:pt>
                <c:pt idx="16">
                  <c:v>2.2100000000000002E-3</c:v>
                </c:pt>
                <c:pt idx="17">
                  <c:v>1.25E-3</c:v>
                </c:pt>
                <c:pt idx="18">
                  <c:v>1.24E-3</c:v>
                </c:pt>
                <c:pt idx="19">
                  <c:v>1.25E-3</c:v>
                </c:pt>
                <c:pt idx="20">
                  <c:v>2.2500000000000003E-3</c:v>
                </c:pt>
                <c:pt idx="21">
                  <c:v>1.4000000000000002E-3</c:v>
                </c:pt>
                <c:pt idx="22">
                  <c:v>2E-3</c:v>
                </c:pt>
                <c:pt idx="23">
                  <c:v>1.16E-3</c:v>
                </c:pt>
                <c:pt idx="24">
                  <c:v>1E-3</c:v>
                </c:pt>
                <c:pt idx="25">
                  <c:v>1E-3</c:v>
                </c:pt>
                <c:pt idx="26">
                  <c:v>1.31E-3</c:v>
                </c:pt>
                <c:pt idx="27">
                  <c:v>1.15E-3</c:v>
                </c:pt>
                <c:pt idx="28">
                  <c:v>1.25E-3</c:v>
                </c:pt>
                <c:pt idx="29">
                  <c:v>1.3800000000000002E-3</c:v>
                </c:pt>
                <c:pt idx="30">
                  <c:v>1.7699999999999999E-3</c:v>
                </c:pt>
                <c:pt idx="31">
                  <c:v>7.0999999999999991E-4</c:v>
                </c:pt>
                <c:pt idx="32">
                  <c:v>1.2999999999999999E-3</c:v>
                </c:pt>
                <c:pt idx="33">
                  <c:v>3.4000000000000002E-3</c:v>
                </c:pt>
                <c:pt idx="34">
                  <c:v>2.5999999999999999E-3</c:v>
                </c:pt>
                <c:pt idx="35">
                  <c:v>1.1999999999999999E-3</c:v>
                </c:pt>
                <c:pt idx="36">
                  <c:v>2.7000000000000001E-3</c:v>
                </c:pt>
                <c:pt idx="37">
                  <c:v>1.17E-3</c:v>
                </c:pt>
                <c:pt idx="38">
                  <c:v>1.2700000000000001E-3</c:v>
                </c:pt>
                <c:pt idx="39">
                  <c:v>1.2999999999999999E-3</c:v>
                </c:pt>
                <c:pt idx="40">
                  <c:v>1.1999999999999999E-3</c:v>
                </c:pt>
                <c:pt idx="41">
                  <c:v>1.32E-3</c:v>
                </c:pt>
                <c:pt idx="42">
                  <c:v>1.2999999999999999E-3</c:v>
                </c:pt>
                <c:pt idx="43">
                  <c:v>1.0199999999999999E-3</c:v>
                </c:pt>
                <c:pt idx="44">
                  <c:v>1.1999999999999999E-3</c:v>
                </c:pt>
                <c:pt idx="45">
                  <c:v>1.1999999999999999E-3</c:v>
                </c:pt>
                <c:pt idx="46">
                  <c:v>1.14E-3</c:v>
                </c:pt>
                <c:pt idx="47">
                  <c:v>1.17E-3</c:v>
                </c:pt>
                <c:pt idx="48">
                  <c:v>1.17E-3</c:v>
                </c:pt>
                <c:pt idx="49">
                  <c:v>1.2099999999999999E-3</c:v>
                </c:pt>
                <c:pt idx="50">
                  <c:v>1.1899999999999999E-3</c:v>
                </c:pt>
                <c:pt idx="51">
                  <c:v>1.5E-3</c:v>
                </c:pt>
                <c:pt idx="52">
                  <c:v>1.1999999999999999E-3</c:v>
                </c:pt>
                <c:pt idx="53">
                  <c:v>1.1799999999999998E-3</c:v>
                </c:pt>
                <c:pt idx="54">
                  <c:v>1.1799999999999998E-3</c:v>
                </c:pt>
                <c:pt idx="55">
                  <c:v>9.7999999999999997E-4</c:v>
                </c:pt>
                <c:pt idx="56">
                  <c:v>1.32E-3</c:v>
                </c:pt>
                <c:pt idx="57">
                  <c:v>1.2900000000000001E-3</c:v>
                </c:pt>
                <c:pt idx="58">
                  <c:v>1.23E-3</c:v>
                </c:pt>
                <c:pt idx="59">
                  <c:v>1.3900000000000002E-3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137920"/>
        <c:axId val="111139456"/>
      </c:lineChart>
      <c:catAx>
        <c:axId val="11113049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11132032"/>
        <c:crosses val="autoZero"/>
        <c:auto val="1"/>
        <c:lblAlgn val="ctr"/>
        <c:lblOffset val="100"/>
        <c:noMultiLvlLbl val="0"/>
      </c:catAx>
      <c:valAx>
        <c:axId val="11113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130496"/>
        <c:crosses val="autoZero"/>
        <c:crossBetween val="between"/>
      </c:valAx>
      <c:catAx>
        <c:axId val="111137920"/>
        <c:scaling>
          <c:orientation val="minMax"/>
        </c:scaling>
        <c:delete val="1"/>
        <c:axPos val="b"/>
        <c:majorTickMark val="out"/>
        <c:minorTickMark val="none"/>
        <c:tickLblPos val="nextTo"/>
        <c:crossAx val="111139456"/>
        <c:crosses val="autoZero"/>
        <c:auto val="1"/>
        <c:lblAlgn val="ctr"/>
        <c:lblOffset val="100"/>
        <c:noMultiLvlLbl val="0"/>
      </c:catAx>
      <c:valAx>
        <c:axId val="1111394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11137920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90350057737994138"/>
          <c:y val="0.4290229080593132"/>
          <c:w val="8.3254503465376772E-2"/>
          <c:h val="0.1403788191811723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710320169106538"/>
          <c:y val="2.8392531115981372E-2"/>
          <c:w val="0.77617904817672001"/>
          <c:h val="0.92218997352013365"/>
        </c:manualLayout>
      </c:layout>
      <c:lineChart>
        <c:grouping val="standard"/>
        <c:varyColors val="0"/>
        <c:ser>
          <c:idx val="0"/>
          <c:order val="0"/>
          <c:tx>
            <c:v>Rm-Rf</c:v>
          </c:tx>
          <c:marker>
            <c:symbol val="none"/>
          </c:marker>
          <c:cat>
            <c:strRef>
              <c:f>Sheet1!$F$71:$F$130</c:f>
              <c:strCache>
                <c:ptCount val="60"/>
                <c:pt idx="0">
                  <c:v>2008/09</c:v>
                </c:pt>
                <c:pt idx="1">
                  <c:v>2008/10</c:v>
                </c:pt>
                <c:pt idx="2">
                  <c:v>2008/11</c:v>
                </c:pt>
                <c:pt idx="3">
                  <c:v>2008/12</c:v>
                </c:pt>
                <c:pt idx="4">
                  <c:v>2009/01</c:v>
                </c:pt>
                <c:pt idx="5">
                  <c:v>2009/02</c:v>
                </c:pt>
                <c:pt idx="6">
                  <c:v>2009/03</c:v>
                </c:pt>
                <c:pt idx="7">
                  <c:v>2009/04</c:v>
                </c:pt>
                <c:pt idx="8">
                  <c:v>2009/05</c:v>
                </c:pt>
                <c:pt idx="9">
                  <c:v>2009/06</c:v>
                </c:pt>
                <c:pt idx="10">
                  <c:v>2009/07</c:v>
                </c:pt>
                <c:pt idx="11">
                  <c:v>2009/08</c:v>
                </c:pt>
                <c:pt idx="12">
                  <c:v>2009/09</c:v>
                </c:pt>
                <c:pt idx="13">
                  <c:v>2009/10</c:v>
                </c:pt>
                <c:pt idx="14">
                  <c:v>2009/11</c:v>
                </c:pt>
                <c:pt idx="15">
                  <c:v>2009/12</c:v>
                </c:pt>
                <c:pt idx="16">
                  <c:v>2010/01</c:v>
                </c:pt>
                <c:pt idx="17">
                  <c:v>2010/02</c:v>
                </c:pt>
                <c:pt idx="18">
                  <c:v>2010/03</c:v>
                </c:pt>
                <c:pt idx="19">
                  <c:v>2010/04</c:v>
                </c:pt>
                <c:pt idx="20">
                  <c:v>2010/05</c:v>
                </c:pt>
                <c:pt idx="21">
                  <c:v>2010/06</c:v>
                </c:pt>
                <c:pt idx="22">
                  <c:v>2010/07</c:v>
                </c:pt>
                <c:pt idx="23">
                  <c:v>2010/08</c:v>
                </c:pt>
                <c:pt idx="24">
                  <c:v>2010/09</c:v>
                </c:pt>
                <c:pt idx="25">
                  <c:v>2010/10</c:v>
                </c:pt>
                <c:pt idx="26">
                  <c:v>2010/11</c:v>
                </c:pt>
                <c:pt idx="27">
                  <c:v>2010/12</c:v>
                </c:pt>
                <c:pt idx="28">
                  <c:v>2011/01</c:v>
                </c:pt>
                <c:pt idx="29">
                  <c:v>2011/02</c:v>
                </c:pt>
                <c:pt idx="30">
                  <c:v>2011/03</c:v>
                </c:pt>
                <c:pt idx="31">
                  <c:v>2011/04</c:v>
                </c:pt>
                <c:pt idx="32">
                  <c:v>2011/05</c:v>
                </c:pt>
                <c:pt idx="33">
                  <c:v>2011/06</c:v>
                </c:pt>
                <c:pt idx="34">
                  <c:v>2011/07</c:v>
                </c:pt>
                <c:pt idx="35">
                  <c:v>2011/08</c:v>
                </c:pt>
                <c:pt idx="36">
                  <c:v>2011/09</c:v>
                </c:pt>
                <c:pt idx="37">
                  <c:v>2011/10</c:v>
                </c:pt>
                <c:pt idx="38">
                  <c:v>2011/11</c:v>
                </c:pt>
                <c:pt idx="39">
                  <c:v>2011/12</c:v>
                </c:pt>
                <c:pt idx="40">
                  <c:v>2012/01</c:v>
                </c:pt>
                <c:pt idx="41">
                  <c:v>2012/02</c:v>
                </c:pt>
                <c:pt idx="42">
                  <c:v>2012/03</c:v>
                </c:pt>
                <c:pt idx="43">
                  <c:v>2012/04</c:v>
                </c:pt>
                <c:pt idx="44">
                  <c:v>2012/05</c:v>
                </c:pt>
                <c:pt idx="45">
                  <c:v>2012/06</c:v>
                </c:pt>
                <c:pt idx="46">
                  <c:v>2012/07</c:v>
                </c:pt>
                <c:pt idx="47">
                  <c:v>2012/08</c:v>
                </c:pt>
                <c:pt idx="48">
                  <c:v>2012/09</c:v>
                </c:pt>
                <c:pt idx="49">
                  <c:v>2012/10</c:v>
                </c:pt>
                <c:pt idx="50">
                  <c:v>2012/11</c:v>
                </c:pt>
                <c:pt idx="51">
                  <c:v>2012/12</c:v>
                </c:pt>
                <c:pt idx="52">
                  <c:v>2013/01</c:v>
                </c:pt>
                <c:pt idx="53">
                  <c:v>2013/02</c:v>
                </c:pt>
                <c:pt idx="54">
                  <c:v>2013/03</c:v>
                </c:pt>
                <c:pt idx="55">
                  <c:v>2013/04</c:v>
                </c:pt>
                <c:pt idx="56">
                  <c:v>2013/05</c:v>
                </c:pt>
                <c:pt idx="57">
                  <c:v>2013/06</c:v>
                </c:pt>
                <c:pt idx="58">
                  <c:v>2013/07</c:v>
                </c:pt>
                <c:pt idx="59">
                  <c:v>2013/08</c:v>
                </c:pt>
              </c:strCache>
            </c:strRef>
          </c:cat>
          <c:val>
            <c:numRef>
              <c:f>Sheet1!$L$5:$L$63</c:f>
              <c:numCache>
                <c:formatCode>General</c:formatCode>
                <c:ptCount val="59"/>
                <c:pt idx="0">
                  <c:v>-0.20270228267166901</c:v>
                </c:pt>
                <c:pt idx="1">
                  <c:v>-3.7369746286557752E-2</c:v>
                </c:pt>
                <c:pt idx="2">
                  <c:v>2.9131814762463716E-2</c:v>
                </c:pt>
                <c:pt idx="3">
                  <c:v>-7.6012649318001987E-2</c:v>
                </c:pt>
                <c:pt idx="4">
                  <c:v>-4.7120743044973032E-2</c:v>
                </c:pt>
                <c:pt idx="5">
                  <c:v>2.2279598260892458E-2</c:v>
                </c:pt>
                <c:pt idx="6">
                  <c:v>8.2771709536488894E-2</c:v>
                </c:pt>
                <c:pt idx="7">
                  <c:v>7.1640226309695756E-2</c:v>
                </c:pt>
                <c:pt idx="8">
                  <c:v>3.5351261039525142E-2</c:v>
                </c:pt>
                <c:pt idx="9">
                  <c:v>2.1928700739975909E-2</c:v>
                </c:pt>
                <c:pt idx="10">
                  <c:v>1.6159755014417135E-2</c:v>
                </c:pt>
                <c:pt idx="11">
                  <c:v>-5.7993318629430572E-2</c:v>
                </c:pt>
                <c:pt idx="12">
                  <c:v>-1.6793261232744296E-2</c:v>
                </c:pt>
                <c:pt idx="13">
                  <c:v>-6.1293393541752721E-2</c:v>
                </c:pt>
                <c:pt idx="14">
                  <c:v>8.0421467247660514E-2</c:v>
                </c:pt>
                <c:pt idx="15">
                  <c:v>-7.2487695986073308E-3</c:v>
                </c:pt>
                <c:pt idx="16">
                  <c:v>-7.9103053977272516E-3</c:v>
                </c:pt>
                <c:pt idx="17">
                  <c:v>9.4623317302315088E-2</c:v>
                </c:pt>
                <c:pt idx="18">
                  <c:v>8.288169103298923E-3</c:v>
                </c:pt>
                <c:pt idx="19">
                  <c:v>-0.10809941319500722</c:v>
                </c:pt>
                <c:pt idx="20">
                  <c:v>-4.4460458396747241E-2</c:v>
                </c:pt>
                <c:pt idx="21">
                  <c:v>9.4828142901286407E-3</c:v>
                </c:pt>
                <c:pt idx="22">
                  <c:v>-5.2892218952324946E-2</c:v>
                </c:pt>
                <c:pt idx="23">
                  <c:v>3.0749797556762441E-2</c:v>
                </c:pt>
                <c:pt idx="24">
                  <c:v>-2.254287615580285E-2</c:v>
                </c:pt>
                <c:pt idx="25">
                  <c:v>6.1576119174754397E-2</c:v>
                </c:pt>
                <c:pt idx="26">
                  <c:v>4.3855189908704316E-2</c:v>
                </c:pt>
                <c:pt idx="27">
                  <c:v>1.2430066755674329E-2</c:v>
                </c:pt>
                <c:pt idx="28">
                  <c:v>4.5139757383966174E-2</c:v>
                </c:pt>
                <c:pt idx="29">
                  <c:v>-8.6204918056913368E-2</c:v>
                </c:pt>
                <c:pt idx="30">
                  <c:v>-2.0283794888311179E-2</c:v>
                </c:pt>
                <c:pt idx="31">
                  <c:v>-1.5815251511416332E-2</c:v>
                </c:pt>
                <c:pt idx="32">
                  <c:v>1.2688892281270882E-2</c:v>
                </c:pt>
                <c:pt idx="33">
                  <c:v>-9.3637766420951261E-3</c:v>
                </c:pt>
                <c:pt idx="34">
                  <c:v>-8.4232816002472136E-2</c:v>
                </c:pt>
                <c:pt idx="35">
                  <c:v>-1.2357217752400809E-2</c:v>
                </c:pt>
                <c:pt idx="36">
                  <c:v>3.6767865260059996E-3</c:v>
                </c:pt>
                <c:pt idx="37">
                  <c:v>-4.6713199486951171E-2</c:v>
                </c:pt>
                <c:pt idx="38">
                  <c:v>8.5913845646950064E-5</c:v>
                </c:pt>
                <c:pt idx="39">
                  <c:v>3.6470219733465044E-2</c:v>
                </c:pt>
                <c:pt idx="40">
                  <c:v>0.10671596594595319</c:v>
                </c:pt>
                <c:pt idx="41">
                  <c:v>2.1878660222977159E-2</c:v>
                </c:pt>
                <c:pt idx="42">
                  <c:v>-5.8737662550477021E-2</c:v>
                </c:pt>
                <c:pt idx="43">
                  <c:v>-0.10553236152038491</c:v>
                </c:pt>
                <c:pt idx="44">
                  <c:v>7.0193694422438169E-2</c:v>
                </c:pt>
                <c:pt idx="45">
                  <c:v>-4.3972586744234488E-2</c:v>
                </c:pt>
                <c:pt idx="46">
                  <c:v>-6.4624372886419573E-3</c:v>
                </c:pt>
                <c:pt idx="47">
                  <c:v>7.7800601388660715E-3</c:v>
                </c:pt>
                <c:pt idx="48">
                  <c:v>6.5383493802718693E-3</c:v>
                </c:pt>
                <c:pt idx="49">
                  <c:v>5.2592405533926946E-2</c:v>
                </c:pt>
                <c:pt idx="50">
                  <c:v>0.10012825326952104</c:v>
                </c:pt>
                <c:pt idx="51">
                  <c:v>9.3448271691091017E-2</c:v>
                </c:pt>
                <c:pt idx="52">
                  <c:v>3.754019675618183E-2</c:v>
                </c:pt>
                <c:pt idx="53">
                  <c:v>6.040313305864755E-2</c:v>
                </c:pt>
                <c:pt idx="54">
                  <c:v>0.12592497878632666</c:v>
                </c:pt>
                <c:pt idx="55">
                  <c:v>-2.5310322109979258E-2</c:v>
                </c:pt>
                <c:pt idx="56">
                  <c:v>-1.8280772684851421E-3</c:v>
                </c:pt>
                <c:pt idx="57">
                  <c:v>-2.0073915190854733E-3</c:v>
                </c:pt>
                <c:pt idx="58">
                  <c:v>-2.2785017230714931E-2</c:v>
                </c:pt>
              </c:numCache>
            </c:numRef>
          </c:val>
          <c:smooth val="0"/>
        </c:ser>
        <c:ser>
          <c:idx val="1"/>
          <c:order val="1"/>
          <c:tx>
            <c:v>Ri-Rf</c:v>
          </c:tx>
          <c:marker>
            <c:symbol val="none"/>
          </c:marker>
          <c:cat>
            <c:strRef>
              <c:f>Sheet1!$F$71:$F$130</c:f>
              <c:strCache>
                <c:ptCount val="60"/>
                <c:pt idx="0">
                  <c:v>2008/09</c:v>
                </c:pt>
                <c:pt idx="1">
                  <c:v>2008/10</c:v>
                </c:pt>
                <c:pt idx="2">
                  <c:v>2008/11</c:v>
                </c:pt>
                <c:pt idx="3">
                  <c:v>2008/12</c:v>
                </c:pt>
                <c:pt idx="4">
                  <c:v>2009/01</c:v>
                </c:pt>
                <c:pt idx="5">
                  <c:v>2009/02</c:v>
                </c:pt>
                <c:pt idx="6">
                  <c:v>2009/03</c:v>
                </c:pt>
                <c:pt idx="7">
                  <c:v>2009/04</c:v>
                </c:pt>
                <c:pt idx="8">
                  <c:v>2009/05</c:v>
                </c:pt>
                <c:pt idx="9">
                  <c:v>2009/06</c:v>
                </c:pt>
                <c:pt idx="10">
                  <c:v>2009/07</c:v>
                </c:pt>
                <c:pt idx="11">
                  <c:v>2009/08</c:v>
                </c:pt>
                <c:pt idx="12">
                  <c:v>2009/09</c:v>
                </c:pt>
                <c:pt idx="13">
                  <c:v>2009/10</c:v>
                </c:pt>
                <c:pt idx="14">
                  <c:v>2009/11</c:v>
                </c:pt>
                <c:pt idx="15">
                  <c:v>2009/12</c:v>
                </c:pt>
                <c:pt idx="16">
                  <c:v>2010/01</c:v>
                </c:pt>
                <c:pt idx="17">
                  <c:v>2010/02</c:v>
                </c:pt>
                <c:pt idx="18">
                  <c:v>2010/03</c:v>
                </c:pt>
                <c:pt idx="19">
                  <c:v>2010/04</c:v>
                </c:pt>
                <c:pt idx="20">
                  <c:v>2010/05</c:v>
                </c:pt>
                <c:pt idx="21">
                  <c:v>2010/06</c:v>
                </c:pt>
                <c:pt idx="22">
                  <c:v>2010/07</c:v>
                </c:pt>
                <c:pt idx="23">
                  <c:v>2010/08</c:v>
                </c:pt>
                <c:pt idx="24">
                  <c:v>2010/09</c:v>
                </c:pt>
                <c:pt idx="25">
                  <c:v>2010/10</c:v>
                </c:pt>
                <c:pt idx="26">
                  <c:v>2010/11</c:v>
                </c:pt>
                <c:pt idx="27">
                  <c:v>2010/12</c:v>
                </c:pt>
                <c:pt idx="28">
                  <c:v>2011/01</c:v>
                </c:pt>
                <c:pt idx="29">
                  <c:v>2011/02</c:v>
                </c:pt>
                <c:pt idx="30">
                  <c:v>2011/03</c:v>
                </c:pt>
                <c:pt idx="31">
                  <c:v>2011/04</c:v>
                </c:pt>
                <c:pt idx="32">
                  <c:v>2011/05</c:v>
                </c:pt>
                <c:pt idx="33">
                  <c:v>2011/06</c:v>
                </c:pt>
                <c:pt idx="34">
                  <c:v>2011/07</c:v>
                </c:pt>
                <c:pt idx="35">
                  <c:v>2011/08</c:v>
                </c:pt>
                <c:pt idx="36">
                  <c:v>2011/09</c:v>
                </c:pt>
                <c:pt idx="37">
                  <c:v>2011/10</c:v>
                </c:pt>
                <c:pt idx="38">
                  <c:v>2011/11</c:v>
                </c:pt>
                <c:pt idx="39">
                  <c:v>2011/12</c:v>
                </c:pt>
                <c:pt idx="40">
                  <c:v>2012/01</c:v>
                </c:pt>
                <c:pt idx="41">
                  <c:v>2012/02</c:v>
                </c:pt>
                <c:pt idx="42">
                  <c:v>2012/03</c:v>
                </c:pt>
                <c:pt idx="43">
                  <c:v>2012/04</c:v>
                </c:pt>
                <c:pt idx="44">
                  <c:v>2012/05</c:v>
                </c:pt>
                <c:pt idx="45">
                  <c:v>2012/06</c:v>
                </c:pt>
                <c:pt idx="46">
                  <c:v>2012/07</c:v>
                </c:pt>
                <c:pt idx="47">
                  <c:v>2012/08</c:v>
                </c:pt>
                <c:pt idx="48">
                  <c:v>2012/09</c:v>
                </c:pt>
                <c:pt idx="49">
                  <c:v>2012/10</c:v>
                </c:pt>
                <c:pt idx="50">
                  <c:v>2012/11</c:v>
                </c:pt>
                <c:pt idx="51">
                  <c:v>2012/12</c:v>
                </c:pt>
                <c:pt idx="52">
                  <c:v>2013/01</c:v>
                </c:pt>
                <c:pt idx="53">
                  <c:v>2013/02</c:v>
                </c:pt>
                <c:pt idx="54">
                  <c:v>2013/03</c:v>
                </c:pt>
                <c:pt idx="55">
                  <c:v>2013/04</c:v>
                </c:pt>
                <c:pt idx="56">
                  <c:v>2013/05</c:v>
                </c:pt>
                <c:pt idx="57">
                  <c:v>2013/06</c:v>
                </c:pt>
                <c:pt idx="58">
                  <c:v>2013/07</c:v>
                </c:pt>
                <c:pt idx="59">
                  <c:v>2013/08</c:v>
                </c:pt>
              </c:strCache>
            </c:strRef>
          </c:cat>
          <c:val>
            <c:numRef>
              <c:f>Sheet1!$M$72:$M$130</c:f>
              <c:numCache>
                <c:formatCode>General</c:formatCode>
                <c:ptCount val="59"/>
                <c:pt idx="0">
                  <c:v>-0.12892434782608697</c:v>
                </c:pt>
                <c:pt idx="1">
                  <c:v>3.7933649407361193E-2</c:v>
                </c:pt>
                <c:pt idx="2">
                  <c:v>-7.52401923076923E-2</c:v>
                </c:pt>
                <c:pt idx="3">
                  <c:v>-8.6539753086419743E-2</c:v>
                </c:pt>
                <c:pt idx="4">
                  <c:v>-0.12245285917496443</c:v>
                </c:pt>
                <c:pt idx="5">
                  <c:v>-4.712162074554295E-2</c:v>
                </c:pt>
                <c:pt idx="6">
                  <c:v>5.2601088435374151E-2</c:v>
                </c:pt>
                <c:pt idx="7">
                  <c:v>5.723056542810985E-2</c:v>
                </c:pt>
                <c:pt idx="8">
                  <c:v>5.9467471352177233E-2</c:v>
                </c:pt>
                <c:pt idx="9">
                  <c:v>8.4955702956020188E-2</c:v>
                </c:pt>
                <c:pt idx="10">
                  <c:v>7.4963056478405315E-2</c:v>
                </c:pt>
                <c:pt idx="11">
                  <c:v>1.4713127317676144E-2</c:v>
                </c:pt>
                <c:pt idx="12">
                  <c:v>-1.6563361753958585E-2</c:v>
                </c:pt>
                <c:pt idx="13">
                  <c:v>-4.9036408668730651E-2</c:v>
                </c:pt>
                <c:pt idx="14">
                  <c:v>0.11446333333333333</c:v>
                </c:pt>
                <c:pt idx="15">
                  <c:v>2.4996822429906543E-2</c:v>
                </c:pt>
                <c:pt idx="16">
                  <c:v>-2.9179829059829059E-2</c:v>
                </c:pt>
                <c:pt idx="17">
                  <c:v>2.8635868544600939E-2</c:v>
                </c:pt>
                <c:pt idx="18">
                  <c:v>-3.4347039361095268E-2</c:v>
                </c:pt>
                <c:pt idx="19">
                  <c:v>-9.1673455404607196E-2</c:v>
                </c:pt>
                <c:pt idx="20">
                  <c:v>-2.0276046814044213E-2</c:v>
                </c:pt>
                <c:pt idx="21">
                  <c:v>1.5805680159256805E-2</c:v>
                </c:pt>
                <c:pt idx="22">
                  <c:v>3.5151064663618545E-2</c:v>
                </c:pt>
                <c:pt idx="23">
                  <c:v>5.3507760252365928E-2</c:v>
                </c:pt>
                <c:pt idx="24">
                  <c:v>-2.7066107784431137E-2</c:v>
                </c:pt>
                <c:pt idx="25">
                  <c:v>2.956923076923077E-3</c:v>
                </c:pt>
                <c:pt idx="26">
                  <c:v>-3.5089325153374235E-2</c:v>
                </c:pt>
                <c:pt idx="27">
                  <c:v>-1.9827565162110615E-2</c:v>
                </c:pt>
                <c:pt idx="28">
                  <c:v>2.1929286640726332E-2</c:v>
                </c:pt>
                <c:pt idx="29">
                  <c:v>-0.12258192893401015</c:v>
                </c:pt>
                <c:pt idx="30">
                  <c:v>9.3878553868402034E-2</c:v>
                </c:pt>
                <c:pt idx="31">
                  <c:v>4.6806635822868474E-2</c:v>
                </c:pt>
                <c:pt idx="32">
                  <c:v>1.9450707070707073E-2</c:v>
                </c:pt>
                <c:pt idx="33">
                  <c:v>1.0406315789473684E-2</c:v>
                </c:pt>
                <c:pt idx="34">
                  <c:v>-2.7693529411764704E-2</c:v>
                </c:pt>
                <c:pt idx="35">
                  <c:v>3.8947422810333962E-2</c:v>
                </c:pt>
                <c:pt idx="36">
                  <c:v>-1.8312844147968466E-2</c:v>
                </c:pt>
                <c:pt idx="37">
                  <c:v>4.8057887584928967E-2</c:v>
                </c:pt>
                <c:pt idx="38">
                  <c:v>-4.2449263406010608E-3</c:v>
                </c:pt>
                <c:pt idx="39">
                  <c:v>-3.0785798816568045E-3</c:v>
                </c:pt>
                <c:pt idx="40">
                  <c:v>5.5072878338278931E-2</c:v>
                </c:pt>
                <c:pt idx="41">
                  <c:v>3.0813633295838021E-2</c:v>
                </c:pt>
                <c:pt idx="42">
                  <c:v>-1.6486612111292962E-2</c:v>
                </c:pt>
                <c:pt idx="43">
                  <c:v>-7.1112789794786468E-2</c:v>
                </c:pt>
                <c:pt idx="44">
                  <c:v>2.0178507462686568E-2</c:v>
                </c:pt>
                <c:pt idx="45">
                  <c:v>3.0892287887653601E-2</c:v>
                </c:pt>
                <c:pt idx="46">
                  <c:v>7.536240635641317E-2</c:v>
                </c:pt>
                <c:pt idx="47">
                  <c:v>1.5183430079155673E-2</c:v>
                </c:pt>
                <c:pt idx="48">
                  <c:v>-5.4693804573804579E-2</c:v>
                </c:pt>
                <c:pt idx="49">
                  <c:v>1.8571588785046729E-2</c:v>
                </c:pt>
                <c:pt idx="50">
                  <c:v>-8.7546465191581224E-3</c:v>
                </c:pt>
                <c:pt idx="51">
                  <c:v>5.5405313010342946E-2</c:v>
                </c:pt>
                <c:pt idx="52">
                  <c:v>0.20668763280041258</c:v>
                </c:pt>
                <c:pt idx="53">
                  <c:v>-3.9008888888888892E-2</c:v>
                </c:pt>
                <c:pt idx="54">
                  <c:v>7.7692361049355271E-2</c:v>
                </c:pt>
                <c:pt idx="55">
                  <c:v>8.1308250825082497E-3</c:v>
                </c:pt>
                <c:pt idx="56">
                  <c:v>6.8358101472995089E-3</c:v>
                </c:pt>
                <c:pt idx="57">
                  <c:v>1.5320877691995123E-2</c:v>
                </c:pt>
                <c:pt idx="58">
                  <c:v>-2.2128803521408561E-2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377024"/>
        <c:axId val="111395200"/>
      </c:lineChart>
      <c:lineChart>
        <c:grouping val="standard"/>
        <c:varyColors val="0"/>
        <c:ser>
          <c:idx val="2"/>
          <c:order val="2"/>
          <c:tx>
            <c:v>コールレート</c:v>
          </c:tx>
          <c:marker>
            <c:symbol val="none"/>
          </c:marker>
          <c:val>
            <c:numRef>
              <c:f>Sheet1!$O$4:$O$63</c:f>
              <c:numCache>
                <c:formatCode>General</c:formatCode>
                <c:ptCount val="60"/>
                <c:pt idx="0">
                  <c:v>6.6900000000000006E-3</c:v>
                </c:pt>
                <c:pt idx="1">
                  <c:v>6.5500000000000003E-3</c:v>
                </c:pt>
                <c:pt idx="2">
                  <c:v>5.8199999999999997E-3</c:v>
                </c:pt>
                <c:pt idx="3">
                  <c:v>1.4399999999999999E-3</c:v>
                </c:pt>
                <c:pt idx="4">
                  <c:v>2.2500000000000003E-3</c:v>
                </c:pt>
                <c:pt idx="5">
                  <c:v>1.58E-3</c:v>
                </c:pt>
                <c:pt idx="6">
                  <c:v>1.5E-3</c:v>
                </c:pt>
                <c:pt idx="7">
                  <c:v>1.3900000000000002E-3</c:v>
                </c:pt>
                <c:pt idx="8">
                  <c:v>1.5399999999999999E-3</c:v>
                </c:pt>
                <c:pt idx="9">
                  <c:v>1.4000000000000002E-3</c:v>
                </c:pt>
                <c:pt idx="10">
                  <c:v>1.23E-3</c:v>
                </c:pt>
                <c:pt idx="11">
                  <c:v>1.32E-3</c:v>
                </c:pt>
                <c:pt idx="12">
                  <c:v>1.06E-3</c:v>
                </c:pt>
                <c:pt idx="13">
                  <c:v>1.3500000000000001E-3</c:v>
                </c:pt>
                <c:pt idx="14">
                  <c:v>1.32E-3</c:v>
                </c:pt>
                <c:pt idx="15">
                  <c:v>1.25E-3</c:v>
                </c:pt>
                <c:pt idx="16">
                  <c:v>2.2100000000000002E-3</c:v>
                </c:pt>
                <c:pt idx="17">
                  <c:v>1.25E-3</c:v>
                </c:pt>
                <c:pt idx="18">
                  <c:v>1.24E-3</c:v>
                </c:pt>
                <c:pt idx="19">
                  <c:v>1.25E-3</c:v>
                </c:pt>
                <c:pt idx="20">
                  <c:v>2.2500000000000003E-3</c:v>
                </c:pt>
                <c:pt idx="21">
                  <c:v>1.4000000000000002E-3</c:v>
                </c:pt>
                <c:pt idx="22">
                  <c:v>2E-3</c:v>
                </c:pt>
                <c:pt idx="23">
                  <c:v>1.16E-3</c:v>
                </c:pt>
                <c:pt idx="24">
                  <c:v>1E-3</c:v>
                </c:pt>
                <c:pt idx="25">
                  <c:v>1E-3</c:v>
                </c:pt>
                <c:pt idx="26">
                  <c:v>1.31E-3</c:v>
                </c:pt>
                <c:pt idx="27">
                  <c:v>1.15E-3</c:v>
                </c:pt>
                <c:pt idx="28">
                  <c:v>1.25E-3</c:v>
                </c:pt>
                <c:pt idx="29">
                  <c:v>1.3800000000000002E-3</c:v>
                </c:pt>
                <c:pt idx="30">
                  <c:v>1.7699999999999999E-3</c:v>
                </c:pt>
                <c:pt idx="31">
                  <c:v>7.0999999999999991E-4</c:v>
                </c:pt>
                <c:pt idx="32">
                  <c:v>1.2999999999999999E-3</c:v>
                </c:pt>
                <c:pt idx="33">
                  <c:v>3.4000000000000002E-3</c:v>
                </c:pt>
                <c:pt idx="34">
                  <c:v>2.5999999999999999E-3</c:v>
                </c:pt>
                <c:pt idx="35">
                  <c:v>1.1999999999999999E-3</c:v>
                </c:pt>
                <c:pt idx="36">
                  <c:v>2.7000000000000001E-3</c:v>
                </c:pt>
                <c:pt idx="37">
                  <c:v>1.17E-3</c:v>
                </c:pt>
                <c:pt idx="38">
                  <c:v>1.2700000000000001E-3</c:v>
                </c:pt>
                <c:pt idx="39">
                  <c:v>1.2999999999999999E-3</c:v>
                </c:pt>
                <c:pt idx="40">
                  <c:v>1.1999999999999999E-3</c:v>
                </c:pt>
                <c:pt idx="41">
                  <c:v>1.32E-3</c:v>
                </c:pt>
                <c:pt idx="42">
                  <c:v>1.2999999999999999E-3</c:v>
                </c:pt>
                <c:pt idx="43">
                  <c:v>1.0199999999999999E-3</c:v>
                </c:pt>
                <c:pt idx="44">
                  <c:v>1.1999999999999999E-3</c:v>
                </c:pt>
                <c:pt idx="45">
                  <c:v>1.1999999999999999E-3</c:v>
                </c:pt>
                <c:pt idx="46">
                  <c:v>1.14E-3</c:v>
                </c:pt>
                <c:pt idx="47">
                  <c:v>1.17E-3</c:v>
                </c:pt>
                <c:pt idx="48">
                  <c:v>1.17E-3</c:v>
                </c:pt>
                <c:pt idx="49">
                  <c:v>1.2099999999999999E-3</c:v>
                </c:pt>
                <c:pt idx="50">
                  <c:v>1.1899999999999999E-3</c:v>
                </c:pt>
                <c:pt idx="51">
                  <c:v>1.5E-3</c:v>
                </c:pt>
                <c:pt idx="52">
                  <c:v>1.1999999999999999E-3</c:v>
                </c:pt>
                <c:pt idx="53">
                  <c:v>1.1799999999999998E-3</c:v>
                </c:pt>
                <c:pt idx="54">
                  <c:v>1.1799999999999998E-3</c:v>
                </c:pt>
                <c:pt idx="55">
                  <c:v>9.7999999999999997E-4</c:v>
                </c:pt>
                <c:pt idx="56">
                  <c:v>1.32E-3</c:v>
                </c:pt>
                <c:pt idx="57">
                  <c:v>1.2900000000000001E-3</c:v>
                </c:pt>
                <c:pt idx="58">
                  <c:v>1.23E-3</c:v>
                </c:pt>
                <c:pt idx="59">
                  <c:v>1.3900000000000002E-3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396736"/>
        <c:axId val="111398272"/>
      </c:lineChart>
      <c:catAx>
        <c:axId val="11137702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11395200"/>
        <c:crosses val="autoZero"/>
        <c:auto val="1"/>
        <c:lblAlgn val="ctr"/>
        <c:lblOffset val="100"/>
        <c:noMultiLvlLbl val="0"/>
      </c:catAx>
      <c:valAx>
        <c:axId val="111395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377024"/>
        <c:crosses val="autoZero"/>
        <c:crossBetween val="between"/>
      </c:valAx>
      <c:catAx>
        <c:axId val="111396736"/>
        <c:scaling>
          <c:orientation val="minMax"/>
        </c:scaling>
        <c:delete val="1"/>
        <c:axPos val="b"/>
        <c:majorTickMark val="out"/>
        <c:minorTickMark val="none"/>
        <c:tickLblPos val="nextTo"/>
        <c:crossAx val="111398272"/>
        <c:crosses val="autoZero"/>
        <c:auto val="1"/>
        <c:lblAlgn val="ctr"/>
        <c:lblOffset val="100"/>
        <c:noMultiLvlLbl val="0"/>
      </c:catAx>
      <c:valAx>
        <c:axId val="1113982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1139673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51847279023504722"/>
          <c:y val="7.1322246523661259E-2"/>
          <c:w val="0.15657169068921431"/>
          <c:h val="0.1776453165530345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651039970368671E-2"/>
          <c:y val="3.0210937918474477E-2"/>
          <c:w val="0.75204490927063283"/>
          <c:h val="0.92147846225104213"/>
        </c:manualLayout>
      </c:layout>
      <c:lineChart>
        <c:grouping val="standard"/>
        <c:varyColors val="0"/>
        <c:ser>
          <c:idx val="0"/>
          <c:order val="0"/>
          <c:tx>
            <c:v>Ri-Rf</c:v>
          </c:tx>
          <c:marker>
            <c:symbol val="none"/>
          </c:marker>
          <c:cat>
            <c:strRef>
              <c:f>Sheet1!$F$138:$F$197</c:f>
              <c:strCache>
                <c:ptCount val="60"/>
                <c:pt idx="0">
                  <c:v>2008/09</c:v>
                </c:pt>
                <c:pt idx="1">
                  <c:v>2008/10</c:v>
                </c:pt>
                <c:pt idx="2">
                  <c:v>2008/11</c:v>
                </c:pt>
                <c:pt idx="3">
                  <c:v>2008/12</c:v>
                </c:pt>
                <c:pt idx="4">
                  <c:v>2009/01</c:v>
                </c:pt>
                <c:pt idx="5">
                  <c:v>2009/02</c:v>
                </c:pt>
                <c:pt idx="6">
                  <c:v>2009/03</c:v>
                </c:pt>
                <c:pt idx="7">
                  <c:v>2009/04</c:v>
                </c:pt>
                <c:pt idx="8">
                  <c:v>2009/05</c:v>
                </c:pt>
                <c:pt idx="9">
                  <c:v>2009/06</c:v>
                </c:pt>
                <c:pt idx="10">
                  <c:v>2009/07</c:v>
                </c:pt>
                <c:pt idx="11">
                  <c:v>2009/08</c:v>
                </c:pt>
                <c:pt idx="12">
                  <c:v>2009/09</c:v>
                </c:pt>
                <c:pt idx="13">
                  <c:v>2009/10</c:v>
                </c:pt>
                <c:pt idx="14">
                  <c:v>2009/11</c:v>
                </c:pt>
                <c:pt idx="15">
                  <c:v>2009/12</c:v>
                </c:pt>
                <c:pt idx="16">
                  <c:v>2010/01</c:v>
                </c:pt>
                <c:pt idx="17">
                  <c:v>2010/02</c:v>
                </c:pt>
                <c:pt idx="18">
                  <c:v>2010/03</c:v>
                </c:pt>
                <c:pt idx="19">
                  <c:v>2010/04</c:v>
                </c:pt>
                <c:pt idx="20">
                  <c:v>2010/05</c:v>
                </c:pt>
                <c:pt idx="21">
                  <c:v>2010/06</c:v>
                </c:pt>
                <c:pt idx="22">
                  <c:v>2010/07</c:v>
                </c:pt>
                <c:pt idx="23">
                  <c:v>2010/08</c:v>
                </c:pt>
                <c:pt idx="24">
                  <c:v>2010/09</c:v>
                </c:pt>
                <c:pt idx="25">
                  <c:v>2010/10</c:v>
                </c:pt>
                <c:pt idx="26">
                  <c:v>2010/11</c:v>
                </c:pt>
                <c:pt idx="27">
                  <c:v>2010/12</c:v>
                </c:pt>
                <c:pt idx="28">
                  <c:v>2011/01</c:v>
                </c:pt>
                <c:pt idx="29">
                  <c:v>2011/02</c:v>
                </c:pt>
                <c:pt idx="30">
                  <c:v>2011/03</c:v>
                </c:pt>
                <c:pt idx="31">
                  <c:v>2011/04</c:v>
                </c:pt>
                <c:pt idx="32">
                  <c:v>2011/05</c:v>
                </c:pt>
                <c:pt idx="33">
                  <c:v>2011/06</c:v>
                </c:pt>
                <c:pt idx="34">
                  <c:v>2011/07</c:v>
                </c:pt>
                <c:pt idx="35">
                  <c:v>2011/08</c:v>
                </c:pt>
                <c:pt idx="36">
                  <c:v>2011/09</c:v>
                </c:pt>
                <c:pt idx="37">
                  <c:v>2011/10</c:v>
                </c:pt>
                <c:pt idx="38">
                  <c:v>2011/11</c:v>
                </c:pt>
                <c:pt idx="39">
                  <c:v>2011/12</c:v>
                </c:pt>
                <c:pt idx="40">
                  <c:v>2012/01</c:v>
                </c:pt>
                <c:pt idx="41">
                  <c:v>2012/02</c:v>
                </c:pt>
                <c:pt idx="42">
                  <c:v>2012/03</c:v>
                </c:pt>
                <c:pt idx="43">
                  <c:v>2012/04</c:v>
                </c:pt>
                <c:pt idx="44">
                  <c:v>2012/05</c:v>
                </c:pt>
                <c:pt idx="45">
                  <c:v>2012/06</c:v>
                </c:pt>
                <c:pt idx="46">
                  <c:v>2012/07</c:v>
                </c:pt>
                <c:pt idx="47">
                  <c:v>2012/08</c:v>
                </c:pt>
                <c:pt idx="48">
                  <c:v>2012/09</c:v>
                </c:pt>
                <c:pt idx="49">
                  <c:v>2012/10</c:v>
                </c:pt>
                <c:pt idx="50">
                  <c:v>2012/11</c:v>
                </c:pt>
                <c:pt idx="51">
                  <c:v>2012/12</c:v>
                </c:pt>
                <c:pt idx="52">
                  <c:v>2013/01</c:v>
                </c:pt>
                <c:pt idx="53">
                  <c:v>2013/02</c:v>
                </c:pt>
                <c:pt idx="54">
                  <c:v>2013/03</c:v>
                </c:pt>
                <c:pt idx="55">
                  <c:v>2013/04</c:v>
                </c:pt>
                <c:pt idx="56">
                  <c:v>2013/05</c:v>
                </c:pt>
                <c:pt idx="57">
                  <c:v>2013/06</c:v>
                </c:pt>
                <c:pt idx="58">
                  <c:v>2013/07</c:v>
                </c:pt>
                <c:pt idx="59">
                  <c:v>2013/08</c:v>
                </c:pt>
              </c:strCache>
            </c:strRef>
          </c:cat>
          <c:val>
            <c:numRef>
              <c:f>Sheet1!$M$139:$M$197</c:f>
              <c:numCache>
                <c:formatCode>General</c:formatCode>
                <c:ptCount val="59"/>
                <c:pt idx="0">
                  <c:v>-0.16228216216216218</c:v>
                </c:pt>
                <c:pt idx="1">
                  <c:v>0.2065705615292712</c:v>
                </c:pt>
                <c:pt idx="2">
                  <c:v>-3.8733861386138616E-2</c:v>
                </c:pt>
                <c:pt idx="3">
                  <c:v>-0.19270496395468589</c:v>
                </c:pt>
                <c:pt idx="4">
                  <c:v>-0.1365995918367347</c:v>
                </c:pt>
                <c:pt idx="5">
                  <c:v>2.6467887740029544E-2</c:v>
                </c:pt>
                <c:pt idx="6">
                  <c:v>4.0167769784172656E-2</c:v>
                </c:pt>
                <c:pt idx="7">
                  <c:v>-1.9483762102351313E-2</c:v>
                </c:pt>
                <c:pt idx="8">
                  <c:v>7.7454047954866018E-2</c:v>
                </c:pt>
                <c:pt idx="9">
                  <c:v>0.18836167539267015</c:v>
                </c:pt>
                <c:pt idx="10">
                  <c:v>4.5034185022026427E-2</c:v>
                </c:pt>
                <c:pt idx="11">
                  <c:v>-5.2807038988408855E-2</c:v>
                </c:pt>
                <c:pt idx="12">
                  <c:v>-4.7950923248053397E-2</c:v>
                </c:pt>
                <c:pt idx="13">
                  <c:v>-5.2690093457943926E-2</c:v>
                </c:pt>
                <c:pt idx="14">
                  <c:v>7.8794919852034531E-2</c:v>
                </c:pt>
                <c:pt idx="15">
                  <c:v>-2.0691428571428569E-2</c:v>
                </c:pt>
                <c:pt idx="16">
                  <c:v>5.5889334889148191E-2</c:v>
                </c:pt>
                <c:pt idx="17">
                  <c:v>2.3084419889502765E-2</c:v>
                </c:pt>
                <c:pt idx="18">
                  <c:v>-4.4396457883369329E-2</c:v>
                </c:pt>
                <c:pt idx="19">
                  <c:v>-0.12667367231638418</c:v>
                </c:pt>
                <c:pt idx="20">
                  <c:v>4.3864476067270376E-2</c:v>
                </c:pt>
                <c:pt idx="21">
                  <c:v>1.474988847583643E-2</c:v>
                </c:pt>
                <c:pt idx="22">
                  <c:v>5.9850061050061047E-3</c:v>
                </c:pt>
                <c:pt idx="23">
                  <c:v>-8.6151456310679612E-3</c:v>
                </c:pt>
                <c:pt idx="24">
                  <c:v>-6.0095520195838435E-2</c:v>
                </c:pt>
                <c:pt idx="25">
                  <c:v>7.5400833333333334E-2</c:v>
                </c:pt>
                <c:pt idx="26">
                  <c:v>2.4093075060532688E-2</c:v>
                </c:pt>
                <c:pt idx="27">
                  <c:v>7.434808510638298E-2</c:v>
                </c:pt>
                <c:pt idx="28">
                  <c:v>3.2883300330032998E-2</c:v>
                </c:pt>
                <c:pt idx="29">
                  <c:v>-7.6797316293929704E-2</c:v>
                </c:pt>
                <c:pt idx="30">
                  <c:v>2.9868465974625145E-2</c:v>
                </c:pt>
                <c:pt idx="31">
                  <c:v>4.9152116461366177E-2</c:v>
                </c:pt>
                <c:pt idx="32">
                  <c:v>1.6955773745997868E-2</c:v>
                </c:pt>
                <c:pt idx="33">
                  <c:v>9.293179433368311E-4</c:v>
                </c:pt>
                <c:pt idx="34">
                  <c:v>-5.4627337526205452E-2</c:v>
                </c:pt>
                <c:pt idx="35">
                  <c:v>1.9835654101995566E-2</c:v>
                </c:pt>
                <c:pt idx="36">
                  <c:v>-4.0337391304347825E-2</c:v>
                </c:pt>
                <c:pt idx="37">
                  <c:v>3.8385096262740656E-2</c:v>
                </c:pt>
                <c:pt idx="38">
                  <c:v>7.5135877862595414E-3</c:v>
                </c:pt>
                <c:pt idx="39">
                  <c:v>-4.4490043290043293E-3</c:v>
                </c:pt>
                <c:pt idx="40">
                  <c:v>4.1184347826086952E-2</c:v>
                </c:pt>
                <c:pt idx="41">
                  <c:v>8.3387306889352822E-2</c:v>
                </c:pt>
                <c:pt idx="42">
                  <c:v>-4.9369556840077071E-3</c:v>
                </c:pt>
                <c:pt idx="43">
                  <c:v>2.4081355275895451E-2</c:v>
                </c:pt>
                <c:pt idx="44">
                  <c:v>4.6193799621928162E-2</c:v>
                </c:pt>
                <c:pt idx="45">
                  <c:v>2.5900271002710028E-3</c:v>
                </c:pt>
                <c:pt idx="46">
                  <c:v>7.4654774774774779E-2</c:v>
                </c:pt>
                <c:pt idx="47">
                  <c:v>2.5864911986588433E-2</c:v>
                </c:pt>
                <c:pt idx="48">
                  <c:v>-4.2049673202614385E-3</c:v>
                </c:pt>
                <c:pt idx="49">
                  <c:v>-3.2933781788351109E-2</c:v>
                </c:pt>
                <c:pt idx="50">
                  <c:v>-3.0654351145038165E-2</c:v>
                </c:pt>
                <c:pt idx="51">
                  <c:v>8.5619282589676299E-2</c:v>
                </c:pt>
                <c:pt idx="52">
                  <c:v>-9.7896212731668018E-3</c:v>
                </c:pt>
                <c:pt idx="53">
                  <c:v>0.15122255492270137</c:v>
                </c:pt>
                <c:pt idx="54">
                  <c:v>-5.5243674911660781E-2</c:v>
                </c:pt>
                <c:pt idx="55">
                  <c:v>4.6252475691847421E-2</c:v>
                </c:pt>
                <c:pt idx="56">
                  <c:v>4.0623388134381697E-2</c:v>
                </c:pt>
                <c:pt idx="57">
                  <c:v>-6.0559560439560442E-2</c:v>
                </c:pt>
                <c:pt idx="58">
                  <c:v>-7.8336374269005846E-2</c:v>
                </c:pt>
              </c:numCache>
            </c:numRef>
          </c:val>
          <c:smooth val="0"/>
        </c:ser>
        <c:ser>
          <c:idx val="1"/>
          <c:order val="1"/>
          <c:tx>
            <c:v>Rm-Rf</c:v>
          </c:tx>
          <c:marker>
            <c:symbol val="none"/>
          </c:marker>
          <c:cat>
            <c:strRef>
              <c:f>Sheet1!$F$138:$F$197</c:f>
              <c:strCache>
                <c:ptCount val="60"/>
                <c:pt idx="0">
                  <c:v>2008/09</c:v>
                </c:pt>
                <c:pt idx="1">
                  <c:v>2008/10</c:v>
                </c:pt>
                <c:pt idx="2">
                  <c:v>2008/11</c:v>
                </c:pt>
                <c:pt idx="3">
                  <c:v>2008/12</c:v>
                </c:pt>
                <c:pt idx="4">
                  <c:v>2009/01</c:v>
                </c:pt>
                <c:pt idx="5">
                  <c:v>2009/02</c:v>
                </c:pt>
                <c:pt idx="6">
                  <c:v>2009/03</c:v>
                </c:pt>
                <c:pt idx="7">
                  <c:v>2009/04</c:v>
                </c:pt>
                <c:pt idx="8">
                  <c:v>2009/05</c:v>
                </c:pt>
                <c:pt idx="9">
                  <c:v>2009/06</c:v>
                </c:pt>
                <c:pt idx="10">
                  <c:v>2009/07</c:v>
                </c:pt>
                <c:pt idx="11">
                  <c:v>2009/08</c:v>
                </c:pt>
                <c:pt idx="12">
                  <c:v>2009/09</c:v>
                </c:pt>
                <c:pt idx="13">
                  <c:v>2009/10</c:v>
                </c:pt>
                <c:pt idx="14">
                  <c:v>2009/11</c:v>
                </c:pt>
                <c:pt idx="15">
                  <c:v>2009/12</c:v>
                </c:pt>
                <c:pt idx="16">
                  <c:v>2010/01</c:v>
                </c:pt>
                <c:pt idx="17">
                  <c:v>2010/02</c:v>
                </c:pt>
                <c:pt idx="18">
                  <c:v>2010/03</c:v>
                </c:pt>
                <c:pt idx="19">
                  <c:v>2010/04</c:v>
                </c:pt>
                <c:pt idx="20">
                  <c:v>2010/05</c:v>
                </c:pt>
                <c:pt idx="21">
                  <c:v>2010/06</c:v>
                </c:pt>
                <c:pt idx="22">
                  <c:v>2010/07</c:v>
                </c:pt>
                <c:pt idx="23">
                  <c:v>2010/08</c:v>
                </c:pt>
                <c:pt idx="24">
                  <c:v>2010/09</c:v>
                </c:pt>
                <c:pt idx="25">
                  <c:v>2010/10</c:v>
                </c:pt>
                <c:pt idx="26">
                  <c:v>2010/11</c:v>
                </c:pt>
                <c:pt idx="27">
                  <c:v>2010/12</c:v>
                </c:pt>
                <c:pt idx="28">
                  <c:v>2011/01</c:v>
                </c:pt>
                <c:pt idx="29">
                  <c:v>2011/02</c:v>
                </c:pt>
                <c:pt idx="30">
                  <c:v>2011/03</c:v>
                </c:pt>
                <c:pt idx="31">
                  <c:v>2011/04</c:v>
                </c:pt>
                <c:pt idx="32">
                  <c:v>2011/05</c:v>
                </c:pt>
                <c:pt idx="33">
                  <c:v>2011/06</c:v>
                </c:pt>
                <c:pt idx="34">
                  <c:v>2011/07</c:v>
                </c:pt>
                <c:pt idx="35">
                  <c:v>2011/08</c:v>
                </c:pt>
                <c:pt idx="36">
                  <c:v>2011/09</c:v>
                </c:pt>
                <c:pt idx="37">
                  <c:v>2011/10</c:v>
                </c:pt>
                <c:pt idx="38">
                  <c:v>2011/11</c:v>
                </c:pt>
                <c:pt idx="39">
                  <c:v>2011/12</c:v>
                </c:pt>
                <c:pt idx="40">
                  <c:v>2012/01</c:v>
                </c:pt>
                <c:pt idx="41">
                  <c:v>2012/02</c:v>
                </c:pt>
                <c:pt idx="42">
                  <c:v>2012/03</c:v>
                </c:pt>
                <c:pt idx="43">
                  <c:v>2012/04</c:v>
                </c:pt>
                <c:pt idx="44">
                  <c:v>2012/05</c:v>
                </c:pt>
                <c:pt idx="45">
                  <c:v>2012/06</c:v>
                </c:pt>
                <c:pt idx="46">
                  <c:v>2012/07</c:v>
                </c:pt>
                <c:pt idx="47">
                  <c:v>2012/08</c:v>
                </c:pt>
                <c:pt idx="48">
                  <c:v>2012/09</c:v>
                </c:pt>
                <c:pt idx="49">
                  <c:v>2012/10</c:v>
                </c:pt>
                <c:pt idx="50">
                  <c:v>2012/11</c:v>
                </c:pt>
                <c:pt idx="51">
                  <c:v>2012/12</c:v>
                </c:pt>
                <c:pt idx="52">
                  <c:v>2013/01</c:v>
                </c:pt>
                <c:pt idx="53">
                  <c:v>2013/02</c:v>
                </c:pt>
                <c:pt idx="54">
                  <c:v>2013/03</c:v>
                </c:pt>
                <c:pt idx="55">
                  <c:v>2013/04</c:v>
                </c:pt>
                <c:pt idx="56">
                  <c:v>2013/05</c:v>
                </c:pt>
                <c:pt idx="57">
                  <c:v>2013/06</c:v>
                </c:pt>
                <c:pt idx="58">
                  <c:v>2013/07</c:v>
                </c:pt>
                <c:pt idx="59">
                  <c:v>2013/08</c:v>
                </c:pt>
              </c:strCache>
            </c:strRef>
          </c:cat>
          <c:val>
            <c:numRef>
              <c:f>Sheet1!$L$5:$L$63</c:f>
              <c:numCache>
                <c:formatCode>General</c:formatCode>
                <c:ptCount val="59"/>
                <c:pt idx="0">
                  <c:v>-0.20270228267166901</c:v>
                </c:pt>
                <c:pt idx="1">
                  <c:v>-3.7369746286557752E-2</c:v>
                </c:pt>
                <c:pt idx="2">
                  <c:v>2.9131814762463716E-2</c:v>
                </c:pt>
                <c:pt idx="3">
                  <c:v>-7.6012649318001987E-2</c:v>
                </c:pt>
                <c:pt idx="4">
                  <c:v>-4.7120743044973032E-2</c:v>
                </c:pt>
                <c:pt idx="5">
                  <c:v>2.2279598260892458E-2</c:v>
                </c:pt>
                <c:pt idx="6">
                  <c:v>8.2771709536488894E-2</c:v>
                </c:pt>
                <c:pt idx="7">
                  <c:v>7.1640226309695756E-2</c:v>
                </c:pt>
                <c:pt idx="8">
                  <c:v>3.5351261039525142E-2</c:v>
                </c:pt>
                <c:pt idx="9">
                  <c:v>2.1928700739975909E-2</c:v>
                </c:pt>
                <c:pt idx="10">
                  <c:v>1.6159755014417135E-2</c:v>
                </c:pt>
                <c:pt idx="11">
                  <c:v>-5.7993318629430572E-2</c:v>
                </c:pt>
                <c:pt idx="12">
                  <c:v>-1.6793261232744296E-2</c:v>
                </c:pt>
                <c:pt idx="13">
                  <c:v>-6.1293393541752721E-2</c:v>
                </c:pt>
                <c:pt idx="14">
                  <c:v>8.0421467247660514E-2</c:v>
                </c:pt>
                <c:pt idx="15">
                  <c:v>-7.2487695986073308E-3</c:v>
                </c:pt>
                <c:pt idx="16">
                  <c:v>-7.9103053977272516E-3</c:v>
                </c:pt>
                <c:pt idx="17">
                  <c:v>9.4623317302315088E-2</c:v>
                </c:pt>
                <c:pt idx="18">
                  <c:v>8.288169103298923E-3</c:v>
                </c:pt>
                <c:pt idx="19">
                  <c:v>-0.10809941319500722</c:v>
                </c:pt>
                <c:pt idx="20">
                  <c:v>-4.4460458396747241E-2</c:v>
                </c:pt>
                <c:pt idx="21">
                  <c:v>9.4828142901286407E-3</c:v>
                </c:pt>
                <c:pt idx="22">
                  <c:v>-5.2892218952324946E-2</c:v>
                </c:pt>
                <c:pt idx="23">
                  <c:v>3.0749797556762441E-2</c:v>
                </c:pt>
                <c:pt idx="24">
                  <c:v>-2.254287615580285E-2</c:v>
                </c:pt>
                <c:pt idx="25">
                  <c:v>6.1576119174754397E-2</c:v>
                </c:pt>
                <c:pt idx="26">
                  <c:v>4.3855189908704316E-2</c:v>
                </c:pt>
                <c:pt idx="27">
                  <c:v>1.2430066755674329E-2</c:v>
                </c:pt>
                <c:pt idx="28">
                  <c:v>4.5139757383966174E-2</c:v>
                </c:pt>
                <c:pt idx="29">
                  <c:v>-8.6204918056913368E-2</c:v>
                </c:pt>
                <c:pt idx="30">
                  <c:v>-2.0283794888311179E-2</c:v>
                </c:pt>
                <c:pt idx="31">
                  <c:v>-1.5815251511416332E-2</c:v>
                </c:pt>
                <c:pt idx="32">
                  <c:v>1.2688892281270882E-2</c:v>
                </c:pt>
                <c:pt idx="33">
                  <c:v>-9.3637766420951261E-3</c:v>
                </c:pt>
                <c:pt idx="34">
                  <c:v>-8.4232816002472136E-2</c:v>
                </c:pt>
                <c:pt idx="35">
                  <c:v>-1.2357217752400809E-2</c:v>
                </c:pt>
                <c:pt idx="36">
                  <c:v>3.6767865260059996E-3</c:v>
                </c:pt>
                <c:pt idx="37">
                  <c:v>-4.6713199486951171E-2</c:v>
                </c:pt>
                <c:pt idx="38">
                  <c:v>8.5913845646950064E-5</c:v>
                </c:pt>
                <c:pt idx="39">
                  <c:v>3.6470219733465044E-2</c:v>
                </c:pt>
                <c:pt idx="40">
                  <c:v>0.10671596594595319</c:v>
                </c:pt>
                <c:pt idx="41">
                  <c:v>2.1878660222977159E-2</c:v>
                </c:pt>
                <c:pt idx="42">
                  <c:v>-5.8737662550477021E-2</c:v>
                </c:pt>
                <c:pt idx="43">
                  <c:v>-0.10553236152038491</c:v>
                </c:pt>
                <c:pt idx="44">
                  <c:v>7.0193694422438169E-2</c:v>
                </c:pt>
                <c:pt idx="45">
                  <c:v>-4.3972586744234488E-2</c:v>
                </c:pt>
                <c:pt idx="46">
                  <c:v>-6.4624372886419573E-3</c:v>
                </c:pt>
                <c:pt idx="47">
                  <c:v>7.7800601388660715E-3</c:v>
                </c:pt>
                <c:pt idx="48">
                  <c:v>6.5383493802718693E-3</c:v>
                </c:pt>
                <c:pt idx="49">
                  <c:v>5.2592405533926946E-2</c:v>
                </c:pt>
                <c:pt idx="50">
                  <c:v>0.10012825326952104</c:v>
                </c:pt>
                <c:pt idx="51">
                  <c:v>9.3448271691091017E-2</c:v>
                </c:pt>
                <c:pt idx="52">
                  <c:v>3.754019675618183E-2</c:v>
                </c:pt>
                <c:pt idx="53">
                  <c:v>6.040313305864755E-2</c:v>
                </c:pt>
                <c:pt idx="54">
                  <c:v>0.12592497878632666</c:v>
                </c:pt>
                <c:pt idx="55">
                  <c:v>-2.5310322109979258E-2</c:v>
                </c:pt>
                <c:pt idx="56">
                  <c:v>-1.8280772684851421E-3</c:v>
                </c:pt>
                <c:pt idx="57">
                  <c:v>-2.0073915190854733E-3</c:v>
                </c:pt>
                <c:pt idx="58">
                  <c:v>-2.2785017230714931E-2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569152"/>
        <c:axId val="111592960"/>
      </c:lineChart>
      <c:lineChart>
        <c:grouping val="standard"/>
        <c:varyColors val="0"/>
        <c:ser>
          <c:idx val="2"/>
          <c:order val="2"/>
          <c:tx>
            <c:v>コールレート</c:v>
          </c:tx>
          <c:marker>
            <c:symbol val="none"/>
          </c:marker>
          <c:val>
            <c:numRef>
              <c:f>Sheet1!$O$4:$O$63</c:f>
              <c:numCache>
                <c:formatCode>General</c:formatCode>
                <c:ptCount val="60"/>
                <c:pt idx="0">
                  <c:v>6.6900000000000006E-3</c:v>
                </c:pt>
                <c:pt idx="1">
                  <c:v>6.5500000000000003E-3</c:v>
                </c:pt>
                <c:pt idx="2">
                  <c:v>5.8199999999999997E-3</c:v>
                </c:pt>
                <c:pt idx="3">
                  <c:v>1.4399999999999999E-3</c:v>
                </c:pt>
                <c:pt idx="4">
                  <c:v>2.2500000000000003E-3</c:v>
                </c:pt>
                <c:pt idx="5">
                  <c:v>1.58E-3</c:v>
                </c:pt>
                <c:pt idx="6">
                  <c:v>1.5E-3</c:v>
                </c:pt>
                <c:pt idx="7">
                  <c:v>1.3900000000000002E-3</c:v>
                </c:pt>
                <c:pt idx="8">
                  <c:v>1.5399999999999999E-3</c:v>
                </c:pt>
                <c:pt idx="9">
                  <c:v>1.4000000000000002E-3</c:v>
                </c:pt>
                <c:pt idx="10">
                  <c:v>1.23E-3</c:v>
                </c:pt>
                <c:pt idx="11">
                  <c:v>1.32E-3</c:v>
                </c:pt>
                <c:pt idx="12">
                  <c:v>1.06E-3</c:v>
                </c:pt>
                <c:pt idx="13">
                  <c:v>1.3500000000000001E-3</c:v>
                </c:pt>
                <c:pt idx="14">
                  <c:v>1.32E-3</c:v>
                </c:pt>
                <c:pt idx="15">
                  <c:v>1.25E-3</c:v>
                </c:pt>
                <c:pt idx="16">
                  <c:v>2.2100000000000002E-3</c:v>
                </c:pt>
                <c:pt idx="17">
                  <c:v>1.25E-3</c:v>
                </c:pt>
                <c:pt idx="18">
                  <c:v>1.24E-3</c:v>
                </c:pt>
                <c:pt idx="19">
                  <c:v>1.25E-3</c:v>
                </c:pt>
                <c:pt idx="20">
                  <c:v>2.2500000000000003E-3</c:v>
                </c:pt>
                <c:pt idx="21">
                  <c:v>1.4000000000000002E-3</c:v>
                </c:pt>
                <c:pt idx="22">
                  <c:v>2E-3</c:v>
                </c:pt>
                <c:pt idx="23">
                  <c:v>1.16E-3</c:v>
                </c:pt>
                <c:pt idx="24">
                  <c:v>1E-3</c:v>
                </c:pt>
                <c:pt idx="25">
                  <c:v>1E-3</c:v>
                </c:pt>
                <c:pt idx="26">
                  <c:v>1.31E-3</c:v>
                </c:pt>
                <c:pt idx="27">
                  <c:v>1.15E-3</c:v>
                </c:pt>
                <c:pt idx="28">
                  <c:v>1.25E-3</c:v>
                </c:pt>
                <c:pt idx="29">
                  <c:v>1.3800000000000002E-3</c:v>
                </c:pt>
                <c:pt idx="30">
                  <c:v>1.7699999999999999E-3</c:v>
                </c:pt>
                <c:pt idx="31">
                  <c:v>7.0999999999999991E-4</c:v>
                </c:pt>
                <c:pt idx="32">
                  <c:v>1.2999999999999999E-3</c:v>
                </c:pt>
                <c:pt idx="33">
                  <c:v>3.4000000000000002E-3</c:v>
                </c:pt>
                <c:pt idx="34">
                  <c:v>2.5999999999999999E-3</c:v>
                </c:pt>
                <c:pt idx="35">
                  <c:v>1.1999999999999999E-3</c:v>
                </c:pt>
                <c:pt idx="36">
                  <c:v>2.7000000000000001E-3</c:v>
                </c:pt>
                <c:pt idx="37">
                  <c:v>1.17E-3</c:v>
                </c:pt>
                <c:pt idx="38">
                  <c:v>1.2700000000000001E-3</c:v>
                </c:pt>
                <c:pt idx="39">
                  <c:v>1.2999999999999999E-3</c:v>
                </c:pt>
                <c:pt idx="40">
                  <c:v>1.1999999999999999E-3</c:v>
                </c:pt>
                <c:pt idx="41">
                  <c:v>1.32E-3</c:v>
                </c:pt>
                <c:pt idx="42">
                  <c:v>1.2999999999999999E-3</c:v>
                </c:pt>
                <c:pt idx="43">
                  <c:v>1.0199999999999999E-3</c:v>
                </c:pt>
                <c:pt idx="44">
                  <c:v>1.1999999999999999E-3</c:v>
                </c:pt>
                <c:pt idx="45">
                  <c:v>1.1999999999999999E-3</c:v>
                </c:pt>
                <c:pt idx="46">
                  <c:v>1.14E-3</c:v>
                </c:pt>
                <c:pt idx="47">
                  <c:v>1.17E-3</c:v>
                </c:pt>
                <c:pt idx="48">
                  <c:v>1.17E-3</c:v>
                </c:pt>
                <c:pt idx="49">
                  <c:v>1.2099999999999999E-3</c:v>
                </c:pt>
                <c:pt idx="50">
                  <c:v>1.1899999999999999E-3</c:v>
                </c:pt>
                <c:pt idx="51">
                  <c:v>1.5E-3</c:v>
                </c:pt>
                <c:pt idx="52">
                  <c:v>1.1999999999999999E-3</c:v>
                </c:pt>
                <c:pt idx="53">
                  <c:v>1.1799999999999998E-3</c:v>
                </c:pt>
                <c:pt idx="54">
                  <c:v>1.1799999999999998E-3</c:v>
                </c:pt>
                <c:pt idx="55">
                  <c:v>9.7999999999999997E-4</c:v>
                </c:pt>
                <c:pt idx="56">
                  <c:v>1.32E-3</c:v>
                </c:pt>
                <c:pt idx="57">
                  <c:v>1.2900000000000001E-3</c:v>
                </c:pt>
                <c:pt idx="58">
                  <c:v>1.23E-3</c:v>
                </c:pt>
                <c:pt idx="59">
                  <c:v>1.3900000000000002E-3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594496"/>
        <c:axId val="111835392"/>
      </c:lineChart>
      <c:catAx>
        <c:axId val="11156915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11592960"/>
        <c:crosses val="autoZero"/>
        <c:auto val="1"/>
        <c:lblAlgn val="ctr"/>
        <c:lblOffset val="100"/>
        <c:noMultiLvlLbl val="0"/>
      </c:catAx>
      <c:valAx>
        <c:axId val="11159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569152"/>
        <c:crosses val="autoZero"/>
        <c:crossBetween val="between"/>
      </c:valAx>
      <c:catAx>
        <c:axId val="111594496"/>
        <c:scaling>
          <c:orientation val="minMax"/>
        </c:scaling>
        <c:delete val="1"/>
        <c:axPos val="b"/>
        <c:majorTickMark val="out"/>
        <c:minorTickMark val="none"/>
        <c:tickLblPos val="nextTo"/>
        <c:crossAx val="111835392"/>
        <c:crosses val="autoZero"/>
        <c:auto val="1"/>
        <c:lblAlgn val="ctr"/>
        <c:lblOffset val="100"/>
        <c:noMultiLvlLbl val="0"/>
      </c:catAx>
      <c:valAx>
        <c:axId val="11183539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1159449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88148545509747012"/>
          <c:y val="0.10628538853457797"/>
          <c:w val="0.11483658177234891"/>
          <c:h val="0.3047011793209106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ja-JP" altLang="en-US"/>
              <a:t>株価変動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405074370997237E-2"/>
          <c:y val="2.3167420814479634E-2"/>
          <c:w val="0.74729147856209133"/>
          <c:h val="0.65978921865536033"/>
        </c:manualLayout>
      </c:layout>
      <c:lineChart>
        <c:grouping val="standard"/>
        <c:varyColors val="0"/>
        <c:ser>
          <c:idx val="0"/>
          <c:order val="0"/>
          <c:tx>
            <c:v>味の素株価</c:v>
          </c:tx>
          <c:marker>
            <c:symbol val="none"/>
          </c:marker>
          <c:cat>
            <c:strRef>
              <c:f>Sheet1!$F$71:$F$130</c:f>
              <c:strCache>
                <c:ptCount val="60"/>
                <c:pt idx="0">
                  <c:v>2008/09</c:v>
                </c:pt>
                <c:pt idx="1">
                  <c:v>2008/10</c:v>
                </c:pt>
                <c:pt idx="2">
                  <c:v>2008/11</c:v>
                </c:pt>
                <c:pt idx="3">
                  <c:v>2008/12</c:v>
                </c:pt>
                <c:pt idx="4">
                  <c:v>2009/01</c:v>
                </c:pt>
                <c:pt idx="5">
                  <c:v>2009/02</c:v>
                </c:pt>
                <c:pt idx="6">
                  <c:v>2009/03</c:v>
                </c:pt>
                <c:pt idx="7">
                  <c:v>2009/04</c:v>
                </c:pt>
                <c:pt idx="8">
                  <c:v>2009/05</c:v>
                </c:pt>
                <c:pt idx="9">
                  <c:v>2009/06</c:v>
                </c:pt>
                <c:pt idx="10">
                  <c:v>2009/07</c:v>
                </c:pt>
                <c:pt idx="11">
                  <c:v>2009/08</c:v>
                </c:pt>
                <c:pt idx="12">
                  <c:v>2009/09</c:v>
                </c:pt>
                <c:pt idx="13">
                  <c:v>2009/10</c:v>
                </c:pt>
                <c:pt idx="14">
                  <c:v>2009/11</c:v>
                </c:pt>
                <c:pt idx="15">
                  <c:v>2009/12</c:v>
                </c:pt>
                <c:pt idx="16">
                  <c:v>2010/01</c:v>
                </c:pt>
                <c:pt idx="17">
                  <c:v>2010/02</c:v>
                </c:pt>
                <c:pt idx="18">
                  <c:v>2010/03</c:v>
                </c:pt>
                <c:pt idx="19">
                  <c:v>2010/04</c:v>
                </c:pt>
                <c:pt idx="20">
                  <c:v>2010/05</c:v>
                </c:pt>
                <c:pt idx="21">
                  <c:v>2010/06</c:v>
                </c:pt>
                <c:pt idx="22">
                  <c:v>2010/07</c:v>
                </c:pt>
                <c:pt idx="23">
                  <c:v>2010/08</c:v>
                </c:pt>
                <c:pt idx="24">
                  <c:v>2010/09</c:v>
                </c:pt>
                <c:pt idx="25">
                  <c:v>2010/10</c:v>
                </c:pt>
                <c:pt idx="26">
                  <c:v>2010/11</c:v>
                </c:pt>
                <c:pt idx="27">
                  <c:v>2010/12</c:v>
                </c:pt>
                <c:pt idx="28">
                  <c:v>2011/01</c:v>
                </c:pt>
                <c:pt idx="29">
                  <c:v>2011/02</c:v>
                </c:pt>
                <c:pt idx="30">
                  <c:v>2011/03</c:v>
                </c:pt>
                <c:pt idx="31">
                  <c:v>2011/04</c:v>
                </c:pt>
                <c:pt idx="32">
                  <c:v>2011/05</c:v>
                </c:pt>
                <c:pt idx="33">
                  <c:v>2011/06</c:v>
                </c:pt>
                <c:pt idx="34">
                  <c:v>2011/07</c:v>
                </c:pt>
                <c:pt idx="35">
                  <c:v>2011/08</c:v>
                </c:pt>
                <c:pt idx="36">
                  <c:v>2011/09</c:v>
                </c:pt>
                <c:pt idx="37">
                  <c:v>2011/10</c:v>
                </c:pt>
                <c:pt idx="38">
                  <c:v>2011/11</c:v>
                </c:pt>
                <c:pt idx="39">
                  <c:v>2011/12</c:v>
                </c:pt>
                <c:pt idx="40">
                  <c:v>2012/01</c:v>
                </c:pt>
                <c:pt idx="41">
                  <c:v>2012/02</c:v>
                </c:pt>
                <c:pt idx="42">
                  <c:v>2012/03</c:v>
                </c:pt>
                <c:pt idx="43">
                  <c:v>2012/04</c:v>
                </c:pt>
                <c:pt idx="44">
                  <c:v>2012/05</c:v>
                </c:pt>
                <c:pt idx="45">
                  <c:v>2012/06</c:v>
                </c:pt>
                <c:pt idx="46">
                  <c:v>2012/07</c:v>
                </c:pt>
                <c:pt idx="47">
                  <c:v>2012/08</c:v>
                </c:pt>
                <c:pt idx="48">
                  <c:v>2012/09</c:v>
                </c:pt>
                <c:pt idx="49">
                  <c:v>2012/10</c:v>
                </c:pt>
                <c:pt idx="50">
                  <c:v>2012/11</c:v>
                </c:pt>
                <c:pt idx="51">
                  <c:v>2012/12</c:v>
                </c:pt>
                <c:pt idx="52">
                  <c:v>2013/01</c:v>
                </c:pt>
                <c:pt idx="53">
                  <c:v>2013/02</c:v>
                </c:pt>
                <c:pt idx="54">
                  <c:v>2013/03</c:v>
                </c:pt>
                <c:pt idx="55">
                  <c:v>2013/04</c:v>
                </c:pt>
                <c:pt idx="56">
                  <c:v>2013/05</c:v>
                </c:pt>
                <c:pt idx="57">
                  <c:v>2013/06</c:v>
                </c:pt>
                <c:pt idx="58">
                  <c:v>2013/07</c:v>
                </c:pt>
                <c:pt idx="59">
                  <c:v>2013/08</c:v>
                </c:pt>
              </c:strCache>
            </c:strRef>
          </c:cat>
          <c:val>
            <c:numRef>
              <c:f>Sheet1!$G$138:$G$197</c:f>
              <c:numCache>
                <c:formatCode>###0;\-###0</c:formatCode>
                <c:ptCount val="60"/>
                <c:pt idx="0">
                  <c:v>999</c:v>
                </c:pt>
                <c:pt idx="1">
                  <c:v>837</c:v>
                </c:pt>
                <c:pt idx="2">
                  <c:v>1010</c:v>
                </c:pt>
                <c:pt idx="3">
                  <c:v>971</c:v>
                </c:pt>
                <c:pt idx="4">
                  <c:v>784</c:v>
                </c:pt>
                <c:pt idx="5">
                  <c:v>677</c:v>
                </c:pt>
                <c:pt idx="6">
                  <c:v>695</c:v>
                </c:pt>
                <c:pt idx="7">
                  <c:v>723</c:v>
                </c:pt>
                <c:pt idx="8">
                  <c:v>709</c:v>
                </c:pt>
                <c:pt idx="9">
                  <c:v>764</c:v>
                </c:pt>
                <c:pt idx="10">
                  <c:v>908</c:v>
                </c:pt>
                <c:pt idx="11">
                  <c:v>949</c:v>
                </c:pt>
                <c:pt idx="12">
                  <c:v>899</c:v>
                </c:pt>
                <c:pt idx="13">
                  <c:v>856</c:v>
                </c:pt>
                <c:pt idx="14">
                  <c:v>811</c:v>
                </c:pt>
                <c:pt idx="15">
                  <c:v>875</c:v>
                </c:pt>
                <c:pt idx="16">
                  <c:v>857</c:v>
                </c:pt>
                <c:pt idx="17">
                  <c:v>905</c:v>
                </c:pt>
                <c:pt idx="18">
                  <c:v>926</c:v>
                </c:pt>
                <c:pt idx="19">
                  <c:v>885</c:v>
                </c:pt>
                <c:pt idx="20">
                  <c:v>773</c:v>
                </c:pt>
                <c:pt idx="21">
                  <c:v>807</c:v>
                </c:pt>
                <c:pt idx="22">
                  <c:v>819</c:v>
                </c:pt>
                <c:pt idx="23">
                  <c:v>824</c:v>
                </c:pt>
                <c:pt idx="24">
                  <c:v>817</c:v>
                </c:pt>
                <c:pt idx="25">
                  <c:v>768</c:v>
                </c:pt>
                <c:pt idx="26">
                  <c:v>826</c:v>
                </c:pt>
                <c:pt idx="27">
                  <c:v>846</c:v>
                </c:pt>
                <c:pt idx="28">
                  <c:v>909</c:v>
                </c:pt>
                <c:pt idx="29">
                  <c:v>939</c:v>
                </c:pt>
                <c:pt idx="30">
                  <c:v>867</c:v>
                </c:pt>
                <c:pt idx="31">
                  <c:v>893</c:v>
                </c:pt>
                <c:pt idx="32">
                  <c:v>937</c:v>
                </c:pt>
                <c:pt idx="33">
                  <c:v>953</c:v>
                </c:pt>
                <c:pt idx="34">
                  <c:v>954</c:v>
                </c:pt>
                <c:pt idx="35">
                  <c:v>902</c:v>
                </c:pt>
                <c:pt idx="36">
                  <c:v>920</c:v>
                </c:pt>
                <c:pt idx="37">
                  <c:v>883</c:v>
                </c:pt>
                <c:pt idx="38">
                  <c:v>917</c:v>
                </c:pt>
                <c:pt idx="39">
                  <c:v>924</c:v>
                </c:pt>
                <c:pt idx="40">
                  <c:v>920</c:v>
                </c:pt>
                <c:pt idx="41">
                  <c:v>958</c:v>
                </c:pt>
                <c:pt idx="42">
                  <c:v>1038</c:v>
                </c:pt>
                <c:pt idx="43">
                  <c:v>1033</c:v>
                </c:pt>
                <c:pt idx="44">
                  <c:v>1058</c:v>
                </c:pt>
                <c:pt idx="45">
                  <c:v>1107</c:v>
                </c:pt>
                <c:pt idx="46">
                  <c:v>1110</c:v>
                </c:pt>
                <c:pt idx="47">
                  <c:v>1193</c:v>
                </c:pt>
                <c:pt idx="48">
                  <c:v>1224</c:v>
                </c:pt>
                <c:pt idx="49">
                  <c:v>1219</c:v>
                </c:pt>
                <c:pt idx="50">
                  <c:v>1179</c:v>
                </c:pt>
                <c:pt idx="51">
                  <c:v>1143</c:v>
                </c:pt>
                <c:pt idx="52">
                  <c:v>1241</c:v>
                </c:pt>
                <c:pt idx="53">
                  <c:v>1229</c:v>
                </c:pt>
                <c:pt idx="54">
                  <c:v>1415</c:v>
                </c:pt>
                <c:pt idx="55">
                  <c:v>1337</c:v>
                </c:pt>
                <c:pt idx="56">
                  <c:v>1399</c:v>
                </c:pt>
                <c:pt idx="57">
                  <c:v>1456</c:v>
                </c:pt>
                <c:pt idx="58">
                  <c:v>1368</c:v>
                </c:pt>
                <c:pt idx="59">
                  <c:v>1261</c:v>
                </c:pt>
              </c:numCache>
            </c:numRef>
          </c:val>
          <c:smooth val="0"/>
        </c:ser>
        <c:ser>
          <c:idx val="1"/>
          <c:order val="1"/>
          <c:tx>
            <c:v>アサヒ株価</c:v>
          </c:tx>
          <c:marker>
            <c:symbol val="none"/>
          </c:marker>
          <c:cat>
            <c:strRef>
              <c:f>Sheet1!$F$71:$F$130</c:f>
              <c:strCache>
                <c:ptCount val="60"/>
                <c:pt idx="0">
                  <c:v>2008/09</c:v>
                </c:pt>
                <c:pt idx="1">
                  <c:v>2008/10</c:v>
                </c:pt>
                <c:pt idx="2">
                  <c:v>2008/11</c:v>
                </c:pt>
                <c:pt idx="3">
                  <c:v>2008/12</c:v>
                </c:pt>
                <c:pt idx="4">
                  <c:v>2009/01</c:v>
                </c:pt>
                <c:pt idx="5">
                  <c:v>2009/02</c:v>
                </c:pt>
                <c:pt idx="6">
                  <c:v>2009/03</c:v>
                </c:pt>
                <c:pt idx="7">
                  <c:v>2009/04</c:v>
                </c:pt>
                <c:pt idx="8">
                  <c:v>2009/05</c:v>
                </c:pt>
                <c:pt idx="9">
                  <c:v>2009/06</c:v>
                </c:pt>
                <c:pt idx="10">
                  <c:v>2009/07</c:v>
                </c:pt>
                <c:pt idx="11">
                  <c:v>2009/08</c:v>
                </c:pt>
                <c:pt idx="12">
                  <c:v>2009/09</c:v>
                </c:pt>
                <c:pt idx="13">
                  <c:v>2009/10</c:v>
                </c:pt>
                <c:pt idx="14">
                  <c:v>2009/11</c:v>
                </c:pt>
                <c:pt idx="15">
                  <c:v>2009/12</c:v>
                </c:pt>
                <c:pt idx="16">
                  <c:v>2010/01</c:v>
                </c:pt>
                <c:pt idx="17">
                  <c:v>2010/02</c:v>
                </c:pt>
                <c:pt idx="18">
                  <c:v>2010/03</c:v>
                </c:pt>
                <c:pt idx="19">
                  <c:v>2010/04</c:v>
                </c:pt>
                <c:pt idx="20">
                  <c:v>2010/05</c:v>
                </c:pt>
                <c:pt idx="21">
                  <c:v>2010/06</c:v>
                </c:pt>
                <c:pt idx="22">
                  <c:v>2010/07</c:v>
                </c:pt>
                <c:pt idx="23">
                  <c:v>2010/08</c:v>
                </c:pt>
                <c:pt idx="24">
                  <c:v>2010/09</c:v>
                </c:pt>
                <c:pt idx="25">
                  <c:v>2010/10</c:v>
                </c:pt>
                <c:pt idx="26">
                  <c:v>2010/11</c:v>
                </c:pt>
                <c:pt idx="27">
                  <c:v>2010/12</c:v>
                </c:pt>
                <c:pt idx="28">
                  <c:v>2011/01</c:v>
                </c:pt>
                <c:pt idx="29">
                  <c:v>2011/02</c:v>
                </c:pt>
                <c:pt idx="30">
                  <c:v>2011/03</c:v>
                </c:pt>
                <c:pt idx="31">
                  <c:v>2011/04</c:v>
                </c:pt>
                <c:pt idx="32">
                  <c:v>2011/05</c:v>
                </c:pt>
                <c:pt idx="33">
                  <c:v>2011/06</c:v>
                </c:pt>
                <c:pt idx="34">
                  <c:v>2011/07</c:v>
                </c:pt>
                <c:pt idx="35">
                  <c:v>2011/08</c:v>
                </c:pt>
                <c:pt idx="36">
                  <c:v>2011/09</c:v>
                </c:pt>
                <c:pt idx="37">
                  <c:v>2011/10</c:v>
                </c:pt>
                <c:pt idx="38">
                  <c:v>2011/11</c:v>
                </c:pt>
                <c:pt idx="39">
                  <c:v>2011/12</c:v>
                </c:pt>
                <c:pt idx="40">
                  <c:v>2012/01</c:v>
                </c:pt>
                <c:pt idx="41">
                  <c:v>2012/02</c:v>
                </c:pt>
                <c:pt idx="42">
                  <c:v>2012/03</c:v>
                </c:pt>
                <c:pt idx="43">
                  <c:v>2012/04</c:v>
                </c:pt>
                <c:pt idx="44">
                  <c:v>2012/05</c:v>
                </c:pt>
                <c:pt idx="45">
                  <c:v>2012/06</c:v>
                </c:pt>
                <c:pt idx="46">
                  <c:v>2012/07</c:v>
                </c:pt>
                <c:pt idx="47">
                  <c:v>2012/08</c:v>
                </c:pt>
                <c:pt idx="48">
                  <c:v>2012/09</c:v>
                </c:pt>
                <c:pt idx="49">
                  <c:v>2012/10</c:v>
                </c:pt>
                <c:pt idx="50">
                  <c:v>2012/11</c:v>
                </c:pt>
                <c:pt idx="51">
                  <c:v>2012/12</c:v>
                </c:pt>
                <c:pt idx="52">
                  <c:v>2013/01</c:v>
                </c:pt>
                <c:pt idx="53">
                  <c:v>2013/02</c:v>
                </c:pt>
                <c:pt idx="54">
                  <c:v>2013/03</c:v>
                </c:pt>
                <c:pt idx="55">
                  <c:v>2013/04</c:v>
                </c:pt>
                <c:pt idx="56">
                  <c:v>2013/05</c:v>
                </c:pt>
                <c:pt idx="57">
                  <c:v>2013/06</c:v>
                </c:pt>
                <c:pt idx="58">
                  <c:v>2013/07</c:v>
                </c:pt>
                <c:pt idx="59">
                  <c:v>2013/08</c:v>
                </c:pt>
              </c:strCache>
            </c:strRef>
          </c:cat>
          <c:val>
            <c:numRef>
              <c:f>Sheet1!$G$71:$G$130</c:f>
              <c:numCache>
                <c:formatCode>###0;\-###0</c:formatCode>
                <c:ptCount val="60"/>
                <c:pt idx="0">
                  <c:v>1840</c:v>
                </c:pt>
                <c:pt idx="1">
                  <c:v>1603</c:v>
                </c:pt>
                <c:pt idx="2">
                  <c:v>1664</c:v>
                </c:pt>
                <c:pt idx="3">
                  <c:v>1539</c:v>
                </c:pt>
                <c:pt idx="4">
                  <c:v>1406</c:v>
                </c:pt>
                <c:pt idx="5">
                  <c:v>1234</c:v>
                </c:pt>
                <c:pt idx="6">
                  <c:v>1176</c:v>
                </c:pt>
                <c:pt idx="7">
                  <c:v>1238</c:v>
                </c:pt>
                <c:pt idx="8">
                  <c:v>1309</c:v>
                </c:pt>
                <c:pt idx="9">
                  <c:v>1387</c:v>
                </c:pt>
                <c:pt idx="10">
                  <c:v>1505</c:v>
                </c:pt>
                <c:pt idx="11">
                  <c:v>1618</c:v>
                </c:pt>
                <c:pt idx="12">
                  <c:v>1642</c:v>
                </c:pt>
                <c:pt idx="13">
                  <c:v>1615</c:v>
                </c:pt>
                <c:pt idx="14">
                  <c:v>1536</c:v>
                </c:pt>
                <c:pt idx="15">
                  <c:v>1712</c:v>
                </c:pt>
                <c:pt idx="16">
                  <c:v>1755</c:v>
                </c:pt>
                <c:pt idx="17">
                  <c:v>1704</c:v>
                </c:pt>
                <c:pt idx="18">
                  <c:v>1753</c:v>
                </c:pt>
                <c:pt idx="19">
                  <c:v>1693</c:v>
                </c:pt>
                <c:pt idx="20">
                  <c:v>1538</c:v>
                </c:pt>
                <c:pt idx="21">
                  <c:v>1507</c:v>
                </c:pt>
                <c:pt idx="22">
                  <c:v>1531</c:v>
                </c:pt>
                <c:pt idx="23">
                  <c:v>1585</c:v>
                </c:pt>
                <c:pt idx="24">
                  <c:v>1670</c:v>
                </c:pt>
                <c:pt idx="25">
                  <c:v>1625</c:v>
                </c:pt>
                <c:pt idx="26">
                  <c:v>1630</c:v>
                </c:pt>
                <c:pt idx="27">
                  <c:v>1573</c:v>
                </c:pt>
                <c:pt idx="28">
                  <c:v>1542</c:v>
                </c:pt>
                <c:pt idx="29">
                  <c:v>1576</c:v>
                </c:pt>
                <c:pt idx="30">
                  <c:v>1383</c:v>
                </c:pt>
                <c:pt idx="31">
                  <c:v>1513</c:v>
                </c:pt>
                <c:pt idx="32">
                  <c:v>1584</c:v>
                </c:pt>
                <c:pt idx="33">
                  <c:v>1615</c:v>
                </c:pt>
                <c:pt idx="34">
                  <c:v>1632</c:v>
                </c:pt>
                <c:pt idx="35">
                  <c:v>1587</c:v>
                </c:pt>
                <c:pt idx="36">
                  <c:v>1649</c:v>
                </c:pt>
                <c:pt idx="37">
                  <c:v>1619</c:v>
                </c:pt>
                <c:pt idx="38">
                  <c:v>1697</c:v>
                </c:pt>
                <c:pt idx="39">
                  <c:v>1690</c:v>
                </c:pt>
                <c:pt idx="40">
                  <c:v>1685</c:v>
                </c:pt>
                <c:pt idx="41">
                  <c:v>1778</c:v>
                </c:pt>
                <c:pt idx="42">
                  <c:v>1833</c:v>
                </c:pt>
                <c:pt idx="43">
                  <c:v>1803</c:v>
                </c:pt>
                <c:pt idx="44">
                  <c:v>1675</c:v>
                </c:pt>
                <c:pt idx="45">
                  <c:v>1709</c:v>
                </c:pt>
                <c:pt idx="46">
                  <c:v>1762</c:v>
                </c:pt>
                <c:pt idx="47">
                  <c:v>1895</c:v>
                </c:pt>
                <c:pt idx="48">
                  <c:v>1924</c:v>
                </c:pt>
                <c:pt idx="49">
                  <c:v>1819</c:v>
                </c:pt>
                <c:pt idx="50">
                  <c:v>1853</c:v>
                </c:pt>
                <c:pt idx="51">
                  <c:v>1837</c:v>
                </c:pt>
                <c:pt idx="52">
                  <c:v>1939</c:v>
                </c:pt>
                <c:pt idx="53">
                  <c:v>2340</c:v>
                </c:pt>
                <c:pt idx="54">
                  <c:v>2249</c:v>
                </c:pt>
                <c:pt idx="55">
                  <c:v>2424</c:v>
                </c:pt>
                <c:pt idx="56">
                  <c:v>2444</c:v>
                </c:pt>
                <c:pt idx="57">
                  <c:v>2461</c:v>
                </c:pt>
                <c:pt idx="58">
                  <c:v>2499</c:v>
                </c:pt>
                <c:pt idx="59">
                  <c:v>2444</c:v>
                </c:pt>
              </c:numCache>
            </c:numRef>
          </c:val>
          <c:smooth val="0"/>
        </c:ser>
        <c:ser>
          <c:idx val="2"/>
          <c:order val="2"/>
          <c:tx>
            <c:v>山崎株価</c:v>
          </c:tx>
          <c:marker>
            <c:symbol val="none"/>
          </c:marker>
          <c:cat>
            <c:strRef>
              <c:f>Sheet1!$F$71:$F$130</c:f>
              <c:strCache>
                <c:ptCount val="60"/>
                <c:pt idx="0">
                  <c:v>2008/09</c:v>
                </c:pt>
                <c:pt idx="1">
                  <c:v>2008/10</c:v>
                </c:pt>
                <c:pt idx="2">
                  <c:v>2008/11</c:v>
                </c:pt>
                <c:pt idx="3">
                  <c:v>2008/12</c:v>
                </c:pt>
                <c:pt idx="4">
                  <c:v>2009/01</c:v>
                </c:pt>
                <c:pt idx="5">
                  <c:v>2009/02</c:v>
                </c:pt>
                <c:pt idx="6">
                  <c:v>2009/03</c:v>
                </c:pt>
                <c:pt idx="7">
                  <c:v>2009/04</c:v>
                </c:pt>
                <c:pt idx="8">
                  <c:v>2009/05</c:v>
                </c:pt>
                <c:pt idx="9">
                  <c:v>2009/06</c:v>
                </c:pt>
                <c:pt idx="10">
                  <c:v>2009/07</c:v>
                </c:pt>
                <c:pt idx="11">
                  <c:v>2009/08</c:v>
                </c:pt>
                <c:pt idx="12">
                  <c:v>2009/09</c:v>
                </c:pt>
                <c:pt idx="13">
                  <c:v>2009/10</c:v>
                </c:pt>
                <c:pt idx="14">
                  <c:v>2009/11</c:v>
                </c:pt>
                <c:pt idx="15">
                  <c:v>2009/12</c:v>
                </c:pt>
                <c:pt idx="16">
                  <c:v>2010/01</c:v>
                </c:pt>
                <c:pt idx="17">
                  <c:v>2010/02</c:v>
                </c:pt>
                <c:pt idx="18">
                  <c:v>2010/03</c:v>
                </c:pt>
                <c:pt idx="19">
                  <c:v>2010/04</c:v>
                </c:pt>
                <c:pt idx="20">
                  <c:v>2010/05</c:v>
                </c:pt>
                <c:pt idx="21">
                  <c:v>2010/06</c:v>
                </c:pt>
                <c:pt idx="22">
                  <c:v>2010/07</c:v>
                </c:pt>
                <c:pt idx="23">
                  <c:v>2010/08</c:v>
                </c:pt>
                <c:pt idx="24">
                  <c:v>2010/09</c:v>
                </c:pt>
                <c:pt idx="25">
                  <c:v>2010/10</c:v>
                </c:pt>
                <c:pt idx="26">
                  <c:v>2010/11</c:v>
                </c:pt>
                <c:pt idx="27">
                  <c:v>2010/12</c:v>
                </c:pt>
                <c:pt idx="28">
                  <c:v>2011/01</c:v>
                </c:pt>
                <c:pt idx="29">
                  <c:v>2011/02</c:v>
                </c:pt>
                <c:pt idx="30">
                  <c:v>2011/03</c:v>
                </c:pt>
                <c:pt idx="31">
                  <c:v>2011/04</c:v>
                </c:pt>
                <c:pt idx="32">
                  <c:v>2011/05</c:v>
                </c:pt>
                <c:pt idx="33">
                  <c:v>2011/06</c:v>
                </c:pt>
                <c:pt idx="34">
                  <c:v>2011/07</c:v>
                </c:pt>
                <c:pt idx="35">
                  <c:v>2011/08</c:v>
                </c:pt>
                <c:pt idx="36">
                  <c:v>2011/09</c:v>
                </c:pt>
                <c:pt idx="37">
                  <c:v>2011/10</c:v>
                </c:pt>
                <c:pt idx="38">
                  <c:v>2011/11</c:v>
                </c:pt>
                <c:pt idx="39">
                  <c:v>2011/12</c:v>
                </c:pt>
                <c:pt idx="40">
                  <c:v>2012/01</c:v>
                </c:pt>
                <c:pt idx="41">
                  <c:v>2012/02</c:v>
                </c:pt>
                <c:pt idx="42">
                  <c:v>2012/03</c:v>
                </c:pt>
                <c:pt idx="43">
                  <c:v>2012/04</c:v>
                </c:pt>
                <c:pt idx="44">
                  <c:v>2012/05</c:v>
                </c:pt>
                <c:pt idx="45">
                  <c:v>2012/06</c:v>
                </c:pt>
                <c:pt idx="46">
                  <c:v>2012/07</c:v>
                </c:pt>
                <c:pt idx="47">
                  <c:v>2012/08</c:v>
                </c:pt>
                <c:pt idx="48">
                  <c:v>2012/09</c:v>
                </c:pt>
                <c:pt idx="49">
                  <c:v>2012/10</c:v>
                </c:pt>
                <c:pt idx="50">
                  <c:v>2012/11</c:v>
                </c:pt>
                <c:pt idx="51">
                  <c:v>2012/12</c:v>
                </c:pt>
                <c:pt idx="52">
                  <c:v>2013/01</c:v>
                </c:pt>
                <c:pt idx="53">
                  <c:v>2013/02</c:v>
                </c:pt>
                <c:pt idx="54">
                  <c:v>2013/03</c:v>
                </c:pt>
                <c:pt idx="55">
                  <c:v>2013/04</c:v>
                </c:pt>
                <c:pt idx="56">
                  <c:v>2013/05</c:v>
                </c:pt>
                <c:pt idx="57">
                  <c:v>2013/06</c:v>
                </c:pt>
                <c:pt idx="58">
                  <c:v>2013/07</c:v>
                </c:pt>
                <c:pt idx="59">
                  <c:v>2013/08</c:v>
                </c:pt>
              </c:strCache>
            </c:strRef>
          </c:cat>
          <c:val>
            <c:numRef>
              <c:f>Sheet1!$G$4:$G$63</c:f>
              <c:numCache>
                <c:formatCode>###0;\-###0</c:formatCode>
                <c:ptCount val="60"/>
                <c:pt idx="0">
                  <c:v>1269</c:v>
                </c:pt>
                <c:pt idx="1">
                  <c:v>1293</c:v>
                </c:pt>
                <c:pt idx="2">
                  <c:v>1268</c:v>
                </c:pt>
                <c:pt idx="3">
                  <c:v>1379</c:v>
                </c:pt>
                <c:pt idx="4">
                  <c:v>1220</c:v>
                </c:pt>
                <c:pt idx="5">
                  <c:v>1238</c:v>
                </c:pt>
                <c:pt idx="6">
                  <c:v>1056</c:v>
                </c:pt>
                <c:pt idx="7">
                  <c:v>1004</c:v>
                </c:pt>
                <c:pt idx="8">
                  <c:v>982</c:v>
                </c:pt>
                <c:pt idx="9">
                  <c:v>1088</c:v>
                </c:pt>
                <c:pt idx="10">
                  <c:v>1189</c:v>
                </c:pt>
                <c:pt idx="11">
                  <c:v>1260</c:v>
                </c:pt>
                <c:pt idx="12">
                  <c:v>1216</c:v>
                </c:pt>
                <c:pt idx="13">
                  <c:v>1115</c:v>
                </c:pt>
                <c:pt idx="14">
                  <c:v>1067</c:v>
                </c:pt>
                <c:pt idx="15">
                  <c:v>1101</c:v>
                </c:pt>
                <c:pt idx="16">
                  <c:v>1095</c:v>
                </c:pt>
                <c:pt idx="17">
                  <c:v>1162</c:v>
                </c:pt>
                <c:pt idx="18">
                  <c:v>1157</c:v>
                </c:pt>
                <c:pt idx="19">
                  <c:v>1204</c:v>
                </c:pt>
                <c:pt idx="20">
                  <c:v>1127</c:v>
                </c:pt>
                <c:pt idx="21">
                  <c:v>1198</c:v>
                </c:pt>
                <c:pt idx="22">
                  <c:v>1095</c:v>
                </c:pt>
                <c:pt idx="23">
                  <c:v>1022</c:v>
                </c:pt>
                <c:pt idx="24">
                  <c:v>1018</c:v>
                </c:pt>
                <c:pt idx="25">
                  <c:v>981</c:v>
                </c:pt>
                <c:pt idx="26">
                  <c:v>979</c:v>
                </c:pt>
                <c:pt idx="27">
                  <c:v>979</c:v>
                </c:pt>
                <c:pt idx="28">
                  <c:v>978</c:v>
                </c:pt>
                <c:pt idx="29">
                  <c:v>994</c:v>
                </c:pt>
                <c:pt idx="30">
                  <c:v>969</c:v>
                </c:pt>
                <c:pt idx="31">
                  <c:v>1040</c:v>
                </c:pt>
                <c:pt idx="32">
                  <c:v>1037</c:v>
                </c:pt>
                <c:pt idx="33">
                  <c:v>1076</c:v>
                </c:pt>
                <c:pt idx="34">
                  <c:v>1066</c:v>
                </c:pt>
                <c:pt idx="35">
                  <c:v>1120</c:v>
                </c:pt>
                <c:pt idx="36">
                  <c:v>1178</c:v>
                </c:pt>
                <c:pt idx="37">
                  <c:v>1042</c:v>
                </c:pt>
                <c:pt idx="38">
                  <c:v>1019</c:v>
                </c:pt>
                <c:pt idx="39">
                  <c:v>1011</c:v>
                </c:pt>
                <c:pt idx="40">
                  <c:v>1009</c:v>
                </c:pt>
                <c:pt idx="41">
                  <c:v>1094</c:v>
                </c:pt>
                <c:pt idx="42">
                  <c:v>1186</c:v>
                </c:pt>
                <c:pt idx="43">
                  <c:v>1183</c:v>
                </c:pt>
                <c:pt idx="44">
                  <c:v>1087</c:v>
                </c:pt>
                <c:pt idx="45">
                  <c:v>1043</c:v>
                </c:pt>
                <c:pt idx="46">
                  <c:v>1093</c:v>
                </c:pt>
                <c:pt idx="47">
                  <c:v>1029</c:v>
                </c:pt>
                <c:pt idx="48">
                  <c:v>1045</c:v>
                </c:pt>
                <c:pt idx="49">
                  <c:v>960</c:v>
                </c:pt>
                <c:pt idx="50">
                  <c:v>965</c:v>
                </c:pt>
                <c:pt idx="51">
                  <c:v>962</c:v>
                </c:pt>
                <c:pt idx="52">
                  <c:v>1024</c:v>
                </c:pt>
                <c:pt idx="53">
                  <c:v>1171</c:v>
                </c:pt>
                <c:pt idx="54">
                  <c:v>1280</c:v>
                </c:pt>
                <c:pt idx="55">
                  <c:v>1274</c:v>
                </c:pt>
                <c:pt idx="56">
                  <c:v>1170</c:v>
                </c:pt>
                <c:pt idx="57">
                  <c:v>1165</c:v>
                </c:pt>
                <c:pt idx="58">
                  <c:v>1156</c:v>
                </c:pt>
                <c:pt idx="59">
                  <c:v>1054</c:v>
                </c:pt>
              </c:numCache>
            </c:numRef>
          </c:val>
          <c:smooth val="0"/>
        </c:ser>
        <c:ser>
          <c:idx val="3"/>
          <c:order val="3"/>
          <c:tx>
            <c:v>Topix</c:v>
          </c:tx>
          <c:marker>
            <c:symbol val="none"/>
          </c:marker>
          <c:val>
            <c:numRef>
              <c:f>Sheet1!$J$4:$J$63</c:f>
              <c:numCache>
                <c:formatCode>###0.00;\-###0.00</c:formatCode>
                <c:ptCount val="60"/>
                <c:pt idx="0">
                  <c:v>1087.4100000000001</c:v>
                </c:pt>
                <c:pt idx="1">
                  <c:v>867.12</c:v>
                </c:pt>
                <c:pt idx="2">
                  <c:v>834.82</c:v>
                </c:pt>
                <c:pt idx="3">
                  <c:v>859.24</c:v>
                </c:pt>
                <c:pt idx="4">
                  <c:v>794.03</c:v>
                </c:pt>
                <c:pt idx="5">
                  <c:v>756.71</c:v>
                </c:pt>
                <c:pt idx="6">
                  <c:v>773.66</c:v>
                </c:pt>
                <c:pt idx="7">
                  <c:v>837.79</c:v>
                </c:pt>
                <c:pt idx="8">
                  <c:v>897.91</c:v>
                </c:pt>
                <c:pt idx="9">
                  <c:v>929.76</c:v>
                </c:pt>
                <c:pt idx="10">
                  <c:v>950.26</c:v>
                </c:pt>
                <c:pt idx="11">
                  <c:v>965.73</c:v>
                </c:pt>
                <c:pt idx="12">
                  <c:v>909.84</c:v>
                </c:pt>
                <c:pt idx="13">
                  <c:v>894.67</c:v>
                </c:pt>
                <c:pt idx="14">
                  <c:v>839.94</c:v>
                </c:pt>
                <c:pt idx="15">
                  <c:v>907.59</c:v>
                </c:pt>
                <c:pt idx="16">
                  <c:v>901.12</c:v>
                </c:pt>
                <c:pt idx="17" formatCode="###0.0;\-###0.0">
                  <c:v>894.1</c:v>
                </c:pt>
                <c:pt idx="18">
                  <c:v>978.81</c:v>
                </c:pt>
                <c:pt idx="19">
                  <c:v>987.04</c:v>
                </c:pt>
                <c:pt idx="20">
                  <c:v>880.46</c:v>
                </c:pt>
                <c:pt idx="21">
                  <c:v>841.42</c:v>
                </c:pt>
                <c:pt idx="22" formatCode="###0.0;\-###0.0">
                  <c:v>849.5</c:v>
                </c:pt>
                <c:pt idx="23">
                  <c:v>804.67</c:v>
                </c:pt>
                <c:pt idx="24">
                  <c:v>829.51</c:v>
                </c:pt>
                <c:pt idx="25">
                  <c:v>810.91</c:v>
                </c:pt>
                <c:pt idx="26">
                  <c:v>860.94</c:v>
                </c:pt>
                <c:pt idx="27" formatCode="###0.0;\-###0.0">
                  <c:v>898.8</c:v>
                </c:pt>
                <c:pt idx="28">
                  <c:v>910.08</c:v>
                </c:pt>
                <c:pt idx="29">
                  <c:v>951.27</c:v>
                </c:pt>
                <c:pt idx="30">
                  <c:v>869.38</c:v>
                </c:pt>
                <c:pt idx="31">
                  <c:v>851.85</c:v>
                </c:pt>
                <c:pt idx="32">
                  <c:v>838.48</c:v>
                </c:pt>
                <c:pt idx="33">
                  <c:v>849.22</c:v>
                </c:pt>
                <c:pt idx="34">
                  <c:v>841.37</c:v>
                </c:pt>
                <c:pt idx="35" formatCode="###0.0;\-###0.0">
                  <c:v>770.6</c:v>
                </c:pt>
                <c:pt idx="36">
                  <c:v>761.17</c:v>
                </c:pt>
                <c:pt idx="37">
                  <c:v>764.06</c:v>
                </c:pt>
                <c:pt idx="38">
                  <c:v>728.46</c:v>
                </c:pt>
                <c:pt idx="39">
                  <c:v>728.61</c:v>
                </c:pt>
                <c:pt idx="40">
                  <c:v>755.27</c:v>
                </c:pt>
                <c:pt idx="41">
                  <c:v>835.96</c:v>
                </c:pt>
                <c:pt idx="42">
                  <c:v>854.35</c:v>
                </c:pt>
                <c:pt idx="43">
                  <c:v>804.27</c:v>
                </c:pt>
                <c:pt idx="44">
                  <c:v>719.49</c:v>
                </c:pt>
                <c:pt idx="45">
                  <c:v>770.08</c:v>
                </c:pt>
                <c:pt idx="46">
                  <c:v>736.31</c:v>
                </c:pt>
                <c:pt idx="47">
                  <c:v>731.64</c:v>
                </c:pt>
                <c:pt idx="48">
                  <c:v>737.42</c:v>
                </c:pt>
                <c:pt idx="49">
                  <c:v>742.33</c:v>
                </c:pt>
                <c:pt idx="50">
                  <c:v>781.46</c:v>
                </c:pt>
                <c:pt idx="51" formatCode="###0.0;\-###0.0">
                  <c:v>859.8</c:v>
                </c:pt>
                <c:pt idx="52">
                  <c:v>940.25</c:v>
                </c:pt>
                <c:pt idx="53">
                  <c:v>975.66</c:v>
                </c:pt>
                <c:pt idx="54">
                  <c:v>1034.71</c:v>
                </c:pt>
                <c:pt idx="55">
                  <c:v>1165.1300000000001</c:v>
                </c:pt>
                <c:pt idx="56">
                  <c:v>1135.78</c:v>
                </c:pt>
                <c:pt idx="57">
                  <c:v>1133.8399999999999</c:v>
                </c:pt>
                <c:pt idx="58" formatCode="###0.0;\-###0.0">
                  <c:v>1131.7</c:v>
                </c:pt>
                <c:pt idx="59">
                  <c:v>1106.05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153728"/>
        <c:axId val="114311552"/>
      </c:lineChart>
      <c:catAx>
        <c:axId val="11415372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14311552"/>
        <c:crosses val="autoZero"/>
        <c:auto val="1"/>
        <c:lblAlgn val="ctr"/>
        <c:lblOffset val="100"/>
        <c:noMultiLvlLbl val="0"/>
      </c:catAx>
      <c:valAx>
        <c:axId val="114311552"/>
        <c:scaling>
          <c:orientation val="minMax"/>
        </c:scaling>
        <c:delete val="0"/>
        <c:axPos val="l"/>
        <c:majorGridlines/>
        <c:numFmt formatCode="###0;\-###0" sourceLinked="1"/>
        <c:majorTickMark val="out"/>
        <c:minorTickMark val="none"/>
        <c:tickLblPos val="nextTo"/>
        <c:crossAx val="114153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1842805024573"/>
          <c:y val="0.44223826714801445"/>
          <c:w val="0.14631472970673698"/>
          <c:h val="0.2148014440433213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A6771-EE25-42BC-8B17-CECA4B3ED13C}" type="datetimeFigureOut">
              <a:rPr kumimoji="1" lang="ja-JP" altLang="en-US" smtClean="0"/>
              <a:t>2013/9/23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38B2-7E06-48FF-83D7-A90B628808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15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738B2-7E06-48FF-83D7-A90B628808F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425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738B2-7E06-48FF-83D7-A90B628808F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3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A67FD5B-1B8A-4A73-BB4C-37CB8227134B}" type="datetime1">
              <a:rPr kumimoji="1" lang="ja-JP" altLang="en-US" smtClean="0"/>
              <a:t>2013/9/23</a:t>
            </a:fld>
            <a:endParaRPr kumimoji="1" lang="ja-JP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61A74AB-C319-48CF-8CCC-A9329A2D9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7C0B-9C58-486E-AA5C-81FDC2B1F23C}" type="datetime1">
              <a:rPr kumimoji="1" lang="ja-JP" altLang="en-US" smtClean="0"/>
              <a:t>2013/9/23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F92E-ECED-455E-8D91-06BA4B1C7B54}" type="datetime1">
              <a:rPr kumimoji="1" lang="ja-JP" altLang="en-US" smtClean="0"/>
              <a:t>2013/9/23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CE1AD-756B-4040-8D60-08D9C3755F32}" type="datetime1">
              <a:rPr kumimoji="1" lang="ja-JP" altLang="en-US" smtClean="0"/>
              <a:t>2013/9/23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25F3-BBFC-4960-B15F-F23F6C7214DC}" type="datetime1">
              <a:rPr kumimoji="1" lang="ja-JP" altLang="en-US" smtClean="0"/>
              <a:t>2013/9/23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EE51-9323-4F9F-A1BE-BA6A580919C3}" type="datetime1">
              <a:rPr kumimoji="1" lang="ja-JP" altLang="en-US" smtClean="0"/>
              <a:t>2013/9/23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0989-CEEF-46DA-9775-6FE83A006A5E}" type="datetime1">
              <a:rPr kumimoji="1" lang="ja-JP" altLang="en-US" smtClean="0"/>
              <a:t>2013/9/23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D0E8-1E55-408C-AA6B-223315EF25B2}" type="datetime1">
              <a:rPr kumimoji="1" lang="ja-JP" altLang="en-US" smtClean="0"/>
              <a:t>2013/9/23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587D9-D2D0-475D-B163-868E85DBC5B2}" type="datetime1">
              <a:rPr kumimoji="1" lang="ja-JP" altLang="en-US" smtClean="0"/>
              <a:t>2013/9/23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48188-A656-413C-ABDC-4D6F4597FF5E}" type="datetime1">
              <a:rPr kumimoji="1" lang="ja-JP" altLang="en-US" smtClean="0"/>
              <a:t>2013/9/23</a:t>
            </a:fld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C90CE-045C-4A56-92E4-2FBCAB76C1AA}" type="datetime1">
              <a:rPr kumimoji="1" lang="ja-JP" altLang="en-US" smtClean="0"/>
              <a:t>2013/9/23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3B9EA66-A38D-4EEE-B5B0-E091A433D212}" type="datetime1">
              <a:rPr kumimoji="1" lang="ja-JP" altLang="en-US" smtClean="0"/>
              <a:t>2013/9/23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61A74AB-C319-48CF-8CCC-A9329A2D9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llet.com/search/group/4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主要企業</a:t>
            </a:r>
            <a:r>
              <a:rPr lang="ja-JP" altLang="en-US" dirty="0" smtClean="0"/>
              <a:t>の資本コスト推計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廣山　友梨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43808" cy="285293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52936"/>
            <a:ext cx="2143125" cy="21431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620492"/>
            <a:ext cx="2048602" cy="124968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9755"/>
            <a:ext cx="2400300" cy="1905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2" y="2857601"/>
            <a:ext cx="2381250" cy="192405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16" y="4996061"/>
            <a:ext cx="1504460" cy="1858694"/>
          </a:xfrm>
          <a:prstGeom prst="rect">
            <a:avLst/>
          </a:prstGeom>
        </p:spPr>
      </p:pic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398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味の素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728012"/>
              </p:ext>
            </p:extLst>
          </p:nvPr>
        </p:nvGraphicFramePr>
        <p:xfrm>
          <a:off x="1042988" y="1772816"/>
          <a:ext cx="7345436" cy="405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4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三社の</a:t>
            </a:r>
            <a:r>
              <a:rPr kumimoji="1" lang="en-US" altLang="ja-JP" dirty="0" smtClean="0"/>
              <a:t>β</a:t>
            </a:r>
            <a:r>
              <a:rPr kumimoji="1" lang="ja-JP" altLang="en-US" dirty="0" smtClean="0"/>
              <a:t>値推計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08912" cy="4968552"/>
              </a:xfrm>
            </p:spPr>
            <p:txBody>
              <a:bodyPr/>
              <a:lstStyle/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𝑹𝒊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−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𝑹𝒇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=</m:t>
                      </m:r>
                      <m:r>
                        <a:rPr kumimoji="1" lang="ja-JP" altLang="en-US" b="1" i="1" smtClean="0">
                          <a:latin typeface="Cambria Math"/>
                        </a:rPr>
                        <m:t>𝜶</m:t>
                      </m:r>
                      <m:r>
                        <a:rPr kumimoji="1" lang="en-US" altLang="ja-JP" b="1" i="1" smtClean="0">
                          <a:latin typeface="Cambria Math"/>
                        </a:rPr>
                        <m:t>+</m:t>
                      </m:r>
                      <m:r>
                        <a:rPr kumimoji="1" lang="ja-JP" altLang="en-US" b="1" i="1" smtClean="0">
                          <a:latin typeface="Cambria Math"/>
                        </a:rPr>
                        <m:t>𝜷</m:t>
                      </m:r>
                      <m:d>
                        <m:dPr>
                          <m:ctrlPr>
                            <a:rPr kumimoji="1" lang="en-US" altLang="ja-JP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1" i="1" smtClean="0">
                              <a:latin typeface="Cambria Math"/>
                            </a:rPr>
                            <m:t>𝑹𝒎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−</m:t>
                          </m:r>
                          <m:r>
                            <a:rPr kumimoji="1" lang="en-US" altLang="ja-JP" b="1" i="1" smtClean="0">
                              <a:latin typeface="Cambria Math"/>
                            </a:rPr>
                            <m:t>𝑹𝒇</m:t>
                          </m:r>
                        </m:e>
                      </m:d>
                    </m:oMath>
                  </m:oMathPara>
                </a14:m>
                <a:endParaRPr kumimoji="1" lang="en-US" altLang="ja-JP" b="1" dirty="0" smtClean="0"/>
              </a:p>
              <a:p>
                <a:pPr marL="365760" lvl="1" indent="0">
                  <a:buNone/>
                </a:pPr>
                <a:r>
                  <a:rPr kumimoji="1" lang="ja-JP" altLang="en-US" dirty="0" smtClean="0"/>
                  <a:t>　回帰分析により</a:t>
                </a:r>
                <a:r>
                  <a:rPr lang="en-US" altLang="ja-JP" dirty="0" smtClean="0"/>
                  <a:t>α</a:t>
                </a:r>
                <a:r>
                  <a:rPr lang="ja-JP" altLang="en-US" dirty="0" smtClean="0"/>
                  <a:t>と</a:t>
                </a:r>
                <a:r>
                  <a:rPr lang="en-US" altLang="ja-JP" dirty="0" smtClean="0"/>
                  <a:t>β</a:t>
                </a:r>
                <a:r>
                  <a:rPr lang="ja-JP" altLang="en-US" dirty="0" err="1" smtClean="0"/>
                  <a:t>を算</a:t>
                </a:r>
                <a:r>
                  <a:rPr lang="ja-JP" altLang="en-US" dirty="0" smtClean="0"/>
                  <a:t>出（期間：</a:t>
                </a:r>
                <a:r>
                  <a:rPr lang="en-US" altLang="ja-JP" dirty="0" smtClean="0"/>
                  <a:t>2008.09~201308</a:t>
                </a:r>
                <a:r>
                  <a:rPr lang="ja-JP" altLang="en-US" dirty="0" smtClean="0"/>
                  <a:t>）</a:t>
                </a:r>
                <a:endParaRPr lang="en-US" altLang="ja-JP" dirty="0" smtClean="0"/>
              </a:p>
              <a:p>
                <a:pPr marL="365760" lvl="1" indent="0">
                  <a:buNone/>
                </a:pPr>
                <a:r>
                  <a:rPr lang="ja-JP" altLang="en-US" dirty="0" smtClean="0"/>
                  <a:t>☆味の素</a:t>
                </a:r>
                <a:endParaRPr lang="en-US" altLang="ja-JP" dirty="0" smtClean="0"/>
              </a:p>
              <a:p>
                <a:pPr marL="365760" lvl="1" indent="0">
                  <a:buNone/>
                </a:pPr>
                <a:r>
                  <a:rPr lang="ja-JP" altLang="en-US" dirty="0" smtClean="0"/>
                  <a:t>　</a:t>
                </a:r>
                <a:r>
                  <a:rPr lang="en-US" altLang="ja-JP" dirty="0" smtClean="0"/>
                  <a:t>Y=0.00541+0.52388X  </a:t>
                </a:r>
                <a:r>
                  <a:rPr lang="ja-JP" altLang="en-US" dirty="0" smtClean="0"/>
                  <a:t>　自由度決定係数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dirty="0" smtClean="0"/>
                  <a:t>＝</a:t>
                </a:r>
                <a:r>
                  <a:rPr lang="en-US" altLang="ja-JP" dirty="0" smtClean="0"/>
                  <a:t>0.18795</a:t>
                </a:r>
              </a:p>
              <a:p>
                <a:pPr marL="365760" lvl="1" indent="0">
                  <a:buNone/>
                </a:pPr>
                <a:r>
                  <a:rPr lang="ja-JP" altLang="en-US" dirty="0"/>
                  <a:t>　</a:t>
                </a:r>
                <a:r>
                  <a:rPr lang="ja-JP" altLang="en-US" dirty="0" smtClean="0"/>
                  <a:t>　</a:t>
                </a:r>
                <a:r>
                  <a:rPr lang="en-US" altLang="ja-JP" dirty="0" smtClean="0"/>
                  <a:t>(0.627241) (3.632185)</a:t>
                </a:r>
              </a:p>
              <a:p>
                <a:pPr marL="365760" lvl="1" indent="0">
                  <a:buNone/>
                </a:pPr>
                <a:r>
                  <a:rPr lang="ja-JP" altLang="en-US" dirty="0" smtClean="0"/>
                  <a:t>☆アサヒグループホールディングス</a:t>
                </a:r>
                <a:endParaRPr lang="en-US" altLang="ja-JP" dirty="0" smtClean="0"/>
              </a:p>
              <a:p>
                <a:pPr marL="365760" lvl="1" indent="0">
                  <a:buNone/>
                </a:pPr>
                <a:r>
                  <a:rPr lang="ja-JP" altLang="en-US" dirty="0" smtClean="0"/>
                  <a:t>　</a:t>
                </a:r>
                <a:r>
                  <a:rPr lang="en-US" altLang="ja-JP" dirty="0" smtClean="0"/>
                  <a:t>Y</a:t>
                </a:r>
                <a:r>
                  <a:rPr lang="en-US" altLang="ja-JP" dirty="0"/>
                  <a:t>=-</a:t>
                </a:r>
                <a:r>
                  <a:rPr lang="en-US" altLang="ja-JP" dirty="0" smtClean="0"/>
                  <a:t>0.00539+0.5417X</a:t>
                </a:r>
                <a:r>
                  <a:rPr lang="ja-JP" altLang="en-US" dirty="0" smtClean="0"/>
                  <a:t>　 自由度</a:t>
                </a:r>
                <a:r>
                  <a:rPr lang="ja-JP" altLang="en-US" dirty="0"/>
                  <a:t>決定係数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dirty="0"/>
                  <a:t>＝</a:t>
                </a:r>
                <a:r>
                  <a:rPr lang="en-US" altLang="ja-JP" dirty="0" smtClean="0"/>
                  <a:t>0.29506</a:t>
                </a:r>
              </a:p>
              <a:p>
                <a:pPr marL="365760" lvl="1" indent="0">
                  <a:buNone/>
                </a:pPr>
                <a:r>
                  <a:rPr lang="en-US" altLang="ja-JP" dirty="0" smtClean="0"/>
                  <a:t>        (0.812177) (4.884456)</a:t>
                </a:r>
              </a:p>
              <a:p>
                <a:pPr marL="365760" lvl="1" indent="0">
                  <a:buNone/>
                </a:pPr>
                <a:r>
                  <a:rPr lang="ja-JP" altLang="en-US" dirty="0" smtClean="0"/>
                  <a:t>☆山崎製パン</a:t>
                </a:r>
                <a:endParaRPr lang="en-US" altLang="ja-JP" dirty="0" smtClean="0"/>
              </a:p>
              <a:p>
                <a:pPr marL="365760" lvl="1" indent="0">
                  <a:buNone/>
                </a:pPr>
                <a:r>
                  <a:rPr lang="ja-JP" altLang="en-US" dirty="0"/>
                  <a:t>　</a:t>
                </a:r>
                <a:r>
                  <a:rPr lang="en-US" altLang="ja-JP" dirty="0"/>
                  <a:t>Y=-</a:t>
                </a:r>
                <a:r>
                  <a:rPr lang="en-US" altLang="ja-JP" dirty="0" smtClean="0"/>
                  <a:t>0.0021+0.19874X       </a:t>
                </a:r>
                <a:r>
                  <a:rPr lang="ja-JP" altLang="en-US" dirty="0" smtClean="0"/>
                  <a:t>自由度</a:t>
                </a:r>
                <a:r>
                  <a:rPr lang="ja-JP" altLang="en-US" dirty="0"/>
                  <a:t>決定係数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dirty="0"/>
                  <a:t>＝</a:t>
                </a:r>
                <a:r>
                  <a:rPr lang="en-US" altLang="ja-JP" dirty="0" smtClean="0"/>
                  <a:t>0.038287</a:t>
                </a:r>
              </a:p>
              <a:p>
                <a:pPr marL="365760" lvl="1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    (-0.00214) (1.5064)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08912" cy="496855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矢印 3"/>
          <p:cNvSpPr/>
          <p:nvPr/>
        </p:nvSpPr>
        <p:spPr>
          <a:xfrm>
            <a:off x="830685" y="2132856"/>
            <a:ext cx="288032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3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208912" cy="5040560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kumimoji="1" lang="en-US" altLang="ja-JP" b="1" i="1" dirty="0" smtClean="0"/>
                  <a:t>WACC</a:t>
                </a:r>
              </a:p>
              <a:p>
                <a:pPr marL="68580" indent="0">
                  <a:buNone/>
                </a:pPr>
                <a:r>
                  <a:rPr kumimoji="1" lang="en-US" altLang="ja-JP" b="1" i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kumimoji="1" lang="en-US" altLang="ja-JP" b="1" i="1" smtClean="0">
                            <a:latin typeface="Cambria Math"/>
                          </a:rPr>
                          <m:t>𝑬</m:t>
                        </m:r>
                      </m:num>
                      <m:den>
                        <m:r>
                          <a:rPr lang="en-US" altLang="ja-JP" b="1" i="1">
                            <a:latin typeface="Cambria Math"/>
                          </a:rPr>
                          <m:t>𝑫</m:t>
                        </m:r>
                        <m:r>
                          <a:rPr lang="en-US" altLang="ja-JP" b="1" i="1">
                            <a:latin typeface="Cambria Math"/>
                          </a:rPr>
                          <m:t>+</m:t>
                        </m:r>
                        <m:r>
                          <a:rPr lang="en-US" altLang="ja-JP" b="1" i="1">
                            <a:latin typeface="Cambria Math"/>
                          </a:rPr>
                          <m:t>𝑬</m:t>
                        </m:r>
                      </m:den>
                    </m:f>
                    <m:r>
                      <a:rPr kumimoji="1" lang="en-US" altLang="ja-JP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ja-JP" altLang="en-US" b="1" i="1">
                        <a:latin typeface="Cambria Math"/>
                        <a:ea typeface="Cambria Math"/>
                      </a:rPr>
                      <m:t>株主資本コスト</m:t>
                    </m:r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+(</m:t>
                    </m:r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−税率)×</m:t>
                    </m:r>
                    <m:f>
                      <m:f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𝑫</m:t>
                        </m:r>
                      </m:num>
                      <m:den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𝑫</m:t>
                        </m:r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𝑬</m:t>
                        </m:r>
                      </m:den>
                    </m:f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ja-JP" altLang="en-US" b="1" i="1">
                        <a:latin typeface="Cambria Math"/>
                        <a:ea typeface="Cambria Math"/>
                      </a:rPr>
                      <m:t>負債コスト</m:t>
                    </m:r>
                  </m:oMath>
                </a14:m>
                <a:endParaRPr kumimoji="1" lang="en-US" altLang="ja-JP" b="1" i="1" dirty="0" smtClean="0"/>
              </a:p>
              <a:p>
                <a:pPr marL="68580" indent="0">
                  <a:buNone/>
                </a:pPr>
                <a:r>
                  <a:rPr kumimoji="1" lang="en-US" altLang="ja-JP" dirty="0" smtClean="0"/>
                  <a:t>E:</a:t>
                </a:r>
                <a:r>
                  <a:rPr lang="ja-JP" altLang="en-US" dirty="0"/>
                  <a:t>直</a:t>
                </a:r>
                <a:r>
                  <a:rPr lang="ja-JP" altLang="en-US" dirty="0" smtClean="0"/>
                  <a:t>近の</a:t>
                </a:r>
                <a:r>
                  <a:rPr lang="en-US" altLang="ja-JP" dirty="0" smtClean="0"/>
                  <a:t>3</a:t>
                </a:r>
                <a:r>
                  <a:rPr lang="ja-JP" altLang="en-US" dirty="0" smtClean="0"/>
                  <a:t>企業の資本平均値　</a:t>
                </a:r>
                <a:r>
                  <a:rPr lang="en-US" altLang="ja-JP" dirty="0" smtClean="0"/>
                  <a:t>D:</a:t>
                </a:r>
                <a:r>
                  <a:rPr lang="ja-JP" altLang="en-US" dirty="0" smtClean="0"/>
                  <a:t>直近の</a:t>
                </a:r>
                <a:r>
                  <a:rPr lang="en-US" altLang="ja-JP" dirty="0" smtClean="0"/>
                  <a:t>3</a:t>
                </a:r>
                <a:r>
                  <a:rPr lang="ja-JP" altLang="en-US" dirty="0" smtClean="0"/>
                  <a:t>企業の負債平均値</a:t>
                </a:r>
                <a:endParaRPr lang="en-US" altLang="ja-JP" dirty="0" smtClean="0"/>
              </a:p>
              <a:p>
                <a:pPr marL="68580" indent="0">
                  <a:buNone/>
                </a:pPr>
                <a:r>
                  <a:rPr kumimoji="1" lang="ja-JP" altLang="en-US" dirty="0" smtClean="0"/>
                  <a:t>株主資本コスト　　　</a:t>
                </a:r>
                <a:r>
                  <a:rPr kumimoji="1" lang="en-US" altLang="ja-JP" dirty="0" smtClean="0"/>
                  <a:t>p.5</a:t>
                </a:r>
                <a:r>
                  <a:rPr kumimoji="1" lang="ja-JP" altLang="en-US" dirty="0" smtClean="0"/>
                  <a:t>より計算</a:t>
                </a:r>
                <a:endParaRPr kumimoji="1" lang="en-US" altLang="ja-JP" dirty="0" smtClean="0"/>
              </a:p>
              <a:p>
                <a:pPr marL="68580" indent="0">
                  <a:buNone/>
                </a:pPr>
                <a:r>
                  <a:rPr lang="ja-JP" altLang="en-US" dirty="0"/>
                  <a:t>負債</a:t>
                </a:r>
                <a:r>
                  <a:rPr lang="ja-JP" altLang="en-US" dirty="0" smtClean="0"/>
                  <a:t>コスト　　　　　当期の支払利息</a:t>
                </a:r>
                <a:r>
                  <a:rPr lang="en-US" altLang="ja-JP" dirty="0" smtClean="0"/>
                  <a:t>/</a:t>
                </a:r>
                <a:r>
                  <a:rPr lang="ja-JP" altLang="en-US" dirty="0" smtClean="0"/>
                  <a:t>当期の有利子負債</a:t>
                </a:r>
                <a:endParaRPr lang="en-US" altLang="ja-JP" dirty="0" smtClean="0"/>
              </a:p>
              <a:p>
                <a:pPr marL="68580" indent="0">
                  <a:buNone/>
                </a:pPr>
                <a:endParaRPr lang="en-US" altLang="ja-JP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dirty="0" smtClean="0">
                          <a:latin typeface="Cambria Math"/>
                        </a:rPr>
                        <m:t>WACC</m:t>
                      </m:r>
                      <m:r>
                        <a:rPr lang="en-US" altLang="ja-JP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ja-JP" b="0" i="1" dirty="0" smtClean="0">
                          <a:latin typeface="Cambria Math"/>
                          <a:ea typeface="Cambria Math"/>
                        </a:rPr>
                        <m:t>0.471006×0.007064+</m:t>
                      </m:r>
                      <m:d>
                        <m:dPr>
                          <m:ctrlPr>
                            <a:rPr lang="en-US" altLang="ja-JP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b="0" i="1" dirty="0" smtClean="0">
                              <a:latin typeface="Cambria Math"/>
                              <a:ea typeface="Cambria Math"/>
                            </a:rPr>
                            <m:t>1−0.35</m:t>
                          </m:r>
                        </m:e>
                      </m:d>
                      <m:r>
                        <a:rPr lang="en-US" altLang="ja-JP" b="0" i="1" dirty="0" smtClean="0">
                          <a:latin typeface="Cambria Math"/>
                          <a:ea typeface="Cambria Math"/>
                        </a:rPr>
                        <m:t>×0.528993×0.074537</m:t>
                      </m:r>
                    </m:oMath>
                  </m:oMathPara>
                </a14:m>
                <a:endParaRPr lang="en-US" altLang="ja-JP" b="0" dirty="0" smtClean="0">
                  <a:ea typeface="Cambria Math"/>
                </a:endParaRPr>
              </a:p>
              <a:p>
                <a:pPr marL="68580" indent="0">
                  <a:buNone/>
                </a:pPr>
                <a:r>
                  <a:rPr lang="en-US" altLang="ja-JP" b="0" dirty="0" smtClean="0">
                    <a:ea typeface="Cambria Math"/>
                  </a:rPr>
                  <a:t>             </a:t>
                </a:r>
                <a:r>
                  <a:rPr lang="en-US" altLang="ja-JP" b="0" smtClean="0">
                    <a:ea typeface="Cambria Math"/>
                  </a:rPr>
                  <a:t>=0.02896</a:t>
                </a:r>
                <a:endParaRPr lang="en-US" altLang="ja-JP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208912" cy="5040560"/>
              </a:xfrm>
              <a:blipFill rotWithShape="1">
                <a:blip r:embed="rId2"/>
                <a:stretch>
                  <a:fillRect l="-371" t="-969" r="-4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489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en-US" altLang="ja-JP" dirty="0" smtClean="0"/>
              <a:t>WACC</a:t>
            </a:r>
            <a:r>
              <a:rPr kumimoji="1" lang="ja-JP" altLang="en-US" dirty="0" smtClean="0"/>
              <a:t>による三社の資本コスト算出</a:t>
            </a:r>
            <a:endParaRPr kumimoji="1" lang="ja-JP" altLang="en-US" dirty="0"/>
          </a:p>
        </p:txBody>
      </p:sp>
      <p:sp>
        <p:nvSpPr>
          <p:cNvPr id="5" name="右矢印 4"/>
          <p:cNvSpPr/>
          <p:nvPr/>
        </p:nvSpPr>
        <p:spPr>
          <a:xfrm>
            <a:off x="2815258" y="3140968"/>
            <a:ext cx="648072" cy="216024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2815258" y="3573016"/>
            <a:ext cx="648072" cy="216024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44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 smtClean="0"/>
              <a:t>株価</a:t>
            </a:r>
            <a:r>
              <a:rPr lang="ja-JP" altLang="en-US" dirty="0"/>
              <a:t>変動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上矢印 6"/>
          <p:cNvSpPr/>
          <p:nvPr/>
        </p:nvSpPr>
        <p:spPr>
          <a:xfrm>
            <a:off x="1907704" y="4406808"/>
            <a:ext cx="720080" cy="504056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コンテンツ プレースホルダー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410344"/>
              </p:ext>
            </p:extLst>
          </p:nvPr>
        </p:nvGraphicFramePr>
        <p:xfrm>
          <a:off x="1259632" y="1916832"/>
          <a:ext cx="727280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66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en-US" altLang="ja-JP" dirty="0" smtClean="0"/>
              <a:t>2007-2008</a:t>
            </a:r>
            <a:r>
              <a:rPr kumimoji="1" lang="ja-JP" altLang="en-US" dirty="0" smtClean="0"/>
              <a:t>世界食糧価格</a:t>
            </a:r>
            <a:r>
              <a:rPr lang="ja-JP" altLang="en-US" dirty="0" smtClean="0"/>
              <a:t>危機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2204865"/>
            <a:ext cx="6777317" cy="4248472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2007</a:t>
            </a:r>
            <a:r>
              <a:rPr kumimoji="1" lang="ja-JP" altLang="en-US" dirty="0" smtClean="0"/>
              <a:t>年から</a:t>
            </a:r>
            <a:r>
              <a:rPr kumimoji="1" lang="en-US" altLang="ja-JP" dirty="0" smtClean="0"/>
              <a:t>2008</a:t>
            </a:r>
            <a:r>
              <a:rPr kumimoji="1" lang="ja-JP" altLang="en-US" dirty="0" smtClean="0"/>
              <a:t>年にかけて食糧価格高騰</a:t>
            </a:r>
            <a:endParaRPr lang="en-US" altLang="ja-JP" dirty="0" smtClean="0"/>
          </a:p>
          <a:p>
            <a:r>
              <a:rPr kumimoji="1" lang="ja-JP" altLang="en-US" dirty="0" smtClean="0"/>
              <a:t>食糧（穀物）のバイオ燃料への転用</a:t>
            </a:r>
            <a:endParaRPr kumimoji="1" lang="en-US" altLang="ja-JP" dirty="0" smtClean="0"/>
          </a:p>
          <a:p>
            <a:r>
              <a:rPr lang="ja-JP" altLang="en-US" dirty="0"/>
              <a:t>世界</a:t>
            </a:r>
            <a:r>
              <a:rPr lang="ja-JP" altLang="en-US" dirty="0" smtClean="0"/>
              <a:t>人口の増加</a:t>
            </a:r>
            <a:endParaRPr lang="en-US" altLang="ja-JP" dirty="0" smtClean="0"/>
          </a:p>
          <a:p>
            <a:r>
              <a:rPr kumimoji="1" lang="ja-JP" altLang="en-US" dirty="0" smtClean="0"/>
              <a:t>アジアにおける</a:t>
            </a:r>
            <a:r>
              <a:rPr lang="ja-JP" altLang="en-US" dirty="0" smtClean="0"/>
              <a:t>中産階級の増加による食糧需要拡大</a:t>
            </a:r>
            <a:endParaRPr lang="en-US" altLang="ja-JP" dirty="0" smtClean="0"/>
          </a:p>
          <a:p>
            <a:r>
              <a:rPr kumimoji="1" lang="ja-JP" altLang="en-US" dirty="0"/>
              <a:t>原油</a:t>
            </a:r>
            <a:r>
              <a:rPr kumimoji="1" lang="ja-JP" altLang="en-US" dirty="0" smtClean="0"/>
              <a:t>価格高騰による肥料コスト増大</a:t>
            </a:r>
            <a:endParaRPr kumimoji="1" lang="en-US" altLang="ja-JP" dirty="0" smtClean="0"/>
          </a:p>
          <a:p>
            <a:r>
              <a:rPr lang="ja-JP" altLang="en-US" dirty="0"/>
              <a:t>貿易</a:t>
            </a:r>
            <a:r>
              <a:rPr lang="ja-JP" altLang="en-US" dirty="0" smtClean="0"/>
              <a:t>自由化による影響　　</a:t>
            </a:r>
            <a:r>
              <a:rPr lang="en-US" altLang="ja-JP" dirty="0" smtClean="0"/>
              <a:t>…</a:t>
            </a:r>
            <a:r>
              <a:rPr lang="en-US" altLang="ja-JP" dirty="0" err="1" smtClean="0"/>
              <a:t>etc</a:t>
            </a:r>
            <a:endParaRPr lang="en-US" altLang="ja-JP" dirty="0" smtClean="0"/>
          </a:p>
          <a:p>
            <a:pPr marL="68580" indent="0">
              <a:buNone/>
            </a:pPr>
            <a:endParaRPr lang="en-US" altLang="ja-JP" dirty="0"/>
          </a:p>
          <a:p>
            <a:pPr marL="68580" indent="0">
              <a:buNone/>
            </a:pPr>
            <a:r>
              <a:rPr kumimoji="1" lang="ja-JP" altLang="en-US" dirty="0" smtClean="0"/>
              <a:t>　</a:t>
            </a:r>
            <a:r>
              <a:rPr lang="ja-JP" altLang="en-US" dirty="0"/>
              <a:t>また</a:t>
            </a:r>
            <a:r>
              <a:rPr lang="ja-JP" altLang="en-US" dirty="0" smtClean="0"/>
              <a:t>、株価</a:t>
            </a:r>
            <a:r>
              <a:rPr kumimoji="1" lang="ja-JP" altLang="en-US" dirty="0" smtClean="0"/>
              <a:t>下落</a:t>
            </a:r>
            <a:r>
              <a:rPr kumimoji="1" lang="ja-JP" altLang="en-US" dirty="0" smtClean="0"/>
              <a:t>の時期が市場と少し</a:t>
            </a:r>
            <a:r>
              <a:rPr lang="ja-JP" altLang="en-US" dirty="0" smtClean="0"/>
              <a:t>ずれている</a:t>
            </a:r>
            <a:endParaRPr lang="en-US" altLang="ja-JP" dirty="0" smtClean="0"/>
          </a:p>
          <a:p>
            <a:pPr marL="6858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原材料の高騰が日本の食品企業に影響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539552" y="1628800"/>
            <a:ext cx="2232248" cy="64807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要因</a:t>
            </a:r>
            <a:endParaRPr kumimoji="1" lang="ja-JP" altLang="en-US" dirty="0"/>
          </a:p>
        </p:txBody>
      </p:sp>
      <p:sp>
        <p:nvSpPr>
          <p:cNvPr id="6" name="右矢印 5"/>
          <p:cNvSpPr/>
          <p:nvPr/>
        </p:nvSpPr>
        <p:spPr>
          <a:xfrm>
            <a:off x="1187624" y="5805264"/>
            <a:ext cx="936104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28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99288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株価下落の前後の</a:t>
            </a:r>
            <a:r>
              <a:rPr kumimoji="1" lang="en-US" altLang="ja-JP" dirty="0" smtClean="0"/>
              <a:t>β</a:t>
            </a:r>
            <a:r>
              <a:rPr kumimoji="1" lang="ja-JP" altLang="en-US" dirty="0" smtClean="0"/>
              <a:t>値を比較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味の素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15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コンテンツ プレースホルダー 4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67544" y="1484784"/>
                <a:ext cx="4176464" cy="4248472"/>
              </a:xfrm>
            </p:spPr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kumimoji="1" lang="en-US" altLang="ja-JP" dirty="0" smtClean="0"/>
                  <a:t>2004.12</a:t>
                </a:r>
                <a:r>
                  <a:rPr lang="en-US" altLang="ja-JP" dirty="0"/>
                  <a:t>~</a:t>
                </a:r>
                <a:r>
                  <a:rPr kumimoji="1" lang="en-US" altLang="ja-JP" dirty="0" smtClean="0"/>
                  <a:t>2007.12</a:t>
                </a:r>
              </a:p>
              <a:p>
                <a:pPr marL="68580" indent="0">
                  <a:buNone/>
                </a:pPr>
                <a:endParaRPr lang="en-US" altLang="ja-JP" dirty="0"/>
              </a:p>
              <a:p>
                <a:pPr marL="68580" indent="0">
                  <a:buNone/>
                </a:pPr>
                <a:r>
                  <a:rPr lang="en-US" altLang="ja-JP" dirty="0" smtClean="0"/>
                  <a:t>Y=-0.00112+</a:t>
                </a:r>
                <a:r>
                  <a:rPr lang="en-US" altLang="ja-JP" dirty="0" smtClean="0">
                    <a:solidFill>
                      <a:schemeClr val="accent3"/>
                    </a:solidFill>
                  </a:rPr>
                  <a:t>0.27079</a:t>
                </a:r>
                <a:r>
                  <a:rPr lang="en-US" altLang="ja-JP" dirty="0" smtClean="0"/>
                  <a:t>X</a:t>
                </a:r>
              </a:p>
              <a:p>
                <a:pPr marL="6858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(-0.12899) (1.24379)</a:t>
                </a:r>
              </a:p>
              <a:p>
                <a:pPr marL="68580" lvl="1" indent="0">
                  <a:buNone/>
                </a:pPr>
                <a:r>
                  <a:rPr lang="ja-JP" altLang="en-US" dirty="0"/>
                  <a:t>自由度決定係数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0.18795</a:t>
                </a:r>
              </a:p>
              <a:p>
                <a:pPr marL="68580" lvl="1" indent="0">
                  <a:buNone/>
                </a:pPr>
                <a:endParaRPr lang="en-US" altLang="ja-JP" dirty="0">
                  <a:solidFill>
                    <a:schemeClr val="tx1"/>
                  </a:solidFill>
                </a:endParaRPr>
              </a:p>
              <a:p>
                <a:pPr marL="68580" lvl="1" indent="0">
                  <a:buNone/>
                </a:pPr>
                <a:r>
                  <a:rPr lang="ja-JP" altLang="en-US" dirty="0" smtClean="0">
                    <a:solidFill>
                      <a:schemeClr val="tx1"/>
                    </a:solidFill>
                  </a:rPr>
                  <a:t>　　　　　　</a:t>
                </a:r>
                <a:r>
                  <a:rPr lang="en-US" altLang="ja-JP" dirty="0" smtClean="0">
                    <a:solidFill>
                      <a:schemeClr val="tx1"/>
                    </a:solidFill>
                  </a:rPr>
                  <a:t>β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値が大幅に変化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marL="68580" lvl="1" indent="0">
                  <a:buNone/>
                </a:pPr>
                <a:r>
                  <a:rPr lang="ja-JP" altLang="en-US" dirty="0" smtClean="0">
                    <a:solidFill>
                      <a:schemeClr val="tx1"/>
                    </a:solidFill>
                  </a:rPr>
                  <a:t>　　　　</a:t>
                </a:r>
                <a:endParaRPr lang="en-US" altLang="ja-JP" dirty="0" smtClean="0">
                  <a:solidFill>
                    <a:schemeClr val="tx1"/>
                  </a:solidFill>
                </a:endParaRPr>
              </a:p>
              <a:p>
                <a:pPr marL="68580" lvl="1" indent="0">
                  <a:buNone/>
                </a:pPr>
                <a:r>
                  <a:rPr lang="ja-JP" altLang="en-US" dirty="0">
                    <a:solidFill>
                      <a:schemeClr val="tx1"/>
                    </a:solidFill>
                  </a:rPr>
                  <a:t>　</a:t>
                </a:r>
                <a:r>
                  <a:rPr lang="ja-JP" altLang="en-US" dirty="0" smtClean="0">
                    <a:solidFill>
                      <a:schemeClr val="tx1"/>
                    </a:solidFill>
                  </a:rPr>
                  <a:t>　　　　　</a:t>
                </a:r>
                <a:endParaRPr lang="en-US" altLang="ja-JP" dirty="0"/>
              </a:p>
            </p:txBody>
          </p:sp>
        </mc:Choice>
        <mc:Fallback>
          <p:sp>
            <p:nvSpPr>
              <p:cNvPr id="5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67544" y="1484784"/>
                <a:ext cx="4176464" cy="4248472"/>
              </a:xfrm>
              <a:blipFill rotWithShape="1">
                <a:blip r:embed="rId2"/>
                <a:stretch>
                  <a:fillRect l="-730" t="-11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4645152" y="1484784"/>
                <a:ext cx="4031304" cy="2592288"/>
              </a:xfrm>
            </p:spPr>
            <p:txBody>
              <a:bodyPr/>
              <a:lstStyle/>
              <a:p>
                <a:pPr marL="68580" indent="0">
                  <a:buNone/>
                </a:pPr>
                <a:r>
                  <a:rPr kumimoji="1" lang="en-US" altLang="ja-JP" dirty="0" smtClean="0"/>
                  <a:t>2008.01~2011.01</a:t>
                </a:r>
              </a:p>
              <a:p>
                <a:pPr marL="68580" indent="0">
                  <a:buNone/>
                </a:pPr>
                <a:endParaRPr lang="en-US" altLang="ja-JP" dirty="0"/>
              </a:p>
              <a:p>
                <a:pPr marL="68580" indent="0">
                  <a:buNone/>
                </a:pPr>
                <a:r>
                  <a:rPr kumimoji="1" lang="en-US" altLang="ja-JP" dirty="0" smtClean="0"/>
                  <a:t>Y=0.00374+</a:t>
                </a:r>
                <a:r>
                  <a:rPr kumimoji="1" lang="en-US" altLang="ja-JP" dirty="0" smtClean="0">
                    <a:solidFill>
                      <a:schemeClr val="accent3"/>
                    </a:solidFill>
                  </a:rPr>
                  <a:t>0.71026</a:t>
                </a:r>
                <a:r>
                  <a:rPr kumimoji="1" lang="en-US" altLang="ja-JP" dirty="0" smtClean="0"/>
                  <a:t>X</a:t>
                </a:r>
              </a:p>
              <a:p>
                <a:pPr marL="68580" indent="0">
                  <a:buNone/>
                </a:pPr>
                <a:r>
                  <a:rPr lang="en-US" altLang="ja-JP" dirty="0"/>
                  <a:t> </a:t>
                </a:r>
                <a:r>
                  <a:rPr lang="en-US" altLang="ja-JP" dirty="0" smtClean="0"/>
                  <a:t>   (0.272065) (3.480725)</a:t>
                </a:r>
              </a:p>
              <a:p>
                <a:pPr marL="68580" lvl="1" indent="0">
                  <a:buNone/>
                </a:pPr>
                <a:r>
                  <a:rPr lang="ja-JP" altLang="en-US" dirty="0"/>
                  <a:t>自由度決定係数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altLang="ja-JP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b="0" i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altLang="ja-JP" dirty="0" smtClean="0"/>
                  <a:t>0.26272</a:t>
                </a:r>
                <a:endParaRPr lang="en-US" altLang="ja-JP" dirty="0"/>
              </a:p>
              <a:p>
                <a:pPr marL="6858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6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4645152" y="1484784"/>
                <a:ext cx="4031304" cy="2592288"/>
              </a:xfrm>
              <a:blipFill rotWithShape="1">
                <a:blip r:embed="rId3"/>
                <a:stretch>
                  <a:fillRect l="-605" t="-1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矢印 9"/>
          <p:cNvSpPr/>
          <p:nvPr/>
        </p:nvSpPr>
        <p:spPr>
          <a:xfrm>
            <a:off x="899592" y="4041068"/>
            <a:ext cx="1152128" cy="360040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62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0" y="188640"/>
            <a:ext cx="7781136" cy="936104"/>
          </a:xfrm>
          <a:prstGeom prst="wedgeRoundRectCallout">
            <a:avLst>
              <a:gd name="adj1" fmla="val -21627"/>
              <a:gd name="adj2" fmla="val 9379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107504" y="0"/>
            <a:ext cx="7673632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ご静聴、ありがとうございました！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678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目次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業種と主要企業の特徴とその選出理由</a:t>
            </a:r>
            <a:endParaRPr kumimoji="1" lang="en-US" altLang="ja-JP" dirty="0" smtClean="0"/>
          </a:p>
          <a:p>
            <a:r>
              <a:rPr lang="el-GR" altLang="ja-JP" dirty="0" smtClean="0"/>
              <a:t>Β</a:t>
            </a:r>
            <a:r>
              <a:rPr lang="ja-JP" altLang="en-US" dirty="0" smtClean="0"/>
              <a:t>値推計</a:t>
            </a:r>
            <a:endParaRPr lang="en-US" altLang="ja-JP" dirty="0" smtClean="0"/>
          </a:p>
          <a:p>
            <a:r>
              <a:rPr kumimoji="1" lang="en-US" altLang="ja-JP" dirty="0" smtClean="0"/>
              <a:t>WACC</a:t>
            </a:r>
            <a:r>
              <a:rPr kumimoji="1" lang="ja-JP" altLang="en-US" dirty="0" smtClean="0"/>
              <a:t>による資本コスト推計</a:t>
            </a:r>
            <a:endParaRPr kumimoji="1" lang="en-US" altLang="ja-JP" dirty="0" smtClean="0"/>
          </a:p>
          <a:p>
            <a:r>
              <a:rPr lang="ja-JP" altLang="en-US" dirty="0"/>
              <a:t>株価</a:t>
            </a:r>
            <a:r>
              <a:rPr lang="ja-JP" altLang="en-US" dirty="0" smtClean="0"/>
              <a:t>変動</a:t>
            </a:r>
            <a:endParaRPr lang="en-US" altLang="ja-JP" dirty="0"/>
          </a:p>
          <a:p>
            <a:r>
              <a:rPr lang="ja-JP" altLang="en-US" dirty="0" smtClean="0"/>
              <a:t>別期間での</a:t>
            </a:r>
            <a:r>
              <a:rPr lang="en-US" altLang="ja-JP" dirty="0" smtClean="0"/>
              <a:t>β</a:t>
            </a:r>
            <a:r>
              <a:rPr lang="ja-JP" altLang="en-US" dirty="0" smtClean="0"/>
              <a:t>推計</a:t>
            </a:r>
            <a:endParaRPr lang="en-US" altLang="ja-JP" dirty="0" smtClean="0"/>
          </a:p>
          <a:p>
            <a:pPr marL="68580" indent="0">
              <a:buNone/>
            </a:pPr>
            <a:r>
              <a:rPr kumimoji="1" lang="ja-JP" altLang="en-US" dirty="0" smtClean="0"/>
              <a:t>→変動の理由を解明</a:t>
            </a:r>
            <a:endParaRPr kumimoji="1" lang="en-US" altLang="ja-JP" dirty="0" smtClean="0"/>
          </a:p>
          <a:p>
            <a:pPr marL="6858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87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24744" cy="11430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業種と主要企業の特徴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827584" y="3068960"/>
            <a:ext cx="2376264" cy="34563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  <a:p>
            <a:pPr algn="ctr"/>
            <a:r>
              <a:rPr lang="ja-JP" altLang="en-US" dirty="0" smtClean="0"/>
              <a:t>味の素</a:t>
            </a:r>
            <a:endParaRPr lang="en-US" altLang="ja-JP" dirty="0" smtClean="0"/>
          </a:p>
          <a:p>
            <a:pPr algn="ctr"/>
            <a:endParaRPr lang="en-US" altLang="ja-JP" dirty="0"/>
          </a:p>
          <a:p>
            <a:r>
              <a:rPr lang="ja-JP" altLang="en-US" dirty="0" smtClean="0"/>
              <a:t>◆</a:t>
            </a:r>
            <a:r>
              <a:rPr kumimoji="1" lang="ja-JP" altLang="en-US" dirty="0" smtClean="0"/>
              <a:t>加工食品や調味料などの食品事業、アミノ酸事業、医薬事業を展開</a:t>
            </a:r>
            <a:endParaRPr kumimoji="1" lang="en-US" altLang="ja-JP" dirty="0" smtClean="0"/>
          </a:p>
          <a:p>
            <a:r>
              <a:rPr lang="ja-JP" altLang="en-US" dirty="0" smtClean="0"/>
              <a:t>◆グローバルカンパニーを目指して、中国などにも工場・支店を置いている</a:t>
            </a:r>
            <a:endParaRPr kumimoji="1" lang="en-US" altLang="ja-JP" dirty="0" smtClean="0"/>
          </a:p>
          <a:p>
            <a:pPr algn="ctr"/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419872" y="3068959"/>
            <a:ext cx="2304256" cy="34720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アサヒグループホールディングス</a:t>
            </a:r>
            <a:endParaRPr kumimoji="1" lang="en-US" altLang="ja-JP" dirty="0" smtClean="0"/>
          </a:p>
          <a:p>
            <a:pPr algn="ctr"/>
            <a:endParaRPr lang="en-US" altLang="ja-JP" dirty="0"/>
          </a:p>
          <a:p>
            <a:r>
              <a:rPr lang="ja-JP" altLang="en-US" dirty="0"/>
              <a:t>◆</a:t>
            </a:r>
            <a:r>
              <a:rPr lang="ja-JP" altLang="en-US" dirty="0" smtClean="0"/>
              <a:t>飲料・酒類中心に事業を展開する企業と、医薬品や食品の製造・販売を行う企業を有している</a:t>
            </a:r>
            <a:endParaRPr lang="en-US" altLang="ja-JP" dirty="0" smtClean="0"/>
          </a:p>
          <a:p>
            <a:r>
              <a:rPr lang="ja-JP" altLang="en-US" dirty="0" smtClean="0"/>
              <a:t>◆</a:t>
            </a:r>
            <a:r>
              <a:rPr lang="en-US" altLang="ja-JP" dirty="0" smtClean="0"/>
              <a:t>2012</a:t>
            </a:r>
            <a:r>
              <a:rPr lang="ja-JP" altLang="en-US" dirty="0" smtClean="0"/>
              <a:t>年には味の素からカルピスの全株取得</a:t>
            </a:r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5" name="正方形/長方形 4"/>
          <p:cNvSpPr/>
          <p:nvPr/>
        </p:nvSpPr>
        <p:spPr>
          <a:xfrm>
            <a:off x="6129199" y="3068960"/>
            <a:ext cx="2160240" cy="34640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山崎製パン</a:t>
            </a:r>
            <a:endParaRPr kumimoji="1" lang="en-US" altLang="ja-JP" dirty="0" smtClean="0"/>
          </a:p>
          <a:p>
            <a:pPr algn="ctr"/>
            <a:endParaRPr lang="en-US" altLang="ja-JP" dirty="0"/>
          </a:p>
          <a:p>
            <a:r>
              <a:rPr lang="ja-JP" altLang="en-US" dirty="0"/>
              <a:t>◆</a:t>
            </a:r>
            <a:r>
              <a:rPr kumimoji="1" lang="ja-JP" altLang="en-US" dirty="0" smtClean="0"/>
              <a:t>パンを中心に、菓子類なども製造・販売</a:t>
            </a:r>
            <a:endParaRPr kumimoji="1" lang="en-US" altLang="ja-JP" dirty="0" smtClean="0"/>
          </a:p>
          <a:p>
            <a:r>
              <a:rPr lang="ja-JP" altLang="en-US" dirty="0" smtClean="0"/>
              <a:t>◆技術革新・品質向上・新製品開発を念頭に企業価値向上を目指している</a:t>
            </a:r>
            <a:endParaRPr kumimoji="1" lang="ja-JP" altLang="en-US" dirty="0"/>
          </a:p>
        </p:txBody>
      </p:sp>
      <p:sp>
        <p:nvSpPr>
          <p:cNvPr id="6" name="フローチャート : 代替処理 5"/>
          <p:cNvSpPr/>
          <p:nvPr/>
        </p:nvSpPr>
        <p:spPr>
          <a:xfrm>
            <a:off x="1403648" y="1412573"/>
            <a:ext cx="6264696" cy="1512168"/>
          </a:xfrm>
          <a:prstGeom prst="flowChartAlternate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/>
              <a:t>食料品</a:t>
            </a:r>
            <a:r>
              <a:rPr lang="ja-JP" altLang="en-US" dirty="0" smtClean="0"/>
              <a:t>業界</a:t>
            </a:r>
            <a:endParaRPr lang="en-US" altLang="ja-JP" dirty="0"/>
          </a:p>
          <a:p>
            <a:r>
              <a:rPr lang="ja-JP" altLang="en-US" dirty="0" smtClean="0"/>
              <a:t>・食生活に密着しているので急激な需要の増減は少ない</a:t>
            </a:r>
            <a:endParaRPr lang="en-US" altLang="ja-JP" dirty="0" smtClean="0"/>
          </a:p>
          <a:p>
            <a:r>
              <a:rPr lang="ja-JP" altLang="en-US" dirty="0" smtClean="0"/>
              <a:t>・少子高齢化、人口減少により国内市場縮小の見通し</a:t>
            </a:r>
            <a:endParaRPr lang="en-US" altLang="ja-JP" dirty="0" smtClean="0"/>
          </a:p>
          <a:p>
            <a:pPr algn="ctr"/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7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 txBox="1">
            <a:spLocks/>
          </p:cNvSpPr>
          <p:nvPr/>
        </p:nvSpPr>
        <p:spPr>
          <a:xfrm>
            <a:off x="827584" y="1052736"/>
            <a:ext cx="702474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dirty="0" smtClean="0">
                <a:solidFill>
                  <a:schemeClr val="tx1"/>
                </a:solidFill>
              </a:rPr>
              <a:t>三企業の選出理由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三社とも、売上高・当期純利益・営業</a:t>
            </a:r>
            <a:r>
              <a:rPr lang="en-US" altLang="ja-JP" dirty="0"/>
              <a:t>CF</a:t>
            </a:r>
            <a:r>
              <a:rPr lang="ja-JP" altLang="en-US" dirty="0"/>
              <a:t>・総資産等の指標で上位に挙がって</a:t>
            </a:r>
            <a:r>
              <a:rPr lang="ja-JP" altLang="en-US" dirty="0" smtClean="0"/>
              <a:t>いる</a:t>
            </a:r>
            <a:endParaRPr lang="en-US" altLang="ja-JP" dirty="0" smtClean="0"/>
          </a:p>
          <a:p>
            <a:pPr marL="6858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（</a:t>
            </a:r>
            <a:r>
              <a:rPr lang="en-US" altLang="ja-JP" dirty="0" err="1" smtClean="0">
                <a:hlinkClick r:id="rId2"/>
              </a:rPr>
              <a:t>Ullet</a:t>
            </a:r>
            <a:r>
              <a:rPr lang="en-US" altLang="ja-JP" dirty="0" smtClean="0">
                <a:hlinkClick r:id="rId2"/>
              </a:rPr>
              <a:t> </a:t>
            </a:r>
            <a:r>
              <a:rPr lang="ja-JP" altLang="en-US" dirty="0" smtClean="0">
                <a:hlinkClick r:id="rId2"/>
              </a:rPr>
              <a:t>業種ランキング</a:t>
            </a:r>
            <a:r>
              <a:rPr lang="ja-JP" altLang="en-US" dirty="0" smtClean="0"/>
              <a:t>より）</a:t>
            </a:r>
            <a:endParaRPr lang="en-US" altLang="ja-JP" dirty="0"/>
          </a:p>
          <a:p>
            <a:r>
              <a:rPr lang="ja-JP" altLang="en-US" dirty="0" smtClean="0"/>
              <a:t>それぞれ、主要な事業が、</a:t>
            </a:r>
            <a:endParaRPr lang="en-US" altLang="ja-JP" dirty="0"/>
          </a:p>
          <a:p>
            <a:pPr marL="68580" indent="0">
              <a:buNone/>
            </a:pPr>
            <a:r>
              <a:rPr lang="ja-JP" altLang="en-US" dirty="0" smtClean="0"/>
              <a:t>　アサヒ</a:t>
            </a:r>
            <a:r>
              <a:rPr lang="ja-JP" altLang="en-US" dirty="0"/>
              <a:t>→飲料、酒類</a:t>
            </a:r>
            <a:endParaRPr lang="en-US" altLang="ja-JP" dirty="0"/>
          </a:p>
          <a:p>
            <a:pPr marL="68580" indent="0">
              <a:buNone/>
            </a:pPr>
            <a:r>
              <a:rPr lang="ja-JP" altLang="en-US" dirty="0" smtClean="0"/>
              <a:t>　山崎製パン</a:t>
            </a:r>
            <a:r>
              <a:rPr lang="ja-JP" altLang="en-US" dirty="0"/>
              <a:t>→パン</a:t>
            </a:r>
            <a:endParaRPr lang="en-US" altLang="ja-JP" dirty="0"/>
          </a:p>
          <a:p>
            <a:pPr marL="68580" indent="0">
              <a:buNone/>
            </a:pPr>
            <a:r>
              <a:rPr lang="ja-JP" altLang="en-US" dirty="0" smtClean="0"/>
              <a:t>　味の素</a:t>
            </a:r>
            <a:r>
              <a:rPr lang="ja-JP" altLang="en-US" dirty="0"/>
              <a:t>→総合、またほかにない調味料</a:t>
            </a:r>
            <a:endParaRPr lang="en-US" altLang="ja-JP" dirty="0"/>
          </a:p>
          <a:p>
            <a:pPr marL="68580" indent="0">
              <a:buNone/>
            </a:pPr>
            <a:r>
              <a:rPr lang="ja-JP" altLang="en-US" dirty="0" smtClean="0"/>
              <a:t>　と</a:t>
            </a:r>
            <a:r>
              <a:rPr lang="ja-JP" altLang="en-US" dirty="0"/>
              <a:t>異なって</a:t>
            </a:r>
            <a:r>
              <a:rPr lang="ja-JP" altLang="en-US" dirty="0" smtClean="0"/>
              <a:t>いる</a:t>
            </a:r>
            <a:endParaRPr lang="en-US" altLang="ja-JP" dirty="0"/>
          </a:p>
          <a:p>
            <a:pPr marL="68580" indent="0">
              <a:buNone/>
            </a:pP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marL="68580" indent="0">
              <a:buNone/>
            </a:pP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7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山崎製パン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5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642630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798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41694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アサヒグループホールディングス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544112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47759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dirty="0" smtClean="0"/>
              <a:t>味の素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4016296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3166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2474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ja-JP" altLang="en-US" dirty="0"/>
              <a:t>山崎製パン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815227"/>
              </p:ext>
            </p:extLst>
          </p:nvPr>
        </p:nvGraphicFramePr>
        <p:xfrm>
          <a:off x="971600" y="1556792"/>
          <a:ext cx="7488832" cy="4275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848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27292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dirty="0" smtClean="0"/>
              <a:t>アサヒグループホールディングス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74AB-C319-48CF-8CCC-A9329A2D922C}" type="slidenum">
              <a:rPr kumimoji="1" lang="ja-JP" altLang="en-US" smtClean="0"/>
              <a:t>9</a:t>
            </a:fld>
            <a:endParaRPr kumimoji="1" lang="ja-JP" altLang="en-US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835452"/>
              </p:ext>
            </p:extLst>
          </p:nvPr>
        </p:nvGraphicFramePr>
        <p:xfrm>
          <a:off x="755576" y="1772816"/>
          <a:ext cx="7632848" cy="405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88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オースティン">
  <a:themeElements>
    <a:clrScheme name="オースティン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オースティン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オースティン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371</TotalTime>
  <Words>403</Words>
  <Application>Microsoft Office PowerPoint</Application>
  <PresentationFormat>画面に合わせる (4:3)</PresentationFormat>
  <Paragraphs>116</Paragraphs>
  <Slides>16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オースティン</vt:lpstr>
      <vt:lpstr>主要企業の資本コスト推計</vt:lpstr>
      <vt:lpstr>目次</vt:lpstr>
      <vt:lpstr>業種と主要企業の特徴</vt:lpstr>
      <vt:lpstr>PowerPoint プレゼンテーション</vt:lpstr>
      <vt:lpstr>山崎製パン</vt:lpstr>
      <vt:lpstr>アサヒグループホールディングス</vt:lpstr>
      <vt:lpstr>味の素</vt:lpstr>
      <vt:lpstr>山崎製パン</vt:lpstr>
      <vt:lpstr>アサヒグループホールディングス</vt:lpstr>
      <vt:lpstr>味の素</vt:lpstr>
      <vt:lpstr>三社のβ値推計</vt:lpstr>
      <vt:lpstr>WACCによる三社の資本コスト算出</vt:lpstr>
      <vt:lpstr>株価変動</vt:lpstr>
      <vt:lpstr>2007-2008世界食糧価格危機</vt:lpstr>
      <vt:lpstr>株価下落の前後のβ値を比較(味の素)</vt:lpstr>
      <vt:lpstr>ご静聴、ありがとうございました！</vt:lpstr>
    </vt:vector>
  </TitlesOfParts>
  <Company>情報メディアセンター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主要企業の資本コスト推計</dc:title>
  <dc:creator>情報メディアセンター</dc:creator>
  <cp:lastModifiedBy>広山note</cp:lastModifiedBy>
  <cp:revision>36</cp:revision>
  <dcterms:created xsi:type="dcterms:W3CDTF">2013-09-14T03:34:50Z</dcterms:created>
  <dcterms:modified xsi:type="dcterms:W3CDTF">2013-09-23T11:57:18Z</dcterms:modified>
</cp:coreProperties>
</file>