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57" r:id="rId7"/>
    <p:sldId id="264" r:id="rId8"/>
    <p:sldId id="265" r:id="rId9"/>
    <p:sldId id="266" r:id="rId10"/>
    <p:sldId id="267" r:id="rId11"/>
    <p:sldId id="258" r:id="rId12"/>
    <p:sldId id="263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80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26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78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54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91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89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99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32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14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49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22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31D20-2174-42AC-8997-0CADB8EE80CF}" type="datetimeFigureOut">
              <a:rPr kumimoji="1" lang="ja-JP" altLang="en-US" smtClean="0"/>
              <a:t>2014/9/12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0AF51-9F93-43FD-9DE7-0824BEE9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25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ランダムウォークの性質に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ついての大学生の直感的理解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ja-JP" dirty="0"/>
              <a:t>寺尾敦・太田梨沙子・本仲ひ</a:t>
            </a:r>
            <a:r>
              <a:rPr lang="ja-JP" altLang="ja-JP" dirty="0" smtClean="0"/>
              <a:t>より</a:t>
            </a:r>
            <a:endParaRPr lang="en-US" altLang="ja-JP" dirty="0" smtClean="0"/>
          </a:p>
          <a:p>
            <a:r>
              <a:rPr kumimoji="1" lang="ja-JP" altLang="en-US" dirty="0"/>
              <a:t>青山学院</a:t>
            </a:r>
            <a:r>
              <a:rPr kumimoji="1" lang="ja-JP" altLang="en-US" dirty="0" smtClean="0"/>
              <a:t>大学社会情報学部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018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正</a:t>
            </a:r>
            <a:r>
              <a:rPr kumimoji="1" lang="ja-JP" altLang="en-US" dirty="0" smtClean="0"/>
              <a:t>領域および負領域にいる時間の割合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67544" y="2276873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ja-JP" altLang="en-US" dirty="0" smtClean="0"/>
              <a:t>両領域の比の予測の回答から、大きい方の割合で計算．最小値は</a:t>
            </a:r>
            <a:r>
              <a:rPr lang="en-US" altLang="ja-JP" dirty="0" smtClean="0"/>
              <a:t>50</a:t>
            </a:r>
            <a:r>
              <a:rPr lang="ja-JP" altLang="en-US" dirty="0" smtClean="0"/>
              <a:t>％、最大値は</a:t>
            </a:r>
            <a:r>
              <a:rPr lang="en-US" altLang="ja-JP" dirty="0" smtClean="0"/>
              <a:t>100</a:t>
            </a:r>
            <a:r>
              <a:rPr lang="ja-JP" altLang="en-US" dirty="0" smtClean="0"/>
              <a:t>％、中央値は</a:t>
            </a:r>
            <a:r>
              <a:rPr lang="en-US" altLang="ja-JP" dirty="0" smtClean="0"/>
              <a:t>60</a:t>
            </a:r>
            <a:r>
              <a:rPr lang="ja-JP" altLang="en-US" dirty="0" smtClean="0"/>
              <a:t>％、平均値は</a:t>
            </a:r>
            <a:r>
              <a:rPr lang="en-US" altLang="ja-JP" dirty="0" smtClean="0"/>
              <a:t>62</a:t>
            </a:r>
            <a:r>
              <a:rPr lang="ja-JP" altLang="en-US" dirty="0" smtClean="0"/>
              <a:t>％標準偏差は</a:t>
            </a:r>
            <a:r>
              <a:rPr lang="en-US" altLang="ja-JP" dirty="0" smtClean="0"/>
              <a:t>13</a:t>
            </a:r>
            <a:r>
              <a:rPr lang="ja-JP" altLang="en-US" dirty="0" smtClean="0"/>
              <a:t>％となった．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予測のランダムウォークの軌跡で計算．最小値は</a:t>
            </a:r>
            <a:r>
              <a:rPr lang="en-US" altLang="ja-JP" dirty="0" smtClean="0"/>
              <a:t>50</a:t>
            </a:r>
            <a:r>
              <a:rPr lang="ja-JP" altLang="en-US" dirty="0" smtClean="0"/>
              <a:t>％、最大値は</a:t>
            </a:r>
            <a:r>
              <a:rPr lang="en-US" altLang="ja-JP" dirty="0" smtClean="0"/>
              <a:t>100</a:t>
            </a:r>
            <a:r>
              <a:rPr lang="ja-JP" altLang="en-US" dirty="0" smtClean="0"/>
              <a:t>％、中央値は</a:t>
            </a:r>
            <a:r>
              <a:rPr lang="en-US" altLang="ja-JP" dirty="0" smtClean="0"/>
              <a:t>59</a:t>
            </a:r>
            <a:r>
              <a:rPr lang="ja-JP" altLang="en-US" dirty="0" smtClean="0"/>
              <a:t>％、平均値は</a:t>
            </a:r>
            <a:r>
              <a:rPr lang="en-US" altLang="ja-JP" dirty="0" smtClean="0"/>
              <a:t>64</a:t>
            </a:r>
            <a:r>
              <a:rPr lang="ja-JP" altLang="en-US" dirty="0" smtClean="0"/>
              <a:t>％、標準偏差は</a:t>
            </a:r>
            <a:r>
              <a:rPr lang="en-US" altLang="ja-JP" dirty="0" smtClean="0"/>
              <a:t>14</a:t>
            </a:r>
            <a:r>
              <a:rPr lang="ja-JP" altLang="en-US" dirty="0" smtClean="0"/>
              <a:t>％となった</a:t>
            </a:r>
            <a:r>
              <a:rPr lang="ja-JP" altLang="ja-JP" dirty="0" smtClean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いずれの計算方法でも類似した結果になった．</a:t>
            </a:r>
            <a:endParaRPr lang="en-US" altLang="ja-JP" dirty="0" smtClean="0"/>
          </a:p>
          <a:p>
            <a:pPr lvl="1"/>
            <a:r>
              <a:rPr lang="ja-JP" altLang="en-US" dirty="0"/>
              <a:t>表裏</a:t>
            </a:r>
            <a:r>
              <a:rPr lang="ja-JP" altLang="en-US" dirty="0" smtClean="0"/>
              <a:t>の割合の予測よりばらつきが大きい．一部の学生はこれらの割合の違いを直感的に認識できている．</a:t>
            </a:r>
            <a:endParaRPr lang="en-US" altLang="ja-JP" dirty="0" smtClean="0"/>
          </a:p>
          <a:p>
            <a:pPr lvl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4593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正領域にいる割合の確率密度関数</a:t>
            </a:r>
            <a:endParaRPr kumimoji="1" lang="ja-JP" altLang="en-US" dirty="0"/>
          </a:p>
        </p:txBody>
      </p:sp>
      <p:pic>
        <p:nvPicPr>
          <p:cNvPr id="4" name="コンテンツ プレースホルダ 3" descr="arcsin_law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49073" y="1183806"/>
            <a:ext cx="7245854" cy="5424703"/>
          </a:xfrm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939132" y="2459484"/>
          <a:ext cx="3570586" cy="1341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数式" r:id="rId4" imgW="1180588" imgH="444307" progId="Equation.3">
                  <p:embed/>
                </p:oleObj>
              </mc:Choice>
              <mc:Fallback>
                <p:oleObj name="数式" r:id="rId4" imgW="1180588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132" y="2459484"/>
                        <a:ext cx="3570586" cy="1341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8502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１次元ランダムウォークでの</a:t>
            </a:r>
            <a:r>
              <a:rPr lang="ja-JP" altLang="ja-JP" dirty="0" smtClean="0"/>
              <a:t>正負</a:t>
            </a:r>
            <a:r>
              <a:rPr lang="ja-JP" altLang="ja-JP" dirty="0"/>
              <a:t>の交代</a:t>
            </a:r>
            <a:r>
              <a:rPr lang="ja-JP" altLang="ja-JP" dirty="0" smtClean="0"/>
              <a:t>回数</a:t>
            </a:r>
            <a:r>
              <a:rPr lang="ja-JP" altLang="en-US" dirty="0" smtClean="0"/>
              <a:t>（原点を横切る回数）についての直感は</a:t>
            </a:r>
            <a:r>
              <a:rPr lang="ja-JP" altLang="ja-JP" dirty="0" smtClean="0"/>
              <a:t>過大</a:t>
            </a:r>
            <a:r>
              <a:rPr lang="ja-JP" altLang="en-US" dirty="0" smtClean="0"/>
              <a:t>である</a:t>
            </a:r>
            <a:r>
              <a:rPr lang="ja-JP" altLang="ja-JP" dirty="0" smtClean="0"/>
              <a:t>．</a:t>
            </a:r>
            <a:endParaRPr lang="en-US" altLang="ja-JP" dirty="0" smtClean="0"/>
          </a:p>
          <a:p>
            <a:r>
              <a:rPr kumimoji="1" lang="ja-JP" altLang="en-US" dirty="0" smtClean="0"/>
              <a:t>表と裏の割合についての直感的理解は妥当である．ただし，</a:t>
            </a:r>
            <a:r>
              <a:rPr kumimoji="1" lang="en-US" altLang="ja-JP" dirty="0" smtClean="0"/>
              <a:t>1:1 </a:t>
            </a:r>
            <a:r>
              <a:rPr kumimoji="1" lang="ja-JP" altLang="en-US" dirty="0" smtClean="0"/>
              <a:t>という割合の予測を躊躇する学生は多い．</a:t>
            </a:r>
            <a:endParaRPr kumimoji="1" lang="en-US" altLang="ja-JP" dirty="0" smtClean="0"/>
          </a:p>
          <a:p>
            <a:r>
              <a:rPr lang="ja-JP" altLang="en-US" dirty="0" smtClean="0"/>
              <a:t>正および負領域にいる時間の割合については，少なくとも一部の学生は，表裏の割合よりも偏ることを直感的に理解できている．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66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u="sng" dirty="0"/>
              <a:t>人間はランダム系列の性質を正しく</a:t>
            </a:r>
            <a:r>
              <a:rPr lang="ja-JP" altLang="ja-JP" u="sng" dirty="0" smtClean="0"/>
              <a:t>理解</a:t>
            </a:r>
            <a:r>
              <a:rPr lang="ja-JP" altLang="en-US" u="sng" dirty="0" smtClean="0"/>
              <a:t>していない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短い</a:t>
            </a:r>
            <a:r>
              <a:rPr lang="ja-JP" altLang="en-US" dirty="0"/>
              <a:t>系列であっても</a:t>
            </a:r>
            <a:r>
              <a:rPr lang="ja-JP" altLang="en-US" dirty="0" smtClean="0"/>
              <a:t>，大数の法則を期待してしまう．ギャンブラーの錯誤．</a:t>
            </a:r>
            <a:endParaRPr lang="en-US" altLang="ja-JP" dirty="0" smtClean="0"/>
          </a:p>
          <a:p>
            <a:pPr lvl="1"/>
            <a:r>
              <a:rPr lang="ja-JP" altLang="ja-JP" dirty="0"/>
              <a:t>人間が「ランダムな系列」と認識するのは，真のランダム系列（結果の交代確率が</a:t>
            </a:r>
            <a:r>
              <a:rPr lang="en-US" altLang="ja-JP" dirty="0"/>
              <a:t>0.5</a:t>
            </a:r>
            <a:r>
              <a:rPr lang="ja-JP" altLang="ja-JP" dirty="0"/>
              <a:t>）よりも高い交代確率の系列である</a:t>
            </a:r>
            <a:r>
              <a:rPr lang="ja-JP" altLang="ja-JP" sz="2000" dirty="0"/>
              <a:t>（</a:t>
            </a:r>
            <a:r>
              <a:rPr lang="en-US" altLang="ja-JP" sz="2000" dirty="0" err="1"/>
              <a:t>Gilovich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Vallone</a:t>
            </a:r>
            <a:r>
              <a:rPr lang="en-US" altLang="ja-JP" sz="2000" dirty="0"/>
              <a:t>, &amp; </a:t>
            </a:r>
            <a:r>
              <a:rPr lang="en-US" altLang="ja-JP" sz="2000" dirty="0" err="1"/>
              <a:t>Tversky</a:t>
            </a:r>
            <a:r>
              <a:rPr lang="en-US" altLang="ja-JP" sz="2000" dirty="0"/>
              <a:t>, 1985</a:t>
            </a:r>
            <a:r>
              <a:rPr lang="ja-JP" altLang="ja-JP" sz="2000" dirty="0"/>
              <a:t>）</a:t>
            </a:r>
            <a:r>
              <a:rPr lang="ja-JP" altLang="ja-JP" dirty="0"/>
              <a:t>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866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u="sng" dirty="0"/>
              <a:t>大学生がランダム系列の性質をどのように理解しているか</a:t>
            </a:r>
            <a:r>
              <a:rPr lang="ja-JP" altLang="ja-JP" dirty="0"/>
              <a:t>を</a:t>
            </a:r>
            <a:r>
              <a:rPr lang="ja-JP" altLang="ja-JP" dirty="0" smtClean="0"/>
              <a:t>把握</a:t>
            </a:r>
            <a:r>
              <a:rPr lang="ja-JP" altLang="en-US" dirty="0" smtClean="0"/>
              <a:t>する．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本発表</a:t>
            </a:r>
            <a:endParaRPr lang="en-US" altLang="ja-JP" dirty="0" smtClean="0"/>
          </a:p>
          <a:p>
            <a:r>
              <a:rPr lang="ja-JP" altLang="ja-JP" dirty="0" smtClean="0"/>
              <a:t>１次元</a:t>
            </a:r>
            <a:r>
              <a:rPr lang="ja-JP" altLang="ja-JP" dirty="0"/>
              <a:t>ランダムウォークの実験を</a:t>
            </a:r>
            <a:r>
              <a:rPr lang="ja-JP" altLang="ja-JP" dirty="0" smtClean="0"/>
              <a:t>通して</a:t>
            </a:r>
            <a:r>
              <a:rPr lang="ja-JP" altLang="en-US" dirty="0" smtClean="0"/>
              <a:t>，</a:t>
            </a:r>
            <a:r>
              <a:rPr lang="ja-JP" altLang="ja-JP" dirty="0" smtClean="0"/>
              <a:t>その</a:t>
            </a:r>
            <a:r>
              <a:rPr lang="ja-JP" altLang="ja-JP" u="sng" dirty="0"/>
              <a:t>理解がどのように変化するか</a:t>
            </a:r>
            <a:r>
              <a:rPr lang="ja-JP" altLang="ja-JP" dirty="0"/>
              <a:t>を明らかに</a:t>
            </a:r>
            <a:r>
              <a:rPr lang="ja-JP" altLang="ja-JP" dirty="0" smtClean="0"/>
              <a:t>する．</a:t>
            </a:r>
            <a:endParaRPr lang="en-US" altLang="ja-JP" dirty="0" smtClean="0"/>
          </a:p>
          <a:p>
            <a:pPr lvl="1"/>
            <a:r>
              <a:rPr lang="ja-JP" altLang="en-US" dirty="0"/>
              <a:t>分析中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798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参加者：</a:t>
            </a:r>
            <a:endParaRPr lang="en-US" altLang="ja-JP" dirty="0" smtClean="0"/>
          </a:p>
          <a:p>
            <a:pPr lvl="1"/>
            <a:r>
              <a:rPr lang="ja-JP" altLang="ja-JP" u="sng" dirty="0" smtClean="0"/>
              <a:t>青山</a:t>
            </a:r>
            <a:r>
              <a:rPr lang="ja-JP" altLang="ja-JP" u="sng" dirty="0"/>
              <a:t>学院大学社会情報学部の１年生</a:t>
            </a:r>
            <a:r>
              <a:rPr lang="en-US" altLang="ja-JP" u="sng" dirty="0"/>
              <a:t>204</a:t>
            </a:r>
            <a:r>
              <a:rPr lang="ja-JP" altLang="ja-JP" u="sng" dirty="0"/>
              <a:t>名</a:t>
            </a:r>
            <a:r>
              <a:rPr lang="ja-JP" altLang="ja-JP" dirty="0"/>
              <a:t>が，必修科目「社会情報体験演習」での実習として，ランダムウォークの課題に取り組んだ</a:t>
            </a:r>
            <a:r>
              <a:rPr lang="ja-JP" altLang="ja-JP" dirty="0" smtClean="0"/>
              <a:t>．</a:t>
            </a:r>
            <a:endParaRPr lang="en-US" altLang="ja-JP" dirty="0" smtClean="0"/>
          </a:p>
          <a:p>
            <a:r>
              <a:rPr kumimoji="1" lang="ja-JP" altLang="en-US" dirty="0" smtClean="0"/>
              <a:t>手続き（実習の手順）：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100</a:t>
            </a:r>
            <a:r>
              <a:rPr lang="ja-JP" altLang="ja-JP" dirty="0"/>
              <a:t>試行のランダムウォークの実験を，方法を変えて３回行った</a:t>
            </a:r>
            <a:r>
              <a:rPr lang="ja-JP" altLang="ja-JP" dirty="0" smtClean="0"/>
              <a:t>．</a:t>
            </a:r>
            <a:endParaRPr lang="en-US" altLang="ja-JP" dirty="0" smtClean="0"/>
          </a:p>
          <a:p>
            <a:pPr lvl="1"/>
            <a:r>
              <a:rPr lang="ja-JP" altLang="en-US" dirty="0"/>
              <a:t>最初の実験では</a:t>
            </a:r>
            <a:r>
              <a:rPr lang="ja-JP" altLang="ja-JP" dirty="0"/>
              <a:t>，</a:t>
            </a:r>
            <a:r>
              <a:rPr lang="ja-JP" altLang="ja-JP" u="sng" dirty="0"/>
              <a:t>結果についての予測を行った後で，実物のコインを</a:t>
            </a:r>
            <a:r>
              <a:rPr lang="en-US" altLang="ja-JP" u="sng" dirty="0"/>
              <a:t>100</a:t>
            </a:r>
            <a:r>
              <a:rPr lang="ja-JP" altLang="ja-JP" u="sng" dirty="0"/>
              <a:t>回</a:t>
            </a:r>
            <a:r>
              <a:rPr lang="ja-JP" altLang="ja-JP" u="sng" dirty="0" smtClean="0"/>
              <a:t>投げた</a:t>
            </a:r>
            <a:r>
              <a:rPr lang="ja-JP" altLang="en-US" dirty="0" smtClean="0"/>
              <a:t>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981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ja-JP" altLang="ja-JP" u="sng" dirty="0" smtClean="0"/>
              <a:t>実験</a:t>
            </a:r>
            <a:r>
              <a:rPr lang="ja-JP" altLang="en-US" u="sng" dirty="0" smtClean="0"/>
              <a:t>を行う前に</a:t>
            </a:r>
            <a:r>
              <a:rPr lang="ja-JP" altLang="ja-JP" u="sng" dirty="0" smtClean="0"/>
              <a:t>，</a:t>
            </a:r>
            <a:r>
              <a:rPr lang="ja-JP" altLang="ja-JP" u="sng" dirty="0"/>
              <a:t>参加者</a:t>
            </a:r>
            <a:r>
              <a:rPr lang="ja-JP" altLang="ja-JP" u="sng" dirty="0" smtClean="0"/>
              <a:t>は</a:t>
            </a:r>
            <a:r>
              <a:rPr lang="ja-JP" altLang="en-US" u="sng" dirty="0" smtClean="0"/>
              <a:t>以下の予測を記述した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altLang="ja-JP" dirty="0" smtClean="0"/>
              <a:t>100</a:t>
            </a:r>
            <a:r>
              <a:rPr lang="ja-JP" altLang="ja-JP" dirty="0"/>
              <a:t>試行の</a:t>
            </a:r>
            <a:r>
              <a:rPr lang="ja-JP" altLang="ja-JP" u="sng" dirty="0"/>
              <a:t>ランダムウォークの軌跡</a:t>
            </a:r>
            <a:r>
              <a:rPr lang="ja-JP" altLang="ja-JP" dirty="0"/>
              <a:t>がどのようになるか</a:t>
            </a:r>
            <a:r>
              <a:rPr lang="ja-JP" altLang="ja-JP" dirty="0" smtClean="0"/>
              <a:t>，</a:t>
            </a:r>
            <a:endParaRPr lang="en-US" altLang="ja-JP" dirty="0" smtClean="0"/>
          </a:p>
          <a:p>
            <a:pPr marL="1371600" lvl="2" indent="-457200">
              <a:buFont typeface="+mj-lt"/>
              <a:buAutoNum type="arabicPeriod"/>
            </a:pPr>
            <a:r>
              <a:rPr lang="ja-JP" altLang="ja-JP" u="sng" dirty="0" smtClean="0"/>
              <a:t>表</a:t>
            </a:r>
            <a:r>
              <a:rPr lang="ja-JP" altLang="ja-JP" u="sng" dirty="0"/>
              <a:t>と裏の出る割合</a:t>
            </a:r>
            <a:r>
              <a:rPr lang="ja-JP" altLang="ja-JP" dirty="0"/>
              <a:t>はどれくらいになるか</a:t>
            </a:r>
            <a:r>
              <a:rPr lang="ja-JP" altLang="ja-JP" dirty="0" smtClean="0"/>
              <a:t>，</a:t>
            </a:r>
            <a:endParaRPr lang="en-US" altLang="ja-JP" dirty="0" smtClean="0"/>
          </a:p>
          <a:p>
            <a:pPr marL="1371600" lvl="2" indent="-457200">
              <a:buFont typeface="+mj-lt"/>
              <a:buAutoNum type="arabicPeriod"/>
            </a:pPr>
            <a:r>
              <a:rPr lang="ja-JP" altLang="ja-JP" u="sng" dirty="0" smtClean="0"/>
              <a:t>プラス側</a:t>
            </a:r>
            <a:r>
              <a:rPr lang="ja-JP" altLang="ja-JP" u="sng" dirty="0"/>
              <a:t>にいた時間とマイナス側にいた時間の割合</a:t>
            </a:r>
            <a:r>
              <a:rPr lang="ja-JP" altLang="ja-JP" dirty="0"/>
              <a:t>はどれぐらいになる</a:t>
            </a:r>
            <a:r>
              <a:rPr lang="ja-JP" altLang="ja-JP" dirty="0" smtClean="0"/>
              <a:t>か．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27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ランダムウォークの描画</a:t>
            </a:r>
            <a:endParaRPr kumimoji="1" lang="ja-JP" altLang="en-US" dirty="0"/>
          </a:p>
        </p:txBody>
      </p:sp>
      <p:pic>
        <p:nvPicPr>
          <p:cNvPr id="4" name="コンテンツ プレースホル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16" y="1898186"/>
            <a:ext cx="7924969" cy="367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4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結果と考察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ランダムウォークの軌跡</a:t>
            </a:r>
            <a:endParaRPr lang="en-US" altLang="ja-JP" dirty="0" smtClean="0"/>
          </a:p>
          <a:p>
            <a:pPr lvl="1"/>
            <a:r>
              <a:rPr lang="ja-JP" altLang="en-US" u="sng" dirty="0" smtClean="0"/>
              <a:t>学生</a:t>
            </a:r>
            <a:r>
              <a:rPr lang="ja-JP" altLang="en-US" u="sng" dirty="0"/>
              <a:t>が描いた</a:t>
            </a:r>
            <a:r>
              <a:rPr lang="ja-JP" altLang="ja-JP" u="sng" dirty="0" smtClean="0"/>
              <a:t>ランダムウォーク</a:t>
            </a:r>
            <a:r>
              <a:rPr lang="ja-JP" altLang="ja-JP" u="sng" dirty="0"/>
              <a:t>の軌跡</a:t>
            </a:r>
            <a:r>
              <a:rPr lang="ja-JP" altLang="ja-JP" u="sng" dirty="0" smtClean="0"/>
              <a:t>で</a:t>
            </a:r>
            <a:r>
              <a:rPr lang="ja-JP" altLang="en-US" u="sng" dirty="0" smtClean="0"/>
              <a:t>の</a:t>
            </a:r>
            <a:r>
              <a:rPr lang="ja-JP" altLang="ja-JP" u="sng" dirty="0" smtClean="0"/>
              <a:t>，</a:t>
            </a:r>
            <a:r>
              <a:rPr lang="ja-JP" altLang="ja-JP" u="sng" dirty="0"/>
              <a:t>正負の交代</a:t>
            </a:r>
            <a:r>
              <a:rPr lang="ja-JP" altLang="ja-JP" u="sng" dirty="0" smtClean="0"/>
              <a:t>回数</a:t>
            </a:r>
            <a:r>
              <a:rPr lang="ja-JP" altLang="en-US" u="sng" dirty="0" smtClean="0"/>
              <a:t>（原点を横切った回数）</a:t>
            </a:r>
            <a:r>
              <a:rPr lang="ja-JP" altLang="ja-JP" u="sng" dirty="0" smtClean="0"/>
              <a:t>を</a:t>
            </a:r>
            <a:r>
              <a:rPr lang="ja-JP" altLang="ja-JP" u="sng" dirty="0"/>
              <a:t>カウント</a:t>
            </a:r>
            <a:r>
              <a:rPr lang="ja-JP" altLang="ja-JP" dirty="0"/>
              <a:t>した</a:t>
            </a:r>
            <a:r>
              <a:rPr lang="ja-JP" altLang="ja-JP" dirty="0" smtClean="0"/>
              <a:t>．</a:t>
            </a:r>
            <a:endParaRPr lang="en-US" altLang="ja-JP" dirty="0" smtClean="0"/>
          </a:p>
          <a:p>
            <a:pPr lvl="1"/>
            <a:r>
              <a:rPr lang="ja-JP" altLang="ja-JP" dirty="0"/>
              <a:t>最小値は</a:t>
            </a:r>
            <a:r>
              <a:rPr lang="en-US" altLang="ja-JP" dirty="0"/>
              <a:t>0</a:t>
            </a:r>
            <a:r>
              <a:rPr lang="ja-JP" altLang="ja-JP" dirty="0"/>
              <a:t>回（８人），最大値は</a:t>
            </a:r>
            <a:r>
              <a:rPr lang="en-US" altLang="ja-JP" dirty="0"/>
              <a:t>40</a:t>
            </a:r>
            <a:r>
              <a:rPr lang="ja-JP" altLang="ja-JP" dirty="0"/>
              <a:t>回，中央値は</a:t>
            </a:r>
            <a:r>
              <a:rPr lang="en-US" altLang="ja-JP" dirty="0"/>
              <a:t>7</a:t>
            </a:r>
            <a:r>
              <a:rPr lang="ja-JP" altLang="ja-JP" dirty="0"/>
              <a:t>回，平均値は</a:t>
            </a:r>
            <a:r>
              <a:rPr lang="en-US" altLang="ja-JP" dirty="0"/>
              <a:t>8.2</a:t>
            </a:r>
            <a:r>
              <a:rPr lang="ja-JP" altLang="ja-JP" dirty="0"/>
              <a:t>回，標準偏差は</a:t>
            </a:r>
            <a:r>
              <a:rPr lang="en-US" altLang="ja-JP" dirty="0"/>
              <a:t>6.5</a:t>
            </a:r>
            <a:r>
              <a:rPr lang="ja-JP" altLang="ja-JP" dirty="0"/>
              <a:t>回であった</a:t>
            </a:r>
            <a:r>
              <a:rPr lang="ja-JP" altLang="ja-JP" dirty="0" smtClean="0"/>
              <a:t>．</a:t>
            </a:r>
            <a:endParaRPr lang="en-US" altLang="ja-JP" dirty="0" smtClean="0"/>
          </a:p>
          <a:p>
            <a:pPr lvl="1"/>
            <a:r>
              <a:rPr lang="ja-JP" altLang="ja-JP" dirty="0"/>
              <a:t>全長が</a:t>
            </a:r>
            <a:r>
              <a:rPr lang="en-US" altLang="ja-JP" dirty="0"/>
              <a:t> 2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i="1" dirty="0"/>
              <a:t>  </a:t>
            </a:r>
            <a:r>
              <a:rPr lang="ja-JP" altLang="ja-JP" dirty="0"/>
              <a:t>のランダムウォークの経路において，経路の途中（最終点でもよい）でちょうど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ja-JP" dirty="0"/>
              <a:t>回の原点復帰が生じる</a:t>
            </a:r>
            <a:r>
              <a:rPr lang="ja-JP" altLang="ja-JP" dirty="0" smtClean="0"/>
              <a:t>確率</a:t>
            </a:r>
            <a:r>
              <a:rPr lang="ja-JP" altLang="en-US" dirty="0" smtClean="0"/>
              <a:t>：</a:t>
            </a:r>
            <a:endParaRPr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3777"/>
              </p:ext>
            </p:extLst>
          </p:nvPr>
        </p:nvGraphicFramePr>
        <p:xfrm>
          <a:off x="4716016" y="5085184"/>
          <a:ext cx="2232248" cy="1131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数式" r:id="rId3" imgW="901440" imgH="457200" progId="Equation.3">
                  <p:embed/>
                </p:oleObj>
              </mc:Choice>
              <mc:Fallback>
                <p:oleObj name="数式" r:id="rId3" imgW="9014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6016" y="5085184"/>
                        <a:ext cx="2232248" cy="1131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84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ja-JP" altLang="ja-JP" dirty="0" smtClean="0"/>
              <a:t>ちょうど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i="1" dirty="0" smtClean="0"/>
              <a:t> </a:t>
            </a:r>
            <a:r>
              <a:rPr lang="ja-JP" altLang="ja-JP" dirty="0" smtClean="0"/>
              <a:t>回</a:t>
            </a:r>
            <a:r>
              <a:rPr lang="ja-JP" altLang="ja-JP" dirty="0"/>
              <a:t>の原点復帰が生じた系列では，正負の交代回数は</a:t>
            </a:r>
            <a:r>
              <a:rPr lang="ja-JP" altLang="ja-JP" dirty="0" smtClean="0"/>
              <a:t>，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dirty="0" smtClean="0"/>
              <a:t>/2</a:t>
            </a:r>
            <a:r>
              <a:rPr lang="ja-JP" altLang="en-US" dirty="0" smtClean="0"/>
              <a:t>　</a:t>
            </a:r>
            <a:r>
              <a:rPr lang="ja-JP" altLang="en-US" dirty="0"/>
              <a:t>である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ja-JP" altLang="ja-JP" u="sng" dirty="0"/>
              <a:t>理論値と比べると，正負の交代回数は過大に予測</a:t>
            </a:r>
            <a:r>
              <a:rPr lang="ja-JP" altLang="ja-JP" u="sng" dirty="0" smtClean="0"/>
              <a:t>され</a:t>
            </a:r>
            <a:r>
              <a:rPr lang="ja-JP" altLang="en-US" u="sng" dirty="0" smtClean="0"/>
              <a:t>た</a:t>
            </a:r>
            <a:r>
              <a:rPr lang="ja-JP" altLang="ja-JP" dirty="0" smtClean="0"/>
              <a:t>．</a:t>
            </a:r>
            <a:r>
              <a:rPr lang="ja-JP" altLang="ja-JP" dirty="0"/>
              <a:t>たとえば，交代回数が</a:t>
            </a:r>
            <a:r>
              <a:rPr lang="en-US" altLang="ja-JP" dirty="0"/>
              <a:t>8</a:t>
            </a:r>
            <a:r>
              <a:rPr lang="ja-JP" altLang="ja-JP" dirty="0"/>
              <a:t>回以下（中央値が</a:t>
            </a:r>
            <a:r>
              <a:rPr lang="en-US" altLang="ja-JP" dirty="0"/>
              <a:t>7</a:t>
            </a:r>
            <a:r>
              <a:rPr lang="ja-JP" altLang="ja-JP" dirty="0"/>
              <a:t>回，平均値が</a:t>
            </a:r>
            <a:r>
              <a:rPr lang="en-US" altLang="ja-JP" dirty="0"/>
              <a:t>8.2</a:t>
            </a:r>
            <a:r>
              <a:rPr lang="ja-JP" altLang="ja-JP" dirty="0"/>
              <a:t>回であることに注意）となる確率はおよそ</a:t>
            </a:r>
            <a:r>
              <a:rPr lang="en-US" altLang="ja-JP" dirty="0"/>
              <a:t>0.94</a:t>
            </a:r>
            <a:r>
              <a:rPr lang="ja-JP" altLang="ja-JP" dirty="0"/>
              <a:t>であるが，線分を横切る回数が</a:t>
            </a:r>
            <a:r>
              <a:rPr lang="en-US" altLang="ja-JP" dirty="0"/>
              <a:t>9</a:t>
            </a:r>
            <a:r>
              <a:rPr lang="ja-JP" altLang="ja-JP" dirty="0"/>
              <a:t>回以上の軌跡を描いた学生は，およそ</a:t>
            </a:r>
            <a:r>
              <a:rPr lang="en-US" altLang="ja-JP" dirty="0"/>
              <a:t>30%</a:t>
            </a:r>
            <a:r>
              <a:rPr lang="ja-JP" altLang="ja-JP" dirty="0"/>
              <a:t>（</a:t>
            </a:r>
            <a:r>
              <a:rPr lang="en-US" altLang="ja-JP" dirty="0"/>
              <a:t>66</a:t>
            </a:r>
            <a:r>
              <a:rPr lang="ja-JP" altLang="ja-JP" dirty="0"/>
              <a:t>人）もいた．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9885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67544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表と裏の出る割合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表と裏の比についての回答から，表と裏で回数が多い方の割合を計算した．この割合の最小値は</a:t>
            </a:r>
            <a:r>
              <a:rPr lang="en-US" altLang="ja-JP" dirty="0" smtClean="0"/>
              <a:t>50%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最大値は</a:t>
            </a:r>
            <a:r>
              <a:rPr lang="en-US" altLang="ja-JP" dirty="0" smtClean="0"/>
              <a:t>80%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中央値は</a:t>
            </a:r>
            <a:r>
              <a:rPr lang="en-US" altLang="ja-JP" dirty="0" smtClean="0"/>
              <a:t>51%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平均値は</a:t>
            </a:r>
            <a:r>
              <a:rPr lang="en-US" altLang="ja-JP" dirty="0" smtClean="0"/>
              <a:t>55%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標準偏差は</a:t>
            </a:r>
            <a:r>
              <a:rPr lang="en-US" altLang="ja-JP" dirty="0" smtClean="0"/>
              <a:t>6%</a:t>
            </a:r>
            <a:r>
              <a:rPr lang="ja-JP" altLang="en-US" dirty="0" smtClean="0"/>
              <a:t>であった．期待値はもちろん</a:t>
            </a:r>
            <a:r>
              <a:rPr lang="en-US" altLang="ja-JP" dirty="0" smtClean="0"/>
              <a:t>50%</a:t>
            </a:r>
            <a:r>
              <a:rPr lang="ja-JP" altLang="en-US" dirty="0" smtClean="0"/>
              <a:t>である．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予測割合が</a:t>
            </a:r>
            <a:r>
              <a:rPr lang="en-US" altLang="ja-JP" dirty="0" smtClean="0"/>
              <a:t>50%</a:t>
            </a:r>
            <a:r>
              <a:rPr lang="ja-JP" altLang="en-US" dirty="0" smtClean="0"/>
              <a:t>であった学生は</a:t>
            </a:r>
            <a:r>
              <a:rPr lang="en-US" altLang="ja-JP" dirty="0" smtClean="0"/>
              <a:t>102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50.0%</a:t>
            </a:r>
            <a:r>
              <a:rPr lang="ja-JP" altLang="en-US" dirty="0" smtClean="0"/>
              <a:t>）であった．それ以外の回答をした学生は，ぴったり</a:t>
            </a:r>
            <a:r>
              <a:rPr lang="en-US" altLang="ja-JP" dirty="0" smtClean="0"/>
              <a:t>50%</a:t>
            </a:r>
            <a:r>
              <a:rPr lang="ja-JP" altLang="en-US" dirty="0" smtClean="0"/>
              <a:t>という割合を不自然だと感じ、多少ずらしたと考える．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594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721</Words>
  <Application>Microsoft Office PowerPoint</Application>
  <PresentationFormat>画面に合わせる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Office ​​テーマ</vt:lpstr>
      <vt:lpstr>数式</vt:lpstr>
      <vt:lpstr>ランダムウォークの性質に ついての大学生の直感的理解</vt:lpstr>
      <vt:lpstr>研究の背景</vt:lpstr>
      <vt:lpstr>研究の目的</vt:lpstr>
      <vt:lpstr>方法</vt:lpstr>
      <vt:lpstr>PowerPoint プレゼンテーション</vt:lpstr>
      <vt:lpstr>ランダムウォークの描画</vt:lpstr>
      <vt:lpstr>結果と考察</vt:lpstr>
      <vt:lpstr>PowerPoint プレゼンテーション</vt:lpstr>
      <vt:lpstr>PowerPoint プレゼンテーション</vt:lpstr>
      <vt:lpstr>PowerPoint プレゼンテーション</vt:lpstr>
      <vt:lpstr>正領域にいる割合の確率密度関数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ランダムウォークの性質に ついての大学生の直感的理解</dc:title>
  <dc:creator>Atsushi</dc:creator>
  <cp:lastModifiedBy>情報メディアセンター</cp:lastModifiedBy>
  <cp:revision>15</cp:revision>
  <dcterms:created xsi:type="dcterms:W3CDTF">2014-09-09T11:42:28Z</dcterms:created>
  <dcterms:modified xsi:type="dcterms:W3CDTF">2014-09-12T03:16:50Z</dcterms:modified>
</cp:coreProperties>
</file>