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256" r:id="rId2"/>
    <p:sldId id="286" r:id="rId3"/>
    <p:sldId id="288" r:id="rId4"/>
    <p:sldId id="258" r:id="rId5"/>
    <p:sldId id="287" r:id="rId6"/>
    <p:sldId id="257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89" r:id="rId15"/>
    <p:sldId id="267" r:id="rId16"/>
    <p:sldId id="268" r:id="rId17"/>
    <p:sldId id="269" r:id="rId18"/>
    <p:sldId id="270" r:id="rId19"/>
    <p:sldId id="274" r:id="rId20"/>
    <p:sldId id="271" r:id="rId21"/>
    <p:sldId id="272" r:id="rId22"/>
    <p:sldId id="273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291" r:id="rId69"/>
    <p:sldId id="290" r:id="rId70"/>
    <p:sldId id="311" r:id="rId71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B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2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2.wmf"/><Relationship Id="rId1" Type="http://schemas.openxmlformats.org/officeDocument/2006/relationships/image" Target="../media/image13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406658F-C1D5-440C-9E11-96DCF346F34B}" type="datetimeFigureOut">
              <a:rPr kumimoji="1" lang="ja-JP" altLang="en-US" smtClean="0"/>
              <a:t>2014/11/6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BD9E111-1DD6-4479-8233-C0E6AF960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10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curve(</a:t>
            </a:r>
            <a:r>
              <a:rPr kumimoji="1" lang="en-US" altLang="ja-JP" dirty="0" err="1" smtClean="0"/>
              <a:t>df</a:t>
            </a:r>
            <a:r>
              <a:rPr kumimoji="1" lang="en-US" altLang="ja-JP" dirty="0" smtClean="0"/>
              <a:t>(x,2,27), </a:t>
            </a:r>
            <a:r>
              <a:rPr kumimoji="1" lang="en-US" altLang="ja-JP" dirty="0" err="1" smtClean="0"/>
              <a:t>xlim</a:t>
            </a:r>
            <a:r>
              <a:rPr kumimoji="1" lang="en-US" altLang="ja-JP" dirty="0" smtClean="0"/>
              <a:t>=c(0,5), </a:t>
            </a:r>
            <a:r>
              <a:rPr kumimoji="1" lang="en-US" altLang="ja-JP" dirty="0" err="1" smtClean="0"/>
              <a:t>col</a:t>
            </a:r>
            <a:r>
              <a:rPr kumimoji="1" lang="en-US" altLang="ja-JP" dirty="0" smtClean="0"/>
              <a:t>="red“, </a:t>
            </a:r>
            <a:r>
              <a:rPr kumimoji="1" lang="en-US" altLang="ja-JP" dirty="0" err="1" smtClean="0"/>
              <a:t>xlab</a:t>
            </a:r>
            <a:r>
              <a:rPr kumimoji="1" lang="en-US" altLang="ja-JP" dirty="0" smtClean="0"/>
              <a:t>="F", </a:t>
            </a:r>
            <a:r>
              <a:rPr kumimoji="1" lang="en-US" altLang="ja-JP" dirty="0" err="1" smtClean="0"/>
              <a:t>ylab</a:t>
            </a:r>
            <a:r>
              <a:rPr kumimoji="1" lang="en-US" altLang="ja-JP" dirty="0" smtClean="0"/>
              <a:t>="</a:t>
            </a:r>
            <a:r>
              <a:rPr kumimoji="1" lang="ja-JP" altLang="en-US" dirty="0" smtClean="0"/>
              <a:t>確率密度</a:t>
            </a:r>
            <a:r>
              <a:rPr kumimoji="1" lang="en-US" altLang="ja-JP" dirty="0" smtClean="0"/>
              <a:t>”)</a:t>
            </a:r>
          </a:p>
          <a:p>
            <a:r>
              <a:rPr kumimoji="1" lang="en-US" altLang="ja-JP" dirty="0" smtClean="0"/>
              <a:t>curve(</a:t>
            </a:r>
            <a:r>
              <a:rPr kumimoji="1" lang="en-US" altLang="ja-JP" dirty="0" err="1" smtClean="0"/>
              <a:t>df</a:t>
            </a:r>
            <a:r>
              <a:rPr kumimoji="1" lang="en-US" altLang="ja-JP" dirty="0" smtClean="0"/>
              <a:t>(x,3,27), </a:t>
            </a:r>
            <a:r>
              <a:rPr kumimoji="1" lang="en-US" altLang="ja-JP" dirty="0" err="1" smtClean="0"/>
              <a:t>xlim</a:t>
            </a:r>
            <a:r>
              <a:rPr kumimoji="1" lang="en-US" altLang="ja-JP" dirty="0" smtClean="0"/>
              <a:t>=c(0,5), </a:t>
            </a:r>
            <a:r>
              <a:rPr kumimoji="1" lang="en-US" altLang="ja-JP" dirty="0" err="1" smtClean="0"/>
              <a:t>col</a:t>
            </a:r>
            <a:r>
              <a:rPr kumimoji="1" lang="en-US" altLang="ja-JP" dirty="0" smtClean="0"/>
              <a:t>="blue", add=T)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881DD-599A-449F-96D9-BD336758977E}" type="slidenum">
              <a:rPr kumimoji="1" lang="ja-JP" altLang="en-US" smtClean="0"/>
              <a:pPr/>
              <a:t>48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qf</a:t>
            </a:r>
            <a:r>
              <a:rPr kumimoji="1" lang="en-US" altLang="ja-JP" dirty="0" smtClean="0"/>
              <a:t>(0.05, 2, 27, </a:t>
            </a:r>
            <a:r>
              <a:rPr kumimoji="1" lang="en-US" altLang="ja-JP" dirty="0" err="1" smtClean="0"/>
              <a:t>lower.tail</a:t>
            </a:r>
            <a:r>
              <a:rPr kumimoji="1" lang="en-US" altLang="ja-JP" dirty="0" smtClean="0"/>
              <a:t>=F)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881DD-599A-449F-96D9-BD336758977E}" type="slidenum">
              <a:rPr kumimoji="1" lang="ja-JP" altLang="en-US" smtClean="0"/>
              <a:pPr/>
              <a:t>50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curve(</a:t>
            </a:r>
            <a:r>
              <a:rPr kumimoji="1" lang="en-US" altLang="ja-JP" dirty="0" err="1" smtClean="0"/>
              <a:t>df</a:t>
            </a:r>
            <a:r>
              <a:rPr kumimoji="1" lang="en-US" altLang="ja-JP" dirty="0" smtClean="0"/>
              <a:t>(x,2,27), </a:t>
            </a:r>
            <a:r>
              <a:rPr kumimoji="1" lang="en-US" altLang="ja-JP" dirty="0" err="1" smtClean="0"/>
              <a:t>xlim</a:t>
            </a:r>
            <a:r>
              <a:rPr kumimoji="1" lang="en-US" altLang="ja-JP" dirty="0" smtClean="0"/>
              <a:t>=c(0,5), </a:t>
            </a:r>
            <a:r>
              <a:rPr kumimoji="1" lang="en-US" altLang="ja-JP" dirty="0" err="1" smtClean="0"/>
              <a:t>xlab</a:t>
            </a:r>
            <a:r>
              <a:rPr kumimoji="1" lang="en-US" altLang="ja-JP" dirty="0" smtClean="0"/>
              <a:t>="F", </a:t>
            </a:r>
            <a:r>
              <a:rPr kumimoji="1" lang="en-US" altLang="ja-JP" dirty="0" err="1" smtClean="0"/>
              <a:t>ylab</a:t>
            </a:r>
            <a:r>
              <a:rPr kumimoji="1" lang="en-US" altLang="ja-JP" dirty="0" smtClean="0"/>
              <a:t>="</a:t>
            </a:r>
            <a:r>
              <a:rPr kumimoji="1" lang="ja-JP" altLang="en-US" dirty="0" smtClean="0"/>
              <a:t>確率密度</a:t>
            </a:r>
            <a:r>
              <a:rPr kumimoji="1" lang="en-US" altLang="ja-JP" dirty="0" smtClean="0"/>
              <a:t>")</a:t>
            </a:r>
          </a:p>
          <a:p>
            <a:r>
              <a:rPr kumimoji="1" lang="en-US" altLang="ja-JP" dirty="0" err="1" smtClean="0"/>
              <a:t>abline</a:t>
            </a:r>
            <a:r>
              <a:rPr kumimoji="1" lang="en-US" altLang="ja-JP" dirty="0" smtClean="0"/>
              <a:t>(v = </a:t>
            </a:r>
            <a:r>
              <a:rPr kumimoji="1" lang="en-US" altLang="ja-JP" dirty="0" err="1" smtClean="0"/>
              <a:t>qf</a:t>
            </a:r>
            <a:r>
              <a:rPr kumimoji="1" lang="en-US" altLang="ja-JP" dirty="0" smtClean="0"/>
              <a:t>(0.95, 2, 27))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881DD-599A-449F-96D9-BD336758977E}" type="slidenum">
              <a:rPr kumimoji="1" lang="ja-JP" altLang="en-US" smtClean="0"/>
              <a:pPr/>
              <a:t>51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E286-2A14-4003-9E76-E45D1AB492EC}" type="datetime1">
              <a:rPr kumimoji="1" lang="ja-JP" altLang="en-US" smtClean="0"/>
              <a:t>2014/11/6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92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6E2B-B8BD-49C0-B61C-A1A997B7CEC6}" type="datetime1">
              <a:rPr kumimoji="1" lang="ja-JP" altLang="en-US" smtClean="0"/>
              <a:t>2014/11/6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80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1383-1A65-4E8E-9D9A-E6C0F435460D}" type="datetime1">
              <a:rPr kumimoji="1" lang="ja-JP" altLang="en-US" smtClean="0"/>
              <a:t>2014/11/6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6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4574-6A69-41A8-AB3C-8B783B9A5D97}" type="datetime1">
              <a:rPr kumimoji="1" lang="ja-JP" altLang="en-US" smtClean="0"/>
              <a:t>2014/11/6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76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65C8-A472-4180-B56C-1BF69E4A88F7}" type="datetime1">
              <a:rPr kumimoji="1" lang="ja-JP" altLang="en-US" smtClean="0"/>
              <a:t>2014/11/6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75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E666-F0A7-4A58-B0BF-64E2924D6CA0}" type="datetime1">
              <a:rPr kumimoji="1" lang="ja-JP" altLang="en-US" smtClean="0"/>
              <a:t>2014/11/6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87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B0DD-889C-4F31-897A-F5A3987C95FC}" type="datetime1">
              <a:rPr kumimoji="1" lang="ja-JP" altLang="en-US" smtClean="0"/>
              <a:t>2014/11/6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73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958B-56E7-44BA-B033-F817BAD37B04}" type="datetime1">
              <a:rPr kumimoji="1" lang="ja-JP" altLang="en-US" smtClean="0"/>
              <a:t>2014/11/6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3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BB83-8F4C-4FFF-9E8F-A74DD049E015}" type="datetime1">
              <a:rPr kumimoji="1" lang="ja-JP" altLang="en-US" smtClean="0"/>
              <a:t>2014/11/6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28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7539-C7BE-4E5D-9EEF-AE1060DAE98B}" type="datetime1">
              <a:rPr kumimoji="1" lang="ja-JP" altLang="en-US" smtClean="0"/>
              <a:t>2014/11/6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37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2C6BD-8B19-44BE-B86F-86B12DA14F5B}" type="datetime1">
              <a:rPr kumimoji="1" lang="ja-JP" altLang="en-US" smtClean="0"/>
              <a:t>2014/11/6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71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CDF76-0936-487B-BCC7-2D13355B4EF8}" type="datetime1">
              <a:rPr kumimoji="1" lang="ja-JP" altLang="en-US" smtClean="0"/>
              <a:t>2014/11/6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2EEEB-2834-4638-A95F-E52D64A0AD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76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3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4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2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4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6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1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1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26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6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7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48.w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49.w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文系学生に対する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分散分析の数理の教育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寺尾</a:t>
            </a:r>
            <a:r>
              <a:rPr lang="ja-JP" altLang="en-US" dirty="0"/>
              <a:t>　</a:t>
            </a:r>
            <a:r>
              <a:rPr kumimoji="1" lang="ja-JP" altLang="en-US" dirty="0" smtClean="0"/>
              <a:t>敦</a:t>
            </a:r>
            <a:endParaRPr kumimoji="1" lang="en-US" altLang="ja-JP" dirty="0" smtClean="0"/>
          </a:p>
          <a:p>
            <a:r>
              <a:rPr lang="ja-JP" altLang="en-US" dirty="0"/>
              <a:t>青山</a:t>
            </a:r>
            <a:r>
              <a:rPr lang="ja-JP" altLang="en-US" dirty="0" smtClean="0"/>
              <a:t>学院大学社会情報学部</a:t>
            </a:r>
            <a:endParaRPr lang="en-US" altLang="ja-JP" dirty="0" smtClean="0"/>
          </a:p>
          <a:p>
            <a:r>
              <a:rPr kumimoji="1" lang="en-US" altLang="ja-JP" dirty="0" err="1" smtClean="0"/>
              <a:t>atsushi</a:t>
            </a:r>
            <a:r>
              <a:rPr kumimoji="1" lang="en-US" altLang="ja-JP" dirty="0" smtClean="0"/>
              <a:t> [at] si.aoyama.ac.jp</a:t>
            </a:r>
          </a:p>
          <a:p>
            <a:r>
              <a:rPr lang="en-US" altLang="ja-JP" dirty="0" smtClean="0"/>
              <a:t>Twitter: @</a:t>
            </a:r>
            <a:r>
              <a:rPr lang="en-US" altLang="ja-JP" dirty="0" err="1" smtClean="0"/>
              <a:t>aterao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620688"/>
            <a:ext cx="68964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日本教育心理学会第</a:t>
            </a:r>
            <a:r>
              <a:rPr kumimoji="1" lang="en-US" altLang="ja-JP" dirty="0" smtClean="0"/>
              <a:t>56</a:t>
            </a:r>
            <a:r>
              <a:rPr kumimoji="1" lang="ja-JP" altLang="en-US" dirty="0" smtClean="0"/>
              <a:t>回総会</a:t>
            </a:r>
            <a:r>
              <a:rPr lang="ja-JP" altLang="en-US" dirty="0"/>
              <a:t>　</a:t>
            </a:r>
            <a:r>
              <a:rPr lang="ja-JP" altLang="en-US" dirty="0" smtClean="0"/>
              <a:t>自主シンポジウム</a:t>
            </a:r>
            <a:r>
              <a:rPr lang="en-US" altLang="ja-JP" dirty="0" smtClean="0"/>
              <a:t>JH01</a:t>
            </a:r>
            <a:endParaRPr lang="en-US" altLang="ja-JP" dirty="0"/>
          </a:p>
          <a:p>
            <a:r>
              <a:rPr lang="ja-JP" altLang="en-US" dirty="0" smtClean="0"/>
              <a:t>文系</a:t>
            </a:r>
            <a:r>
              <a:rPr lang="ja-JP" altLang="en-US" dirty="0"/>
              <a:t>学生に</a:t>
            </a:r>
            <a:r>
              <a:rPr lang="ja-JP" altLang="en-US" dirty="0" smtClean="0"/>
              <a:t>対する心理統計教育</a:t>
            </a:r>
            <a:r>
              <a:rPr lang="en-US" altLang="ja-JP" dirty="0" smtClean="0"/>
              <a:t>―</a:t>
            </a:r>
            <a:r>
              <a:rPr lang="ja-JP" altLang="en-US" dirty="0" smtClean="0"/>
              <a:t>分散分析の理論と実践について</a:t>
            </a:r>
            <a:r>
              <a:rPr lang="en-US" altLang="ja-JP" dirty="0" smtClean="0"/>
              <a:t>―</a:t>
            </a:r>
          </a:p>
          <a:p>
            <a:r>
              <a:rPr kumimoji="1" lang="ja-JP" altLang="en-US" dirty="0"/>
              <a:t>話題提供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3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教科書</a:t>
            </a:r>
            <a:endParaRPr lang="en-US" altLang="ja-JP" dirty="0"/>
          </a:p>
          <a:p>
            <a:pPr lvl="1"/>
            <a:r>
              <a:rPr lang="ja-JP" altLang="en-US" dirty="0" smtClean="0"/>
              <a:t>ボーンシュテット ＆ ノーキ（</a:t>
            </a:r>
            <a:r>
              <a:rPr lang="en-US" altLang="ja-JP" dirty="0" smtClean="0"/>
              <a:t>1990</a:t>
            </a:r>
            <a:r>
              <a:rPr lang="ja-JP" altLang="en-US" dirty="0" smtClean="0"/>
              <a:t>） </a:t>
            </a:r>
            <a:r>
              <a:rPr lang="en-US" altLang="ja-JP" dirty="0" smtClean="0"/>
              <a:t>『</a:t>
            </a:r>
            <a:r>
              <a:rPr lang="ja-JP" altLang="en-US" dirty="0" smtClean="0"/>
              <a:t>社会統計学</a:t>
            </a:r>
            <a:r>
              <a:rPr lang="en-US" altLang="ja-JP" dirty="0" smtClean="0"/>
              <a:t>―</a:t>
            </a:r>
            <a:r>
              <a:rPr lang="ja-JP" altLang="en-US" dirty="0" smtClean="0"/>
              <a:t>学生版</a:t>
            </a:r>
            <a:r>
              <a:rPr lang="en-US" altLang="ja-JP" dirty="0" smtClean="0"/>
              <a:t>―』</a:t>
            </a:r>
            <a:r>
              <a:rPr lang="ja-JP" altLang="en-US" dirty="0" smtClean="0"/>
              <a:t>ハーベスト社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ja-JP" altLang="en-US" dirty="0"/>
              <a:t>授業</a:t>
            </a:r>
            <a:r>
              <a:rPr lang="ja-JP" altLang="en-US" dirty="0" smtClean="0"/>
              <a:t>ウェブ：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http://homepage3.nifty.com/~terao/lecture/aoyama/stat2/stat2_top.html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46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社会</a:t>
            </a:r>
            <a:r>
              <a:rPr lang="ja-JP" altLang="en-US" dirty="0" smtClean="0"/>
              <a:t>統計演習シラバス（</a:t>
            </a:r>
            <a:r>
              <a:rPr lang="ja-JP" altLang="en-US" dirty="0"/>
              <a:t>抜粋）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講義</a:t>
            </a:r>
            <a:r>
              <a:rPr lang="ja-JP" altLang="en-US" dirty="0" smtClean="0"/>
              <a:t>概要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フリーの統計解析ソフトウェアである，</a:t>
            </a:r>
            <a:r>
              <a:rPr lang="en-US" altLang="ja-JP" dirty="0" smtClean="0"/>
              <a:t>R</a:t>
            </a:r>
            <a:r>
              <a:rPr lang="ja-JP" altLang="en-US" dirty="0" smtClean="0"/>
              <a:t>を用いて， データ解析の実習を行う．データ解析を通して， 社会統計の講義で学習した内容の理解を深める．・・・（途中省略）・・・社会情報学部の学生には，オープンソースの文化に触れてほしい．</a:t>
            </a:r>
            <a:r>
              <a:rPr lang="en-US" altLang="ja-JP" dirty="0" smtClean="0"/>
              <a:t>R </a:t>
            </a:r>
            <a:r>
              <a:rPr lang="ja-JP" altLang="en-US" dirty="0" smtClean="0"/>
              <a:t>はオープンソースであり， 世界中のユーザーの協力によって開発がすすめられている．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21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教科書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山田剛史・杉澤武俊・村井潤一郎（</a:t>
            </a:r>
            <a:r>
              <a:rPr lang="en-US" altLang="ja-JP" dirty="0" smtClean="0"/>
              <a:t>2008</a:t>
            </a:r>
            <a:r>
              <a:rPr lang="ja-JP" altLang="en-US" dirty="0" smtClean="0"/>
              <a:t>） </a:t>
            </a:r>
            <a:r>
              <a:rPr lang="en-US" altLang="ja-JP" dirty="0" smtClean="0"/>
              <a:t>『R </a:t>
            </a:r>
            <a:r>
              <a:rPr lang="ja-JP" altLang="en-US" dirty="0" smtClean="0"/>
              <a:t>によるやさしい統計学</a:t>
            </a:r>
            <a:r>
              <a:rPr lang="en-US" altLang="ja-JP" dirty="0" smtClean="0"/>
              <a:t>』 </a:t>
            </a:r>
            <a:r>
              <a:rPr lang="ja-JP" altLang="en-US" dirty="0" smtClean="0"/>
              <a:t>オーム社 </a:t>
            </a:r>
            <a:endParaRPr lang="en-US" altLang="ja-JP" dirty="0" smtClean="0"/>
          </a:p>
          <a:p>
            <a:pPr lvl="1"/>
            <a:endParaRPr kumimoji="1" lang="en-US" altLang="ja-JP" dirty="0"/>
          </a:p>
          <a:p>
            <a:r>
              <a:rPr lang="ja-JP" altLang="en-US" dirty="0" smtClean="0"/>
              <a:t>授業ウェブ：</a:t>
            </a:r>
            <a:endParaRPr lang="en-US" altLang="ja-JP" dirty="0" smtClean="0"/>
          </a:p>
          <a:p>
            <a:pPr lvl="1"/>
            <a:r>
              <a:rPr lang="en-US" altLang="ja-JP" dirty="0"/>
              <a:t>http://homepage3.nifty.com/~terao/lecture/aoyama/stat2e/stat2e_top.html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統計学関連科目での教示原則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数学からなるべく逃げない．高校数学の知識，および，統計学についての既習知識があれば理解可能な説明は行う．</a:t>
            </a:r>
            <a:endParaRPr kumimoji="1" lang="en-US" altLang="ja-JP" dirty="0" smtClean="0"/>
          </a:p>
          <a:p>
            <a:r>
              <a:rPr lang="ja-JP" altLang="en-US" dirty="0"/>
              <a:t>データ分析のためだけで</a:t>
            </a:r>
            <a:r>
              <a:rPr lang="ja-JP" altLang="en-US" dirty="0" smtClean="0"/>
              <a:t>なく，数理の理解を助ける目的でソフトウェアを活用する．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14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数学からなるべく逃げずに統計学を教えていられるのは，社会情報学部の理念とカリキュラムによるところが大きい．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文系にも数学的素養を求める．数学基礎科目を２科目履修．</a:t>
            </a:r>
            <a:endParaRPr lang="en-US" altLang="ja-JP" dirty="0"/>
          </a:p>
          <a:p>
            <a:pPr lvl="1"/>
            <a:r>
              <a:rPr lang="ja-JP" altLang="en-US" dirty="0" smtClean="0"/>
              <a:t>１年次の統計入門で，推測統計学の基礎は学習している．</a:t>
            </a:r>
            <a:endParaRPr lang="en-US" altLang="ja-JP" dirty="0" smtClean="0"/>
          </a:p>
          <a:p>
            <a:r>
              <a:rPr lang="ja-JP" altLang="en-US" dirty="0"/>
              <a:t>しかし</a:t>
            </a:r>
            <a:r>
              <a:rPr lang="ja-JP" altLang="en-US" dirty="0" smtClean="0"/>
              <a:t>，心理学の学部・学科でも，同じようなカリキュラムは可能だと考える．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96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教示例：平方和の分解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１要因の母数モデルを説明する．学生はテキストに示されたデータの一部を分解する．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平方和が分解できること</a:t>
            </a:r>
            <a:r>
              <a:rPr kumimoji="1" lang="ja-JP" altLang="en-US" dirty="0" smtClean="0"/>
              <a:t>を説明する．証明を示す．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級内平均平方は，帰無仮説の真偽によらず，（すべての水準で等しいと仮定される）母集団分散の不偏推定量であることを説明する．証明を示す．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513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ja-JP" altLang="en-US" dirty="0" smtClean="0"/>
              <a:t>級間平均平方</a:t>
            </a:r>
            <a:r>
              <a:rPr kumimoji="1" lang="ja-JP" altLang="en-US" dirty="0" smtClean="0"/>
              <a:t>は，帰無仮説が真である場合に限り，母集団分散の不偏推定量であることを説明する．証明を示す．繰り返し数が異なる場合については証明しない．類推的な理解を求める．</a:t>
            </a:r>
            <a:endParaRPr lang="en-US" altLang="ja-JP" dirty="0"/>
          </a:p>
          <a:p>
            <a:pPr marL="514350" indent="-514350">
              <a:buFont typeface="+mj-lt"/>
              <a:buAutoNum type="arabicPeriod" startAt="4"/>
            </a:pPr>
            <a:r>
              <a:rPr kumimoji="1" lang="ja-JP" altLang="en-US" dirty="0" smtClean="0"/>
              <a:t>２つの平均平方の比が</a:t>
            </a:r>
            <a:r>
              <a:rPr kumimoji="1" lang="ja-JP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kumimoji="1" lang="ja-JP" altLang="en-US" dirty="0" smtClean="0"/>
              <a:t>分布に従うことを説明する．ここでは数理の説明はしない．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017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kumimoji="1" lang="ja-JP" altLang="en-US" dirty="0" smtClean="0"/>
              <a:t>より複雑なデザイン（たとえば，２要因デザイン）での平方和の分解は，</a:t>
            </a:r>
            <a:r>
              <a:rPr kumimoji="1" lang="en-US" altLang="ja-JP" dirty="0" smtClean="0"/>
              <a:t>R</a:t>
            </a:r>
            <a:r>
              <a:rPr lang="ja-JP" altLang="en-US" dirty="0"/>
              <a:t> </a:t>
            </a:r>
            <a:r>
              <a:rPr kumimoji="1" lang="ja-JP" altLang="en-US" dirty="0" smtClean="0"/>
              <a:t>を用いて体験的に理解する．正しい分解だけでなく，さまざまな分解を行う．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034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kumimoji="1" lang="ja-JP" altLang="en-US" dirty="0" smtClean="0"/>
              <a:t>１要因母数モデルの説明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１要因の母数モデルを説明する．学生はテキストに示されたデータの一部を分解する</a:t>
            </a:r>
            <a:r>
              <a:rPr lang="ja-JP" altLang="en-US" dirty="0" smtClean="0"/>
              <a:t>．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24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7.3. ANOVA </a:t>
            </a:r>
            <a:r>
              <a:rPr kumimoji="1" lang="ja-JP" altLang="en-US" dirty="0" smtClean="0"/>
              <a:t>モデル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条件</a:t>
            </a:r>
            <a:r>
              <a:rPr kumimoji="1" lang="ja-JP" alt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kumimoji="1" lang="ja-JP" altLang="en-US" dirty="0" smtClean="0"/>
              <a:t>の，</a:t>
            </a:r>
            <a:r>
              <a:rPr kumimoji="1" lang="en-US" altLang="ja-JP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番目の値は，次のようなモデルで決定された</a:t>
            </a:r>
            <a:r>
              <a:rPr lang="ja-JP" altLang="en-US" dirty="0" smtClean="0"/>
              <a:t>と考える．つまり，全体の平均に，この条件（水準）に所属したことの効果が加えられる．さらに，ランダムな誤差が加わる．この誤差は，</a:t>
            </a:r>
            <a:r>
              <a:rPr lang="ja-JP" altLang="en-US" u="sng" dirty="0" smtClean="0">
                <a:solidFill>
                  <a:srgbClr val="FF0000"/>
                </a:solidFill>
              </a:rPr>
              <a:t>誤差項</a:t>
            </a:r>
            <a:r>
              <a:rPr lang="ja-JP" altLang="en-US" dirty="0" smtClean="0"/>
              <a:t>（</a:t>
            </a:r>
            <a:r>
              <a:rPr lang="en-US" altLang="ja-JP" dirty="0" smtClean="0"/>
              <a:t>error term</a:t>
            </a:r>
            <a:r>
              <a:rPr lang="ja-JP" altLang="en-US" dirty="0" smtClean="0"/>
              <a:t>）あるいは</a:t>
            </a:r>
            <a:r>
              <a:rPr lang="ja-JP" altLang="en-US" u="sng" dirty="0" smtClean="0">
                <a:solidFill>
                  <a:srgbClr val="FF0000"/>
                </a:solidFill>
              </a:rPr>
              <a:t>残差項</a:t>
            </a:r>
            <a:r>
              <a:rPr lang="ja-JP" altLang="en-US" dirty="0" smtClean="0"/>
              <a:t>（</a:t>
            </a:r>
            <a:r>
              <a:rPr lang="en-US" altLang="ja-JP" dirty="0" smtClean="0"/>
              <a:t>residual term</a:t>
            </a:r>
            <a:r>
              <a:rPr lang="ja-JP" altLang="en-US" dirty="0" smtClean="0"/>
              <a:t>）と呼ばれる．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899592" y="4725144"/>
          <a:ext cx="3768999" cy="906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数式" r:id="rId3" imgW="1002865" imgH="241195" progId="Equation.3">
                  <p:embed/>
                </p:oleObj>
              </mc:Choice>
              <mc:Fallback>
                <p:oleObj name="数式" r:id="rId3" imgW="100286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725144"/>
                        <a:ext cx="3768999" cy="906468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788024" y="4797152"/>
            <a:ext cx="41504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注意：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右辺での確率変数は</a:t>
            </a:r>
            <a:r>
              <a:rPr kumimoji="1" lang="ja-JP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1" lang="en-US" altLang="ja-JP" sz="2400" i="1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ja-JP" altLang="en-US" sz="2400" dirty="0" smtClean="0"/>
              <a:t>のみ．</a:t>
            </a:r>
            <a:endParaRPr kumimoji="1" lang="en-US" altLang="ja-JP" sz="2400" dirty="0" smtClean="0"/>
          </a:p>
          <a:p>
            <a:r>
              <a:rPr lang="el-GR" altLang="ja-JP" sz="2400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 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ja-JP" sz="24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sz="2400" baseline="-25000" dirty="0" smtClean="0"/>
              <a:t> </a:t>
            </a:r>
            <a:r>
              <a:rPr lang="ja-JP" altLang="en-US" sz="2400" dirty="0" smtClean="0"/>
              <a:t>は，未知だが確定値．</a:t>
            </a:r>
            <a:endParaRPr kumimoji="1" lang="ja-JP" altLang="en-US" sz="2400" dirty="0"/>
          </a:p>
        </p:txBody>
      </p:sp>
      <p:sp>
        <p:nvSpPr>
          <p:cNvPr id="6" name="角丸四角形 5"/>
          <p:cNvSpPr/>
          <p:nvPr/>
        </p:nvSpPr>
        <p:spPr>
          <a:xfrm>
            <a:off x="395536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77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関心</a:t>
            </a:r>
            <a:r>
              <a:rPr lang="ja-JP" altLang="en-US" dirty="0" smtClean="0"/>
              <a:t>領域：数学教育</a:t>
            </a:r>
            <a:endParaRPr lang="en-US" altLang="ja-JP" dirty="0" smtClean="0"/>
          </a:p>
          <a:p>
            <a:pPr lvl="1"/>
            <a:r>
              <a:rPr lang="ja-JP" altLang="en-US" dirty="0"/>
              <a:t>数学教育</a:t>
            </a:r>
            <a:r>
              <a:rPr lang="ja-JP" altLang="en-US" dirty="0" smtClean="0"/>
              <a:t>の一領域として，統計学</a:t>
            </a:r>
            <a:r>
              <a:rPr lang="ja-JP" altLang="en-US" dirty="0"/>
              <a:t>教育</a:t>
            </a:r>
            <a:r>
              <a:rPr lang="ja-JP" altLang="en-US" dirty="0" smtClean="0"/>
              <a:t>に興味を持っている．統計学の専門家ではない．</a:t>
            </a:r>
            <a:endParaRPr lang="en-US" altLang="ja-JP" dirty="0" smtClean="0"/>
          </a:p>
          <a:p>
            <a:r>
              <a:rPr kumimoji="1" lang="ja-JP" altLang="en-US" dirty="0" smtClean="0"/>
              <a:t>バックグラウンド：認知科学，教育心理学，教育工学，脳科学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使える道具</a:t>
            </a:r>
            <a:r>
              <a:rPr lang="ja-JP" altLang="en-US" dirty="0" smtClean="0"/>
              <a:t>は何でも使うが（</a:t>
            </a:r>
            <a:r>
              <a:rPr lang="ja-JP" altLang="en-US" dirty="0"/>
              <a:t>認知</a:t>
            </a:r>
            <a:r>
              <a:rPr lang="ja-JP" altLang="en-US" dirty="0" smtClean="0"/>
              <a:t>モデリング</a:t>
            </a:r>
            <a:r>
              <a:rPr lang="en-US" altLang="ja-JP" dirty="0" smtClean="0"/>
              <a:t>[ACT-R]</a:t>
            </a:r>
            <a:r>
              <a:rPr lang="ja-JP" altLang="en-US" dirty="0" err="1" smtClean="0"/>
              <a:t>，</a:t>
            </a:r>
            <a:r>
              <a:rPr lang="ja-JP" altLang="en-US" dirty="0" smtClean="0"/>
              <a:t>心理学実験，</a:t>
            </a:r>
            <a:r>
              <a:rPr lang="en-US" altLang="ja-JP" dirty="0" smtClean="0"/>
              <a:t>fMRI</a:t>
            </a:r>
            <a:r>
              <a:rPr lang="ja-JP" altLang="en-US" dirty="0" smtClean="0"/>
              <a:t>），近年は実践研究が主．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8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</a:t>
            </a:r>
            <a:r>
              <a:rPr lang="ja-JP" altLang="en-US" dirty="0" smtClean="0"/>
              <a:t>問題１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表</a:t>
            </a:r>
            <a:r>
              <a:rPr kumimoji="1" lang="en-US" altLang="ja-JP" dirty="0" smtClean="0"/>
              <a:t>7.1</a:t>
            </a:r>
            <a:r>
              <a:rPr kumimoji="1" lang="ja-JP" altLang="en-US" dirty="0" smtClean="0"/>
              <a:t>（テキスト </a:t>
            </a:r>
            <a:r>
              <a:rPr kumimoji="1" lang="en-US" altLang="ja-JP" dirty="0" smtClean="0"/>
              <a:t>p.181</a:t>
            </a:r>
            <a:r>
              <a:rPr kumimoji="1" lang="ja-JP" altLang="en-US" dirty="0" smtClean="0"/>
              <a:t>）に示されている，各個人の成績（パズルの正解数）</a:t>
            </a:r>
            <a:r>
              <a:rPr lang="ja-JP" altLang="en-US" dirty="0" smtClean="0"/>
              <a:t>を，全体平均（の推定値），要因の効果（同），誤差（同）に分解せよ．各条件の先頭から３人について行えばよい．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071538" y="4071942"/>
          <a:ext cx="7572429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43"/>
                <a:gridCol w="2524143"/>
                <a:gridCol w="2524143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監視なし</a:t>
                      </a:r>
                      <a:r>
                        <a:rPr kumimoji="1" lang="en-US" altLang="ja-JP" sz="2400" dirty="0" smtClean="0"/>
                        <a:t>―</a:t>
                      </a:r>
                      <a:r>
                        <a:rPr kumimoji="1" lang="ja-JP" altLang="en-US" sz="2400" dirty="0" smtClean="0"/>
                        <a:t>隔離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監視なし</a:t>
                      </a:r>
                      <a:r>
                        <a:rPr kumimoji="1" lang="en-US" altLang="ja-JP" sz="2400" dirty="0" smtClean="0"/>
                        <a:t>―</a:t>
                      </a:r>
                      <a:r>
                        <a:rPr kumimoji="1" lang="ja-JP" altLang="en-US" sz="2400" dirty="0" smtClean="0"/>
                        <a:t>共作業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監視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516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9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8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4516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6</a:t>
                      </a:r>
                    </a:p>
                  </a:txBody>
                  <a:tcPr/>
                </a:tc>
              </a:tr>
              <a:tr h="4516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10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10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01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054857"/>
              </p:ext>
            </p:extLst>
          </p:nvPr>
        </p:nvGraphicFramePr>
        <p:xfrm>
          <a:off x="899592" y="1844824"/>
          <a:ext cx="6172200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監視なし－隔離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監視なし－共作業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監視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9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…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…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…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752688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139802"/>
              </p:ext>
            </p:extLst>
          </p:nvPr>
        </p:nvGraphicFramePr>
        <p:xfrm>
          <a:off x="7164288" y="4149080"/>
          <a:ext cx="170656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数式" r:id="rId3" imgW="545760" imgH="203040" progId="Equation.3">
                  <p:embed/>
                </p:oleObj>
              </mc:Choice>
              <mc:Fallback>
                <p:oleObj name="数式" r:id="rId3" imgW="545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4149080"/>
                        <a:ext cx="1706562" cy="6350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595268"/>
              </p:ext>
            </p:extLst>
          </p:nvPr>
        </p:nvGraphicFramePr>
        <p:xfrm>
          <a:off x="1259632" y="4149080"/>
          <a:ext cx="1524875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数式" r:id="rId5" imgW="571320" imgH="215640" progId="Equation.3">
                  <p:embed/>
                </p:oleObj>
              </mc:Choice>
              <mc:Fallback>
                <p:oleObj name="数式" r:id="rId5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149080"/>
                        <a:ext cx="1524875" cy="576064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400812"/>
              </p:ext>
            </p:extLst>
          </p:nvPr>
        </p:nvGraphicFramePr>
        <p:xfrm>
          <a:off x="3203848" y="4149080"/>
          <a:ext cx="159226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数式" r:id="rId7" imgW="596880" imgH="215640" progId="Equation.3">
                  <p:embed/>
                </p:oleObj>
              </mc:Choice>
              <mc:Fallback>
                <p:oleObj name="数式" r:id="rId7" imgW="596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149080"/>
                        <a:ext cx="1592262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431197"/>
              </p:ext>
            </p:extLst>
          </p:nvPr>
        </p:nvGraphicFramePr>
        <p:xfrm>
          <a:off x="5372621" y="4149080"/>
          <a:ext cx="1389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数式" r:id="rId9" imgW="520560" imgH="228600" progId="Equation.3">
                  <p:embed/>
                </p:oleObj>
              </mc:Choice>
              <mc:Fallback>
                <p:oleObj name="数式" r:id="rId9" imgW="520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621" y="4149080"/>
                        <a:ext cx="13890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上カーブ矢印 9"/>
          <p:cNvSpPr/>
          <p:nvPr/>
        </p:nvSpPr>
        <p:spPr>
          <a:xfrm flipH="1">
            <a:off x="2411760" y="4869160"/>
            <a:ext cx="5040560" cy="792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88024" y="5661248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+1.8</a:t>
            </a:r>
            <a:endParaRPr kumimoji="1" lang="ja-JP" altLang="en-US" sz="2800" dirty="0"/>
          </a:p>
        </p:txBody>
      </p:sp>
      <p:sp>
        <p:nvSpPr>
          <p:cNvPr id="12" name="右カーブ矢印 11"/>
          <p:cNvSpPr/>
          <p:nvPr/>
        </p:nvSpPr>
        <p:spPr>
          <a:xfrm flipV="1">
            <a:off x="1187624" y="2420888"/>
            <a:ext cx="360040" cy="15841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5857" y="2951366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+1.2</a:t>
            </a:r>
            <a:endParaRPr kumimoji="1" lang="ja-JP" altLang="en-US" sz="2800" dirty="0"/>
          </a:p>
        </p:txBody>
      </p:sp>
      <p:sp>
        <p:nvSpPr>
          <p:cNvPr id="14" name="角丸四角形 13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23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642910" y="571480"/>
          <a:ext cx="5929354" cy="5824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数式" r:id="rId3" imgW="2171700" imgH="2133600" progId="Equation.3">
                  <p:embed/>
                </p:oleObj>
              </mc:Choice>
              <mc:Fallback>
                <p:oleObj name="数式" r:id="rId3" imgW="2171700" imgH="213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571480"/>
                        <a:ext cx="5929354" cy="58244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143636" y="121442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全体平均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57950" y="3214686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要因の効果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86578" y="514351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誤差項</a:t>
            </a:r>
            <a:endParaRPr kumimoji="1" lang="ja-JP" altLang="en-US" sz="2800" dirty="0"/>
          </a:p>
        </p:txBody>
      </p:sp>
      <p:sp>
        <p:nvSpPr>
          <p:cNvPr id="8" name="角丸四角形 7"/>
          <p:cNvSpPr/>
          <p:nvPr/>
        </p:nvSpPr>
        <p:spPr>
          <a:xfrm>
            <a:off x="6588224" y="260648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72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ja-JP" altLang="en-US" dirty="0"/>
              <a:t>平方和の分解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ja-JP" altLang="en-US" dirty="0"/>
              <a:t>平方和が分解できることを説明する．証明を示す</a:t>
            </a:r>
            <a:r>
              <a:rPr lang="ja-JP" altLang="en-US" dirty="0" smtClean="0"/>
              <a:t>．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3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7.4. </a:t>
            </a:r>
            <a:r>
              <a:rPr kumimoji="1" lang="ja-JP" altLang="en-US" dirty="0" smtClean="0"/>
              <a:t>平方和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要因の効果（の推定値）が十分に大きければ，帰無仮説は棄却される．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推定値の違いが</a:t>
            </a:r>
            <a:r>
              <a:rPr lang="ja-JP" altLang="en-US" dirty="0"/>
              <a:t>大きくなる</a:t>
            </a:r>
            <a:r>
              <a:rPr lang="ja-JP" altLang="en-US" dirty="0" smtClean="0"/>
              <a:t>と，「</a:t>
            </a:r>
            <a:r>
              <a:rPr kumimoji="1" lang="ja-JP" altLang="en-US" dirty="0" smtClean="0"/>
              <a:t>正しい値はすべてゼロだが，偶然にゼロとはかなり異なった推定値になった」とは考えにくい．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帰無仮説が棄却されれば，どの水準に属しているかによって，従属変数の値が異なると言える．</a:t>
            </a:r>
            <a:endParaRPr kumimoji="1" lang="en-US" altLang="ja-JP" dirty="0" smtClean="0"/>
          </a:p>
          <a:p>
            <a:r>
              <a:rPr lang="ja-JP" altLang="en-US" u="sng" dirty="0" smtClean="0"/>
              <a:t>これを検討するために，分散（</a:t>
            </a:r>
            <a:r>
              <a:rPr lang="ja-JP" altLang="en-US" u="sng" dirty="0" smtClean="0">
                <a:solidFill>
                  <a:srgbClr val="FF0000"/>
                </a:solidFill>
              </a:rPr>
              <a:t>平方和</a:t>
            </a:r>
            <a:r>
              <a:rPr lang="ja-JP" altLang="en-US" u="sng" dirty="0" smtClean="0"/>
              <a:t>）を持ち出すのが，分散分析のアイデア．</a:t>
            </a:r>
            <a:endParaRPr lang="en-US" altLang="ja-JP" u="sng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91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全平方和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u="sng" dirty="0" smtClean="0">
                <a:solidFill>
                  <a:srgbClr val="FF0000"/>
                </a:solidFill>
              </a:rPr>
              <a:t>全平方和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total sum of squares</a:t>
            </a:r>
            <a:r>
              <a:rPr kumimoji="1" lang="ja-JP" altLang="en-US" dirty="0" smtClean="0"/>
              <a:t>）</a:t>
            </a:r>
            <a:r>
              <a:rPr lang="ja-JP" altLang="en-US" dirty="0" smtClean="0"/>
              <a:t>：各測定値と全体での平均との差の２乗和．すべての水準を合わせて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/>
              <a:t> </a:t>
            </a:r>
            <a:r>
              <a:rPr lang="ja-JP" altLang="en-US" dirty="0" smtClean="0"/>
              <a:t>個の測定値があるとして，</a:t>
            </a:r>
            <a:endParaRPr lang="en-US" altLang="ja-JP" dirty="0" smtClean="0"/>
          </a:p>
          <a:p>
            <a:endParaRPr kumimoji="1" lang="en-US" altLang="ja-JP" dirty="0" smtClean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571736" y="3286124"/>
          <a:ext cx="2995613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数式" r:id="rId3" imgW="1257300" imgH="431800" progId="Equation.3">
                  <p:embed/>
                </p:oleObj>
              </mc:Choice>
              <mc:Fallback>
                <p:oleObj name="数式" r:id="rId3" imgW="1257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3286124"/>
                        <a:ext cx="2995613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051720" y="4509120"/>
            <a:ext cx="6244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これを</a:t>
            </a:r>
            <a:r>
              <a:rPr lang="ja-JP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ja-JP" altLang="en-US" sz="2400" dirty="0" smtClean="0"/>
              <a:t>あるいは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400" dirty="0" smtClean="0"/>
              <a:t> – 1 </a:t>
            </a:r>
            <a:r>
              <a:rPr lang="ja-JP" altLang="en-US" sz="2400" dirty="0" smtClean="0"/>
              <a:t>で割ったものが分散．</a:t>
            </a:r>
            <a:endParaRPr kumimoji="1" lang="ja-JP" altLang="en-US" sz="2400" dirty="0"/>
          </a:p>
        </p:txBody>
      </p:sp>
      <p:sp>
        <p:nvSpPr>
          <p:cNvPr id="6" name="角丸四角形 5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69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水準が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dirty="0" smtClean="0"/>
              <a:t> </a:t>
            </a:r>
            <a:r>
              <a:rPr lang="ja-JP" altLang="en-US" dirty="0" smtClean="0"/>
              <a:t>個あって，それぞれに属する測定値が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, …, 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dirty="0" smtClean="0"/>
              <a:t> </a:t>
            </a:r>
            <a:r>
              <a:rPr lang="ja-JP" altLang="en-US" dirty="0" smtClean="0"/>
              <a:t>個であるとすると，</a:t>
            </a:r>
            <a:endParaRPr lang="en-US" altLang="ja-JP" dirty="0" smtClean="0"/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1475656" y="2780928"/>
          <a:ext cx="3063875" cy="191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数式" r:id="rId3" imgW="1460500" imgH="914400" progId="Equation.3">
                  <p:embed/>
                </p:oleObj>
              </mc:Choice>
              <mc:Fallback>
                <p:oleObj name="数式" r:id="rId3" imgW="14605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780928"/>
                        <a:ext cx="3063875" cy="191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004048" y="2996952"/>
            <a:ext cx="338426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第１水準での平方和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＋ 第２水準の平方和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＋ </a:t>
            </a:r>
            <a:r>
              <a:rPr lang="en-US" altLang="ja-JP" sz="2800" dirty="0" smtClean="0"/>
              <a:t>…..</a:t>
            </a:r>
          </a:p>
          <a:p>
            <a:r>
              <a:rPr kumimoji="1" lang="ja-JP" altLang="en-US" sz="2800" dirty="0" smtClean="0"/>
              <a:t>＋ 第</a:t>
            </a:r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1" lang="ja-JP" altLang="en-US" sz="2800" dirty="0" smtClean="0"/>
              <a:t>水準の平方和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486916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例題（監視が課題成績</a:t>
            </a:r>
            <a:r>
              <a:rPr lang="ja-JP" altLang="en-US" sz="2400" dirty="0" smtClean="0"/>
              <a:t>に及ぼす</a:t>
            </a:r>
            <a:r>
              <a:rPr kumimoji="1" lang="ja-JP" altLang="en-US" sz="2400" dirty="0" smtClean="0"/>
              <a:t>影響）では，</a:t>
            </a:r>
            <a:r>
              <a:rPr lang="ja-JP" altLang="en-US" sz="2400" dirty="0" smtClean="0"/>
              <a:t>３</a:t>
            </a:r>
            <a:r>
              <a:rPr kumimoji="1" lang="ja-JP" altLang="en-US" sz="2400" dirty="0" smtClean="0"/>
              <a:t>条件の人数がすべて等しいので，</a:t>
            </a:r>
            <a:endParaRPr kumimoji="1" lang="ja-JP" altLang="en-US" sz="2400" dirty="0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3923928" y="5373216"/>
          <a:ext cx="306387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数式" r:id="rId5" imgW="1459866" imgH="444307" progId="Equation.3">
                  <p:embed/>
                </p:oleObj>
              </mc:Choice>
              <mc:Fallback>
                <p:oleObj name="数式" r:id="rId5" imgW="145986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5373216"/>
                        <a:ext cx="306387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8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平方和の分解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個々の測定値の変動（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全平方和</a:t>
            </a:r>
            <a:r>
              <a:rPr kumimoji="1" lang="ja-JP" altLang="en-US" dirty="0" smtClean="0"/>
              <a:t>）を，注目した要因における</a:t>
            </a:r>
            <a:r>
              <a:rPr kumimoji="1" lang="ja-JP" altLang="en-US" u="sng" dirty="0" smtClean="0"/>
              <a:t>水準の違いによる変動</a:t>
            </a:r>
            <a:r>
              <a:rPr kumimoji="1" lang="ja-JP" altLang="en-US" dirty="0" smtClean="0"/>
              <a:t>と，</a:t>
            </a:r>
            <a:r>
              <a:rPr kumimoji="1" lang="ja-JP" altLang="en-US" u="sng" dirty="0" smtClean="0"/>
              <a:t>誤差による変動</a:t>
            </a:r>
            <a:r>
              <a:rPr kumimoji="1" lang="ja-JP" altLang="en-US" dirty="0" smtClean="0"/>
              <a:t>に分解する．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ANOVA </a:t>
            </a:r>
            <a:r>
              <a:rPr kumimoji="1" lang="ja-JP" altLang="en-US" dirty="0" smtClean="0"/>
              <a:t>モデル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r>
              <a:rPr lang="ja-JP" altLang="en-US" dirty="0" smtClean="0"/>
              <a:t>推定</a:t>
            </a:r>
            <a:endParaRPr kumimoji="1" lang="ja-JP" altLang="en-US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3714743" y="3143248"/>
          <a:ext cx="3571901" cy="1479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数式" r:id="rId3" imgW="1778000" imgH="736600" progId="Equation.3">
                  <p:embed/>
                </p:oleObj>
              </mc:Choice>
              <mc:Fallback>
                <p:oleObj name="数式" r:id="rId3" imgW="17780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3" y="3143248"/>
                        <a:ext cx="3571901" cy="14795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214546" y="4643446"/>
          <a:ext cx="40957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数式" r:id="rId5" imgW="1688367" imgH="241195" progId="Equation.3">
                  <p:embed/>
                </p:oleObj>
              </mc:Choice>
              <mc:Fallback>
                <p:oleObj name="数式" r:id="rId5" imgW="168836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4643446"/>
                        <a:ext cx="409575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2285984" y="5357826"/>
            <a:ext cx="57864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右辺を整理すると左辺になることを確認</a:t>
            </a:r>
            <a:endParaRPr kumimoji="1" lang="ja-JP" altLang="en-US" sz="2400" dirty="0"/>
          </a:p>
        </p:txBody>
      </p:sp>
      <p:sp>
        <p:nvSpPr>
          <p:cNvPr id="7" name="角丸四角形 6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57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モデル：</a:t>
            </a:r>
            <a:endParaRPr kumimoji="1" lang="en-US" altLang="ja-JP" dirty="0" smtClean="0"/>
          </a:p>
          <a:p>
            <a:r>
              <a:rPr kumimoji="1" lang="ja-JP" altLang="en-US" dirty="0" smtClean="0"/>
              <a:t>推定：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平方和に関して，同様の関係が成り立つ．</a:t>
            </a:r>
            <a:endParaRPr kumimoji="1" lang="ja-JP" altLang="en-US" dirty="0"/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1331640" y="5085184"/>
          <a:ext cx="6473825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数式" r:id="rId3" imgW="3086100" imgH="469900" progId="Equation.3">
                  <p:embed/>
                </p:oleObj>
              </mc:Choice>
              <mc:Fallback>
                <p:oleObj name="数式" r:id="rId3" imgW="30861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085184"/>
                        <a:ext cx="6473825" cy="985838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2339752" y="2204864"/>
          <a:ext cx="40957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数式" r:id="rId5" imgW="1688367" imgH="241195" progId="Equation.3">
                  <p:embed/>
                </p:oleObj>
              </mc:Choice>
              <mc:Fallback>
                <p:oleObj name="数式" r:id="rId5" imgW="168836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204864"/>
                        <a:ext cx="409575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2339752" y="1556792"/>
          <a:ext cx="41878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数式" r:id="rId7" imgW="1727200" imgH="241300" progId="Equation.3">
                  <p:embed/>
                </p:oleObj>
              </mc:Choice>
              <mc:Fallback>
                <p:oleObj name="数式" r:id="rId7" imgW="1727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556792"/>
                        <a:ext cx="418782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423283"/>
              </p:ext>
            </p:extLst>
          </p:nvPr>
        </p:nvGraphicFramePr>
        <p:xfrm>
          <a:off x="2771800" y="2852936"/>
          <a:ext cx="1800200" cy="1708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数式" r:id="rId9" imgW="749160" imgH="711000" progId="Equation.3">
                  <p:embed/>
                </p:oleObj>
              </mc:Choice>
              <mc:Fallback>
                <p:oleObj name="数式" r:id="rId9" imgW="7491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852936"/>
                        <a:ext cx="1800200" cy="17086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06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2571736" y="2928934"/>
            <a:ext cx="1285884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571472" y="642918"/>
          <a:ext cx="7557388" cy="321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数式" r:id="rId3" imgW="3403600" imgH="1447800" progId="Equation.3">
                  <p:embed/>
                </p:oleObj>
              </mc:Choice>
              <mc:Fallback>
                <p:oleObj name="数式" r:id="rId3" imgW="3403600" imgH="144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642918"/>
                        <a:ext cx="7557388" cy="3214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214414" y="4643446"/>
            <a:ext cx="7157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1" lang="en-US" altLang="ja-JP" sz="2400" dirty="0" smtClean="0"/>
              <a:t> = 1,2, 3, … </a:t>
            </a:r>
            <a:r>
              <a:rPr kumimoji="1" lang="ja-JP" altLang="en-US" sz="2400" dirty="0" smtClean="0"/>
              <a:t>において，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,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sz="2400" baseline="-25000" dirty="0" smtClean="0"/>
              <a:t>2</a:t>
            </a:r>
            <a:r>
              <a:rPr kumimoji="1" lang="en-US" altLang="ja-JP" sz="2400" dirty="0" smtClean="0"/>
              <a:t>,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sz="2400" baseline="-25000" dirty="0" smtClean="0"/>
              <a:t>3</a:t>
            </a:r>
            <a:r>
              <a:rPr kumimoji="1" lang="en-US" altLang="ja-JP" sz="2400" dirty="0" smtClean="0"/>
              <a:t>, … </a:t>
            </a:r>
            <a:r>
              <a:rPr lang="ja-JP" altLang="en-US" sz="2400" dirty="0" smtClean="0"/>
              <a:t>回加算されている．</a:t>
            </a:r>
            <a:endParaRPr kumimoji="1" lang="ja-JP" altLang="en-US" sz="2400" dirty="0"/>
          </a:p>
        </p:txBody>
      </p:sp>
      <p:cxnSp>
        <p:nvCxnSpPr>
          <p:cNvPr id="8" name="直線矢印コネクタ 7"/>
          <p:cNvCxnSpPr/>
          <p:nvPr/>
        </p:nvCxnSpPr>
        <p:spPr>
          <a:xfrm rot="5400000" flipH="1" flipV="1">
            <a:off x="2893207" y="4179099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2214546" y="5143512"/>
          <a:ext cx="3955277" cy="942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数式" r:id="rId5" imgW="1917700" imgH="457200" progId="Equation.3">
                  <p:embed/>
                </p:oleObj>
              </mc:Choice>
              <mc:Fallback>
                <p:oleObj name="数式" r:id="rId5" imgW="1917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5143512"/>
                        <a:ext cx="3955277" cy="9429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6228184" y="464314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67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この話題提供で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数学教育に関心を持って実践と研究を行っているので，相手が文系学生でも，</a:t>
            </a:r>
            <a:r>
              <a:rPr kumimoji="1" lang="ja-JP" altLang="en-US" u="sng" dirty="0" smtClean="0"/>
              <a:t>数学からなるべく逃げずに統計学を教えたい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分散</a:t>
            </a:r>
            <a:r>
              <a:rPr lang="ja-JP" altLang="en-US" dirty="0" smtClean="0"/>
              <a:t>分析の教育での具体例を示す．</a:t>
            </a:r>
            <a:endParaRPr lang="en-US" altLang="ja-JP" dirty="0" smtClean="0"/>
          </a:p>
          <a:p>
            <a:pPr lvl="1"/>
            <a:r>
              <a:rPr lang="ja-JP" altLang="en-US" dirty="0"/>
              <a:t>現状の</a:t>
            </a:r>
            <a:r>
              <a:rPr lang="ja-JP" altLang="en-US" dirty="0" smtClean="0"/>
              <a:t>問題点を述べるので，改善のヒントがいただければうれしい．</a:t>
            </a:r>
            <a:endParaRPr lang="en-US" altLang="ja-JP" dirty="0" smtClean="0"/>
          </a:p>
          <a:p>
            <a:r>
              <a:rPr lang="ja-JP" altLang="en-US" dirty="0" smtClean="0"/>
              <a:t>時代に即した分散</a:t>
            </a:r>
            <a:r>
              <a:rPr lang="ja-JP" altLang="en-US" dirty="0"/>
              <a:t>分析</a:t>
            </a:r>
            <a:r>
              <a:rPr lang="ja-JP" altLang="en-US" dirty="0" smtClean="0"/>
              <a:t>の教育については，星野先生，井関先生におまかせ．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13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000760" y="1700808"/>
            <a:ext cx="1785950" cy="11430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453752"/>
              </p:ext>
            </p:extLst>
          </p:nvPr>
        </p:nvGraphicFramePr>
        <p:xfrm>
          <a:off x="1331640" y="1750207"/>
          <a:ext cx="6250826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数式" r:id="rId3" imgW="2857500" imgH="457200" progId="Equation.3">
                  <p:embed/>
                </p:oleObj>
              </mc:Choice>
              <mc:Fallback>
                <p:oleObj name="数式" r:id="rId3" imgW="2857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750207"/>
                        <a:ext cx="6250826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123728" y="4038867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第</a:t>
            </a:r>
            <a:r>
              <a:rPr lang="ja-JP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ja-JP" altLang="en-US" sz="2400" dirty="0" smtClean="0"/>
              <a:t>水準における，各測定値と平均値との偏差をすべて加えている．これはゼロになる．</a:t>
            </a:r>
            <a:endParaRPr lang="en-US" altLang="ja-JP" sz="2400" dirty="0" smtClean="0"/>
          </a:p>
        </p:txBody>
      </p:sp>
      <p:cxnSp>
        <p:nvCxnSpPr>
          <p:cNvPr id="6" name="直線矢印コネクタ 5"/>
          <p:cNvCxnSpPr/>
          <p:nvPr/>
        </p:nvCxnSpPr>
        <p:spPr>
          <a:xfrm rot="5400000" flipH="1" flipV="1">
            <a:off x="6324613" y="3389067"/>
            <a:ext cx="78581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角丸四角形 6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級内平均平方による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母集団分散の推定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ja-JP" altLang="en-US" dirty="0" smtClean="0"/>
              <a:t>級内平均平方は</a:t>
            </a:r>
            <a:r>
              <a:rPr lang="ja-JP" altLang="en-US" dirty="0"/>
              <a:t>，帰無仮説の真偽によらず，（すべての水準で等しいと仮定される）母集団分散の不偏推定量であることを説明する．証明を示す</a:t>
            </a:r>
            <a:r>
              <a:rPr lang="ja-JP" altLang="en-US" dirty="0" smtClean="0"/>
              <a:t>．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級内平均平方と母集団分散の推定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ja-JP" altLang="en-US" dirty="0" smtClean="0"/>
              <a:t>級内平方和を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 - J </a:t>
            </a:r>
            <a:r>
              <a:rPr lang="ja-JP" altLang="en-US" dirty="0" smtClean="0"/>
              <a:t>で割った</a:t>
            </a:r>
            <a:r>
              <a:rPr lang="ja-JP" altLang="en-US" u="sng" dirty="0" smtClean="0">
                <a:solidFill>
                  <a:srgbClr val="FF0000"/>
                </a:solidFill>
              </a:rPr>
              <a:t>級内平均平方</a:t>
            </a:r>
            <a:r>
              <a:rPr lang="ja-JP" altLang="en-US" dirty="0" smtClean="0"/>
              <a:t>（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US" altLang="ja-JP" i="1" baseline="-25000" dirty="0" err="1" smtClean="0">
                <a:latin typeface="Times New Roman" pitchFamily="18" charset="0"/>
                <a:cs typeface="Times New Roman" pitchFamily="18" charset="0"/>
              </a:rPr>
              <a:t>within</a:t>
            </a:r>
            <a:r>
              <a:rPr lang="en-US" altLang="ja-JP" dirty="0" smtClean="0"/>
              <a:t>: mean square within</a:t>
            </a:r>
            <a:r>
              <a:rPr lang="ja-JP" altLang="en-US" dirty="0" smtClean="0"/>
              <a:t>）は，</a:t>
            </a:r>
            <a:r>
              <a:rPr lang="ja-JP" altLang="en-US" u="sng" dirty="0" smtClean="0"/>
              <a:t>帰無仮説の真偽によらず</a:t>
            </a:r>
            <a:r>
              <a:rPr lang="ja-JP" altLang="en-US" dirty="0" smtClean="0"/>
              <a:t>，</a:t>
            </a:r>
            <a:r>
              <a:rPr lang="ja-JP" altLang="en-US" u="sng" dirty="0" smtClean="0"/>
              <a:t>母集団分散 </a:t>
            </a:r>
            <a:r>
              <a:rPr lang="en-US" altLang="ja-JP" i="1" u="sng" dirty="0" smtClean="0"/>
              <a:t>σ</a:t>
            </a:r>
            <a:r>
              <a:rPr lang="en-US" altLang="ja-JP" u="sng" baseline="30000" dirty="0" smtClean="0"/>
              <a:t>2</a:t>
            </a:r>
            <a:r>
              <a:rPr lang="en-US" altLang="ja-JP" u="sng" dirty="0" smtClean="0"/>
              <a:t> </a:t>
            </a:r>
            <a:r>
              <a:rPr lang="ja-JP" altLang="en-US" u="sng" dirty="0" smtClean="0"/>
              <a:t>の不偏推定量</a:t>
            </a:r>
            <a:r>
              <a:rPr lang="ja-JP" altLang="en-US" dirty="0" smtClean="0"/>
              <a:t>となる．</a:t>
            </a: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881716"/>
              </p:ext>
            </p:extLst>
          </p:nvPr>
        </p:nvGraphicFramePr>
        <p:xfrm>
          <a:off x="2123728" y="4293096"/>
          <a:ext cx="487362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数式" r:id="rId3" imgW="2032000" imgH="469900" progId="Equation.3">
                  <p:embed/>
                </p:oleObj>
              </mc:Choice>
              <mc:Fallback>
                <p:oleObj name="数式" r:id="rId3" imgW="20320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293096"/>
                        <a:ext cx="4873625" cy="1127125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979711" y="5536396"/>
            <a:ext cx="5974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N - J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smtClean="0"/>
              <a:t>を，級内平方和の</a:t>
            </a:r>
            <a:r>
              <a:rPr kumimoji="1" lang="ja-JP" altLang="en-US" sz="2800" u="sng" dirty="0" smtClean="0">
                <a:solidFill>
                  <a:srgbClr val="FF0000"/>
                </a:solidFill>
              </a:rPr>
              <a:t>自由度</a:t>
            </a:r>
            <a:r>
              <a:rPr kumimoji="1" lang="ja-JP" altLang="en-US" sz="2800" dirty="0" smtClean="0"/>
              <a:t>と呼ぶ．</a:t>
            </a:r>
            <a:endParaRPr kumimoji="1" lang="ja-JP" altLang="en-US" sz="2800" dirty="0"/>
          </a:p>
        </p:txBody>
      </p:sp>
      <p:sp>
        <p:nvSpPr>
          <p:cNvPr id="6" name="角丸四角形 5"/>
          <p:cNvSpPr/>
          <p:nvPr/>
        </p:nvSpPr>
        <p:spPr>
          <a:xfrm>
            <a:off x="179512" y="1268760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08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第１水準の分散の推定量：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第２水準の分散の推定量：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等しい母集団分散の推定量：</a:t>
            </a:r>
            <a:endParaRPr kumimoji="1" lang="ja-JP" altLang="en-US" dirty="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5500694" y="1643050"/>
          <a:ext cx="3095646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数式" r:id="rId3" imgW="1524000" imgH="457200" progId="Equation.3">
                  <p:embed/>
                </p:oleObj>
              </mc:Choice>
              <mc:Fallback>
                <p:oleObj name="数式" r:id="rId3" imgW="1524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1643050"/>
                        <a:ext cx="3095646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5500694" y="2786058"/>
          <a:ext cx="3224212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数式" r:id="rId5" imgW="1587500" imgH="457200" progId="Equation.3">
                  <p:embed/>
                </p:oleObj>
              </mc:Choice>
              <mc:Fallback>
                <p:oleObj name="数式" r:id="rId5" imgW="1587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2786058"/>
                        <a:ext cx="3224212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054320"/>
              </p:ext>
            </p:extLst>
          </p:nvPr>
        </p:nvGraphicFramePr>
        <p:xfrm>
          <a:off x="827584" y="4437112"/>
          <a:ext cx="6419850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数式" r:id="rId7" imgW="3288960" imgH="888840" progId="Equation.3">
                  <p:embed/>
                </p:oleObj>
              </mc:Choice>
              <mc:Fallback>
                <p:oleObj name="数式" r:id="rId7" imgW="32889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437112"/>
                        <a:ext cx="6419850" cy="173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382701"/>
              </p:ext>
            </p:extLst>
          </p:nvPr>
        </p:nvGraphicFramePr>
        <p:xfrm>
          <a:off x="4499992" y="5301208"/>
          <a:ext cx="4205024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数式" r:id="rId9" imgW="2349360" imgH="482400" progId="Equation.3">
                  <p:embed/>
                </p:oleObj>
              </mc:Choice>
              <mc:Fallback>
                <p:oleObj name="数式" r:id="rId9" imgW="2349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301208"/>
                        <a:ext cx="4205024" cy="86409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角丸四角形 9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47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級間平均</a:t>
            </a:r>
            <a:r>
              <a:rPr lang="ja-JP" altLang="en-US" dirty="0"/>
              <a:t>平方による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母集団分散の推定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ja-JP" altLang="en-US" dirty="0"/>
              <a:t>級間平均平方は，帰無仮説が真である場合に限り，母集団分散の不偏推定量であることを説明する．証明を示す．繰り返し数が異なる場合については証明しない．類推的な理解を求める</a:t>
            </a:r>
            <a:r>
              <a:rPr lang="ja-JP" altLang="en-US" dirty="0" smtClean="0"/>
              <a:t>．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5649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級間平均平方と母集団分散の推定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u="sng" dirty="0" smtClean="0"/>
          </a:p>
          <a:p>
            <a:r>
              <a:rPr lang="ja-JP" altLang="en-US" u="sng" dirty="0" smtClean="0"/>
              <a:t>帰無仮説が正しいとき</a:t>
            </a:r>
            <a:r>
              <a:rPr lang="ja-JP" altLang="en-US" dirty="0" smtClean="0"/>
              <a:t>，</a:t>
            </a:r>
            <a:r>
              <a:rPr lang="ja-JP" altLang="en-US" u="sng" dirty="0" smtClean="0">
                <a:solidFill>
                  <a:srgbClr val="FF0000"/>
                </a:solidFill>
              </a:rPr>
              <a:t>級間平均平方</a:t>
            </a:r>
            <a:r>
              <a:rPr lang="ja-JP" altLang="en-US" dirty="0" smtClean="0"/>
              <a:t>（</a:t>
            </a:r>
            <a:r>
              <a:rPr lang="en-US" altLang="ja-JP" dirty="0" smtClean="0"/>
              <a:t>mean square between</a:t>
            </a:r>
            <a:r>
              <a:rPr lang="ja-JP" altLang="en-US" dirty="0" smtClean="0"/>
              <a:t>）は，</a:t>
            </a:r>
            <a:r>
              <a:rPr lang="ja-JP" altLang="en-US" u="sng" dirty="0" smtClean="0"/>
              <a:t>母集団分散の不偏推定量</a:t>
            </a:r>
            <a:r>
              <a:rPr lang="ja-JP" altLang="en-US" dirty="0" smtClean="0"/>
              <a:t>となる．</a:t>
            </a:r>
            <a:endParaRPr lang="en-US" altLang="ja-JP" dirty="0" smtClean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832668"/>
              </p:ext>
            </p:extLst>
          </p:nvPr>
        </p:nvGraphicFramePr>
        <p:xfrm>
          <a:off x="1907704" y="3933056"/>
          <a:ext cx="5510931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数式" r:id="rId3" imgW="1905000" imgH="444500" progId="Equation.3">
                  <p:embed/>
                </p:oleObj>
              </mc:Choice>
              <mc:Fallback>
                <p:oleObj name="数式" r:id="rId3" imgW="19050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933056"/>
                        <a:ext cx="5510931" cy="1285884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907704" y="5445224"/>
            <a:ext cx="5811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1" lang="en-US" altLang="ja-JP" sz="2800" dirty="0" smtClean="0"/>
              <a:t> - 1</a:t>
            </a:r>
            <a:r>
              <a:rPr kumimoji="1" lang="ja-JP" altLang="en-US" sz="2800" dirty="0" smtClean="0"/>
              <a:t>を，級間平方和の</a:t>
            </a:r>
            <a:r>
              <a:rPr kumimoji="1" lang="ja-JP" altLang="en-US" sz="2800" u="sng" dirty="0" smtClean="0">
                <a:solidFill>
                  <a:srgbClr val="FF0000"/>
                </a:solidFill>
              </a:rPr>
              <a:t>自由度</a:t>
            </a:r>
            <a:r>
              <a:rPr kumimoji="1" lang="ja-JP" altLang="en-US" sz="2800" dirty="0" smtClean="0"/>
              <a:t>と呼ぶ．</a:t>
            </a:r>
            <a:endParaRPr kumimoji="1" lang="ja-JP" altLang="en-US" sz="2800" dirty="0"/>
          </a:p>
        </p:txBody>
      </p:sp>
      <p:sp>
        <p:nvSpPr>
          <p:cNvPr id="8" name="角丸四角形 7"/>
          <p:cNvSpPr/>
          <p:nvPr/>
        </p:nvSpPr>
        <p:spPr>
          <a:xfrm>
            <a:off x="467544" y="1268760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0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u="sng" dirty="0" smtClean="0"/>
              <a:t>帰無仮説が正しいとき</a:t>
            </a:r>
            <a:r>
              <a:rPr lang="ja-JP" altLang="en-US" dirty="0" smtClean="0"/>
              <a:t>，各水準の標本平均値が異なるのは，偶然の変動の反映．</a:t>
            </a:r>
            <a:endParaRPr lang="en-US" altLang="ja-JP" dirty="0" smtClean="0"/>
          </a:p>
          <a:p>
            <a:r>
              <a:rPr kumimoji="1" lang="ja-JP" altLang="en-US" dirty="0" smtClean="0"/>
              <a:t>このとき，どの水準の標本も，同一の母集団から抽出されたとみなすことができる．</a:t>
            </a:r>
            <a:endParaRPr kumimoji="1" lang="en-US" altLang="ja-JP" dirty="0" smtClean="0"/>
          </a:p>
          <a:p>
            <a:r>
              <a:rPr lang="ja-JP" altLang="en-US" dirty="0" smtClean="0"/>
              <a:t>標本平均の変動から，母集団分散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を推定することができる．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8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u="sng" dirty="0" smtClean="0"/>
              <a:t>同一の母集団</a:t>
            </a:r>
            <a:r>
              <a:rPr lang="ja-JP" altLang="en-US" dirty="0" smtClean="0"/>
              <a:t>から大きさ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の標本抽出を繰り返す．このとき，標本平均の分散（理論値）は，母集団分散の </a:t>
            </a:r>
            <a:r>
              <a:rPr lang="en-US" altLang="ja-JP" dirty="0" smtClean="0"/>
              <a:t>1/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になる．</a:t>
            </a:r>
            <a:endParaRPr lang="en-US" altLang="ja-JP" dirty="0" smtClean="0"/>
          </a:p>
          <a:p>
            <a:endParaRPr lang="en-US" altLang="ja-JP" dirty="0" smtClean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038350" y="4310063"/>
          <a:ext cx="2627313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数式" r:id="rId3" imgW="1117600" imgH="431800" progId="Equation.3">
                  <p:embed/>
                </p:oleObj>
              </mc:Choice>
              <mc:Fallback>
                <p:oleObj name="数式" r:id="rId3" imgW="1117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4310063"/>
                        <a:ext cx="2627313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979712" y="3356992"/>
          <a:ext cx="26638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数式" r:id="rId5" imgW="914400" imgH="254000" progId="Equation.3">
                  <p:embed/>
                </p:oleObj>
              </mc:Choice>
              <mc:Fallback>
                <p:oleObj name="数式" r:id="rId5" imgW="9144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356992"/>
                        <a:ext cx="2663825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292080" y="3429000"/>
            <a:ext cx="3259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帰無</a:t>
            </a:r>
            <a:r>
              <a:rPr kumimoji="1" lang="ja-JP" altLang="en-US" sz="2400" dirty="0" smtClean="0"/>
              <a:t>仮説が正しいとき，</a:t>
            </a:r>
            <a:endParaRPr kumimoji="1" lang="ja-JP" altLang="en-US" sz="2400" dirty="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5940152" y="3861048"/>
          <a:ext cx="1183653" cy="624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数式" r:id="rId7" imgW="457200" imgH="241300" progId="Equation.3">
                  <p:embed/>
                </p:oleObj>
              </mc:Choice>
              <mc:Fallback>
                <p:oleObj name="数式" r:id="rId7" imgW="457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3861048"/>
                        <a:ext cx="1183653" cy="6247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056585"/>
              </p:ext>
            </p:extLst>
          </p:nvPr>
        </p:nvGraphicFramePr>
        <p:xfrm>
          <a:off x="863600" y="1371600"/>
          <a:ext cx="5043488" cy="463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数式" r:id="rId3" imgW="2349360" imgH="2158920" progId="Equation.3">
                  <p:embed/>
                </p:oleObj>
              </mc:Choice>
              <mc:Fallback>
                <p:oleObj name="数式" r:id="rId3" imgW="234936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1371600"/>
                        <a:ext cx="5043488" cy="463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23624"/>
              </p:ext>
            </p:extLst>
          </p:nvPr>
        </p:nvGraphicFramePr>
        <p:xfrm>
          <a:off x="5940152" y="4149080"/>
          <a:ext cx="2520280" cy="699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数式" r:id="rId5" imgW="914400" imgH="254000" progId="Equation.3">
                  <p:embed/>
                </p:oleObj>
              </mc:Choice>
              <mc:Fallback>
                <p:oleObj name="数式" r:id="rId5" imgW="9144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4149080"/>
                        <a:ext cx="2520280" cy="6999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55576" y="476672"/>
            <a:ext cx="2720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証明を示しておく</a:t>
            </a:r>
            <a:endParaRPr kumimoji="1" lang="ja-JP" altLang="en-US" sz="2800" dirty="0"/>
          </a:p>
        </p:txBody>
      </p:sp>
      <p:sp>
        <p:nvSpPr>
          <p:cNvPr id="7" name="角丸四角形 6"/>
          <p:cNvSpPr/>
          <p:nvPr/>
        </p:nvSpPr>
        <p:spPr>
          <a:xfrm>
            <a:off x="6660232" y="460975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83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753932"/>
              </p:ext>
            </p:extLst>
          </p:nvPr>
        </p:nvGraphicFramePr>
        <p:xfrm>
          <a:off x="1043608" y="1470350"/>
          <a:ext cx="320435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数式" r:id="rId3" imgW="1130040" imgH="228600" progId="Equation.3">
                  <p:embed/>
                </p:oleObj>
              </mc:Choice>
              <mc:Fallback>
                <p:oleObj name="数式" r:id="rId3" imgW="1130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470350"/>
                        <a:ext cx="3204356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11560" y="606847"/>
            <a:ext cx="6647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互いに独立な確率変数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ja-JP" altLang="en-US" sz="2400" dirty="0" err="1" smtClean="0"/>
              <a:t>，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の分散 について，</a:t>
            </a:r>
            <a:endParaRPr lang="en-US" altLang="ja-JP" sz="2400" dirty="0" smtClean="0"/>
          </a:p>
          <a:p>
            <a:r>
              <a:rPr lang="ja-JP" altLang="en-US" sz="2400" dirty="0" smtClean="0"/>
              <a:t>次の性質は既知とする．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ja-JP" altLang="en-US" sz="2400" dirty="0"/>
              <a:t>：</a:t>
            </a:r>
            <a:r>
              <a:rPr lang="ja-JP" altLang="en-US" sz="2400" dirty="0" smtClean="0"/>
              <a:t>定数，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：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の分散．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236344"/>
              </p:ext>
            </p:extLst>
          </p:nvPr>
        </p:nvGraphicFramePr>
        <p:xfrm>
          <a:off x="4572000" y="1556792"/>
          <a:ext cx="3779986" cy="539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数式" r:id="rId5" imgW="1511280" imgH="215640" progId="Equation.3">
                  <p:embed/>
                </p:oleObj>
              </mc:Choice>
              <mc:Fallback>
                <p:oleObj name="数式" r:id="rId5" imgW="1511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56792"/>
                        <a:ext cx="3779986" cy="5399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204662"/>
              </p:ext>
            </p:extLst>
          </p:nvPr>
        </p:nvGraphicFramePr>
        <p:xfrm>
          <a:off x="1181100" y="2954338"/>
          <a:ext cx="6853238" cy="262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数式" r:id="rId7" imgW="3479760" imgH="1333440" progId="Equation.3">
                  <p:embed/>
                </p:oleObj>
              </mc:Choice>
              <mc:Fallback>
                <p:oleObj name="数式" r:id="rId7" imgW="3479760" imgH="1333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2954338"/>
                        <a:ext cx="6853238" cy="2627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93906" y="2190055"/>
            <a:ext cx="8020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したがって，大きさ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の標本から得られる平均値の分散は，</a:t>
            </a:r>
            <a:endParaRPr kumimoji="1" lang="ja-JP" altLang="en-US" sz="2400" dirty="0"/>
          </a:p>
        </p:txBody>
      </p:sp>
      <p:sp>
        <p:nvSpPr>
          <p:cNvPr id="7" name="角丸四角形 6"/>
          <p:cNvSpPr/>
          <p:nvPr/>
        </p:nvSpPr>
        <p:spPr>
          <a:xfrm>
            <a:off x="7020272" y="332656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46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社会情報学部カリキュラム</a:t>
            </a:r>
            <a:endParaRPr kumimoji="1" lang="ja-JP" altLang="en-US" dirty="0"/>
          </a:p>
        </p:txBody>
      </p:sp>
      <p:pic>
        <p:nvPicPr>
          <p:cNvPr id="4" name="コンテンツ プレースホルダ 3" descr="ssi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111491"/>
            <a:ext cx="7960968" cy="5432381"/>
          </a:xfr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B398-6C08-46AA-ABA2-FA609821A8FE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1560" y="5805264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文系の学生が半数以上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9042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データにおいて，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個ある平均値（各水準の平均値）の不偏分散を計算する．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この不偏分散の期待値は，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232417"/>
              </p:ext>
            </p:extLst>
          </p:nvPr>
        </p:nvGraphicFramePr>
        <p:xfrm>
          <a:off x="2109788" y="2708275"/>
          <a:ext cx="24193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数式" r:id="rId3" imgW="1066680" imgH="444240" progId="Equation.3">
                  <p:embed/>
                </p:oleObj>
              </mc:Choice>
              <mc:Fallback>
                <p:oleObj name="数式" r:id="rId3" imgW="10666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2708275"/>
                        <a:ext cx="2419350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013383"/>
              </p:ext>
            </p:extLst>
          </p:nvPr>
        </p:nvGraphicFramePr>
        <p:xfrm>
          <a:off x="1419225" y="4465638"/>
          <a:ext cx="394652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数式" r:id="rId5" imgW="1739880" imgH="482400" progId="Equation.3">
                  <p:embed/>
                </p:oleObj>
              </mc:Choice>
              <mc:Fallback>
                <p:oleObj name="数式" r:id="rId5" imgW="1739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4465638"/>
                        <a:ext cx="3946525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角丸四角形 5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23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u="sng" dirty="0" smtClean="0"/>
              <a:t>帰無仮説が正しいとき</a:t>
            </a:r>
            <a:r>
              <a:rPr lang="ja-JP" altLang="en-US" dirty="0" smtClean="0"/>
              <a:t>，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dirty="0" smtClean="0"/>
              <a:t> </a:t>
            </a:r>
            <a:r>
              <a:rPr lang="ja-JP" altLang="en-US" dirty="0" smtClean="0"/>
              <a:t>回の標本抽出から計算される平均値の不偏分散を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/>
              <a:t> </a:t>
            </a:r>
            <a:r>
              <a:rPr lang="ja-JP" altLang="en-US" dirty="0" smtClean="0"/>
              <a:t>倍したものは，母集団分散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の不偏推定量となる．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これは，各水準での標本の大きさ 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ja-JP" altLang="en-US" dirty="0" smtClean="0"/>
              <a:t>（</a:t>
            </a:r>
            <a:r>
              <a:rPr lang="ja-JP" altLang="en-US" u="sng" dirty="0" smtClean="0">
                <a:solidFill>
                  <a:srgbClr val="FF0000"/>
                </a:solidFill>
              </a:rPr>
              <a:t>繰り返し数</a:t>
            </a:r>
            <a:r>
              <a:rPr lang="ja-JP" altLang="en-US" dirty="0" smtClean="0"/>
              <a:t>と呼ばれる）が等しい場合の，級間平均平方である．</a:t>
            </a:r>
            <a:endParaRPr lang="en-US" altLang="ja-JP" dirty="0" smtClean="0"/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616711"/>
              </p:ext>
            </p:extLst>
          </p:nvPr>
        </p:nvGraphicFramePr>
        <p:xfrm>
          <a:off x="2915816" y="5301208"/>
          <a:ext cx="52181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数式" r:id="rId3" imgW="2476500" imgH="444500" progId="Equation.3">
                  <p:embed/>
                </p:oleObj>
              </mc:Choice>
              <mc:Fallback>
                <p:oleObj name="数式" r:id="rId3" imgW="24765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301208"/>
                        <a:ext cx="5218112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091759"/>
              </p:ext>
            </p:extLst>
          </p:nvPr>
        </p:nvGraphicFramePr>
        <p:xfrm>
          <a:off x="1792288" y="3213100"/>
          <a:ext cx="3887787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数式" r:id="rId5" imgW="1714320" imgH="482400" progId="Equation.3">
                  <p:embed/>
                </p:oleObj>
              </mc:Choice>
              <mc:Fallback>
                <p:oleObj name="数式" r:id="rId5" imgW="17143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288" y="3213100"/>
                        <a:ext cx="3887787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角丸四角形 5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27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繰り返し数が水準によって異なる場合でも，</a:t>
            </a:r>
            <a:r>
              <a:rPr lang="ja-JP" altLang="en-US" u="sng" dirty="0" smtClean="0"/>
              <a:t>帰無仮説が正しいとき</a:t>
            </a:r>
            <a:r>
              <a:rPr lang="ja-JP" altLang="en-US" dirty="0" smtClean="0"/>
              <a:t>，級間平均平方は母集団分散の不偏推定量となる．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942080"/>
              </p:ext>
            </p:extLst>
          </p:nvPr>
        </p:nvGraphicFramePr>
        <p:xfrm>
          <a:off x="1763688" y="3356992"/>
          <a:ext cx="40036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数式" r:id="rId3" imgW="1765080" imgH="482400" progId="Equation.3">
                  <p:embed/>
                </p:oleObj>
              </mc:Choice>
              <mc:Fallback>
                <p:oleObj name="数式" r:id="rId3" imgW="17650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356992"/>
                        <a:ext cx="4003675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35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i="1" dirty="0" err="1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kumimoji="1" lang="en-US" altLang="ja-JP" i="1" baseline="-25000" dirty="0" err="1" smtClean="0">
                <a:latin typeface="Times New Roman" pitchFamily="18" charset="0"/>
                <a:cs typeface="Times New Roman" pitchFamily="18" charset="0"/>
              </a:rPr>
              <a:t>within</a:t>
            </a:r>
            <a:r>
              <a:rPr kumimoji="1" lang="ja-JP" altLang="en-US" dirty="0" smtClean="0"/>
              <a:t>の期待値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US" altLang="ja-JP" i="1" baseline="-25000" dirty="0" err="1" smtClean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ja-JP" altLang="en-US" dirty="0" smtClean="0"/>
              <a:t>の期待値：</a:t>
            </a:r>
            <a:endParaRPr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1547664" y="2348881"/>
          <a:ext cx="2664296" cy="648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数式" r:id="rId3" imgW="990170" imgH="241195" progId="Equation.3">
                  <p:embed/>
                </p:oleObj>
              </mc:Choice>
              <mc:Fallback>
                <p:oleObj name="数式" r:id="rId3" imgW="990170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348881"/>
                        <a:ext cx="2664296" cy="6489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1619672" y="3861048"/>
          <a:ext cx="4833044" cy="1091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数式" r:id="rId5" imgW="1968500" imgH="444500" progId="Equation.3">
                  <p:embed/>
                </p:oleObj>
              </mc:Choice>
              <mc:Fallback>
                <p:oleObj name="数式" r:id="rId5" imgW="19685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861048"/>
                        <a:ext cx="4833044" cy="1091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4067944" y="4797152"/>
          <a:ext cx="342900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数式" r:id="rId7" imgW="1028700" imgH="228600" progId="Equation.3">
                  <p:embed/>
                </p:oleObj>
              </mc:Choice>
              <mc:Fallback>
                <p:oleObj name="数式" r:id="rId7" imgW="1028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4797152"/>
                        <a:ext cx="3429000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267744" y="501317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帰無仮説：</a:t>
            </a:r>
            <a:endParaRPr kumimoji="1" lang="ja-JP" altLang="en-US" sz="2400" dirty="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3275856" y="5589240"/>
          <a:ext cx="3090651" cy="624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数式" r:id="rId9" imgW="1193800" imgH="241300" progId="Equation.3">
                  <p:embed/>
                </p:oleObj>
              </mc:Choice>
              <mc:Fallback>
                <p:oleObj name="数式" r:id="rId9" imgW="11938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589240"/>
                        <a:ext cx="3090651" cy="6247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角丸四角形 9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65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kumimoji="1"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比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ja-JP" altLang="en-US" dirty="0"/>
              <a:t>２つの平均平方の比が</a:t>
            </a:r>
            <a:r>
              <a:rPr lang="ja-JP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ja-JP" altLang="en-US" dirty="0"/>
              <a:t>分布に従うことを説明する．ここでは数理の説明はしない</a:t>
            </a:r>
            <a:r>
              <a:rPr lang="ja-JP" altLang="en-US" dirty="0" smtClean="0"/>
              <a:t>．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6671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+mj-ea"/>
                <a:cs typeface="Times New Roman" pitchFamily="18" charset="0"/>
              </a:rPr>
              <a:t>7.6.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ja-JP" dirty="0" smtClean="0"/>
              <a:t> </a:t>
            </a:r>
            <a:r>
              <a:rPr lang="ja-JP" altLang="en-US" dirty="0" smtClean="0"/>
              <a:t>分布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誤差の平均平方，すなわち，級内平均平方</a:t>
            </a:r>
            <a:r>
              <a:rPr lang="ja-JP" altLang="en-US" dirty="0" smtClean="0"/>
              <a:t>（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US" altLang="ja-JP" i="1" baseline="-25000" dirty="0" err="1" smtClean="0">
                <a:latin typeface="Times New Roman" pitchFamily="18" charset="0"/>
                <a:cs typeface="Times New Roman" pitchFamily="18" charset="0"/>
              </a:rPr>
              <a:t>within</a:t>
            </a:r>
            <a:r>
              <a:rPr lang="ja-JP" altLang="en-US" dirty="0" smtClean="0"/>
              <a:t>）</a:t>
            </a:r>
            <a:r>
              <a:rPr kumimoji="1" lang="ja-JP" altLang="en-US" dirty="0" smtClean="0"/>
              <a:t>は，</a:t>
            </a:r>
            <a:r>
              <a:rPr kumimoji="1" lang="ja-JP" altLang="en-US" u="sng" dirty="0" smtClean="0"/>
              <a:t>帰無仮説の真偽によらず</a:t>
            </a:r>
            <a:r>
              <a:rPr kumimoji="1" lang="ja-JP" altLang="en-US" dirty="0" smtClean="0"/>
              <a:t>，母集団分散の不偏推定量である．</a:t>
            </a:r>
            <a:endParaRPr kumimoji="1" lang="en-US" altLang="ja-JP" dirty="0" smtClean="0"/>
          </a:p>
          <a:p>
            <a:r>
              <a:rPr lang="ja-JP" altLang="en-US" dirty="0" smtClean="0"/>
              <a:t>級間平均平方（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US" altLang="ja-JP" i="1" baseline="-25000" dirty="0" err="1" smtClean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ja-JP" altLang="en-US" dirty="0" smtClean="0"/>
              <a:t>）は，</a:t>
            </a:r>
            <a:r>
              <a:rPr lang="ja-JP" altLang="en-US" u="sng" dirty="0" smtClean="0"/>
              <a:t>帰無仮説が正しいとき</a:t>
            </a:r>
            <a:r>
              <a:rPr lang="ja-JP" altLang="en-US" dirty="0" smtClean="0"/>
              <a:t>，母集団分散の不偏推定量である．</a:t>
            </a:r>
            <a:endParaRPr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78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級間平均平方を級内平均平方で割った値（</a:t>
            </a:r>
            <a:r>
              <a:rPr lang="en-US" altLang="ja-JP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u="sng" dirty="0" smtClean="0">
                <a:solidFill>
                  <a:srgbClr val="FF0000"/>
                </a:solidFill>
              </a:rPr>
              <a:t> </a:t>
            </a:r>
            <a:r>
              <a:rPr lang="ja-JP" altLang="en-US" u="sng" dirty="0" smtClean="0">
                <a:solidFill>
                  <a:srgbClr val="FF0000"/>
                </a:solidFill>
              </a:rPr>
              <a:t>比</a:t>
            </a:r>
            <a:r>
              <a:rPr lang="ja-JP" altLang="en-US" dirty="0" smtClean="0"/>
              <a:t>）は，帰無仮説が正しいときにほぼ１である．帰無仮説が誤りであるときは，級間変動が大きくなるので，この値は１よりも大きくなる．</a:t>
            </a:r>
            <a:endParaRPr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1835696" y="3717032"/>
          <a:ext cx="230425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数式" r:id="rId3" imgW="863225" imgH="431613" progId="Equation.3">
                  <p:embed/>
                </p:oleObj>
              </mc:Choice>
              <mc:Fallback>
                <p:oleObj name="数式" r:id="rId3" imgW="86322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717032"/>
                        <a:ext cx="2304256" cy="1152128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22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kumimoji="1" lang="ja-JP" altLang="en-US" dirty="0" smtClean="0"/>
              <a:t>個の水準の標本がそれぞれ，</a:t>
            </a:r>
            <a:r>
              <a:rPr kumimoji="1" lang="ja-JP" altLang="en-US" u="sng" dirty="0" smtClean="0"/>
              <a:t>独立に，同一の正規分布に従う</a:t>
            </a:r>
            <a:r>
              <a:rPr lang="ja-JP" altLang="en-US" dirty="0" smtClean="0"/>
              <a:t>ならば，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dirty="0" smtClean="0"/>
              <a:t> </a:t>
            </a:r>
            <a:r>
              <a:rPr lang="ja-JP" altLang="en-US" dirty="0" smtClean="0"/>
              <a:t>比は，自由度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dirty="0" smtClean="0"/>
              <a:t>-1</a:t>
            </a:r>
            <a:r>
              <a:rPr lang="ja-JP" altLang="en-US" dirty="0" err="1" smtClean="0"/>
              <a:t>，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/>
              <a:t>-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dirty="0" smtClean="0"/>
              <a:t> </a:t>
            </a:r>
            <a:r>
              <a:rPr lang="ja-JP" altLang="en-US" dirty="0" smtClean="0"/>
              <a:t>分布にしたがう．</a:t>
            </a:r>
            <a:endParaRPr lang="en-US" altLang="ja-JP" dirty="0" smtClean="0"/>
          </a:p>
          <a:p>
            <a:r>
              <a:rPr lang="ja-JP" altLang="en-US" dirty="0" smtClean="0"/>
              <a:t>分散分析を行うための前提条件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母集団からの無作為抽出標本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母集団は正規分布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等分散性</a:t>
            </a:r>
            <a:endParaRPr lang="en-US" altLang="ja-JP" dirty="0" smtClean="0"/>
          </a:p>
        </p:txBody>
      </p:sp>
      <p:graphicFrame>
        <p:nvGraphicFramePr>
          <p:cNvPr id="82945" name="Object 1"/>
          <p:cNvGraphicFramePr>
            <a:graphicFrameLocks noChangeAspect="1"/>
          </p:cNvGraphicFramePr>
          <p:nvPr/>
        </p:nvGraphicFramePr>
        <p:xfrm>
          <a:off x="5220072" y="4293096"/>
          <a:ext cx="26638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数式" r:id="rId3" imgW="914400" imgH="254000" progId="Equation.3">
                  <p:embed/>
                </p:oleObj>
              </mc:Choice>
              <mc:Fallback>
                <p:oleObj name="数式" r:id="rId3" imgW="9144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293096"/>
                        <a:ext cx="2663825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707904" y="5301208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帰無仮説：</a:t>
            </a:r>
            <a:endParaRPr kumimoji="1" lang="en-US" altLang="ja-JP" sz="2400" dirty="0" smtClean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5220072" y="5157192"/>
          <a:ext cx="309634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数式" r:id="rId5" imgW="1091726" imgH="228501" progId="Equation.3">
                  <p:embed/>
                </p:oleObj>
              </mc:Choice>
              <mc:Fallback>
                <p:oleObj name="数式" r:id="rId5" imgW="1091726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5157192"/>
                        <a:ext cx="3096344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50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 5" descr="f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1" y="764704"/>
            <a:ext cx="6048673" cy="6037872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dirty="0" smtClean="0"/>
              <a:t> </a:t>
            </a:r>
            <a:r>
              <a:rPr lang="ja-JP" altLang="en-US" dirty="0" smtClean="0"/>
              <a:t>分布の確率密度関数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5776" y="1988840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自由度 </a:t>
            </a:r>
            <a:r>
              <a:rPr lang="en-US" altLang="ja-JP" dirty="0" smtClean="0">
                <a:solidFill>
                  <a:srgbClr val="FF0000"/>
                </a:solidFill>
              </a:rPr>
              <a:t>2, 27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03848" y="3429000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自由度 </a:t>
            </a:r>
            <a:r>
              <a:rPr lang="en-US" altLang="ja-JP" dirty="0" smtClean="0">
                <a:solidFill>
                  <a:schemeClr val="tx2"/>
                </a:solidFill>
              </a:rPr>
              <a:t>3, 27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95536" y="450246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1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dirty="0" smtClean="0"/>
              <a:t> </a:t>
            </a:r>
            <a:r>
              <a:rPr lang="ja-JP" altLang="en-US" dirty="0" smtClean="0"/>
              <a:t>分布は，分子と分母それぞれの，２つの自由度を持つ．分布表の引き方を練習しておくこと．</a:t>
            </a:r>
            <a:endParaRPr lang="en-US" altLang="ja-JP" dirty="0" smtClean="0"/>
          </a:p>
          <a:p>
            <a:r>
              <a:rPr lang="ja-JP" altLang="en-US" dirty="0" smtClean="0"/>
              <a:t>対立仮説は，母平均の大小に関して特定の方向を仮定しないという点で，両側検定での形をしている．</a:t>
            </a:r>
            <a:endParaRPr lang="en-US" altLang="ja-JP" dirty="0" smtClean="0"/>
          </a:p>
          <a:p>
            <a:r>
              <a:rPr lang="ja-JP" altLang="en-US" dirty="0" smtClean="0"/>
              <a:t>しかし，対立仮説が正しい場合には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dirty="0" smtClean="0"/>
              <a:t> </a:t>
            </a:r>
            <a:r>
              <a:rPr lang="ja-JP" altLang="en-US" dirty="0" smtClean="0"/>
              <a:t>比の分子（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US" altLang="ja-JP" i="1" baseline="-25000" dirty="0" err="1" smtClean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ja-JP" altLang="en-US" dirty="0" smtClean="0"/>
              <a:t>）が分母（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US" altLang="ja-JP" i="1" baseline="-25000" dirty="0" err="1" smtClean="0">
                <a:latin typeface="Times New Roman" pitchFamily="18" charset="0"/>
                <a:cs typeface="Times New Roman" pitchFamily="18" charset="0"/>
              </a:rPr>
              <a:t>within</a:t>
            </a:r>
            <a:r>
              <a:rPr lang="ja-JP" altLang="en-US" dirty="0" smtClean="0"/>
              <a:t>）よりも大きくなるので，棄却域は分布の片側に設定される．</a:t>
            </a:r>
            <a:endParaRPr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683568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6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数学</a:t>
            </a:r>
            <a:r>
              <a:rPr lang="ja-JP" altLang="en-US" dirty="0" smtClean="0"/>
              <a:t>の基礎科目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以下の６科目から，２科目を選択．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社会数理入門（高校数学）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数理</a:t>
            </a:r>
            <a:r>
              <a:rPr lang="ja-JP" altLang="en-US" dirty="0" smtClean="0"/>
              <a:t>情報 </a:t>
            </a:r>
            <a:r>
              <a:rPr lang="en-US" altLang="ja-JP" dirty="0" smtClean="0"/>
              <a:t>I </a:t>
            </a:r>
            <a:r>
              <a:rPr lang="ja-JP" altLang="en-US" dirty="0" smtClean="0"/>
              <a:t>（線形代数）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数理</a:t>
            </a:r>
            <a:r>
              <a:rPr kumimoji="1" lang="ja-JP" altLang="en-US" dirty="0" smtClean="0"/>
              <a:t>情報 </a:t>
            </a:r>
            <a:r>
              <a:rPr kumimoji="1" lang="en-US" altLang="ja-JP" dirty="0" smtClean="0"/>
              <a:t>II</a:t>
            </a:r>
            <a:r>
              <a:rPr lang="ja-JP" altLang="en-US" dirty="0"/>
              <a:t> </a:t>
            </a:r>
            <a:r>
              <a:rPr kumimoji="1" lang="ja-JP" altLang="en-US" dirty="0" smtClean="0"/>
              <a:t>（線形代数）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社会</a:t>
            </a:r>
            <a:r>
              <a:rPr lang="ja-JP" altLang="en-US" dirty="0" smtClean="0"/>
              <a:t>数理 </a:t>
            </a:r>
            <a:r>
              <a:rPr lang="en-US" altLang="ja-JP" dirty="0" smtClean="0"/>
              <a:t>I </a:t>
            </a:r>
            <a:r>
              <a:rPr lang="ja-JP" altLang="en-US" dirty="0" smtClean="0"/>
              <a:t>（解析学）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社会</a:t>
            </a:r>
            <a:r>
              <a:rPr kumimoji="1" lang="ja-JP" altLang="en-US" dirty="0" smtClean="0"/>
              <a:t>数理 </a:t>
            </a:r>
            <a:r>
              <a:rPr lang="en-US" altLang="ja-JP" dirty="0" smtClean="0"/>
              <a:t>II</a:t>
            </a:r>
            <a:r>
              <a:rPr lang="ja-JP" altLang="en-US" dirty="0" smtClean="0"/>
              <a:t> （解析学）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経済数学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7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dirty="0" smtClean="0"/>
              <a:t> </a:t>
            </a:r>
            <a:r>
              <a:rPr lang="ja-JP" altLang="en-US" dirty="0" smtClean="0"/>
              <a:t>分布表（</a:t>
            </a:r>
            <a:r>
              <a:rPr lang="en-US" altLang="ja-JP" dirty="0" smtClean="0"/>
              <a:t>α=.05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857356" y="1643050"/>
          <a:ext cx="547212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424"/>
                <a:gridCol w="1094424"/>
                <a:gridCol w="1094424"/>
                <a:gridCol w="1094424"/>
                <a:gridCol w="1094424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kumimoji="1" lang="en-US" altLang="ja-JP" sz="2400" b="0" baseline="-25000" dirty="0" smtClean="0"/>
                        <a:t>1</a:t>
                      </a:r>
                      <a:endParaRPr kumimoji="1" lang="ja-JP" altLang="en-US" sz="2400" b="0" baseline="-25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</a:t>
                      </a:r>
                      <a:endParaRPr kumimoji="1" lang="ja-JP" altLang="en-US" sz="2400" dirty="0"/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</a:t>
                      </a:r>
                      <a:endParaRPr kumimoji="1" lang="ja-JP" altLang="en-US" sz="2400" dirty="0"/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</a:t>
                      </a:r>
                      <a:endParaRPr kumimoji="1" lang="ja-JP" altLang="en-US" sz="2400" dirty="0"/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</a:t>
                      </a:r>
                      <a:endParaRPr kumimoji="1" lang="ja-JP" altLang="en-US" sz="24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kumimoji="1" lang="en-US" altLang="ja-JP" sz="2400" baseline="-25000" dirty="0" smtClean="0"/>
                        <a:t>2</a:t>
                      </a:r>
                      <a:endParaRPr kumimoji="1" lang="ja-JP" altLang="en-US" sz="2400" baseline="-250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161.4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199.5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215.7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224.6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18.51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19.00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19.16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19.25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…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4.21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3.35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2.96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2.73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…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円/楕円 4"/>
          <p:cNvSpPr/>
          <p:nvPr/>
        </p:nvSpPr>
        <p:spPr>
          <a:xfrm>
            <a:off x="4000496" y="3857628"/>
            <a:ext cx="1214446" cy="64294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5157192"/>
            <a:ext cx="86565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水準数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sz="2400" dirty="0" smtClean="0"/>
              <a:t> = 3</a:t>
            </a:r>
            <a:r>
              <a:rPr lang="ja-JP" altLang="en-US" sz="2400" dirty="0" err="1" smtClean="0"/>
              <a:t>，</a:t>
            </a:r>
            <a:r>
              <a:rPr lang="ja-JP" altLang="en-US" sz="2400" dirty="0" smtClean="0"/>
              <a:t>標本の大きさ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400" dirty="0" smtClean="0"/>
              <a:t> = 30</a:t>
            </a:r>
            <a:r>
              <a:rPr lang="ja-JP" altLang="en-US" sz="2400" dirty="0" smtClean="0"/>
              <a:t>（各水準で</a:t>
            </a:r>
            <a:r>
              <a:rPr lang="en-US" altLang="ja-JP" sz="2400" dirty="0" smtClean="0"/>
              <a:t>10</a:t>
            </a:r>
            <a:r>
              <a:rPr lang="ja-JP" altLang="en-US" sz="2400" dirty="0" smtClean="0"/>
              <a:t>）の実験における，</a:t>
            </a:r>
            <a:endParaRPr lang="en-US" altLang="ja-JP" sz="2400" dirty="0" smtClean="0"/>
          </a:p>
          <a:p>
            <a:r>
              <a:rPr lang="ja-JP" altLang="en-US" sz="2400" dirty="0" smtClean="0"/>
              <a:t>有意水準５％での棄却限界値 </a:t>
            </a:r>
            <a:r>
              <a:rPr lang="en-US" altLang="ja-JP" sz="2400" dirty="0" smtClean="0"/>
              <a:t>= 3.35</a:t>
            </a:r>
            <a:endParaRPr kumimoji="1" lang="ja-JP" altLang="en-US" sz="2400" dirty="0"/>
          </a:p>
        </p:txBody>
      </p:sp>
      <p:sp>
        <p:nvSpPr>
          <p:cNvPr id="7" name="角丸四角形 6"/>
          <p:cNvSpPr/>
          <p:nvPr/>
        </p:nvSpPr>
        <p:spPr>
          <a:xfrm>
            <a:off x="4211960" y="1916832"/>
            <a:ext cx="864096" cy="64807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1907704" y="3861048"/>
            <a:ext cx="864096" cy="64807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395536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50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f2-2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260648"/>
            <a:ext cx="5334000" cy="5324475"/>
          </a:xfrm>
          <a:prstGeom prst="rect">
            <a:avLst/>
          </a:prstGeom>
        </p:spPr>
      </p:pic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4716016" y="5661248"/>
          <a:ext cx="1443021" cy="44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数式" r:id="rId5" imgW="571004" imgH="177646" progId="Equation.3">
                  <p:embed/>
                </p:oleObj>
              </mc:Choice>
              <mc:Fallback>
                <p:oleObj name="数式" r:id="rId5" imgW="571004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661248"/>
                        <a:ext cx="1443021" cy="448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線矢印コネクタ 6"/>
          <p:cNvCxnSpPr/>
          <p:nvPr/>
        </p:nvCxnSpPr>
        <p:spPr>
          <a:xfrm flipV="1">
            <a:off x="4788024" y="4797152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5004048" y="3356992"/>
          <a:ext cx="1411288" cy="440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数式" r:id="rId7" imgW="558558" imgH="203112" progId="Equation.3">
                  <p:embed/>
                </p:oleObj>
              </mc:Choice>
              <mc:Fallback>
                <p:oleObj name="数式" r:id="rId7" imgW="55855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3356992"/>
                        <a:ext cx="1411288" cy="4407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直線矢印コネクタ 8"/>
          <p:cNvCxnSpPr/>
          <p:nvPr/>
        </p:nvCxnSpPr>
        <p:spPr>
          <a:xfrm>
            <a:off x="5148064" y="3861048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915816" y="1412776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自由度 </a:t>
            </a:r>
            <a:r>
              <a:rPr kumimoji="1" lang="en-US" altLang="ja-JP" sz="2400" dirty="0" smtClean="0"/>
              <a:t>2, 27 </a:t>
            </a:r>
            <a:r>
              <a:rPr kumimoji="1" lang="ja-JP" altLang="en-US" sz="2400" dirty="0" smtClean="0"/>
              <a:t>の </a:t>
            </a:r>
            <a:r>
              <a:rPr kumimoji="1" lang="en-US" altLang="ja-JP" sz="2400" dirty="0" smtClean="0"/>
              <a:t>F </a:t>
            </a:r>
            <a:r>
              <a:rPr kumimoji="1" lang="ja-JP" altLang="en-US" sz="2400" dirty="0" smtClean="0"/>
              <a:t>分布の確率密度関数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6624366" y="260648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51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55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kumimoji="1" lang="ja-JP" altLang="en-US" dirty="0" smtClean="0"/>
              <a:t>より複雑なデザイン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ja-JP" altLang="en-US" dirty="0"/>
              <a:t>より複雑なデザイン（たとえば，２要因デザイン）での平方和の分解は，</a:t>
            </a:r>
            <a:r>
              <a:rPr lang="en-US" altLang="ja-JP" dirty="0"/>
              <a:t>R</a:t>
            </a:r>
            <a:r>
              <a:rPr lang="ja-JP" altLang="en-US" dirty="0"/>
              <a:t> を用いて体験的に理解する．正しい分解だけでなく，さまざまな分解を行う</a:t>
            </a:r>
            <a:r>
              <a:rPr lang="ja-JP" altLang="en-US" dirty="0" smtClean="0"/>
              <a:t>．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9315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１要因デザインで</a:t>
            </a:r>
            <a:r>
              <a:rPr lang="ja-JP" altLang="en-US" dirty="0" smtClean="0"/>
              <a:t>の平方和の分解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1556791"/>
            <a:ext cx="625042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stat_test2 &lt;- c(15, 9, 18, 14, 18,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13, 8, 8, 12, 7,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10, 6, 11, 7, 12,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10, 7, 3, 5, 7)</a:t>
            </a:r>
          </a:p>
          <a:p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method &lt;- c(rep("A", 5),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rep("B", 5),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rep("C", 5),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rep("D", 5))</a:t>
            </a:r>
          </a:p>
          <a:p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method2 &lt;- factor(method)</a:t>
            </a:r>
          </a:p>
          <a:p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条件ごとに箱</a:t>
            </a:r>
            <a:r>
              <a:rPr lang="ja-JP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ひげ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図を描く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boxplot(stat_test2 ~ method2,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ylim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=c(0, 20</a:t>
            </a:r>
            <a:r>
              <a:rPr lang="en-US" altLang="ja-JP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r>
              <a:rPr lang="en-US" altLang="ja-JP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xlab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方法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ylab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得点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全平均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(N = 20)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grand &lt;- mean(stat_test2</a:t>
            </a:r>
            <a:r>
              <a:rPr lang="en-US" altLang="ja-JP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27984" y="2411596"/>
            <a:ext cx="4265911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山田・杉澤・村井</a:t>
            </a:r>
            <a:r>
              <a:rPr kumimoji="1" lang="en-US" altLang="ja-JP" dirty="0" smtClean="0"/>
              <a:t>『R</a:t>
            </a:r>
            <a:r>
              <a:rPr kumimoji="1" lang="ja-JP" altLang="en-US" dirty="0" smtClean="0"/>
              <a:t>によるやさしい統計学</a:t>
            </a:r>
            <a:r>
              <a:rPr kumimoji="1" lang="en-US" altLang="ja-JP" dirty="0" smtClean="0"/>
              <a:t>』</a:t>
            </a:r>
          </a:p>
          <a:p>
            <a:r>
              <a:rPr lang="ja-JP" altLang="en-US" dirty="0" smtClean="0"/>
              <a:t>第７章１節</a:t>
            </a:r>
            <a:endParaRPr lang="en-US" altLang="ja-JP" dirty="0" smtClean="0"/>
          </a:p>
          <a:p>
            <a:r>
              <a:rPr kumimoji="1" lang="ja-JP" altLang="en-US" dirty="0" smtClean="0"/>
              <a:t>「指導法データ」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8041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99592" y="620688"/>
            <a:ext cx="721543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テキストでの「全データ」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　もとのデータを並べた行列．４つの列は４つの条件に対応</a:t>
            </a:r>
          </a:p>
          <a:p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data_mat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&lt;- matrix(stat_test2,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=5,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=4)</a:t>
            </a:r>
          </a:p>
          <a:p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テキストでの「全平均行列」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すべての要素が全平均である行列</a:t>
            </a:r>
          </a:p>
          <a:p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grand_mat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&lt;- matrix(rep(grand, 20),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=5,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=4)</a:t>
            </a:r>
          </a:p>
          <a:p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テキストでの「群平均行列」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各列には，対応する条件での平均値が並ぶ</a:t>
            </a:r>
          </a:p>
          <a:p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colmean_mat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&lt;- matrix(rep(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colMeans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data_mat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),5),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=5,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=4,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byrow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=T)</a:t>
            </a:r>
          </a:p>
          <a:p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テキストでの「群間」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各列には，対応する条件での効果（の推定値）が並ぶ</a:t>
            </a:r>
          </a:p>
          <a:p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effect_mat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colmean_mat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grand_mat</a:t>
            </a:r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テキストでの「群内」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各条件での，その条件の平均値と各データとの差</a:t>
            </a:r>
          </a:p>
          <a:p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error_mat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data_mat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altLang="ja-JP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colmean_mat</a:t>
            </a:r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423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23998" y="620688"/>
            <a:ext cx="666400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データ行列の分解を確認する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data_mat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grand_mat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effect_mat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error_mat</a:t>
            </a:r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data_mat</a:t>
            </a:r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grand_mat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effect_mat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error_mat</a:t>
            </a:r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全平方和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SS &lt;- sum((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data_mat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grand_mat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)^2)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級間平方和</a:t>
            </a:r>
          </a:p>
          <a:p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SS_between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&lt;- sum(effect_mat^2)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級内平方和</a:t>
            </a:r>
          </a:p>
          <a:p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SS_within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&lt;- sum(error_mat^2)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平方和の分解を確認する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# SS =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SS_between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SS_within</a:t>
            </a:r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SS</a:t>
            </a:r>
          </a:p>
          <a:p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SS_between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ja-JP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SS_within</a:t>
            </a:r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7704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２要因デザインでの平方和の分解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２要因とも対応あり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山田・杉澤・村井</a:t>
            </a:r>
            <a:r>
              <a:rPr lang="en-US" altLang="ja-JP" dirty="0" smtClean="0"/>
              <a:t>『R </a:t>
            </a:r>
            <a:r>
              <a:rPr lang="ja-JP" altLang="en-US" dirty="0" smtClean="0"/>
              <a:t>によるやさしい統計学</a:t>
            </a:r>
            <a:r>
              <a:rPr lang="en-US" altLang="ja-JP" dirty="0" smtClean="0"/>
              <a:t>』</a:t>
            </a:r>
            <a:r>
              <a:rPr lang="ja-JP" altLang="en-US" dirty="0" smtClean="0"/>
              <a:t>第７章４節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参加者（</a:t>
            </a:r>
            <a:r>
              <a:rPr lang="en-US" altLang="ja-JP" dirty="0" smtClean="0"/>
              <a:t>person</a:t>
            </a:r>
            <a:r>
              <a:rPr lang="ja-JP" altLang="en-US" dirty="0" smtClean="0"/>
              <a:t>）５人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要因１（</a:t>
            </a:r>
            <a:r>
              <a:rPr kumimoji="1" lang="en-US" altLang="ja-JP" dirty="0" smtClean="0"/>
              <a:t>brand</a:t>
            </a:r>
            <a:r>
              <a:rPr kumimoji="1" lang="ja-JP" altLang="en-US" dirty="0" smtClean="0"/>
              <a:t>）</a:t>
            </a:r>
            <a:r>
              <a:rPr lang="ja-JP" altLang="en-US" dirty="0"/>
              <a:t>：</a:t>
            </a:r>
            <a:r>
              <a:rPr kumimoji="1" lang="ja-JP" altLang="en-US" dirty="0" smtClean="0"/>
              <a:t>ミネラルウォーター３種類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要因２（</a:t>
            </a:r>
            <a:r>
              <a:rPr lang="en-US" altLang="ja-JP" dirty="0" smtClean="0"/>
              <a:t>condition</a:t>
            </a:r>
            <a:r>
              <a:rPr lang="ja-JP" altLang="en-US" dirty="0" smtClean="0"/>
              <a:t>）：温度２種類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従属</a:t>
            </a:r>
            <a:r>
              <a:rPr kumimoji="1" lang="ja-JP" altLang="en-US" dirty="0" smtClean="0"/>
              <a:t>変数（</a:t>
            </a:r>
            <a:r>
              <a:rPr kumimoji="1" lang="en-US" altLang="ja-JP" dirty="0" err="1" smtClean="0"/>
              <a:t>pref</a:t>
            </a:r>
            <a:r>
              <a:rPr kumimoji="1" lang="ja-JP" altLang="en-US" dirty="0" smtClean="0"/>
              <a:t>）：</a:t>
            </a:r>
            <a:r>
              <a:rPr lang="ja-JP" altLang="en-US" dirty="0" smtClean="0"/>
              <a:t>おいしさ</a:t>
            </a:r>
            <a:r>
              <a:rPr lang="ja-JP" altLang="en-US" dirty="0"/>
              <a:t>評定値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3153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1340768"/>
            <a:ext cx="831830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pref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&lt;- c(6,4,5,3,2, 10,8,10,8,9, 11,12,12,10,10,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5,4,2,2,2, 7,6,5,4,3, 12,8,5,6,4)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condition &lt;- factor(c(rep("cold",15),rep("room",15)))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brand &lt;- factor(rep(c(rep(1,5),rep(2,5),rep(3,5)),2))</a:t>
            </a:r>
          </a:p>
          <a:p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person &lt;- factor(rep(c(1,2,3,4,5),6))</a:t>
            </a:r>
          </a:p>
          <a:p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class(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pref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) # "numeric"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class(condition) # "factor"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class(brand) # "factor"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class(person) # "factor"</a:t>
            </a:r>
          </a:p>
          <a:p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summary</a:t>
            </a:r>
            <a:r>
              <a:rPr lang="en-US" altLang="ja-JP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aov</a:t>
            </a:r>
            <a:r>
              <a:rPr lang="en-US" altLang="ja-JP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ja-JP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pref</a:t>
            </a:r>
            <a:r>
              <a:rPr lang="en-US" altLang="ja-JP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~ </a:t>
            </a:r>
            <a:endParaRPr lang="en-US" altLang="ja-JP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condition 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* brand + Error(person / (condition * brand</a:t>
            </a:r>
            <a:r>
              <a:rPr lang="en-US" altLang="ja-JP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r>
              <a:rPr lang="en-US" altLang="ja-JP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1" lang="ja-JP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548680"/>
            <a:ext cx="5381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分散</a:t>
            </a:r>
            <a:r>
              <a:rPr lang="ja-JP" altLang="en-US" sz="3200" dirty="0" smtClean="0"/>
              <a:t>分析を実行するスクリプト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57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476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512" y="1340768"/>
            <a:ext cx="873187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Error: person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Sum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Mean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F value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(&gt;F)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Residuals  4     45   11.25               </a:t>
            </a:r>
          </a:p>
          <a:p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Error: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person:condition</a:t>
            </a:r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Sum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Mean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F value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(&gt;F)  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condition  1   67.5   67.50      18 0.0132 *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Residuals  4   15.0    3.75                 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Error: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person:brand</a:t>
            </a:r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Sum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Mean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F value  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(&gt;F)    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brand      2    155    77.5     155 4.01e-07 ***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Residuals  8      4     0.5                     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</a:t>
            </a:r>
            <a:r>
              <a:rPr lang="en-US" altLang="ja-JP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548680"/>
            <a:ext cx="29049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出力される結果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58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1386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9552" y="908720"/>
            <a:ext cx="80425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person:condition:brand</a:t>
            </a:r>
            <a:endParaRPr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Sum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Mean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F value </a:t>
            </a:r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(&gt;F)  </a:t>
            </a:r>
          </a:p>
          <a:p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condition:brand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2     15     7.5       5  0.039 *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Residuals        8     12     1.5                 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</a:t>
            </a:r>
            <a:endParaRPr lang="ja-JP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59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27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担当する統計関連科目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/>
              <a:t>統計</a:t>
            </a:r>
            <a:r>
              <a:rPr lang="ja-JP" altLang="en-US" dirty="0" smtClean="0"/>
              <a:t>入門</a:t>
            </a:r>
            <a:endParaRPr lang="en-US" altLang="ja-JP" dirty="0" smtClean="0"/>
          </a:p>
          <a:p>
            <a:pPr lvl="1"/>
            <a:r>
              <a:rPr lang="ja-JP" altLang="en-US" dirty="0"/>
              <a:t>１年生</a:t>
            </a:r>
            <a:r>
              <a:rPr lang="ja-JP" altLang="en-US" dirty="0" smtClean="0"/>
              <a:t>必修科目</a:t>
            </a:r>
            <a:endParaRPr lang="en-US" altLang="ja-JP" dirty="0" smtClean="0"/>
          </a:p>
          <a:p>
            <a:pPr lvl="1"/>
            <a:r>
              <a:rPr lang="ja-JP" altLang="en-US" dirty="0"/>
              <a:t>社会</a:t>
            </a:r>
            <a:r>
              <a:rPr lang="ja-JP" altLang="en-US" dirty="0" smtClean="0"/>
              <a:t>調査士</a:t>
            </a:r>
            <a:r>
              <a:rPr lang="en-US" altLang="ja-JP" dirty="0" smtClean="0"/>
              <a:t>D</a:t>
            </a:r>
            <a:r>
              <a:rPr lang="ja-JP" altLang="en-US" dirty="0" smtClean="0"/>
              <a:t>科目（社会調査に必要な統計学）</a:t>
            </a:r>
            <a:endParaRPr lang="en-US" altLang="ja-JP" dirty="0" smtClean="0"/>
          </a:p>
          <a:p>
            <a:r>
              <a:rPr kumimoji="1" lang="ja-JP" altLang="en-US" dirty="0"/>
              <a:t>社会</a:t>
            </a:r>
            <a:r>
              <a:rPr kumimoji="1" lang="ja-JP" altLang="en-US" dirty="0" smtClean="0"/>
              <a:t>統計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２年生以上・選択科目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社会調査士</a:t>
            </a:r>
            <a:r>
              <a:rPr lang="en-US" altLang="ja-JP" dirty="0" smtClean="0"/>
              <a:t>E</a:t>
            </a:r>
            <a:r>
              <a:rPr lang="ja-JP" altLang="en-US" dirty="0" smtClean="0"/>
              <a:t>科目（量的データ解析の方法）</a:t>
            </a:r>
            <a:endParaRPr lang="en-US" altLang="ja-JP" dirty="0" smtClean="0"/>
          </a:p>
          <a:p>
            <a:r>
              <a:rPr lang="ja-JP" altLang="en-US" dirty="0" smtClean="0"/>
              <a:t>社会統計演習</a:t>
            </a:r>
            <a:endParaRPr lang="en-US" altLang="ja-JP" dirty="0" smtClean="0"/>
          </a:p>
          <a:p>
            <a:pPr lvl="1"/>
            <a:r>
              <a:rPr lang="ja-JP" altLang="en-US" dirty="0"/>
              <a:t>社会統計との同時履修を</a:t>
            </a:r>
            <a:r>
              <a:rPr lang="ja-JP" altLang="en-US" dirty="0" smtClean="0"/>
              <a:t>推奨．</a:t>
            </a:r>
            <a:r>
              <a:rPr lang="en-US" altLang="ja-JP" dirty="0" smtClean="0"/>
              <a:t>R </a:t>
            </a:r>
            <a:r>
              <a:rPr lang="ja-JP" altLang="en-US" dirty="0" smtClean="0"/>
              <a:t>を使った実習．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社会</a:t>
            </a:r>
            <a:r>
              <a:rPr kumimoji="1" lang="ja-JP" altLang="en-US" dirty="0" smtClean="0"/>
              <a:t>調査士</a:t>
            </a:r>
            <a:r>
              <a:rPr lang="en-US" altLang="ja-JP" dirty="0" smtClean="0"/>
              <a:t>C</a:t>
            </a:r>
            <a:r>
              <a:rPr lang="ja-JP" altLang="en-US" dirty="0" smtClean="0"/>
              <a:t>科目（基本的な資料とデータの分析）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5796136" y="3249993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分散分析を学習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2771800" y="3429000"/>
            <a:ext cx="28083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>
            <a:off x="3347864" y="3789040"/>
            <a:ext cx="2088232" cy="1080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03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２要因被験者内デザインでの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平方和</a:t>
            </a:r>
            <a:r>
              <a:rPr lang="ja-JP" altLang="en-US" dirty="0" smtClean="0"/>
              <a:t>の</a:t>
            </a:r>
            <a:r>
              <a:rPr lang="ja-JP" altLang="en-US" dirty="0"/>
              <a:t>分解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3500430" y="1714488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全変動</a:t>
            </a:r>
            <a:endParaRPr kumimoji="1" lang="ja-JP" altLang="en-US" sz="2800" dirty="0"/>
          </a:p>
        </p:txBody>
      </p:sp>
      <p:sp>
        <p:nvSpPr>
          <p:cNvPr id="6" name="角丸四角形 5"/>
          <p:cNvSpPr/>
          <p:nvPr/>
        </p:nvSpPr>
        <p:spPr>
          <a:xfrm>
            <a:off x="928662" y="2928934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被験者間変動</a:t>
            </a:r>
            <a:endParaRPr kumimoji="1" lang="ja-JP" altLang="en-US" sz="2800" dirty="0"/>
          </a:p>
        </p:txBody>
      </p:sp>
      <p:sp>
        <p:nvSpPr>
          <p:cNvPr id="7" name="角丸四角形 6"/>
          <p:cNvSpPr/>
          <p:nvPr/>
        </p:nvSpPr>
        <p:spPr>
          <a:xfrm>
            <a:off x="5715008" y="2928934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被験者内変動</a:t>
            </a:r>
            <a:endParaRPr kumimoji="1" lang="ja-JP" altLang="en-US" sz="2800" dirty="0"/>
          </a:p>
        </p:txBody>
      </p:sp>
      <p:sp>
        <p:nvSpPr>
          <p:cNvPr id="8" name="角丸四角形 7"/>
          <p:cNvSpPr/>
          <p:nvPr/>
        </p:nvSpPr>
        <p:spPr>
          <a:xfrm>
            <a:off x="1785918" y="4643446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主</a:t>
            </a:r>
            <a:r>
              <a:rPr lang="ja-JP" altLang="en-US" sz="2800" dirty="0" smtClean="0"/>
              <a:t>効果Ａ</a:t>
            </a:r>
            <a:endParaRPr lang="en-US" altLang="ja-JP" sz="2800" dirty="0" smtClean="0"/>
          </a:p>
        </p:txBody>
      </p:sp>
      <p:sp>
        <p:nvSpPr>
          <p:cNvPr id="10" name="角丸四角形 9"/>
          <p:cNvSpPr/>
          <p:nvPr/>
        </p:nvSpPr>
        <p:spPr>
          <a:xfrm>
            <a:off x="6786578" y="4643446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交互</a:t>
            </a:r>
            <a:r>
              <a:rPr lang="ja-JP" altLang="en-US" sz="2800" dirty="0" smtClean="0"/>
              <a:t>作用</a:t>
            </a:r>
            <a:r>
              <a:rPr lang="en-US" altLang="ja-JP" sz="2800" dirty="0" smtClean="0"/>
              <a:t>A*B</a:t>
            </a:r>
            <a:endParaRPr kumimoji="1" lang="ja-JP" altLang="en-US" sz="2800" dirty="0"/>
          </a:p>
        </p:txBody>
      </p:sp>
      <p:sp>
        <p:nvSpPr>
          <p:cNvPr id="11" name="角丸四角形 10"/>
          <p:cNvSpPr/>
          <p:nvPr/>
        </p:nvSpPr>
        <p:spPr>
          <a:xfrm>
            <a:off x="1785918" y="5572140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交互作用</a:t>
            </a:r>
            <a:r>
              <a:rPr lang="en-US" altLang="ja-JP" sz="2800" dirty="0" smtClean="0"/>
              <a:t>A*S</a:t>
            </a:r>
            <a:endParaRPr kumimoji="1" lang="ja-JP" altLang="en-US" sz="2800" dirty="0"/>
          </a:p>
        </p:txBody>
      </p:sp>
      <p:sp>
        <p:nvSpPr>
          <p:cNvPr id="13" name="角丸四角形 12"/>
          <p:cNvSpPr/>
          <p:nvPr/>
        </p:nvSpPr>
        <p:spPr>
          <a:xfrm>
            <a:off x="4357686" y="4643446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主</a:t>
            </a:r>
            <a:r>
              <a:rPr lang="ja-JP" altLang="en-US" sz="2800" dirty="0" smtClean="0"/>
              <a:t>効果</a:t>
            </a:r>
            <a:r>
              <a:rPr lang="ja-JP" altLang="en-US" sz="2800" dirty="0"/>
              <a:t>Ｂ</a:t>
            </a:r>
            <a:endParaRPr lang="en-US" altLang="ja-JP" sz="2800" dirty="0" smtClean="0"/>
          </a:p>
        </p:txBody>
      </p:sp>
      <p:sp>
        <p:nvSpPr>
          <p:cNvPr id="17" name="角丸四角形 16"/>
          <p:cNvSpPr/>
          <p:nvPr/>
        </p:nvSpPr>
        <p:spPr>
          <a:xfrm>
            <a:off x="4357686" y="5572140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交互作用</a:t>
            </a:r>
            <a:r>
              <a:rPr lang="en-US" altLang="ja-JP" sz="2800" dirty="0"/>
              <a:t>B</a:t>
            </a:r>
            <a:r>
              <a:rPr lang="en-US" altLang="ja-JP" sz="2800" dirty="0" smtClean="0"/>
              <a:t>*S</a:t>
            </a:r>
            <a:endParaRPr kumimoji="1" lang="ja-JP" altLang="en-US" sz="2800" dirty="0"/>
          </a:p>
        </p:txBody>
      </p:sp>
      <p:sp>
        <p:nvSpPr>
          <p:cNvPr id="18" name="角丸四角形 17"/>
          <p:cNvSpPr/>
          <p:nvPr/>
        </p:nvSpPr>
        <p:spPr>
          <a:xfrm>
            <a:off x="6858016" y="5572140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交互</a:t>
            </a:r>
            <a:r>
              <a:rPr lang="ja-JP" altLang="en-US" sz="2800" dirty="0" smtClean="0"/>
              <a:t>作用</a:t>
            </a:r>
            <a:r>
              <a:rPr lang="en-US" altLang="ja-JP" sz="2800" dirty="0" smtClean="0"/>
              <a:t>A*B*S</a:t>
            </a:r>
            <a:endParaRPr kumimoji="1" lang="ja-JP" altLang="en-US" sz="2800" dirty="0"/>
          </a:p>
        </p:txBody>
      </p:sp>
      <p:cxnSp>
        <p:nvCxnSpPr>
          <p:cNvPr id="20" name="直線コネクタ 19"/>
          <p:cNvCxnSpPr/>
          <p:nvPr/>
        </p:nvCxnSpPr>
        <p:spPr>
          <a:xfrm rot="10800000" flipV="1">
            <a:off x="1928794" y="2285992"/>
            <a:ext cx="1428760" cy="571504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endCxn id="7" idx="0"/>
          </p:cNvCxnSpPr>
          <p:nvPr/>
        </p:nvCxnSpPr>
        <p:spPr>
          <a:xfrm>
            <a:off x="5643570" y="2143116"/>
            <a:ext cx="1071570" cy="785818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rot="10800000" flipV="1">
            <a:off x="3643306" y="3500438"/>
            <a:ext cx="1928826" cy="857256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rot="5400000">
            <a:off x="5500694" y="3786190"/>
            <a:ext cx="642942" cy="642942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858016" y="3714752"/>
            <a:ext cx="1071570" cy="785818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339460" y="1124744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60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67134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全変動＝個人間変動＋</a:t>
            </a:r>
            <a:r>
              <a:rPr lang="ja-JP" altLang="en-US" dirty="0"/>
              <a:t>個人内変動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71472" y="1164134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err="1" smtClean="0"/>
              <a:t>pref</a:t>
            </a:r>
            <a:r>
              <a:rPr lang="en-US" altLang="ja-JP" sz="2800" dirty="0" smtClean="0"/>
              <a:t> &lt;- c(6,4,5,3,2, 10,8,10,8,9, 11,12,12,10,10,</a:t>
            </a:r>
          </a:p>
          <a:p>
            <a:r>
              <a:rPr lang="en-US" altLang="ja-JP" sz="2800" dirty="0" smtClean="0"/>
              <a:t> 5,4,2,2,2, 7,6,5,4,3, 12,8,5,6,4)</a:t>
            </a:r>
          </a:p>
          <a:p>
            <a:r>
              <a:rPr lang="en-US" altLang="ja-JP" sz="2800" dirty="0" smtClean="0"/>
              <a:t>condition &lt;- factor(c(rep("cold",15),rep("room",15)))</a:t>
            </a:r>
          </a:p>
          <a:p>
            <a:r>
              <a:rPr lang="en-US" altLang="ja-JP" sz="2800" dirty="0" smtClean="0"/>
              <a:t>brand &lt;- factor(rep(c(rep(1,5),rep(2,5),rep(3,5)),2))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person &lt;- factor(rep(c(1,2,3,4,5),6))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I &lt;- 5 # 5 people</a:t>
            </a:r>
          </a:p>
          <a:p>
            <a:r>
              <a:rPr lang="en-US" altLang="ja-JP" sz="2800" dirty="0" smtClean="0"/>
              <a:t>J &lt;- 2 # "</a:t>
            </a:r>
            <a:r>
              <a:rPr lang="en-US" altLang="ja-JP" sz="2800" dirty="0" err="1" smtClean="0"/>
              <a:t>cold","room</a:t>
            </a:r>
            <a:r>
              <a:rPr lang="en-US" altLang="ja-JP" sz="2800" dirty="0" smtClean="0"/>
              <a:t>"</a:t>
            </a:r>
          </a:p>
          <a:p>
            <a:r>
              <a:rPr lang="en-US" altLang="ja-JP" sz="2800" dirty="0" smtClean="0"/>
              <a:t>K &lt;- 3 # 1="I",2="V",3="B"</a:t>
            </a:r>
          </a:p>
          <a:p>
            <a:endParaRPr lang="en-US" altLang="ja-JP" sz="2800" dirty="0" smtClean="0"/>
          </a:p>
          <a:p>
            <a:r>
              <a:rPr lang="en-US" altLang="ja-JP" sz="2800" dirty="0" err="1" smtClean="0"/>
              <a:t>grand_mean</a:t>
            </a:r>
            <a:r>
              <a:rPr lang="en-US" altLang="ja-JP" sz="2800" dirty="0" smtClean="0"/>
              <a:t> &lt;- mean(</a:t>
            </a:r>
            <a:r>
              <a:rPr lang="en-US" altLang="ja-JP" sz="2800" dirty="0" err="1" smtClean="0"/>
              <a:t>pref</a:t>
            </a:r>
            <a:r>
              <a:rPr lang="en-US" altLang="ja-JP" sz="2800" dirty="0" smtClean="0"/>
              <a:t>)</a:t>
            </a:r>
            <a:endParaRPr lang="en-US" altLang="ja-JP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6948264" y="5635025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23026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00034" y="1285860"/>
            <a:ext cx="80724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err="1" smtClean="0"/>
              <a:t>p_mean</a:t>
            </a:r>
            <a:r>
              <a:rPr lang="en-US" altLang="ja-JP" sz="2800" dirty="0" smtClean="0"/>
              <a:t> &lt;- </a:t>
            </a:r>
            <a:r>
              <a:rPr lang="en-US" altLang="ja-JP" sz="2800" dirty="0" err="1" smtClean="0"/>
              <a:t>tapply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pref</a:t>
            </a:r>
            <a:r>
              <a:rPr lang="en-US" altLang="ja-JP" sz="2800" dirty="0" smtClean="0"/>
              <a:t>, person, mean)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SS &lt;- </a:t>
            </a:r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pref</a:t>
            </a:r>
            <a:r>
              <a:rPr lang="en-US" altLang="ja-JP" sz="2800" dirty="0" smtClean="0"/>
              <a:t>) * (I*J*K-1)</a:t>
            </a:r>
          </a:p>
          <a:p>
            <a:r>
              <a:rPr lang="en-US" altLang="ja-JP" sz="2800" dirty="0" err="1" smtClean="0"/>
              <a:t>SS_between</a:t>
            </a:r>
            <a:r>
              <a:rPr lang="en-US" altLang="ja-JP" sz="2800" dirty="0" smtClean="0"/>
              <a:t> &lt;- J * K * sum((</a:t>
            </a:r>
            <a:r>
              <a:rPr lang="en-US" altLang="ja-JP" sz="2800" dirty="0" err="1" smtClean="0"/>
              <a:t>p_mean</a:t>
            </a:r>
            <a:r>
              <a:rPr lang="en-US" altLang="ja-JP" sz="2800" dirty="0" smtClean="0"/>
              <a:t> - </a:t>
            </a:r>
            <a:r>
              <a:rPr lang="en-US" altLang="ja-JP" sz="2800" dirty="0" err="1" smtClean="0"/>
              <a:t>grand_mean</a:t>
            </a:r>
            <a:r>
              <a:rPr lang="en-US" altLang="ja-JP" sz="2800" dirty="0" smtClean="0"/>
              <a:t>)^2)</a:t>
            </a:r>
          </a:p>
          <a:p>
            <a:r>
              <a:rPr lang="en-US" altLang="ja-JP" sz="2800" dirty="0" err="1" smtClean="0"/>
              <a:t>SS_within</a:t>
            </a:r>
            <a:r>
              <a:rPr lang="en-US" altLang="ja-JP" sz="2800" dirty="0" smtClean="0"/>
              <a:t> &lt;- sum((</a:t>
            </a:r>
            <a:r>
              <a:rPr lang="en-US" altLang="ja-JP" sz="2800" dirty="0" err="1" smtClean="0"/>
              <a:t>pref</a:t>
            </a:r>
            <a:r>
              <a:rPr lang="en-US" altLang="ja-JP" sz="2800" dirty="0" smtClean="0"/>
              <a:t> - rep(p_mean,6))^2)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SS ; </a:t>
            </a:r>
            <a:r>
              <a:rPr lang="en-US" altLang="ja-JP" sz="2800" dirty="0" err="1" smtClean="0"/>
              <a:t>SS_between</a:t>
            </a:r>
            <a:r>
              <a:rPr lang="en-US" altLang="ja-JP" sz="2800" dirty="0" smtClean="0"/>
              <a:t> ; 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SS_within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SS_between</a:t>
            </a:r>
            <a:r>
              <a:rPr lang="en-US" altLang="ja-JP" sz="2800" dirty="0" smtClean="0"/>
              <a:t> + </a:t>
            </a:r>
            <a:r>
              <a:rPr lang="en-US" altLang="ja-JP" sz="2800" dirty="0" err="1" smtClean="0"/>
              <a:t>SS_within</a:t>
            </a:r>
            <a:r>
              <a:rPr lang="en-US" altLang="ja-JP" sz="2800" dirty="0" smtClean="0"/>
              <a:t>)</a:t>
            </a:r>
            <a:endParaRPr lang="en-US" altLang="ja-JP" sz="2800" dirty="0"/>
          </a:p>
        </p:txBody>
      </p:sp>
      <p:sp>
        <p:nvSpPr>
          <p:cNvPr id="5" name="四角形吹き出し 4"/>
          <p:cNvSpPr/>
          <p:nvPr/>
        </p:nvSpPr>
        <p:spPr>
          <a:xfrm>
            <a:off x="5429256" y="3643314"/>
            <a:ext cx="3000396" cy="1357322"/>
          </a:xfrm>
          <a:prstGeom prst="wedgeRectCallout">
            <a:avLst>
              <a:gd name="adj1" fmla="val -74506"/>
              <a:gd name="adj2" fmla="val -1350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個人内変動</a:t>
            </a:r>
            <a:endParaRPr kumimoji="1" lang="en-US" altLang="ja-JP" sz="2800" dirty="0" smtClean="0"/>
          </a:p>
          <a:p>
            <a:pPr algn="ctr"/>
            <a:r>
              <a:rPr lang="ja-JP" altLang="en-US" sz="2800" dirty="0" smtClean="0"/>
              <a:t>（</a:t>
            </a:r>
            <a:r>
              <a:rPr lang="en-US" altLang="ja-JP" sz="2800" dirty="0" err="1" smtClean="0"/>
              <a:t>SS_within</a:t>
            </a:r>
            <a:r>
              <a:rPr lang="ja-JP" altLang="en-US" sz="2800" dirty="0" smtClean="0"/>
              <a:t>）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を</a:t>
            </a:r>
            <a:endParaRPr lang="en-US" altLang="ja-JP" sz="2800" dirty="0" smtClean="0"/>
          </a:p>
          <a:p>
            <a:pPr algn="ctr"/>
            <a:r>
              <a:rPr kumimoji="1" lang="ja-JP" altLang="en-US" sz="2800" dirty="0"/>
              <a:t>さらに分解する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42910" y="5072074"/>
          <a:ext cx="79216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数式" r:id="rId3" imgW="4089240" imgH="444240" progId="Equation.3">
                  <p:embed/>
                </p:oleObj>
              </mc:Choice>
              <mc:Fallback>
                <p:oleObj name="数式" r:id="rId3" imgW="4089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5072074"/>
                        <a:ext cx="7921625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857356" y="5929330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全変動＝個人間変動＋個人内変動</a:t>
            </a:r>
            <a:endParaRPr kumimoji="1" lang="ja-JP" altLang="en-US" sz="2800" dirty="0"/>
          </a:p>
        </p:txBody>
      </p:sp>
      <p:sp>
        <p:nvSpPr>
          <p:cNvPr id="7" name="角丸四角形 6"/>
          <p:cNvSpPr/>
          <p:nvPr/>
        </p:nvSpPr>
        <p:spPr>
          <a:xfrm>
            <a:off x="395536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62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53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温度の主効果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銘柄を無視する．各人は，</a:t>
            </a:r>
            <a:r>
              <a:rPr lang="en-US" altLang="ja-JP" dirty="0" smtClean="0"/>
              <a:t>A1</a:t>
            </a:r>
            <a:r>
              <a:rPr lang="ja-JP" altLang="en-US" dirty="0" smtClean="0"/>
              <a:t>水準（冷蔵庫）で３回，</a:t>
            </a:r>
            <a:r>
              <a:rPr lang="en-US" altLang="ja-JP" dirty="0" smtClean="0"/>
              <a:t>A2</a:t>
            </a:r>
            <a:r>
              <a:rPr lang="ja-JP" altLang="en-US" dirty="0" smtClean="0"/>
              <a:t>水準（常温）で３回，測定を繰り返したと考える．</a:t>
            </a:r>
            <a:endParaRPr lang="en-US" altLang="ja-JP" dirty="0" smtClean="0"/>
          </a:p>
          <a:p>
            <a:r>
              <a:rPr lang="ja-JP" altLang="en-US" dirty="0" smtClean="0"/>
              <a:t>個人内変動のひとつである，水準の違いによる変動に注目する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全変動＝被験者間の変動＋</a:t>
            </a:r>
            <a:r>
              <a:rPr lang="ja-JP" altLang="en-US" dirty="0" smtClean="0">
                <a:solidFill>
                  <a:srgbClr val="FF0000"/>
                </a:solidFill>
              </a:rPr>
              <a:t>温度の２水準の違いによる変動（被験者内）</a:t>
            </a:r>
            <a:r>
              <a:rPr lang="ja-JP" altLang="en-US" dirty="0" smtClean="0"/>
              <a:t>＋交互作用＋誤差</a:t>
            </a:r>
            <a:endParaRPr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1428728" y="5072074"/>
          <a:ext cx="6643735" cy="1066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数式" r:id="rId3" imgW="2768400" imgH="444240" progId="Equation.3">
                  <p:embed/>
                </p:oleObj>
              </mc:Choice>
              <mc:Fallback>
                <p:oleObj name="数式" r:id="rId3" imgW="2768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5072074"/>
                        <a:ext cx="6643735" cy="10666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63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66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温度の主効果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交互作用項を誤差項として，温度の主効果を検定する．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全変動＝被験者間の変動＋温度の２水準の違いによる変動（被験者内）＋</a:t>
            </a:r>
            <a:r>
              <a:rPr lang="ja-JP" altLang="en-US" dirty="0" smtClean="0">
                <a:solidFill>
                  <a:srgbClr val="FF0000"/>
                </a:solidFill>
              </a:rPr>
              <a:t>交互作用</a:t>
            </a:r>
            <a:r>
              <a:rPr lang="ja-JP" altLang="en-US" dirty="0" smtClean="0"/>
              <a:t>＋誤差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最後の「誤差」はさらに分解の対象となる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６つのセルそれぞれの平均値がどのように決まるかを考えると，</a:t>
            </a:r>
            <a:r>
              <a:rPr lang="en-US" altLang="ja-JP" dirty="0" smtClean="0"/>
              <a:t>Interaction </a:t>
            </a:r>
            <a:r>
              <a:rPr lang="ja-JP" altLang="en-US" dirty="0" smtClean="0"/>
              <a:t>の式がわかる</a:t>
            </a:r>
            <a:endParaRPr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571472" y="5072074"/>
          <a:ext cx="808672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数式" r:id="rId3" imgW="3035160" imgH="482400" progId="Equation.3">
                  <p:embed/>
                </p:oleObj>
              </mc:Choice>
              <mc:Fallback>
                <p:oleObj name="数式" r:id="rId3" imgW="303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5072074"/>
                        <a:ext cx="8086725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64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28906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温度</a:t>
            </a:r>
            <a:r>
              <a:rPr kumimoji="1" lang="ja-JP" altLang="en-US" dirty="0" smtClean="0"/>
              <a:t>の主効果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857224" y="1714488"/>
            <a:ext cx="77153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&gt; summary(</a:t>
            </a:r>
            <a:r>
              <a:rPr lang="en-US" altLang="ja-JP" sz="2800" dirty="0" err="1" smtClean="0"/>
              <a:t>aov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pref~condition</a:t>
            </a:r>
            <a:r>
              <a:rPr lang="en-US" altLang="ja-JP" sz="2800" dirty="0" smtClean="0"/>
              <a:t>*person))</a:t>
            </a:r>
          </a:p>
          <a:p>
            <a:r>
              <a:rPr lang="en-US" altLang="ja-JP" sz="2800" dirty="0" smtClean="0"/>
              <a:t>                 </a:t>
            </a:r>
            <a:r>
              <a:rPr lang="en-US" altLang="ja-JP" sz="2800" dirty="0" err="1" smtClean="0"/>
              <a:t>Df</a:t>
            </a:r>
            <a:r>
              <a:rPr lang="en-US" altLang="ja-JP" sz="2800" dirty="0" smtClean="0"/>
              <a:t> Sum Sq Mean Sq F value  Pr(&gt;F)  </a:t>
            </a:r>
          </a:p>
          <a:p>
            <a:r>
              <a:rPr lang="en-US" altLang="ja-JP" sz="2800" dirty="0" smtClean="0"/>
              <a:t>condition        </a:t>
            </a:r>
            <a:r>
              <a:rPr lang="en-US" altLang="ja-JP" sz="2800" dirty="0" smtClean="0">
                <a:solidFill>
                  <a:srgbClr val="FF0000"/>
                </a:solidFill>
              </a:rPr>
              <a:t>1  67.50   67.50  </a:t>
            </a:r>
            <a:r>
              <a:rPr lang="en-US" altLang="ja-JP" sz="2800" dirty="0" smtClean="0"/>
              <a:t>7.2581 0.01396 *</a:t>
            </a:r>
          </a:p>
          <a:p>
            <a:r>
              <a:rPr lang="en-US" altLang="ja-JP" sz="2800" dirty="0" smtClean="0"/>
              <a:t>person            4  45.00   11.25  1.2097 0.33771  </a:t>
            </a:r>
          </a:p>
          <a:p>
            <a:r>
              <a:rPr lang="en-US" altLang="ja-JP" sz="2800" dirty="0" err="1" smtClean="0"/>
              <a:t>condition:person</a:t>
            </a:r>
            <a:r>
              <a:rPr lang="en-US" altLang="ja-JP" sz="2800" dirty="0" smtClean="0"/>
              <a:t>  </a:t>
            </a:r>
            <a:r>
              <a:rPr lang="en-US" altLang="ja-JP" sz="2800" dirty="0" smtClean="0">
                <a:solidFill>
                  <a:srgbClr val="FF0000"/>
                </a:solidFill>
              </a:rPr>
              <a:t>4  15.00    3.75  </a:t>
            </a:r>
            <a:r>
              <a:rPr lang="en-US" altLang="ja-JP" sz="2800" dirty="0" smtClean="0"/>
              <a:t>0.4032 0.80404  </a:t>
            </a:r>
          </a:p>
          <a:p>
            <a:r>
              <a:rPr lang="en-US" altLang="ja-JP" sz="2800" dirty="0" smtClean="0"/>
              <a:t>Residuals        20 186.00    9.30                  </a:t>
            </a:r>
          </a:p>
          <a:p>
            <a:r>
              <a:rPr lang="en-US" altLang="ja-JP" sz="2800" dirty="0" smtClean="0"/>
              <a:t>---</a:t>
            </a:r>
          </a:p>
          <a:p>
            <a:r>
              <a:rPr lang="en-US" altLang="ja-JP" sz="2800" dirty="0" err="1" smtClean="0"/>
              <a:t>Signif</a:t>
            </a:r>
            <a:r>
              <a:rPr lang="en-US" altLang="ja-JP" sz="2800" dirty="0" smtClean="0"/>
              <a:t>. codes:  0 ‘***’ 0.001 ‘**’ 0.01 ‘*’ 0.05 ‘.’ 0.1</a:t>
            </a:r>
            <a:endParaRPr lang="ja-JP" altLang="en-US" sz="2800" dirty="0"/>
          </a:p>
        </p:txBody>
      </p:sp>
      <p:sp>
        <p:nvSpPr>
          <p:cNvPr id="4" name="角丸四角形 3"/>
          <p:cNvSpPr/>
          <p:nvPr/>
        </p:nvSpPr>
        <p:spPr>
          <a:xfrm>
            <a:off x="395536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65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53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銘柄</a:t>
            </a:r>
            <a:r>
              <a:rPr lang="ja-JP" altLang="en-US" dirty="0" smtClean="0"/>
              <a:t>の主効果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00034" y="1785926"/>
            <a:ext cx="80724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&gt; summary(</a:t>
            </a:r>
            <a:r>
              <a:rPr lang="en-US" altLang="ja-JP" sz="2800" dirty="0" err="1" smtClean="0"/>
              <a:t>aov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pref~brand</a:t>
            </a:r>
            <a:r>
              <a:rPr lang="en-US" altLang="ja-JP" sz="2800" dirty="0" smtClean="0"/>
              <a:t>*person))</a:t>
            </a:r>
          </a:p>
          <a:p>
            <a:r>
              <a:rPr lang="en-US" altLang="ja-JP" sz="2800" dirty="0" smtClean="0"/>
              <a:t>             </a:t>
            </a:r>
            <a:r>
              <a:rPr lang="en-US" altLang="ja-JP" sz="2800" dirty="0" err="1" smtClean="0"/>
              <a:t>Df</a:t>
            </a:r>
            <a:r>
              <a:rPr lang="en-US" altLang="ja-JP" sz="2800" dirty="0" smtClean="0"/>
              <a:t> Sum Sq Mean Sq F value   Pr(&gt;F)   </a:t>
            </a:r>
          </a:p>
          <a:p>
            <a:r>
              <a:rPr lang="en-US" altLang="ja-JP" sz="2800" dirty="0" smtClean="0"/>
              <a:t>brand         </a:t>
            </a:r>
            <a:r>
              <a:rPr lang="en-US" altLang="ja-JP" sz="2800" dirty="0" smtClean="0">
                <a:solidFill>
                  <a:srgbClr val="FF0000"/>
                </a:solidFill>
              </a:rPr>
              <a:t>2 155.00   77.50 </a:t>
            </a:r>
            <a:r>
              <a:rPr lang="en-US" altLang="ja-JP" sz="2800" dirty="0" smtClean="0"/>
              <a:t>10.6164 0.001341 **</a:t>
            </a:r>
          </a:p>
          <a:p>
            <a:r>
              <a:rPr lang="en-US" altLang="ja-JP" sz="2800" dirty="0" smtClean="0"/>
              <a:t>person        4  45.00   11.25  1.5411 0.240812   </a:t>
            </a:r>
          </a:p>
          <a:p>
            <a:r>
              <a:rPr lang="en-US" altLang="ja-JP" sz="2800" dirty="0" err="1" smtClean="0"/>
              <a:t>brand:person</a:t>
            </a:r>
            <a:r>
              <a:rPr lang="en-US" altLang="ja-JP" sz="2800" dirty="0" smtClean="0"/>
              <a:t>  </a:t>
            </a:r>
            <a:r>
              <a:rPr lang="en-US" altLang="ja-JP" sz="2800" dirty="0" smtClean="0">
                <a:solidFill>
                  <a:srgbClr val="FF0000"/>
                </a:solidFill>
              </a:rPr>
              <a:t>8   4.00    0.50  </a:t>
            </a:r>
            <a:r>
              <a:rPr lang="en-US" altLang="ja-JP" sz="2800" dirty="0" smtClean="0"/>
              <a:t>0.0685 0.999660   </a:t>
            </a:r>
          </a:p>
          <a:p>
            <a:r>
              <a:rPr lang="en-US" altLang="ja-JP" sz="2800" dirty="0" smtClean="0"/>
              <a:t>Residuals    15 109.50    7.30                    </a:t>
            </a:r>
          </a:p>
          <a:p>
            <a:r>
              <a:rPr lang="en-US" altLang="ja-JP" sz="2800" dirty="0" smtClean="0"/>
              <a:t>---</a:t>
            </a:r>
          </a:p>
          <a:p>
            <a:r>
              <a:rPr lang="en-US" altLang="ja-JP" sz="2800" dirty="0" err="1" smtClean="0"/>
              <a:t>Signif</a:t>
            </a:r>
            <a:r>
              <a:rPr lang="en-US" altLang="ja-JP" sz="2800" dirty="0" smtClean="0"/>
              <a:t>. codes:  0 ‘***’ 0.001 ‘**’ 0.01 ‘*’ 0.05 ‘.’ 0.1 </a:t>
            </a:r>
            <a:endParaRPr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395536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2790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786050" y="3929066"/>
            <a:ext cx="1214446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dirty="0" smtClean="0"/>
              <a:t>温度</a:t>
            </a:r>
            <a:r>
              <a:rPr lang="ja-JP" altLang="en-US" dirty="0"/>
              <a:t>と</a:t>
            </a:r>
            <a:r>
              <a:rPr lang="ja-JP" altLang="en-US" dirty="0" smtClean="0"/>
              <a:t>銘柄の</a:t>
            </a:r>
            <a:r>
              <a:rPr lang="ja-JP" altLang="en-US" dirty="0"/>
              <a:t>交互作用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57158" y="1714488"/>
            <a:ext cx="85010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&gt; summary(</a:t>
            </a:r>
            <a:r>
              <a:rPr lang="en-US" altLang="ja-JP" sz="2800" dirty="0" err="1" smtClean="0"/>
              <a:t>aov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pref~condition</a:t>
            </a:r>
            <a:r>
              <a:rPr lang="en-US" altLang="ja-JP" sz="2800" dirty="0" smtClean="0"/>
              <a:t>*brand))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dirty="0" err="1" smtClean="0"/>
              <a:t>Df</a:t>
            </a:r>
            <a:r>
              <a:rPr lang="en-US" altLang="ja-JP" sz="2800" dirty="0" smtClean="0"/>
              <a:t>  Sum Sq Mean Sq F value    Pr(&gt;F)    </a:t>
            </a:r>
          </a:p>
          <a:p>
            <a:r>
              <a:rPr lang="en-US" altLang="ja-JP" sz="2800" dirty="0" smtClean="0"/>
              <a:t>condition        1  67.500  67.500 21.3158   0.00011 ***</a:t>
            </a:r>
          </a:p>
          <a:p>
            <a:r>
              <a:rPr lang="en-US" altLang="ja-JP" sz="2800" dirty="0" smtClean="0"/>
              <a:t>brand            2 155.000  77.500 24.4737 1.608e-06 ***</a:t>
            </a:r>
          </a:p>
          <a:p>
            <a:r>
              <a:rPr lang="en-US" altLang="ja-JP" sz="2800" dirty="0" err="1" smtClean="0"/>
              <a:t>condition:brand</a:t>
            </a:r>
            <a:r>
              <a:rPr lang="en-US" altLang="ja-JP" sz="2800" dirty="0" smtClean="0"/>
              <a:t>  </a:t>
            </a:r>
            <a:r>
              <a:rPr lang="en-US" altLang="ja-JP" sz="2800" dirty="0" smtClean="0">
                <a:solidFill>
                  <a:srgbClr val="FF0000"/>
                </a:solidFill>
              </a:rPr>
              <a:t>2  15.000   7.500  </a:t>
            </a:r>
            <a:r>
              <a:rPr lang="en-US" altLang="ja-JP" sz="2800" dirty="0" smtClean="0"/>
              <a:t>2.3684   0.11515    </a:t>
            </a:r>
          </a:p>
          <a:p>
            <a:r>
              <a:rPr lang="en-US" altLang="ja-JP" sz="2800" dirty="0" smtClean="0"/>
              <a:t>Residuals       24  </a:t>
            </a:r>
            <a:r>
              <a:rPr lang="en-US" altLang="ja-JP" sz="2800" dirty="0" smtClean="0">
                <a:solidFill>
                  <a:srgbClr val="FF0000"/>
                </a:solidFill>
              </a:rPr>
              <a:t>76.000</a:t>
            </a:r>
            <a:r>
              <a:rPr lang="en-US" altLang="ja-JP" sz="2800" dirty="0" smtClean="0"/>
              <a:t>   3.167                      </a:t>
            </a:r>
          </a:p>
          <a:p>
            <a:r>
              <a:rPr lang="en-US" altLang="ja-JP" sz="2800" dirty="0" smtClean="0"/>
              <a:t>---</a:t>
            </a:r>
          </a:p>
          <a:p>
            <a:r>
              <a:rPr lang="en-US" altLang="ja-JP" sz="2800" dirty="0" err="1" smtClean="0"/>
              <a:t>Signif</a:t>
            </a:r>
            <a:r>
              <a:rPr lang="en-US" altLang="ja-JP" sz="2800" dirty="0" smtClean="0"/>
              <a:t>. codes:  0 ‘***’ 0.001 ‘**’ 0.01 ‘*’ 0.05 ‘.’ 0.</a:t>
            </a:r>
            <a:endParaRPr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14414" y="5214950"/>
            <a:ext cx="7484741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800" dirty="0" smtClean="0"/>
              <a:t>個人差（</a:t>
            </a:r>
            <a:r>
              <a:rPr lang="en-US" altLang="ja-JP" sz="2800" dirty="0" smtClean="0"/>
              <a:t>45.0</a:t>
            </a:r>
            <a:r>
              <a:rPr lang="ja-JP" altLang="en-US" sz="2800" dirty="0" smtClean="0"/>
              <a:t>）＋温度と個人の交互作用（</a:t>
            </a:r>
            <a:r>
              <a:rPr lang="en-US" altLang="ja-JP" sz="2800" dirty="0" smtClean="0"/>
              <a:t>15.0</a:t>
            </a:r>
            <a:r>
              <a:rPr lang="ja-JP" altLang="en-US" sz="2800" dirty="0" smtClean="0"/>
              <a:t>）＋</a:t>
            </a:r>
            <a:endParaRPr lang="en-US" altLang="ja-JP" sz="2800" dirty="0" smtClean="0"/>
          </a:p>
          <a:p>
            <a:r>
              <a:rPr lang="ja-JP" altLang="en-US" sz="2800" dirty="0" smtClean="0"/>
              <a:t>銘柄と個人の交互作用（</a:t>
            </a:r>
            <a:r>
              <a:rPr lang="en-US" altLang="ja-JP" sz="2800" dirty="0" smtClean="0"/>
              <a:t>4.0</a:t>
            </a:r>
            <a:r>
              <a:rPr lang="ja-JP" altLang="en-US" sz="2800" dirty="0" smtClean="0"/>
              <a:t>）＋</a:t>
            </a:r>
            <a:endParaRPr lang="en-US" altLang="ja-JP" sz="2800" dirty="0" smtClean="0"/>
          </a:p>
          <a:p>
            <a:r>
              <a:rPr lang="ja-JP" altLang="en-US" sz="2800" dirty="0" smtClean="0"/>
              <a:t>個人と温度と銘柄の交互作用（</a:t>
            </a:r>
            <a:r>
              <a:rPr lang="en-US" altLang="ja-JP" sz="2800" dirty="0" smtClean="0"/>
              <a:t>12.0</a:t>
            </a:r>
            <a:r>
              <a:rPr lang="ja-JP" altLang="en-US" sz="2800" dirty="0" smtClean="0"/>
              <a:t>）</a:t>
            </a:r>
            <a:endParaRPr kumimoji="1" lang="ja-JP" altLang="en-US" sz="2800" dirty="0"/>
          </a:p>
        </p:txBody>
      </p:sp>
      <p:sp>
        <p:nvSpPr>
          <p:cNvPr id="7" name="下矢印 6"/>
          <p:cNvSpPr/>
          <p:nvPr/>
        </p:nvSpPr>
        <p:spPr>
          <a:xfrm>
            <a:off x="3000364" y="4500570"/>
            <a:ext cx="42862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95536" y="476672"/>
            <a:ext cx="1944216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授業スライド</a:t>
            </a:r>
            <a:endParaRPr kumimoji="1" lang="ja-JP" altLang="en-US" sz="20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67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75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満足していること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毎年数名の学生が，品質管理検定２級，統計検定２級に合格している．</a:t>
            </a:r>
            <a:endParaRPr kumimoji="1" lang="en-US" altLang="ja-JP" dirty="0" smtClean="0"/>
          </a:p>
          <a:p>
            <a:r>
              <a:rPr lang="ja-JP" altLang="en-US" dirty="0" smtClean="0"/>
              <a:t>社会調査士カリキュラムが始まり，</a:t>
            </a:r>
            <a:r>
              <a:rPr lang="en-US" altLang="ja-JP" dirty="0" smtClean="0"/>
              <a:t>2014</a:t>
            </a:r>
            <a:r>
              <a:rPr lang="ja-JP" altLang="en-US" dirty="0" smtClean="0"/>
              <a:t>年度は７名が，在学中の資格である「見込み」を取得．３名が申請中．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68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90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学生に，数理的な理解をしようとする動機づけが弱い．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理解することを強く求めていない．「（数式，証明が）理解できなさそうなら，・・・というところまではきちんと理解してください」と指示している．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テストで</a:t>
            </a:r>
            <a:r>
              <a:rPr lang="ja-JP" altLang="en-US" dirty="0" smtClean="0"/>
              <a:t>は数理的な内容をあまり出題していない．もう少し出題した方がよいかもしれないが，「社会統計」という科目としては現状でよいのかも．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69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90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社会統計シラバス</a:t>
            </a:r>
            <a:r>
              <a:rPr lang="ja-JP" altLang="en-US" dirty="0"/>
              <a:t>（</a:t>
            </a:r>
            <a:r>
              <a:rPr kumimoji="1" lang="ja-JP" altLang="en-US" dirty="0" smtClean="0"/>
              <a:t>抜粋）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講義概要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１年生での必修科目「統計入門」の知識を前提として， いくつかの実用的な統計解析手法を講義する．特に重点的に学習する統計解析手法は，分割表の分析，</a:t>
            </a:r>
            <a:r>
              <a:rPr lang="ja-JP" altLang="en-US" u="sng" dirty="0" smtClean="0">
                <a:solidFill>
                  <a:srgbClr val="FF0000"/>
                </a:solidFill>
              </a:rPr>
              <a:t>分散分析</a:t>
            </a:r>
            <a:r>
              <a:rPr lang="ja-JP" altLang="en-US" dirty="0" smtClean="0"/>
              <a:t>，回帰分析，主成分分析，因子分析，である．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授業はテキストにそって進める．テキストで取り上げられていない内容を学習するときには，教材を用意したり，適当な参考文献を紹介したりする．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80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教示原則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数学からなるべく逃げない．高校数学の知識，および，統計学についての既習知識があれば理解可能な説明は行う．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データ分析のためだけで</a:t>
            </a:r>
            <a:r>
              <a:rPr lang="ja-JP" altLang="en-US" dirty="0" smtClean="0"/>
              <a:t>なく，数理の理解を助ける目的でソフトウェアを活用する．</a:t>
            </a:r>
            <a:endParaRPr lang="en-US" altLang="ja-JP" dirty="0" smtClean="0"/>
          </a:p>
          <a:p>
            <a:r>
              <a:rPr kumimoji="1" lang="ja-JP" altLang="en-US" dirty="0" smtClean="0"/>
              <a:t>数理的な側面の理解をもう少し求めたいが，科目の位置づけからは，現状でよいのかも．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70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61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ja-JP" altLang="en-US" dirty="0" smtClean="0"/>
              <a:t>講義には数学的な内容も含まれる．こうした学習は，統計解析手法を正しく用いる助けになるとともに，新しい手法を自力で学習するための基礎となる</a:t>
            </a:r>
            <a:r>
              <a:rPr lang="ja-JP" altLang="en-US" dirty="0"/>
              <a:t>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90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成績評価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社会統計演習を同時に履修している場合には， 社会統計での最終試験の成績と，社会統計演習での </a:t>
            </a:r>
            <a:r>
              <a:rPr lang="en-US" altLang="ja-JP" dirty="0" smtClean="0"/>
              <a:t>JGSS</a:t>
            </a:r>
            <a:r>
              <a:rPr lang="ja-JP" altLang="en-US" dirty="0" smtClean="0"/>
              <a:t>データの解析レポートに基づいて成績評価を行う．試験とレポートを独立に採点し，高い方の得点を最終成績とする．ただし，低い方の得点が</a:t>
            </a:r>
            <a:r>
              <a:rPr lang="en-US" altLang="ja-JP" dirty="0" smtClean="0"/>
              <a:t>50</a:t>
            </a:r>
            <a:r>
              <a:rPr lang="ja-JP" altLang="en-US" dirty="0" smtClean="0"/>
              <a:t>点を超えている必要がある．社会統計だけを履修している場合には，社会統計の最終試験に基づいて成績評価を行う．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EEEB-2834-4638-A95F-E52D64A0ADA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08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3918</Words>
  <Application>Microsoft Office PowerPoint</Application>
  <PresentationFormat>画面に合わせる (4:3)</PresentationFormat>
  <Paragraphs>540</Paragraphs>
  <Slides>70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70</vt:i4>
      </vt:variant>
    </vt:vector>
  </HeadingPairs>
  <TitlesOfParts>
    <vt:vector size="72" baseType="lpstr">
      <vt:lpstr>Office ​​テーマ</vt:lpstr>
      <vt:lpstr>数式</vt:lpstr>
      <vt:lpstr>文系学生に対する 分散分析の数理の教育</vt:lpstr>
      <vt:lpstr>自己紹介</vt:lpstr>
      <vt:lpstr>この話題提供で</vt:lpstr>
      <vt:lpstr>社会情報学部カリキュラム</vt:lpstr>
      <vt:lpstr>数学の基礎科目</vt:lpstr>
      <vt:lpstr>担当する統計関連科目</vt:lpstr>
      <vt:lpstr>社会統計シラバス（抜粋）</vt:lpstr>
      <vt:lpstr>PowerPoint プレゼンテーション</vt:lpstr>
      <vt:lpstr>PowerPoint プレゼンテーション</vt:lpstr>
      <vt:lpstr>PowerPoint プレゼンテーション</vt:lpstr>
      <vt:lpstr>社会統計演習シラバス（抜粋）</vt:lpstr>
      <vt:lpstr>PowerPoint プレゼンテーション</vt:lpstr>
      <vt:lpstr>統計学関連科目での教示原則</vt:lpstr>
      <vt:lpstr>PowerPoint プレゼンテーション</vt:lpstr>
      <vt:lpstr>教示例：平方和の分解</vt:lpstr>
      <vt:lpstr>PowerPoint プレゼンテーション</vt:lpstr>
      <vt:lpstr>PowerPoint プレゼンテーション</vt:lpstr>
      <vt:lpstr>１要因母数モデルの説明</vt:lpstr>
      <vt:lpstr>7.3. ANOVA モデル</vt:lpstr>
      <vt:lpstr>練習問題１</vt:lpstr>
      <vt:lpstr>PowerPoint プレゼンテーション</vt:lpstr>
      <vt:lpstr>PowerPoint プレゼンテーション</vt:lpstr>
      <vt:lpstr>平方和の分解</vt:lpstr>
      <vt:lpstr>7.4. 平方和</vt:lpstr>
      <vt:lpstr>全平方和</vt:lpstr>
      <vt:lpstr>PowerPoint プレゼンテーション</vt:lpstr>
      <vt:lpstr>平方和の分解</vt:lpstr>
      <vt:lpstr>PowerPoint プレゼンテーション</vt:lpstr>
      <vt:lpstr>PowerPoint プレゼンテーション</vt:lpstr>
      <vt:lpstr>PowerPoint プレゼンテーション</vt:lpstr>
      <vt:lpstr>級内平均平方による 母集団分散の推定</vt:lpstr>
      <vt:lpstr>級内平均平方と母集団分散の推定</vt:lpstr>
      <vt:lpstr>PowerPoint プレゼンテーション</vt:lpstr>
      <vt:lpstr>級間平均平方による 母集団分散の推定</vt:lpstr>
      <vt:lpstr>級間平均平方と母集団分散の推定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F 比</vt:lpstr>
      <vt:lpstr>7.6. F 分布</vt:lpstr>
      <vt:lpstr>PowerPoint プレゼンテーション</vt:lpstr>
      <vt:lpstr>PowerPoint プレゼンテーション</vt:lpstr>
      <vt:lpstr>F 分布の確率密度関数</vt:lpstr>
      <vt:lpstr>PowerPoint プレゼンテーション</vt:lpstr>
      <vt:lpstr>F 分布表（α=.05）</vt:lpstr>
      <vt:lpstr>PowerPoint プレゼンテーション</vt:lpstr>
      <vt:lpstr>より複雑なデザイン</vt:lpstr>
      <vt:lpstr>１要因デザインでの平方和の分解</vt:lpstr>
      <vt:lpstr>PowerPoint プレゼンテーション</vt:lpstr>
      <vt:lpstr>PowerPoint プレゼンテーション</vt:lpstr>
      <vt:lpstr>２要因デザインでの平方和の分解</vt:lpstr>
      <vt:lpstr>PowerPoint プレゼンテーション</vt:lpstr>
      <vt:lpstr>PowerPoint プレゼンテーション</vt:lpstr>
      <vt:lpstr>PowerPoint プレゼンテーション</vt:lpstr>
      <vt:lpstr>２要因被験者内デザインでの 平方和の分解</vt:lpstr>
      <vt:lpstr>全変動＝個人間変動＋個人内変動</vt:lpstr>
      <vt:lpstr>PowerPoint プレゼンテーション</vt:lpstr>
      <vt:lpstr>温度の主効果</vt:lpstr>
      <vt:lpstr>温度の主効果</vt:lpstr>
      <vt:lpstr>温度の主効果</vt:lpstr>
      <vt:lpstr>銘柄の主効果</vt:lpstr>
      <vt:lpstr>温度と銘柄の交互作用</vt:lpstr>
      <vt:lpstr>満足していること</vt:lpstr>
      <vt:lpstr>問題点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文系学生に対する 分散分析の数理の教育</dc:title>
  <dc:creator>Atsushi</dc:creator>
  <cp:lastModifiedBy>Atsushi</cp:lastModifiedBy>
  <cp:revision>34</cp:revision>
  <cp:lastPrinted>2014-11-06T02:36:37Z</cp:lastPrinted>
  <dcterms:created xsi:type="dcterms:W3CDTF">2014-11-02T04:33:08Z</dcterms:created>
  <dcterms:modified xsi:type="dcterms:W3CDTF">2014-11-06T03:44:28Z</dcterms:modified>
</cp:coreProperties>
</file>