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71" r:id="rId3"/>
    <p:sldId id="270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9" r:id="rId15"/>
    <p:sldId id="258" r:id="rId16"/>
    <p:sldId id="257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wmf"/><Relationship Id="rId1" Type="http://schemas.openxmlformats.org/officeDocument/2006/relationships/image" Target="../media/image8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FFE9-00BF-4621-815D-448DB246F968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66C08-74A7-4CBF-A1C4-A6F3195F3A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2011</a:t>
            </a:r>
            <a:r>
              <a:rPr kumimoji="1" lang="ja-JP" altLang="en-US" dirty="0" smtClean="0"/>
              <a:t>年の実験から，くじびき課題の正解を参照することを許した．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66C08-74A7-4CBF-A1C4-A6F3195F3A4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2A0C5-7AB4-4DE9-8F94-E9F73D7D851E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712968" cy="1470025"/>
          </a:xfrm>
        </p:spPr>
        <p:txBody>
          <a:bodyPr>
            <a:noAutofit/>
          </a:bodyPr>
          <a:lstStyle/>
          <a:p>
            <a:r>
              <a:rPr kumimoji="1" lang="ja-JP" altLang="en-US" sz="5400" dirty="0" smtClean="0"/>
              <a:t>３囚人問題はなぜ難しいのか</a:t>
            </a:r>
            <a:r>
              <a:rPr kumimoji="1" lang="en-US" altLang="ja-JP" sz="5400" dirty="0" smtClean="0"/>
              <a:t/>
            </a:r>
            <a:br>
              <a:rPr kumimoji="1" lang="en-US" altLang="ja-JP" sz="5400" dirty="0" smtClean="0"/>
            </a:br>
            <a:r>
              <a:rPr lang="ja-JP" altLang="en-US" sz="4000" dirty="0" smtClean="0"/>
              <a:t>図による問題表象構築支援の効果</a:t>
            </a:r>
            <a:endParaRPr kumimoji="1" lang="ja-JP" altLang="en-US" sz="4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352928" cy="1752600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寺尾敦（青山学院大学）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伊藤朋子（日本学術</a:t>
            </a:r>
            <a:r>
              <a:rPr lang="ja-JP" altLang="en-US" sz="3600" dirty="0" smtClean="0"/>
              <a:t>振興会・</a:t>
            </a:r>
            <a:r>
              <a:rPr lang="ja-JP" altLang="en-US" sz="3600" dirty="0" smtClean="0"/>
              <a:t>早稲田大学）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樹形図（未完成）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1619672" y="2996952"/>
            <a:ext cx="165618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1619672" y="4149080"/>
            <a:ext cx="1728192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619672" y="4149080"/>
            <a:ext cx="172819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635896" y="2708920"/>
            <a:ext cx="1019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Ａ釈放</a:t>
            </a:r>
            <a:endParaRPr kumimoji="1" lang="en-US" altLang="ja-JP" sz="24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35896" y="3861048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Ｂ</a:t>
            </a:r>
            <a:r>
              <a:rPr kumimoji="1" lang="ja-JP" altLang="en-US" sz="2400" dirty="0" smtClean="0"/>
              <a:t>釈放</a:t>
            </a:r>
            <a:endParaRPr kumimoji="1" lang="en-US" altLang="ja-JP" sz="24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07904" y="5157192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Ｃ</a:t>
            </a:r>
            <a:r>
              <a:rPr kumimoji="1" lang="ja-JP" altLang="en-US" sz="2400" dirty="0" smtClean="0"/>
              <a:t>釈放</a:t>
            </a:r>
            <a:endParaRPr kumimoji="1" lang="en-US" altLang="ja-JP" sz="2400" dirty="0" smtClean="0"/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/>
        </p:nvGraphicFramePr>
        <p:xfrm>
          <a:off x="2051720" y="2708920"/>
          <a:ext cx="468335" cy="844923"/>
        </p:xfrm>
        <a:graphic>
          <a:graphicData uri="http://schemas.openxmlformats.org/presentationml/2006/ole">
            <p:oleObj spid="_x0000_s1026" name="数式" r:id="rId3" imgW="15228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771800" y="3501008"/>
          <a:ext cx="468313" cy="846138"/>
        </p:xfrm>
        <a:graphic>
          <a:graphicData uri="http://schemas.openxmlformats.org/presentationml/2006/ole">
            <p:oleObj spid="_x0000_s1027" name="数式" r:id="rId4" imgW="15228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699792" y="4365104"/>
          <a:ext cx="468313" cy="846138"/>
        </p:xfrm>
        <a:graphic>
          <a:graphicData uri="http://schemas.openxmlformats.org/presentationml/2006/ole">
            <p:oleObj spid="_x0000_s1028" name="数式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樹形図（完成）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827584" y="2996952"/>
            <a:ext cx="165618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827584" y="4149080"/>
            <a:ext cx="1728192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827584" y="4149080"/>
            <a:ext cx="172819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699792" y="2708920"/>
            <a:ext cx="1019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Ａ釈放</a:t>
            </a:r>
            <a:endParaRPr kumimoji="1" lang="en-US" altLang="ja-JP" sz="24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71800" y="3861048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Ｂ</a:t>
            </a:r>
            <a:r>
              <a:rPr kumimoji="1" lang="ja-JP" altLang="en-US" sz="2400" dirty="0" smtClean="0"/>
              <a:t>釈放</a:t>
            </a:r>
            <a:endParaRPr kumimoji="1" lang="en-US" altLang="ja-JP" sz="24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99792" y="5229200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Ｃ</a:t>
            </a:r>
            <a:r>
              <a:rPr kumimoji="1" lang="ja-JP" altLang="en-US" sz="2400" dirty="0" smtClean="0"/>
              <a:t>釈放</a:t>
            </a:r>
            <a:endParaRPr kumimoji="1" lang="en-US" altLang="ja-JP" sz="2400" dirty="0" smtClean="0"/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/>
        </p:nvGraphicFramePr>
        <p:xfrm>
          <a:off x="1403648" y="2708920"/>
          <a:ext cx="468335" cy="844923"/>
        </p:xfrm>
        <a:graphic>
          <a:graphicData uri="http://schemas.openxmlformats.org/presentationml/2006/ole">
            <p:oleObj spid="_x0000_s2050" name="数式" r:id="rId3" imgW="15228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907704" y="3573016"/>
          <a:ext cx="468313" cy="846138"/>
        </p:xfrm>
        <a:graphic>
          <a:graphicData uri="http://schemas.openxmlformats.org/presentationml/2006/ole">
            <p:oleObj spid="_x0000_s2051" name="数式" r:id="rId4" imgW="15228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979712" y="4365104"/>
          <a:ext cx="468313" cy="846138"/>
        </p:xfrm>
        <a:graphic>
          <a:graphicData uri="http://schemas.openxmlformats.org/presentationml/2006/ole">
            <p:oleObj spid="_x0000_s2052" name="数式" r:id="rId5" imgW="152280" imgH="393480" progId="Equation.3">
              <p:embed/>
            </p:oleObj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3707904" y="227687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148064" y="5229200"/>
            <a:ext cx="2464136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「Ｂは処刑される」と言う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6056" y="2132856"/>
            <a:ext cx="2464136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「Ｂは処刑される」と言う</a:t>
            </a:r>
            <a:endParaRPr kumimoji="1" lang="ja-JP" altLang="en-US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3779912" y="544522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851920" y="414908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707904" y="2924944"/>
            <a:ext cx="1215752" cy="2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076056" y="2996952"/>
            <a:ext cx="245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「Ｃは処刑される」と言う</a:t>
            </a:r>
            <a:endParaRPr kumimoji="1" lang="en-US" altLang="ja-JP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76056" y="4005064"/>
            <a:ext cx="245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「Ｃは処刑される」と言う</a:t>
            </a:r>
            <a:endParaRPr kumimoji="1" lang="en-US" altLang="ja-JP" dirty="0" smtClean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067944" y="1772816"/>
          <a:ext cx="468312" cy="846138"/>
        </p:xfrm>
        <a:graphic>
          <a:graphicData uri="http://schemas.openxmlformats.org/presentationml/2006/ole">
            <p:oleObj spid="_x0000_s2053" name="数式" r:id="rId6" imgW="152280" imgH="39348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427984" y="2636912"/>
          <a:ext cx="468312" cy="846138"/>
        </p:xfrm>
        <a:graphic>
          <a:graphicData uri="http://schemas.openxmlformats.org/presentationml/2006/ole">
            <p:oleObj spid="_x0000_s2054" name="数式" r:id="rId7" imgW="152280" imgH="393480" progId="Equation.3">
              <p:embed/>
            </p:oleObj>
          </a:graphicData>
        </a:graphic>
      </p:graphicFrame>
      <p:sp>
        <p:nvSpPr>
          <p:cNvPr id="31" name="テキスト ボックス 30"/>
          <p:cNvSpPr txBox="1"/>
          <p:nvPr/>
        </p:nvSpPr>
        <p:spPr>
          <a:xfrm>
            <a:off x="4283968" y="371703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１</a:t>
            </a:r>
            <a:endParaRPr kumimoji="1" lang="ja-JP" altLang="en-US" sz="2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51920" y="486916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１</a:t>
            </a:r>
            <a:endParaRPr kumimoji="1" lang="ja-JP" altLang="en-US" sz="2400" dirty="0"/>
          </a:p>
        </p:txBody>
      </p:sp>
      <p:graphicFrame>
        <p:nvGraphicFramePr>
          <p:cNvPr id="33" name="オブジェクト 32"/>
          <p:cNvGraphicFramePr>
            <a:graphicFrameLocks noChangeAspect="1"/>
          </p:cNvGraphicFramePr>
          <p:nvPr/>
        </p:nvGraphicFramePr>
        <p:xfrm>
          <a:off x="7740352" y="1844824"/>
          <a:ext cx="792088" cy="846715"/>
        </p:xfrm>
        <a:graphic>
          <a:graphicData uri="http://schemas.openxmlformats.org/presentationml/2006/ole">
            <p:oleObj spid="_x0000_s2055" name="数式" r:id="rId8" imgW="368280" imgH="39348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7740352" y="2852936"/>
          <a:ext cx="792163" cy="847725"/>
        </p:xfrm>
        <a:graphic>
          <a:graphicData uri="http://schemas.openxmlformats.org/presentationml/2006/ole">
            <p:oleObj spid="_x0000_s2056" name="数式" r:id="rId9" imgW="368280" imgH="393480" progId="Equation.3">
              <p:embed/>
            </p:oleObj>
          </a:graphicData>
        </a:graphic>
      </p:graphicFrame>
      <p:graphicFrame>
        <p:nvGraphicFramePr>
          <p:cNvPr id="34" name="オブジェクト 33"/>
          <p:cNvGraphicFramePr>
            <a:graphicFrameLocks noChangeAspect="1"/>
          </p:cNvGraphicFramePr>
          <p:nvPr/>
        </p:nvGraphicFramePr>
        <p:xfrm>
          <a:off x="7740352" y="3861048"/>
          <a:ext cx="662806" cy="821879"/>
        </p:xfrm>
        <a:graphic>
          <a:graphicData uri="http://schemas.openxmlformats.org/presentationml/2006/ole">
            <p:oleObj spid="_x0000_s2057" name="数式" r:id="rId10" imgW="317160" imgH="393480" progId="Equation.3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7884368" y="5013176"/>
          <a:ext cx="661988" cy="822325"/>
        </p:xfrm>
        <a:graphic>
          <a:graphicData uri="http://schemas.openxmlformats.org/presentationml/2006/ole">
            <p:oleObj spid="_x0000_s2058" name="数式" r:id="rId11" imgW="317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ルーレット図（未完成）</a:t>
            </a:r>
            <a:endParaRPr kumimoji="1" lang="ja-JP" alt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627784" y="2348880"/>
            <a:ext cx="3672408" cy="4143230"/>
            <a:chOff x="4995" y="7125"/>
            <a:chExt cx="3765" cy="4365"/>
          </a:xfrm>
        </p:grpSpPr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4995" y="7740"/>
              <a:ext cx="3135" cy="31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cxnSp>
          <p:nvCxnSpPr>
            <p:cNvPr id="10" name="AutoShape 4"/>
            <p:cNvCxnSpPr>
              <a:cxnSpLocks noChangeShapeType="1"/>
            </p:cNvCxnSpPr>
            <p:nvPr/>
          </p:nvCxnSpPr>
          <p:spPr bwMode="auto">
            <a:xfrm>
              <a:off x="6570" y="7125"/>
              <a:ext cx="15" cy="4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" name="AutoShape 5"/>
            <p:cNvCxnSpPr>
              <a:cxnSpLocks noChangeShapeType="1"/>
            </p:cNvCxnSpPr>
            <p:nvPr/>
          </p:nvCxnSpPr>
          <p:spPr bwMode="auto">
            <a:xfrm flipH="1">
              <a:off x="6570" y="9300"/>
              <a:ext cx="21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5536" y="3789040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P{C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051720" y="3501008"/>
          <a:ext cx="468313" cy="846138"/>
        </p:xfrm>
        <a:graphic>
          <a:graphicData uri="http://schemas.openxmlformats.org/presentationml/2006/ole">
            <p:oleObj spid="_x0000_s3074" name="数式" r:id="rId3" imgW="152280" imgH="393480" progId="Equation.3">
              <p:embed/>
            </p:oleObj>
          </a:graphicData>
        </a:graphic>
      </p:graphicFrame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932040" y="2492896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P{A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6588224" y="2276872"/>
          <a:ext cx="468313" cy="846137"/>
        </p:xfrm>
        <a:graphic>
          <a:graphicData uri="http://schemas.openxmlformats.org/presentationml/2006/ole">
            <p:oleObj spid="_x0000_s3075" name="数式" r:id="rId4" imgW="152280" imgH="393480" progId="Equation.3">
              <p:embed/>
            </p:oleObj>
          </a:graphicData>
        </a:graphic>
      </p:graphicFrame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652120" y="5013176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P{B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7236296" y="4797152"/>
          <a:ext cx="468313" cy="846138"/>
        </p:xfrm>
        <a:graphic>
          <a:graphicData uri="http://schemas.openxmlformats.org/presentationml/2006/ole">
            <p:oleObj spid="_x0000_s3076" name="数式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ルーレット図（完成）</a:t>
            </a:r>
            <a:endParaRPr kumimoji="1" lang="ja-JP" alt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627784" y="2348880"/>
            <a:ext cx="3672408" cy="4143230"/>
            <a:chOff x="4995" y="7125"/>
            <a:chExt cx="3765" cy="4365"/>
          </a:xfrm>
        </p:grpSpPr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4995" y="7740"/>
              <a:ext cx="3135" cy="31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cxnSp>
          <p:nvCxnSpPr>
            <p:cNvPr id="10" name="AutoShape 4"/>
            <p:cNvCxnSpPr>
              <a:cxnSpLocks noChangeShapeType="1"/>
            </p:cNvCxnSpPr>
            <p:nvPr/>
          </p:nvCxnSpPr>
          <p:spPr bwMode="auto">
            <a:xfrm>
              <a:off x="6570" y="7125"/>
              <a:ext cx="15" cy="4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" name="AutoShape 5"/>
            <p:cNvCxnSpPr>
              <a:cxnSpLocks noChangeShapeType="1"/>
            </p:cNvCxnSpPr>
            <p:nvPr/>
          </p:nvCxnSpPr>
          <p:spPr bwMode="auto">
            <a:xfrm flipH="1">
              <a:off x="6570" y="9300"/>
              <a:ext cx="21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5536" y="4869160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P{C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051720" y="4581128"/>
          <a:ext cx="468313" cy="846138"/>
        </p:xfrm>
        <a:graphic>
          <a:graphicData uri="http://schemas.openxmlformats.org/presentationml/2006/ole">
            <p:oleObj spid="_x0000_s4098" name="数式" r:id="rId3" imgW="152280" imgH="393480" progId="Equation.3">
              <p:embed/>
            </p:oleObj>
          </a:graphicData>
        </a:graphic>
      </p:graphicFrame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724128" y="3645024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P{A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7308304" y="3356992"/>
          <a:ext cx="468313" cy="846137"/>
        </p:xfrm>
        <a:graphic>
          <a:graphicData uri="http://schemas.openxmlformats.org/presentationml/2006/ole">
            <p:oleObj spid="_x0000_s4099" name="数式" r:id="rId4" imgW="152280" imgH="393480" progId="Equation.3">
              <p:embed/>
            </p:oleObj>
          </a:graphicData>
        </a:graphic>
      </p:graphicFrame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652120" y="5013176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P{B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7236296" y="4797152"/>
          <a:ext cx="468313" cy="846138"/>
        </p:xfrm>
        <a:graphic>
          <a:graphicData uri="http://schemas.openxmlformats.org/presentationml/2006/ole">
            <p:oleObj spid="_x0000_s4100" name="数式" r:id="rId5" imgW="152280" imgH="393480" progId="Equation.3">
              <p:embed/>
            </p:oleObj>
          </a:graphicData>
        </a:graphic>
      </p:graphicFrame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23528" y="2348880"/>
            <a:ext cx="3240360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P{C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 </a:t>
            </a:r>
            <a:r>
              <a:rPr kumimoji="1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and 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「</a:t>
            </a:r>
            <a:r>
              <a:rPr kumimoji="1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B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は処刑される」と言う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400" dirty="0" smtClean="0">
              <a:latin typeface="Times New Roman" pitchFamily="18" charset="0"/>
              <a:ea typeface="ＭＳ 明朝" pitchFamily="17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755576" y="3212976"/>
          <a:ext cx="661987" cy="822325"/>
        </p:xfrm>
        <a:graphic>
          <a:graphicData uri="http://schemas.openxmlformats.org/presentationml/2006/ole">
            <p:oleObj spid="_x0000_s4101" name="数式" r:id="rId6" imgW="317160" imgH="393480" progId="Equation.3">
              <p:embed/>
            </p:oleObj>
          </a:graphicData>
        </a:graphic>
      </p:graphicFrame>
      <p:cxnSp>
        <p:nvCxnSpPr>
          <p:cNvPr id="18" name="直線コネクタ 17"/>
          <p:cNvCxnSpPr/>
          <p:nvPr/>
        </p:nvCxnSpPr>
        <p:spPr>
          <a:xfrm>
            <a:off x="3707904" y="306896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419872" y="3212976"/>
            <a:ext cx="64807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203848" y="3284984"/>
            <a:ext cx="86409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059832" y="3429000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2915816" y="3645024"/>
            <a:ext cx="108012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843808" y="3861048"/>
            <a:ext cx="122413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771800" y="4077072"/>
            <a:ext cx="122413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699792" y="4365104"/>
            <a:ext cx="136815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2699792" y="4653136"/>
            <a:ext cx="136815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771800" y="4941168"/>
            <a:ext cx="129614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1907704" y="3501008"/>
            <a:ext cx="1512168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9" idx="7"/>
          </p:cNvCxnSpPr>
          <p:nvPr/>
        </p:nvCxnSpPr>
        <p:spPr>
          <a:xfrm rot="16200000" flipH="1" flipV="1">
            <a:off x="4154562" y="3353808"/>
            <a:ext cx="1068694" cy="109791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5400000">
            <a:off x="4499992" y="342900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rot="5400000">
            <a:off x="4175956" y="3465004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rot="5400000">
            <a:off x="3851920" y="357301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4932040" y="1700808"/>
            <a:ext cx="3240360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P{A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 </a:t>
            </a:r>
            <a:r>
              <a:rPr kumimoji="1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and 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「</a:t>
            </a:r>
            <a:r>
              <a:rPr kumimoji="1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B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は処刑される」と言う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400" dirty="0" smtClean="0">
              <a:latin typeface="Times New Roman" pitchFamily="18" charset="0"/>
              <a:ea typeface="ＭＳ 明朝" pitchFamily="17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5436096" y="2492896"/>
          <a:ext cx="792163" cy="847725"/>
        </p:xfrm>
        <a:graphic>
          <a:graphicData uri="http://schemas.openxmlformats.org/presentationml/2006/ole">
            <p:oleObj spid="_x0000_s4102" name="数式" r:id="rId7" imgW="368280" imgH="393480" progId="Equation.3">
              <p:embed/>
            </p:oleObj>
          </a:graphicData>
        </a:graphic>
      </p:graphicFrame>
      <p:cxnSp>
        <p:nvCxnSpPr>
          <p:cNvPr id="48" name="直線矢印コネクタ 47"/>
          <p:cNvCxnSpPr/>
          <p:nvPr/>
        </p:nvCxnSpPr>
        <p:spPr>
          <a:xfrm rot="5400000">
            <a:off x="4203576" y="2645296"/>
            <a:ext cx="1016496" cy="7116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表１　２つの課題での成績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03648" y="1556792"/>
          <a:ext cx="68580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３囚人＋完全な図</a:t>
                      </a:r>
                      <a:endParaRPr kumimoji="1" lang="ja-JP" altLang="en-US" sz="2400" dirty="0"/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合計</a:t>
                      </a:r>
                      <a:endParaRPr kumimoji="1" lang="ja-JP" altLang="en-US" sz="2400" dirty="0"/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正答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誤答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くじびき</a:t>
                      </a:r>
                      <a:endParaRPr kumimoji="1" lang="ja-JP" altLang="en-US" sz="2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正答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14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19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誤答</a:t>
                      </a:r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</a:t>
                      </a:r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</a:t>
                      </a:r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17</a:t>
                      </a:r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合計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22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14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36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71600" y="4221088"/>
            <a:ext cx="7560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分割表の独立性の検定は，有意ではない．</a:t>
            </a:r>
            <a:endParaRPr lang="en-US" altLang="ja-JP" sz="2800" dirty="0" smtClean="0"/>
          </a:p>
          <a:p>
            <a:r>
              <a:rPr lang="ja-JP" altLang="en-US" sz="2800" dirty="0" smtClean="0"/>
              <a:t>３囚人問題の解決において，くじびき課題の正解を参照することが許されたため，くじびき課題に失敗しても，３囚人問題を解決できている．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３囚人問題でのパフォーマンス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１回目のチャレンジ（不完全な図提示）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７名が正しい図を作成（樹形図６名，ルーレット図１名）</a:t>
            </a:r>
            <a:endParaRPr lang="en-US" altLang="ja-JP" dirty="0" smtClean="0"/>
          </a:p>
          <a:p>
            <a:pPr lvl="1"/>
            <a:r>
              <a:rPr lang="ja-JP" altLang="en-US" u="sng" dirty="0" smtClean="0">
                <a:solidFill>
                  <a:srgbClr val="FF0000"/>
                </a:solidFill>
              </a:rPr>
              <a:t>４名が正解</a:t>
            </a:r>
            <a:r>
              <a:rPr lang="ja-JP" altLang="en-US" dirty="0" smtClean="0"/>
              <a:t>．うち３名は正しい図．</a:t>
            </a:r>
            <a:endParaRPr lang="en-US" altLang="ja-JP" dirty="0" smtClean="0"/>
          </a:p>
          <a:p>
            <a:r>
              <a:rPr lang="ja-JP" altLang="en-US" dirty="0"/>
              <a:t>２回目</a:t>
            </a:r>
            <a:r>
              <a:rPr lang="ja-JP" altLang="en-US" dirty="0" smtClean="0"/>
              <a:t>のチャレンジ（完全な図提示）</a:t>
            </a:r>
            <a:endParaRPr lang="en-US" altLang="ja-JP" dirty="0" smtClean="0"/>
          </a:p>
          <a:p>
            <a:pPr lvl="1"/>
            <a:r>
              <a:rPr lang="ja-JP" altLang="en-US" u="sng" dirty="0" smtClean="0">
                <a:solidFill>
                  <a:srgbClr val="FF0000"/>
                </a:solidFill>
              </a:rPr>
              <a:t>２２名（</a:t>
            </a:r>
            <a:r>
              <a:rPr lang="en-US" altLang="ja-JP" u="sng" dirty="0" smtClean="0">
                <a:solidFill>
                  <a:srgbClr val="FF0000"/>
                </a:solidFill>
              </a:rPr>
              <a:t>61%</a:t>
            </a:r>
            <a:r>
              <a:rPr lang="ja-JP" altLang="en-US" u="sng" dirty="0" smtClean="0">
                <a:solidFill>
                  <a:srgbClr val="FF0000"/>
                </a:solidFill>
              </a:rPr>
              <a:t>）が正解</a:t>
            </a:r>
            <a:r>
              <a:rPr lang="ja-JP" altLang="en-US" dirty="0" smtClean="0"/>
              <a:t>．樹形図</a:t>
            </a:r>
            <a:r>
              <a:rPr lang="en-US" altLang="ja-JP" dirty="0" smtClean="0"/>
              <a:t>19</a:t>
            </a:r>
            <a:r>
              <a:rPr lang="ja-JP" altLang="en-US" dirty="0" smtClean="0"/>
              <a:t>名（</a:t>
            </a:r>
            <a:r>
              <a:rPr lang="en-US" altLang="ja-JP" dirty="0" smtClean="0"/>
              <a:t>59%</a:t>
            </a:r>
            <a:r>
              <a:rPr lang="ja-JP" altLang="en-US" dirty="0" smtClean="0"/>
              <a:t>），ルーレット図３名（</a:t>
            </a:r>
            <a:r>
              <a:rPr lang="en-US" altLang="ja-JP" dirty="0" smtClean="0"/>
              <a:t>75%</a:t>
            </a:r>
            <a:r>
              <a:rPr lang="ja-JP" altLang="en-US" dirty="0" smtClean="0"/>
              <a:t>）．</a:t>
            </a:r>
            <a:endParaRPr lang="en-US" altLang="ja-JP" dirty="0" smtClean="0"/>
          </a:p>
          <a:p>
            <a:pPr lvl="1"/>
            <a:r>
              <a:rPr lang="ja-JP" altLang="en-US" u="sng" dirty="0" smtClean="0">
                <a:solidFill>
                  <a:srgbClr val="FF0000"/>
                </a:solidFill>
              </a:rPr>
              <a:t>くじびき課題に正答した１９名のうち，１４名（</a:t>
            </a:r>
            <a:r>
              <a:rPr lang="en-US" altLang="ja-JP" u="sng" dirty="0" smtClean="0">
                <a:solidFill>
                  <a:srgbClr val="FF0000"/>
                </a:solidFill>
              </a:rPr>
              <a:t>73.7%</a:t>
            </a:r>
            <a:r>
              <a:rPr lang="ja-JP" altLang="en-US" u="sng" dirty="0" smtClean="0">
                <a:solidFill>
                  <a:srgbClr val="FF0000"/>
                </a:solidFill>
              </a:rPr>
              <a:t>）が３囚人問題に正解</a:t>
            </a:r>
            <a:r>
              <a:rPr lang="ja-JP" altLang="en-US" dirty="0" smtClean="0"/>
              <a:t>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u="sng" dirty="0" smtClean="0">
                <a:solidFill>
                  <a:srgbClr val="FF0000"/>
                </a:solidFill>
              </a:rPr>
              <a:t>ベイズの定理を学習し，正しい表象形成の支援を受ければ，高い確率で３囚人問題に正解することができる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正答率は６０％．先行研究および出発点データでの（ほぼ）０％の正答率に比べれば，非常に高い．</a:t>
            </a:r>
            <a:endParaRPr lang="en-US" altLang="ja-JP" dirty="0" smtClean="0"/>
          </a:p>
          <a:p>
            <a:r>
              <a:rPr lang="ja-JP" altLang="en-US" u="sng" dirty="0" smtClean="0">
                <a:solidFill>
                  <a:srgbClr val="FF0000"/>
                </a:solidFill>
              </a:rPr>
              <a:t>尤度の表象を形成することが難しい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ベイズの定理を使用するスキルがあっても，完全な図なしでは３囚人問題</a:t>
            </a:r>
            <a:r>
              <a:rPr lang="ja-JP" altLang="en-US" dirty="0" smtClean="0"/>
              <a:t>は困難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３囚人問題の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解決援助を行い，高い正答率を達成することで，３囚人問題の難しさがどこにあるのかを明らかにする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支援の効果あり＝解決の難所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高い正答率を達成した先行研究なし．</a:t>
            </a:r>
            <a:endParaRPr lang="en-US" altLang="ja-JP" dirty="0" smtClean="0"/>
          </a:p>
          <a:p>
            <a:pPr lvl="1"/>
            <a:r>
              <a:rPr lang="ja-JP" altLang="en-US" u="sng" dirty="0" smtClean="0"/>
              <a:t>ベイズの定理を学習後に３囚人問題に取り組む</a:t>
            </a:r>
            <a:r>
              <a:rPr lang="ja-JP" altLang="en-US" dirty="0" smtClean="0"/>
              <a:t>．先行研究での参加者のほとんどはベイズの定理を知らない．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（変形）３</a:t>
            </a:r>
            <a:r>
              <a:rPr lang="ja-JP" altLang="en-US" dirty="0"/>
              <a:t>囚人問題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7200"/>
            <a:r>
              <a:rPr kumimoji="1" lang="ja-JP" altLang="en-US" dirty="0" smtClean="0"/>
              <a:t>３人の囚人Ａ，Ｂ，Ｃがいて，１人が釈放され，２人が処刑される．</a:t>
            </a:r>
            <a:endParaRPr kumimoji="1" lang="en-US" altLang="ja-JP" dirty="0" smtClean="0"/>
          </a:p>
          <a:p>
            <a:pPr indent="-457200"/>
            <a:r>
              <a:rPr kumimoji="1" lang="ja-JP" altLang="en-US" dirty="0" smtClean="0"/>
              <a:t>それぞれの釈放確率は，</a:t>
            </a:r>
            <a:r>
              <a:rPr kumimoji="1" lang="en-US" altLang="ja-JP" dirty="0" smtClean="0"/>
              <a:t>1/4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1/4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1/2</a:t>
            </a:r>
            <a:r>
              <a:rPr kumimoji="1" lang="ja-JP" altLang="en-US" dirty="0" err="1" smtClean="0"/>
              <a:t>．</a:t>
            </a:r>
            <a:endParaRPr kumimoji="1" lang="en-US" altLang="ja-JP" dirty="0" smtClean="0"/>
          </a:p>
          <a:p>
            <a:pPr indent="-457200"/>
            <a:r>
              <a:rPr kumimoji="1" lang="ja-JP" altLang="en-US" dirty="0" smtClean="0"/>
              <a:t>誰が処刑されるか知っている看守に対し，囚人Ａが，「ＢとＣのうち，処刑される１人の名前を教えてくれないか」と頼む．</a:t>
            </a:r>
            <a:endParaRPr kumimoji="1" lang="en-US" altLang="ja-JP" dirty="0" smtClean="0"/>
          </a:p>
          <a:p>
            <a:pPr indent="-457200"/>
            <a:r>
              <a:rPr lang="ja-JP" altLang="en-US" dirty="0"/>
              <a:t>看守</a:t>
            </a:r>
            <a:r>
              <a:rPr lang="ja-JP" altLang="en-US" dirty="0" smtClean="0"/>
              <a:t>は「Ｂは処刑される」と答えた．</a:t>
            </a:r>
            <a:endParaRPr lang="en-US" altLang="ja-JP" dirty="0" smtClean="0"/>
          </a:p>
          <a:p>
            <a:pPr indent="-457200"/>
            <a:r>
              <a:rPr kumimoji="1" lang="ja-JP" altLang="en-US" dirty="0" smtClean="0"/>
              <a:t>Ａの釈放される確率はいくらか？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３囚人問題の難しさ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>
                <a:solidFill>
                  <a:srgbClr val="FF0000"/>
                </a:solidFill>
              </a:rPr>
              <a:t>多くの先行研究</a:t>
            </a:r>
            <a:r>
              <a:rPr lang="ja-JP" altLang="en-US" u="sng" dirty="0" smtClean="0">
                <a:solidFill>
                  <a:srgbClr val="FF0000"/>
                </a:solidFill>
              </a:rPr>
              <a:t>で，正解者はほとんどいない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さらに，正解をきいても納得できない．</a:t>
            </a:r>
            <a:endParaRPr lang="en-US" altLang="ja-JP" dirty="0" smtClean="0"/>
          </a:p>
          <a:p>
            <a:r>
              <a:rPr lang="ja-JP" altLang="en-US" dirty="0" smtClean="0"/>
              <a:t>ベイズの定理を学習し，「ベイズ型くじびき課題」への正答率が上がった後（</a:t>
            </a:r>
            <a:r>
              <a:rPr lang="en-US" altLang="ja-JP" dirty="0" smtClean="0"/>
              <a:t>54.4%</a:t>
            </a:r>
            <a:r>
              <a:rPr lang="ja-JP" altLang="en-US" dirty="0" smtClean="0"/>
              <a:t>）でも，３囚人問題での正答率は０％だった．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2009</a:t>
            </a:r>
            <a:r>
              <a:rPr lang="ja-JP" altLang="en-US" sz="2400" dirty="0" smtClean="0"/>
              <a:t>年の教育心理学会に報告した実験での，未発表データ）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ベイズ型くじ引き課題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>
              <a:buNone/>
            </a:pPr>
            <a:r>
              <a:rPr lang="ja-JP" altLang="en-US" dirty="0" smtClean="0"/>
              <a:t>くじびき遊びをします．くじ袋の中には，白箱と黒箱がひとつずつ入っています．白箱の中には赤いボール２個と青いボール１個，黒箱の中には赤いボール１個と青いボール１個が入っています．箱もボールもそれぞれ同形同大で，触っただけでは区別できません．袋の中の箱もその中のボールもよく混ぜてから，袋の中を見ないで手を入れ，まず箱をひとつ選び，さらに，選んだ箱の中から，箱の中を見ないで手を入れボール（くじ）をひとつ選びます．取り出したボールが赤なら当たりで，青ならはずれです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331640" y="1268760"/>
            <a:ext cx="6192688" cy="4032448"/>
            <a:chOff x="3710" y="4602"/>
            <a:chExt cx="6960" cy="3278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4875" y="5430"/>
              <a:ext cx="2100" cy="1830"/>
            </a:xfrm>
            <a:prstGeom prst="cube">
              <a:avLst>
                <a:gd name="adj" fmla="val 25000"/>
              </a:avLst>
            </a:prstGeom>
            <a:solidFill>
              <a:srgbClr val="00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7440" y="5430"/>
              <a:ext cx="2100" cy="1830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100" y="6510"/>
              <a:ext cx="645" cy="64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</a:rPr>
                <a:t>赤</a:t>
              </a:r>
              <a:endParaRPr kumimoji="1" 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670" y="6105"/>
              <a:ext cx="645" cy="6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</a:rPr>
                <a:t>青</a:t>
              </a:r>
              <a:endParaRPr kumimoji="1" 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7515" y="5970"/>
              <a:ext cx="645" cy="64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</a:rPr>
                <a:t>赤</a:t>
              </a:r>
              <a:endParaRPr kumimoji="1" 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8415" y="6180"/>
              <a:ext cx="645" cy="64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</a:rPr>
                <a:t>赤</a:t>
              </a:r>
              <a:endParaRPr kumimoji="1" 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7860" y="6615"/>
              <a:ext cx="645" cy="6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</a:rPr>
                <a:t>青</a:t>
              </a:r>
              <a:endParaRPr kumimoji="1" 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710" y="4602"/>
              <a:ext cx="6960" cy="3278"/>
            </a:xfrm>
            <a:custGeom>
              <a:avLst/>
              <a:gdLst/>
              <a:ahLst/>
              <a:cxnLst>
                <a:cxn ang="0">
                  <a:pos x="1840" y="63"/>
                </a:cxn>
                <a:cxn ang="0">
                  <a:pos x="2365" y="573"/>
                </a:cxn>
                <a:cxn ang="0">
                  <a:pos x="1030" y="828"/>
                </a:cxn>
                <a:cxn ang="0">
                  <a:pos x="850" y="2973"/>
                </a:cxn>
                <a:cxn ang="0">
                  <a:pos x="6130" y="2658"/>
                </a:cxn>
                <a:cxn ang="0">
                  <a:pos x="5830" y="363"/>
                </a:cxn>
                <a:cxn ang="0">
                  <a:pos x="3025" y="483"/>
                </a:cxn>
                <a:cxn ang="0">
                  <a:pos x="2425" y="78"/>
                </a:cxn>
              </a:cxnLst>
              <a:rect l="0" t="0" r="r" b="b"/>
              <a:pathLst>
                <a:path w="6960" h="3278">
                  <a:moveTo>
                    <a:pt x="1840" y="63"/>
                  </a:moveTo>
                  <a:cubicBezTo>
                    <a:pt x="2170" y="254"/>
                    <a:pt x="2500" y="446"/>
                    <a:pt x="2365" y="573"/>
                  </a:cubicBezTo>
                  <a:cubicBezTo>
                    <a:pt x="2230" y="700"/>
                    <a:pt x="1282" y="428"/>
                    <a:pt x="1030" y="828"/>
                  </a:cubicBezTo>
                  <a:cubicBezTo>
                    <a:pt x="778" y="1228"/>
                    <a:pt x="0" y="2668"/>
                    <a:pt x="850" y="2973"/>
                  </a:cubicBezTo>
                  <a:cubicBezTo>
                    <a:pt x="1700" y="3278"/>
                    <a:pt x="5300" y="3093"/>
                    <a:pt x="6130" y="2658"/>
                  </a:cubicBezTo>
                  <a:cubicBezTo>
                    <a:pt x="6960" y="2223"/>
                    <a:pt x="6348" y="726"/>
                    <a:pt x="5830" y="363"/>
                  </a:cubicBezTo>
                  <a:cubicBezTo>
                    <a:pt x="5312" y="0"/>
                    <a:pt x="3592" y="530"/>
                    <a:pt x="3025" y="483"/>
                  </a:cubicBezTo>
                  <a:cubicBezTo>
                    <a:pt x="2458" y="436"/>
                    <a:pt x="2530" y="153"/>
                    <a:pt x="2425" y="7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参加者：青山学院</a:t>
            </a:r>
            <a:r>
              <a:rPr lang="ja-JP" altLang="en-US" dirty="0" smtClean="0"/>
              <a:t>大学社会情報学部での１年生必修科目「統計入門」の受講者</a:t>
            </a:r>
            <a:r>
              <a:rPr lang="en-US" altLang="ja-JP" dirty="0" smtClean="0"/>
              <a:t>36</a:t>
            </a:r>
            <a:r>
              <a:rPr lang="ja-JP" altLang="en-US" dirty="0" smtClean="0"/>
              <a:t>名</a:t>
            </a:r>
            <a:r>
              <a:rPr lang="en-US" altLang="ja-JP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手続き：</a:t>
            </a:r>
            <a:r>
              <a:rPr kumimoji="1" lang="ja-JP" altLang="en-US" dirty="0" smtClean="0"/>
              <a:t>確率</a:t>
            </a:r>
            <a:r>
              <a:rPr kumimoji="1" lang="ja-JP" altLang="en-US" dirty="0"/>
              <a:t>についての</a:t>
            </a:r>
            <a:r>
              <a:rPr kumimoji="1" lang="ja-JP" altLang="en-US" dirty="0" smtClean="0"/>
              <a:t>授業を２週にわたって実施．</a:t>
            </a:r>
            <a:endParaRPr kumimoji="1" lang="ja-JP" altLang="en-US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2411760" y="2492896"/>
            <a:ext cx="5858486" cy="1428760"/>
            <a:chOff x="3714744" y="3429000"/>
            <a:chExt cx="4500594" cy="1428760"/>
          </a:xfrm>
        </p:grpSpPr>
        <p:sp>
          <p:nvSpPr>
            <p:cNvPr id="4" name="正方形/長方形 3"/>
            <p:cNvSpPr/>
            <p:nvPr/>
          </p:nvSpPr>
          <p:spPr>
            <a:xfrm>
              <a:off x="3714744" y="3429000"/>
              <a:ext cx="3429706" cy="1428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/>
                <a:t>学習</a:t>
              </a:r>
              <a:endParaRPr lang="en-US" altLang="ja-JP" sz="2400" dirty="0" smtClean="0"/>
            </a:p>
            <a:p>
              <a:pPr algn="ctr"/>
              <a:r>
                <a:rPr kumimoji="1" lang="ja-JP" altLang="en-US" sz="2400" dirty="0" smtClean="0"/>
                <a:t>（</a:t>
              </a:r>
              <a:r>
                <a:rPr lang="ja-JP" altLang="en-US" sz="2400" dirty="0"/>
                <a:t>加法</a:t>
              </a:r>
              <a:r>
                <a:rPr lang="ja-JP" altLang="en-US" sz="2400" dirty="0" smtClean="0"/>
                <a:t>定理・乗法定理</a:t>
              </a:r>
              <a:r>
                <a:rPr kumimoji="1" lang="ja-JP" altLang="en-US" sz="2400" dirty="0" smtClean="0"/>
                <a:t>）</a:t>
              </a:r>
              <a:endParaRPr kumimoji="1" lang="en-US" altLang="ja-JP" sz="2400" dirty="0" smtClean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7144450" y="3429000"/>
              <a:ext cx="1070888" cy="14287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/>
                <a:t>テスト</a:t>
              </a:r>
              <a:endParaRPr kumimoji="1" lang="en-US" altLang="ja-JP" sz="2400" dirty="0" smtClean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2411760" y="4221088"/>
            <a:ext cx="5786478" cy="1428760"/>
            <a:chOff x="2428860" y="5072074"/>
            <a:chExt cx="5786478" cy="1428760"/>
          </a:xfrm>
        </p:grpSpPr>
        <p:sp>
          <p:nvSpPr>
            <p:cNvPr id="5" name="正方形/長方形 4"/>
            <p:cNvSpPr/>
            <p:nvPr/>
          </p:nvSpPr>
          <p:spPr>
            <a:xfrm>
              <a:off x="2428860" y="5072074"/>
              <a:ext cx="4500594" cy="1428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/>
                <a:t>学習</a:t>
              </a:r>
              <a:endParaRPr lang="en-US" altLang="ja-JP" sz="2400" dirty="0" smtClean="0"/>
            </a:p>
            <a:p>
              <a:pPr algn="ctr"/>
              <a:r>
                <a:rPr kumimoji="1" lang="ja-JP" altLang="en-US" sz="2400" dirty="0" smtClean="0"/>
                <a:t>（ベイズの定理）</a:t>
              </a:r>
              <a:endParaRPr kumimoji="1" lang="en-US" altLang="ja-JP" sz="2400" dirty="0" smtClean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6929454" y="5072074"/>
              <a:ext cx="1285884" cy="14287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/>
                <a:t>テスト</a:t>
              </a:r>
              <a:endParaRPr kumimoji="1" lang="en-US" altLang="ja-JP" sz="2400" dirty="0" smtClean="0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971600" y="2852936"/>
            <a:ext cx="1285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第１週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4509120"/>
            <a:ext cx="1285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第２週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64288" y="2492896"/>
            <a:ext cx="1319592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くじびき</a:t>
            </a:r>
            <a:endParaRPr kumimoji="1" lang="ja-JP" altLang="en-US" sz="28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80312" y="4221088"/>
            <a:ext cx="1319592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くじびき</a:t>
            </a:r>
            <a:endParaRPr kumimoji="1" lang="ja-JP" altLang="en-US" sz="28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76256" y="5373216"/>
            <a:ext cx="1762021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３囚人（１）</a:t>
            </a:r>
            <a:endParaRPr kumimoji="1" lang="ja-JP" altLang="en-US" sz="28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76256" y="6021288"/>
            <a:ext cx="1762021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３囚人（２）</a:t>
            </a:r>
            <a:endParaRPr kumimoji="1" lang="ja-JP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授業で学習した樹形図あるいはルーレット図を描いて，課題解決を試みた．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くじびき：樹形図</a:t>
            </a:r>
            <a:r>
              <a:rPr lang="en-US" altLang="ja-JP" dirty="0" smtClean="0"/>
              <a:t>31</a:t>
            </a:r>
            <a:r>
              <a:rPr lang="ja-JP" altLang="en-US" dirty="0" smtClean="0"/>
              <a:t>名，ルーレット図５名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３囚人：樹形図</a:t>
            </a:r>
            <a:r>
              <a:rPr lang="en-US" altLang="ja-JP" dirty="0" smtClean="0"/>
              <a:t>32</a:t>
            </a:r>
            <a:r>
              <a:rPr lang="ja-JP" altLang="en-US" dirty="0" smtClean="0"/>
              <a:t>名，ルーレット図４名</a:t>
            </a:r>
            <a:endParaRPr lang="en-US" altLang="ja-JP" dirty="0" smtClean="0"/>
          </a:p>
          <a:p>
            <a:r>
              <a:rPr kumimoji="1" lang="ja-JP" altLang="en-US" dirty="0" smtClean="0"/>
              <a:t>３囚人問題への１回目のトライでは未完成の図，２回目は完全な図（＋説明）が提示された．</a:t>
            </a:r>
            <a:endParaRPr kumimoji="1" lang="en-US" altLang="ja-JP" dirty="0" smtClean="0"/>
          </a:p>
          <a:p>
            <a:r>
              <a:rPr lang="ja-JP" altLang="en-US" dirty="0" smtClean="0"/>
              <a:t>授業資料参照可．３囚人問題ではくじびき課題の正解を参照することが許された．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308</TotalTime>
  <Words>937</Words>
  <Application>Microsoft Office PowerPoint</Application>
  <PresentationFormat>画面に合わせる (4:3)</PresentationFormat>
  <Paragraphs>113</Paragraphs>
  <Slides>16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Office テーマ</vt:lpstr>
      <vt:lpstr>数式</vt:lpstr>
      <vt:lpstr>３囚人問題はなぜ難しいのか 図による問題表象構築支援の効果</vt:lpstr>
      <vt:lpstr>目的</vt:lpstr>
      <vt:lpstr>（変形）３囚人問題</vt:lpstr>
      <vt:lpstr>３囚人問題の難しさ</vt:lpstr>
      <vt:lpstr>ベイズ型くじ引き課題</vt:lpstr>
      <vt:lpstr>スライド 6</vt:lpstr>
      <vt:lpstr>方法</vt:lpstr>
      <vt:lpstr>方法</vt:lpstr>
      <vt:lpstr>方法</vt:lpstr>
      <vt:lpstr>方法</vt:lpstr>
      <vt:lpstr>方法</vt:lpstr>
      <vt:lpstr>方法</vt:lpstr>
      <vt:lpstr>方法</vt:lpstr>
      <vt:lpstr>表１　２つの課題での成績</vt:lpstr>
      <vt:lpstr>３囚人問題でのパフォーマンス</vt:lpstr>
      <vt:lpstr>結論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Atsushi</dc:creator>
  <cp:lastModifiedBy>Atsushi</cp:lastModifiedBy>
  <cp:revision>5</cp:revision>
  <dcterms:created xsi:type="dcterms:W3CDTF">2011-07-22T17:48:53Z</dcterms:created>
  <dcterms:modified xsi:type="dcterms:W3CDTF">2012-11-23T23:38:04Z</dcterms:modified>
</cp:coreProperties>
</file>