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83" r:id="rId3"/>
    <p:sldId id="284" r:id="rId4"/>
    <p:sldId id="285" r:id="rId5"/>
    <p:sldId id="286" r:id="rId6"/>
    <p:sldId id="287" r:id="rId7"/>
    <p:sldId id="257" r:id="rId8"/>
    <p:sldId id="258" r:id="rId9"/>
    <p:sldId id="259" r:id="rId10"/>
    <p:sldId id="260" r:id="rId11"/>
    <p:sldId id="274" r:id="rId12"/>
    <p:sldId id="261" r:id="rId13"/>
    <p:sldId id="262" r:id="rId14"/>
    <p:sldId id="263" r:id="rId15"/>
    <p:sldId id="266" r:id="rId16"/>
    <p:sldId id="267" r:id="rId17"/>
    <p:sldId id="271" r:id="rId18"/>
    <p:sldId id="272" r:id="rId19"/>
    <p:sldId id="275" r:id="rId20"/>
    <p:sldId id="276" r:id="rId21"/>
    <p:sldId id="277" r:id="rId22"/>
    <p:sldId id="278" r:id="rId23"/>
    <p:sldId id="293" r:id="rId24"/>
    <p:sldId id="281" r:id="rId25"/>
    <p:sldId id="282" r:id="rId26"/>
    <p:sldId id="265" r:id="rId27"/>
    <p:sldId id="288" r:id="rId28"/>
    <p:sldId id="289" r:id="rId29"/>
    <p:sldId id="290" r:id="rId30"/>
    <p:sldId id="291" r:id="rId31"/>
    <p:sldId id="292" r:id="rId32"/>
    <p:sldId id="294" r:id="rId33"/>
    <p:sldId id="270"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tsushi\Desktop\cis2010\iphone_vs_pc20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tsushi\Desktop\cis2010\iphone_vs_pc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style val="3"/>
  <c:chart>
    <c:plotArea>
      <c:layout/>
      <c:barChart>
        <c:barDir val="col"/>
        <c:grouping val="clustered"/>
        <c:ser>
          <c:idx val="0"/>
          <c:order val="0"/>
          <c:tx>
            <c:strRef>
              <c:f>graph!$C$3</c:f>
              <c:strCache>
                <c:ptCount val="1"/>
                <c:pt idx="0">
                  <c:v>PC</c:v>
                </c:pt>
              </c:strCache>
            </c:strRef>
          </c:tx>
          <c:dLbls>
            <c:txPr>
              <a:bodyPr/>
              <a:lstStyle/>
              <a:p>
                <a:pPr>
                  <a:defRPr sz="2400"/>
                </a:pPr>
                <a:endParaRPr lang="ja-JP"/>
              </a:p>
            </c:txPr>
            <c:showVal val="1"/>
          </c:dLbls>
          <c:cat>
            <c:strRef>
              <c:f>graph!$B$4:$B$6</c:f>
              <c:strCache>
                <c:ptCount val="3"/>
                <c:pt idx="0">
                  <c:v>PDF閲覧</c:v>
                </c:pt>
                <c:pt idx="1">
                  <c:v>Excel操作</c:v>
                </c:pt>
                <c:pt idx="2">
                  <c:v>次回使用</c:v>
                </c:pt>
              </c:strCache>
            </c:strRef>
          </c:cat>
          <c:val>
            <c:numRef>
              <c:f>graph!$C$4:$C$6</c:f>
              <c:numCache>
                <c:formatCode>General</c:formatCode>
                <c:ptCount val="3"/>
                <c:pt idx="0">
                  <c:v>74</c:v>
                </c:pt>
                <c:pt idx="1">
                  <c:v>64</c:v>
                </c:pt>
                <c:pt idx="2">
                  <c:v>62</c:v>
                </c:pt>
              </c:numCache>
            </c:numRef>
          </c:val>
        </c:ser>
        <c:ser>
          <c:idx val="1"/>
          <c:order val="1"/>
          <c:tx>
            <c:strRef>
              <c:f>graph!$D$3</c:f>
              <c:strCache>
                <c:ptCount val="1"/>
                <c:pt idx="0">
                  <c:v>iPhone</c:v>
                </c:pt>
              </c:strCache>
            </c:strRef>
          </c:tx>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c:spPr>
          <c:dLbls>
            <c:txPr>
              <a:bodyPr/>
              <a:lstStyle/>
              <a:p>
                <a:pPr>
                  <a:defRPr sz="2400"/>
                </a:pPr>
                <a:endParaRPr lang="ja-JP"/>
              </a:p>
            </c:txPr>
            <c:showVal val="1"/>
          </c:dLbls>
          <c:cat>
            <c:strRef>
              <c:f>graph!$B$4:$B$6</c:f>
              <c:strCache>
                <c:ptCount val="3"/>
                <c:pt idx="0">
                  <c:v>PDF閲覧</c:v>
                </c:pt>
                <c:pt idx="1">
                  <c:v>Excel操作</c:v>
                </c:pt>
                <c:pt idx="2">
                  <c:v>次回使用</c:v>
                </c:pt>
              </c:strCache>
            </c:strRef>
          </c:cat>
          <c:val>
            <c:numRef>
              <c:f>graph!$D$4:$D$6</c:f>
              <c:numCache>
                <c:formatCode>General</c:formatCode>
                <c:ptCount val="3"/>
                <c:pt idx="0">
                  <c:v>26</c:v>
                </c:pt>
                <c:pt idx="1">
                  <c:v>36</c:v>
                </c:pt>
                <c:pt idx="2">
                  <c:v>38</c:v>
                </c:pt>
              </c:numCache>
            </c:numRef>
          </c:val>
        </c:ser>
        <c:dLbls>
          <c:showVal val="1"/>
        </c:dLbls>
        <c:axId val="58378496"/>
        <c:axId val="58388480"/>
      </c:barChart>
      <c:catAx>
        <c:axId val="58378496"/>
        <c:scaling>
          <c:orientation val="minMax"/>
        </c:scaling>
        <c:axPos val="b"/>
        <c:tickLblPos val="nextTo"/>
        <c:txPr>
          <a:bodyPr/>
          <a:lstStyle/>
          <a:p>
            <a:pPr>
              <a:defRPr sz="2400"/>
            </a:pPr>
            <a:endParaRPr lang="ja-JP"/>
          </a:p>
        </c:txPr>
        <c:crossAx val="58388480"/>
        <c:crosses val="autoZero"/>
        <c:auto val="1"/>
        <c:lblAlgn val="ctr"/>
        <c:lblOffset val="100"/>
      </c:catAx>
      <c:valAx>
        <c:axId val="58388480"/>
        <c:scaling>
          <c:orientation val="minMax"/>
          <c:max val="100"/>
        </c:scaling>
        <c:axPos val="l"/>
        <c:majorGridlines/>
        <c:title>
          <c:tx>
            <c:rich>
              <a:bodyPr rot="0" vert="wordArtVertRtl"/>
              <a:lstStyle/>
              <a:p>
                <a:pPr>
                  <a:defRPr sz="2400"/>
                </a:pPr>
                <a:r>
                  <a:rPr lang="ja-JP" sz="2400"/>
                  <a:t>支持割合（％）</a:t>
                </a:r>
              </a:p>
            </c:rich>
          </c:tx>
          <c:layout/>
        </c:title>
        <c:numFmt formatCode="General" sourceLinked="1"/>
        <c:tickLblPos val="nextTo"/>
        <c:txPr>
          <a:bodyPr/>
          <a:lstStyle/>
          <a:p>
            <a:pPr>
              <a:defRPr sz="2000"/>
            </a:pPr>
            <a:endParaRPr lang="ja-JP"/>
          </a:p>
        </c:txPr>
        <c:crossAx val="58378496"/>
        <c:crosses val="autoZero"/>
        <c:crossBetween val="between"/>
      </c:valAx>
    </c:plotArea>
    <c:legend>
      <c:legendPos val="b"/>
      <c:layout/>
      <c:txPr>
        <a:bodyPr/>
        <a:lstStyle/>
        <a:p>
          <a:pPr>
            <a:defRPr sz="2400"/>
          </a:pPr>
          <a:endParaRPr lang="ja-JP"/>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style val="3"/>
  <c:chart>
    <c:plotArea>
      <c:layout/>
      <c:barChart>
        <c:barDir val="col"/>
        <c:grouping val="clustered"/>
        <c:ser>
          <c:idx val="0"/>
          <c:order val="0"/>
          <c:tx>
            <c:strRef>
              <c:f>graph!$C$4</c:f>
              <c:strCache>
                <c:ptCount val="1"/>
                <c:pt idx="0">
                  <c:v>PC</c:v>
                </c:pt>
              </c:strCache>
            </c:strRef>
          </c:tx>
          <c:dLbls>
            <c:txPr>
              <a:bodyPr/>
              <a:lstStyle/>
              <a:p>
                <a:pPr>
                  <a:defRPr sz="2400"/>
                </a:pPr>
                <a:endParaRPr lang="ja-JP"/>
              </a:p>
            </c:txPr>
            <c:dLblPos val="outEnd"/>
            <c:showVal val="1"/>
          </c:dLbls>
          <c:cat>
            <c:strRef>
              <c:f>graph!$B$5:$B$7</c:f>
              <c:strCache>
                <c:ptCount val="3"/>
                <c:pt idx="0">
                  <c:v>PDF閲覧</c:v>
                </c:pt>
                <c:pt idx="1">
                  <c:v>Excel操作</c:v>
                </c:pt>
                <c:pt idx="2">
                  <c:v>次回使用</c:v>
                </c:pt>
              </c:strCache>
            </c:strRef>
          </c:cat>
          <c:val>
            <c:numRef>
              <c:f>graph!$C$5:$C$7</c:f>
              <c:numCache>
                <c:formatCode>General</c:formatCode>
                <c:ptCount val="3"/>
                <c:pt idx="0">
                  <c:v>30</c:v>
                </c:pt>
                <c:pt idx="1">
                  <c:v>30</c:v>
                </c:pt>
                <c:pt idx="2">
                  <c:v>27</c:v>
                </c:pt>
              </c:numCache>
            </c:numRef>
          </c:val>
        </c:ser>
        <c:ser>
          <c:idx val="1"/>
          <c:order val="1"/>
          <c:tx>
            <c:strRef>
              <c:f>graph!$D$4</c:f>
              <c:strCache>
                <c:ptCount val="1"/>
                <c:pt idx="0">
                  <c:v>iPhone</c:v>
                </c:pt>
              </c:strCache>
            </c:strRef>
          </c:tx>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c:spPr>
          <c:dLbls>
            <c:txPr>
              <a:bodyPr/>
              <a:lstStyle/>
              <a:p>
                <a:pPr>
                  <a:defRPr sz="2400"/>
                </a:pPr>
                <a:endParaRPr lang="ja-JP"/>
              </a:p>
            </c:txPr>
            <c:dLblPos val="outEnd"/>
            <c:showVal val="1"/>
          </c:dLbls>
          <c:cat>
            <c:strRef>
              <c:f>graph!$B$5:$B$7</c:f>
              <c:strCache>
                <c:ptCount val="3"/>
                <c:pt idx="0">
                  <c:v>PDF閲覧</c:v>
                </c:pt>
                <c:pt idx="1">
                  <c:v>Excel操作</c:v>
                </c:pt>
                <c:pt idx="2">
                  <c:v>次回使用</c:v>
                </c:pt>
              </c:strCache>
            </c:strRef>
          </c:cat>
          <c:val>
            <c:numRef>
              <c:f>graph!$D$5:$D$7</c:f>
              <c:numCache>
                <c:formatCode>General</c:formatCode>
                <c:ptCount val="3"/>
                <c:pt idx="0">
                  <c:v>70</c:v>
                </c:pt>
                <c:pt idx="1">
                  <c:v>70</c:v>
                </c:pt>
                <c:pt idx="2">
                  <c:v>73</c:v>
                </c:pt>
              </c:numCache>
            </c:numRef>
          </c:val>
        </c:ser>
        <c:axId val="58955264"/>
        <c:axId val="58956800"/>
      </c:barChart>
      <c:catAx>
        <c:axId val="58955264"/>
        <c:scaling>
          <c:orientation val="minMax"/>
        </c:scaling>
        <c:axPos val="b"/>
        <c:tickLblPos val="nextTo"/>
        <c:txPr>
          <a:bodyPr/>
          <a:lstStyle/>
          <a:p>
            <a:pPr>
              <a:defRPr sz="2000"/>
            </a:pPr>
            <a:endParaRPr lang="ja-JP"/>
          </a:p>
        </c:txPr>
        <c:crossAx val="58956800"/>
        <c:crosses val="autoZero"/>
        <c:auto val="1"/>
        <c:lblAlgn val="ctr"/>
        <c:lblOffset val="100"/>
      </c:catAx>
      <c:valAx>
        <c:axId val="58956800"/>
        <c:scaling>
          <c:orientation val="minMax"/>
          <c:max val="100"/>
        </c:scaling>
        <c:axPos val="l"/>
        <c:majorGridlines/>
        <c:title>
          <c:tx>
            <c:rich>
              <a:bodyPr rot="0" vert="wordArtVertRtl"/>
              <a:lstStyle/>
              <a:p>
                <a:pPr>
                  <a:defRPr sz="2400"/>
                </a:pPr>
                <a:r>
                  <a:rPr lang="ja-JP" sz="2400"/>
                  <a:t>支持割合（％）</a:t>
                </a:r>
              </a:p>
            </c:rich>
          </c:tx>
          <c:layout/>
        </c:title>
        <c:numFmt formatCode="General" sourceLinked="1"/>
        <c:tickLblPos val="nextTo"/>
        <c:txPr>
          <a:bodyPr/>
          <a:lstStyle/>
          <a:p>
            <a:pPr>
              <a:defRPr sz="2000"/>
            </a:pPr>
            <a:endParaRPr lang="ja-JP"/>
          </a:p>
        </c:txPr>
        <c:crossAx val="58955264"/>
        <c:crosses val="autoZero"/>
        <c:crossBetween val="between"/>
      </c:valAx>
    </c:plotArea>
    <c:legend>
      <c:legendPos val="b"/>
      <c:layout/>
      <c:txPr>
        <a:bodyPr/>
        <a:lstStyle/>
        <a:p>
          <a:pPr>
            <a:defRPr sz="2400"/>
          </a:pPr>
          <a:endParaRPr lang="ja-JP"/>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2012/8/21</a:t>
            </a:r>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03BE85-71F8-494A-9FAA-12FF9B7DF24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2012/8/21</a:t>
            </a:r>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9764DC-7751-44A1-A7B6-2D3DFEB1AD6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E9764DC-7751-44A1-A7B6-2D3DFEB1AD68}" type="slidenum">
              <a:rPr kumimoji="1" lang="ja-JP" altLang="en-US" smtClean="0"/>
              <a:pPr/>
              <a:t>1</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2012/8/21</a:t>
            </a:r>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56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64E949-89A0-4AD5-8C20-36504F3E5C5A}" type="slidenum">
              <a:rPr lang="ja-JP" altLang="en-US" smtClean="0">
                <a:latin typeface="Arial" pitchFamily="34" charset="0"/>
                <a:ea typeface="ＭＳ Ｐゴシック" pitchFamily="50" charset="-128"/>
              </a:rPr>
              <a:pPr/>
              <a:t>33</a:t>
            </a:fld>
            <a:endParaRPr lang="ja-JP" altLang="en-US" smtClean="0">
              <a:latin typeface="Arial" pitchFamily="34" charset="0"/>
              <a:ea typeface="ＭＳ Ｐゴシック" pitchFamily="50" charset="-128"/>
            </a:endParaRPr>
          </a:p>
        </p:txBody>
      </p:sp>
      <p:sp>
        <p:nvSpPr>
          <p:cNvPr id="5" name="日付プレースホルダ 4"/>
          <p:cNvSpPr>
            <a:spLocks noGrp="1"/>
          </p:cNvSpPr>
          <p:nvPr>
            <p:ph type="dt" idx="10"/>
          </p:nvPr>
        </p:nvSpPr>
        <p:spPr/>
        <p:txBody>
          <a:bodyPr/>
          <a:lstStyle/>
          <a:p>
            <a:r>
              <a:rPr kumimoji="1" lang="en-US" altLang="ja-JP" smtClean="0"/>
              <a:t>2012/8/21</a:t>
            </a:r>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5613" y="273050"/>
            <a:ext cx="8226425" cy="58229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8"/>
          <p:cNvSpPr>
            <a:spLocks noGrp="1" noChangeArrowheads="1"/>
          </p:cNvSpPr>
          <p:nvPr>
            <p:ph type="dt" sz="half" idx="10"/>
          </p:nvPr>
        </p:nvSpPr>
        <p:spPr>
          <a:ln/>
        </p:spPr>
        <p:txBody>
          <a:bodyPr/>
          <a:lstStyle>
            <a:lvl1pPr>
              <a:defRPr/>
            </a:lvl1pPr>
          </a:lstStyle>
          <a:p>
            <a:pPr>
              <a:defRPr/>
            </a:pPr>
            <a:r>
              <a:rPr lang="en-US" altLang="ja-JP" smtClean="0"/>
              <a:t>2012/8/21</a:t>
            </a:r>
            <a:endParaRPr lang="en-US" altLang="ja-JP"/>
          </a:p>
        </p:txBody>
      </p:sp>
      <p:sp>
        <p:nvSpPr>
          <p:cNvPr id="4" name="Rectangle 69"/>
          <p:cNvSpPr>
            <a:spLocks noGrp="1" noChangeArrowheads="1"/>
          </p:cNvSpPr>
          <p:nvPr>
            <p:ph type="ftr" sz="quarter" idx="11"/>
          </p:nvPr>
        </p:nvSpPr>
        <p:spPr>
          <a:ln/>
        </p:spPr>
        <p:txBody>
          <a:bodyPr/>
          <a:lstStyle>
            <a:lvl1pPr>
              <a:defRPr/>
            </a:lvl1pPr>
          </a:lstStyle>
          <a:p>
            <a:pPr>
              <a:defRPr/>
            </a:pPr>
            <a:r>
              <a:rPr lang="ja-JP" altLang="en-US" smtClean="0"/>
              <a:t>教育システム情報学会第</a:t>
            </a:r>
            <a:r>
              <a:rPr lang="en-US" altLang="ja-JP" smtClean="0"/>
              <a:t>37</a:t>
            </a:r>
            <a:r>
              <a:rPr lang="ja-JP" altLang="en-US" smtClean="0"/>
              <a:t>回全国大会</a:t>
            </a:r>
            <a:endParaRPr lang="en-US" altLang="ja-JP"/>
          </a:p>
        </p:txBody>
      </p:sp>
      <p:sp>
        <p:nvSpPr>
          <p:cNvPr id="5" name="Rectangle 70"/>
          <p:cNvSpPr>
            <a:spLocks noGrp="1" noChangeArrowheads="1"/>
          </p:cNvSpPr>
          <p:nvPr>
            <p:ph type="sldNum" sz="quarter" idx="12"/>
          </p:nvPr>
        </p:nvSpPr>
        <p:spPr>
          <a:ln/>
        </p:spPr>
        <p:txBody>
          <a:bodyPr/>
          <a:lstStyle>
            <a:lvl1pPr>
              <a:defRPr/>
            </a:lvl1pPr>
          </a:lstStyle>
          <a:p>
            <a:pPr>
              <a:defRPr/>
            </a:pPr>
            <a:fld id="{644B3938-532B-4D0E-835A-6E00283C6B2B}"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2012/8/21</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7" name="スライド番号プレースホルダ 6"/>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2012/8/21</a:t>
            </a:r>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9" name="スライド番号プレースホルダ 8"/>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2012/8/21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2012/8/21</a:t>
            </a:r>
            <a:endParaRPr kumimoji="1" lang="ja-JP" altLang="en-US"/>
          </a:p>
        </p:txBody>
      </p:sp>
      <p:sp>
        <p:nvSpPr>
          <p:cNvPr id="3" name="フッター プレースホルダ 2"/>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4" name="スライド番号プレースホルダ 3"/>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2012/8/21</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7" name="スライド番号プレースホルダ 6"/>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2012/8/21</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7" name="スライド番号プレースホルダ 6"/>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2012/8/21</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87D64-617C-492E-9CD8-8669CB02874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en-US" altLang="ja-JP" dirty="0" smtClean="0"/>
              <a:t>ICT </a:t>
            </a:r>
            <a:r>
              <a:rPr kumimoji="1" lang="ja-JP" altLang="en-US" dirty="0" smtClean="0"/>
              <a:t>を活用した統計教育</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kumimoji="1" lang="ja-JP" altLang="en-US" dirty="0" smtClean="0"/>
              <a:t>寺尾　敦</a:t>
            </a:r>
            <a:endParaRPr kumimoji="1" lang="en-US" altLang="ja-JP" dirty="0" smtClean="0"/>
          </a:p>
          <a:p>
            <a:r>
              <a:rPr lang="ja-JP" altLang="en-US" dirty="0"/>
              <a:t>青山学院大学社会情報</a:t>
            </a:r>
            <a:r>
              <a:rPr lang="ja-JP" altLang="en-US" dirty="0" smtClean="0"/>
              <a:t>学部</a:t>
            </a:r>
            <a:endParaRPr lang="en-US" altLang="ja-JP" dirty="0" smtClean="0"/>
          </a:p>
          <a:p>
            <a:r>
              <a:rPr lang="en-US" altLang="ja-JP" dirty="0" err="1" smtClean="0"/>
              <a:t>atsushi</a:t>
            </a:r>
            <a:r>
              <a:rPr lang="en-US" altLang="ja-JP" dirty="0" smtClean="0"/>
              <a:t> [at] si.aoyama.ac.jp</a:t>
            </a:r>
          </a:p>
          <a:p>
            <a:r>
              <a:rPr kumimoji="1" lang="en-US" altLang="ja-JP" dirty="0" smtClean="0"/>
              <a:t>Twitter: @</a:t>
            </a:r>
            <a:r>
              <a:rPr kumimoji="1" lang="en-US" altLang="ja-JP" dirty="0" err="1" smtClean="0"/>
              <a:t>aterao</a:t>
            </a:r>
            <a:endParaRPr kumimoji="1" lang="ja-JP" altLang="en-US" dirty="0"/>
          </a:p>
        </p:txBody>
      </p:sp>
      <p:sp>
        <p:nvSpPr>
          <p:cNvPr id="6" name="日付プレースホルダ 5"/>
          <p:cNvSpPr>
            <a:spLocks noGrp="1"/>
          </p:cNvSpPr>
          <p:nvPr>
            <p:ph type="dt" sz="half" idx="10"/>
          </p:nvPr>
        </p:nvSpPr>
        <p:spPr/>
        <p:txBody>
          <a:bodyPr/>
          <a:lstStyle/>
          <a:p>
            <a:r>
              <a:rPr kumimoji="1" lang="en-US" altLang="ja-JP" smtClean="0"/>
              <a:t>2012/8/21</a:t>
            </a:r>
            <a:endParaRPr kumimoji="1" lang="ja-JP" altLang="en-US"/>
          </a:p>
        </p:txBody>
      </p:sp>
      <p:sp>
        <p:nvSpPr>
          <p:cNvPr id="7" name="スライド番号プレースホルダ 6"/>
          <p:cNvSpPr>
            <a:spLocks noGrp="1"/>
          </p:cNvSpPr>
          <p:nvPr>
            <p:ph type="sldNum" sz="quarter" idx="12"/>
          </p:nvPr>
        </p:nvSpPr>
        <p:spPr/>
        <p:txBody>
          <a:bodyPr/>
          <a:lstStyle/>
          <a:p>
            <a:fld id="{D6587D64-617C-492E-9CD8-8669CB028745}" type="slidenum">
              <a:rPr kumimoji="1" lang="ja-JP" altLang="en-US" smtClean="0"/>
              <a:pPr/>
              <a:t>1</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9" name="テキスト ボックス 8"/>
          <p:cNvSpPr txBox="1"/>
          <p:nvPr/>
        </p:nvSpPr>
        <p:spPr>
          <a:xfrm>
            <a:off x="571472" y="714356"/>
            <a:ext cx="7037504" cy="646331"/>
          </a:xfrm>
          <a:prstGeom prst="rect">
            <a:avLst/>
          </a:prstGeom>
          <a:noFill/>
        </p:spPr>
        <p:txBody>
          <a:bodyPr wrap="none" rtlCol="0">
            <a:spAutoFit/>
          </a:bodyPr>
          <a:lstStyle/>
          <a:p>
            <a:r>
              <a:rPr kumimoji="1" lang="ja-JP" altLang="en-US" dirty="0" smtClean="0"/>
              <a:t>ワークショップ：</a:t>
            </a:r>
            <a:endParaRPr kumimoji="1" lang="en-US" altLang="ja-JP" dirty="0" smtClean="0"/>
          </a:p>
          <a:p>
            <a:r>
              <a:rPr lang="ja-JP" altLang="en-US" dirty="0" smtClean="0"/>
              <a:t>教材データベース構築における数値情報と文字情報の整合性について</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実験１：最初の試み</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参加者</a:t>
            </a:r>
            <a:endParaRPr kumimoji="1" lang="en-US" altLang="ja-JP" dirty="0" smtClean="0"/>
          </a:p>
          <a:p>
            <a:pPr lvl="1"/>
            <a:r>
              <a:rPr kumimoji="1" lang="en-US" altLang="ja-JP" dirty="0" smtClean="0"/>
              <a:t>2009</a:t>
            </a:r>
            <a:r>
              <a:rPr kumimoji="1" lang="ja-JP" altLang="en-US" dirty="0" smtClean="0"/>
              <a:t>年度「統計入門」受講者</a:t>
            </a:r>
            <a:r>
              <a:rPr kumimoji="1" lang="en-US" altLang="ja-JP" dirty="0" smtClean="0"/>
              <a:t>86</a:t>
            </a:r>
            <a:r>
              <a:rPr kumimoji="1" lang="ja-JP" altLang="en-US" dirty="0" smtClean="0"/>
              <a:t>名のうち，第３回の講義（</a:t>
            </a:r>
            <a:r>
              <a:rPr kumimoji="1" lang="en-US" altLang="ja-JP" dirty="0" smtClean="0"/>
              <a:t>10</a:t>
            </a:r>
            <a:r>
              <a:rPr kumimoji="1" lang="ja-JP" altLang="en-US" dirty="0" smtClean="0"/>
              <a:t>月</a:t>
            </a:r>
            <a:r>
              <a:rPr kumimoji="1" lang="en-US" altLang="ja-JP" dirty="0" smtClean="0"/>
              <a:t>13</a:t>
            </a:r>
            <a:r>
              <a:rPr kumimoji="1" lang="ja-JP" altLang="en-US" dirty="0" smtClean="0"/>
              <a:t>日）に出席し，</a:t>
            </a:r>
            <a:r>
              <a:rPr kumimoji="1" lang="en-US" altLang="ja-JP" dirty="0" err="1" smtClean="0"/>
              <a:t>iPhone</a:t>
            </a:r>
            <a:r>
              <a:rPr kumimoji="1" lang="en-US" altLang="ja-JP" dirty="0" smtClean="0"/>
              <a:t> </a:t>
            </a:r>
            <a:r>
              <a:rPr kumimoji="1" lang="ja-JP" altLang="en-US" dirty="0" smtClean="0"/>
              <a:t>を所持していた</a:t>
            </a:r>
            <a:r>
              <a:rPr kumimoji="1" lang="en-US" altLang="ja-JP" dirty="0" smtClean="0"/>
              <a:t>58</a:t>
            </a:r>
            <a:r>
              <a:rPr kumimoji="1" lang="ja-JP" altLang="en-US" dirty="0" smtClean="0"/>
              <a:t>名．</a:t>
            </a:r>
            <a:endParaRPr kumimoji="1" lang="en-US" altLang="ja-JP" dirty="0" smtClean="0"/>
          </a:p>
          <a:p>
            <a:r>
              <a:rPr lang="ja-JP" altLang="en-US" dirty="0" smtClean="0"/>
              <a:t>材料</a:t>
            </a:r>
            <a:endParaRPr lang="en-US" altLang="ja-JP" dirty="0" smtClean="0"/>
          </a:p>
          <a:p>
            <a:pPr lvl="1"/>
            <a:r>
              <a:rPr lang="en-US" altLang="ja-JP" dirty="0" smtClean="0"/>
              <a:t>Microsoft Excel 2007 </a:t>
            </a:r>
            <a:r>
              <a:rPr lang="ja-JP" altLang="en-US" dirty="0" smtClean="0"/>
              <a:t>を用いて，度数分布表とヒストグラムを作成する手順を示した </a:t>
            </a:r>
            <a:r>
              <a:rPr lang="en-US" altLang="ja-JP" dirty="0" smtClean="0"/>
              <a:t>PDF </a:t>
            </a:r>
            <a:r>
              <a:rPr lang="ja-JP" altLang="en-US" dirty="0" smtClean="0"/>
              <a:t>文書（</a:t>
            </a:r>
            <a:r>
              <a:rPr lang="en-US" altLang="ja-JP" dirty="0" smtClean="0"/>
              <a:t>Microsoft Word </a:t>
            </a:r>
            <a:r>
              <a:rPr lang="ja-JP" altLang="en-US" dirty="0" smtClean="0"/>
              <a:t>で作成）．</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10</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 3" descr="2009-1.jpg"/>
          <p:cNvPicPr>
            <a:picLocks noGrp="1" noChangeAspect="1"/>
          </p:cNvPicPr>
          <p:nvPr>
            <p:ph idx="4294967295"/>
          </p:nvPr>
        </p:nvPicPr>
        <p:blipFill>
          <a:blip r:embed="rId2" cstate="print"/>
          <a:stretch>
            <a:fillRect/>
          </a:stretch>
        </p:blipFill>
        <p:spPr>
          <a:xfrm rot="5400000">
            <a:off x="2231740" y="-693957"/>
            <a:ext cx="4680521" cy="7021782"/>
          </a:xfrm>
        </p:spPr>
      </p:pic>
      <p:sp>
        <p:nvSpPr>
          <p:cNvPr id="5" name="テキスト ボックス 4"/>
          <p:cNvSpPr txBox="1"/>
          <p:nvPr/>
        </p:nvSpPr>
        <p:spPr>
          <a:xfrm>
            <a:off x="1452973" y="5301208"/>
            <a:ext cx="6238054" cy="830997"/>
          </a:xfrm>
          <a:prstGeom prst="rect">
            <a:avLst/>
          </a:prstGeom>
          <a:noFill/>
        </p:spPr>
        <p:txBody>
          <a:bodyPr wrap="none" rtlCol="0">
            <a:spAutoFit/>
          </a:bodyPr>
          <a:lstStyle/>
          <a:p>
            <a:r>
              <a:rPr kumimoji="1" lang="en-US" altLang="ja-JP" sz="2400" dirty="0" smtClean="0"/>
              <a:t>Word 2007 </a:t>
            </a:r>
            <a:r>
              <a:rPr kumimoji="1" lang="ja-JP" altLang="en-US" sz="2400" dirty="0" smtClean="0"/>
              <a:t>で作成した文書を </a:t>
            </a:r>
            <a:r>
              <a:rPr kumimoji="1" lang="en-US" altLang="ja-JP" sz="2400" dirty="0" smtClean="0"/>
              <a:t>PDF </a:t>
            </a:r>
            <a:r>
              <a:rPr kumimoji="1" lang="ja-JP" altLang="en-US" sz="2400" dirty="0" smtClean="0"/>
              <a:t>にした教材を</a:t>
            </a:r>
            <a:endParaRPr kumimoji="1" lang="en-US" altLang="ja-JP" sz="2400" dirty="0" smtClean="0"/>
          </a:p>
          <a:p>
            <a:r>
              <a:rPr lang="en-US" altLang="ja-JP" sz="2400" dirty="0" err="1" smtClean="0"/>
              <a:t>iPhone</a:t>
            </a:r>
            <a:r>
              <a:rPr lang="en-US" altLang="ja-JP" sz="2400" dirty="0" smtClean="0"/>
              <a:t> </a:t>
            </a:r>
            <a:r>
              <a:rPr lang="ja-JP" altLang="en-US" sz="2400" dirty="0" smtClean="0"/>
              <a:t>のブラウザで表示した画面</a:t>
            </a:r>
            <a:r>
              <a:rPr kumimoji="1" lang="ja-JP" altLang="en-US" sz="2400" dirty="0" smtClean="0"/>
              <a:t>．</a:t>
            </a:r>
            <a:endParaRPr kumimoji="1" lang="en-US" altLang="ja-JP" sz="2400" dirty="0" smtClean="0"/>
          </a:p>
        </p:txBody>
      </p:sp>
      <p:sp>
        <p:nvSpPr>
          <p:cNvPr id="6" name="日付プレースホルダ 5"/>
          <p:cNvSpPr>
            <a:spLocks noGrp="1"/>
          </p:cNvSpPr>
          <p:nvPr>
            <p:ph type="dt" sz="half" idx="10"/>
          </p:nvPr>
        </p:nvSpPr>
        <p:spPr/>
        <p:txBody>
          <a:bodyPr/>
          <a:lstStyle/>
          <a:p>
            <a:r>
              <a:rPr kumimoji="1" lang="en-US" altLang="ja-JP" smtClean="0"/>
              <a:t>2012/8/21</a:t>
            </a:r>
            <a:endParaRPr kumimoji="1" lang="ja-JP" altLang="en-US"/>
          </a:p>
        </p:txBody>
      </p:sp>
      <p:sp>
        <p:nvSpPr>
          <p:cNvPr id="7" name="スライド番号プレースホルダ 6"/>
          <p:cNvSpPr>
            <a:spLocks noGrp="1"/>
          </p:cNvSpPr>
          <p:nvPr>
            <p:ph type="sldNum" sz="quarter" idx="12"/>
          </p:nvPr>
        </p:nvSpPr>
        <p:spPr/>
        <p:txBody>
          <a:bodyPr/>
          <a:lstStyle/>
          <a:p>
            <a:fld id="{D6587D64-617C-492E-9CD8-8669CB028745}" type="slidenum">
              <a:rPr kumimoji="1" lang="ja-JP" altLang="en-US" smtClean="0"/>
              <a:pPr/>
              <a:t>11</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デザイン</a:t>
            </a:r>
            <a:endParaRPr kumimoji="1" lang="en-US" altLang="ja-JP" dirty="0" smtClean="0"/>
          </a:p>
          <a:p>
            <a:pPr lvl="1"/>
            <a:r>
              <a:rPr lang="ja-JP" altLang="en-US" dirty="0" smtClean="0"/>
              <a:t>シングルモニタ：文書を学生の </a:t>
            </a:r>
            <a:r>
              <a:rPr lang="en-US" altLang="ja-JP" dirty="0" smtClean="0"/>
              <a:t>PC </a:t>
            </a:r>
            <a:r>
              <a:rPr lang="ja-JP" altLang="en-US" dirty="0" smtClean="0"/>
              <a:t>に配信．</a:t>
            </a:r>
            <a:endParaRPr lang="en-US" altLang="ja-JP" dirty="0" smtClean="0"/>
          </a:p>
          <a:p>
            <a:pPr lvl="1"/>
            <a:r>
              <a:rPr lang="ja-JP" altLang="en-US" dirty="0" smtClean="0"/>
              <a:t>デュアルモニタ</a:t>
            </a:r>
            <a:r>
              <a:rPr lang="ja-JP" altLang="en-US" dirty="0" smtClean="0">
                <a:sym typeface="Wingdings" pitchFamily="2" charset="2"/>
              </a:rPr>
              <a:t>：</a:t>
            </a:r>
            <a:r>
              <a:rPr lang="en-US" altLang="ja-JP" dirty="0" err="1" smtClean="0"/>
              <a:t>iPhone</a:t>
            </a:r>
            <a:r>
              <a:rPr lang="en-US" altLang="ja-JP" dirty="0" smtClean="0"/>
              <a:t> </a:t>
            </a:r>
            <a:r>
              <a:rPr lang="ja-JP" altLang="en-US" dirty="0" smtClean="0"/>
              <a:t>のブラウザでアクセス．</a:t>
            </a:r>
            <a:endParaRPr kumimoji="1" lang="en-US" altLang="ja-JP" dirty="0" smtClean="0"/>
          </a:p>
          <a:p>
            <a:r>
              <a:rPr kumimoji="1" lang="ja-JP" altLang="en-US" dirty="0" smtClean="0"/>
              <a:t>手続き</a:t>
            </a:r>
            <a:endParaRPr kumimoji="1" lang="en-US" altLang="ja-JP" dirty="0" smtClean="0"/>
          </a:p>
          <a:p>
            <a:pPr lvl="1"/>
            <a:r>
              <a:rPr lang="ja-JP" altLang="en-US" dirty="0"/>
              <a:t>学生</a:t>
            </a:r>
            <a:r>
              <a:rPr lang="ja-JP" altLang="en-US" dirty="0" smtClean="0"/>
              <a:t>は度数分布表を２回作成．１回はシングルモニタ条件，もう１回はデュアルモニタ条件．経験する条件の順序はカウンターバランスをとった．</a:t>
            </a:r>
            <a:endParaRPr lang="en-US" altLang="ja-JP" dirty="0" smtClean="0"/>
          </a:p>
          <a:p>
            <a:pPr lvl="1"/>
            <a:r>
              <a:rPr lang="ja-JP" altLang="en-US" dirty="0" smtClean="0"/>
              <a:t>２条件を比較する質問項目に回答．</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12</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質問項目</a:t>
            </a:r>
            <a:endParaRPr kumimoji="1" lang="en-US" altLang="ja-JP" dirty="0" smtClean="0"/>
          </a:p>
          <a:p>
            <a:pPr lvl="1"/>
            <a:r>
              <a:rPr lang="en-US" altLang="ja-JP" dirty="0" smtClean="0"/>
              <a:t>PDF</a:t>
            </a:r>
            <a:r>
              <a:rPr lang="ja-JP" altLang="en-US" dirty="0" smtClean="0"/>
              <a:t>の閲覧がしやすいのはどちらか？（</a:t>
            </a:r>
            <a:r>
              <a:rPr lang="en-US" altLang="ja-JP" dirty="0" smtClean="0"/>
              <a:t>PC vs. </a:t>
            </a:r>
            <a:r>
              <a:rPr lang="en-US" altLang="ja-JP" dirty="0" err="1" smtClean="0"/>
              <a:t>iPhone</a:t>
            </a:r>
            <a:r>
              <a:rPr lang="ja-JP" altLang="en-US" dirty="0" smtClean="0"/>
              <a:t>）</a:t>
            </a:r>
            <a:endParaRPr lang="en-US" altLang="ja-JP" dirty="0" smtClean="0"/>
          </a:p>
          <a:p>
            <a:pPr lvl="1"/>
            <a:r>
              <a:rPr kumimoji="1" lang="ja-JP" altLang="en-US" dirty="0"/>
              <a:t>エクセルの操作がしやすいのはどちら</a:t>
            </a:r>
            <a:r>
              <a:rPr kumimoji="1" lang="ja-JP" altLang="en-US" dirty="0" smtClean="0"/>
              <a:t>か？</a:t>
            </a:r>
            <a:endParaRPr kumimoji="1" lang="en-US" altLang="ja-JP" dirty="0" smtClean="0"/>
          </a:p>
          <a:p>
            <a:pPr lvl="1"/>
            <a:r>
              <a:rPr lang="ja-JP" altLang="en-US" dirty="0"/>
              <a:t>次の機会で</a:t>
            </a:r>
            <a:r>
              <a:rPr lang="ja-JP" altLang="en-US" dirty="0" smtClean="0"/>
              <a:t>はどちらを使うか？その理由は？</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13</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r>
              <a:rPr lang="en-US" altLang="ja-JP" dirty="0" smtClean="0"/>
              <a:t>2009</a:t>
            </a:r>
            <a:r>
              <a:rPr lang="ja-JP" altLang="en-US" dirty="0" smtClean="0"/>
              <a:t>年）</a:t>
            </a:r>
            <a:endParaRPr kumimoji="1" lang="ja-JP" altLang="en-US" dirty="0"/>
          </a:p>
        </p:txBody>
      </p:sp>
      <p:graphicFrame>
        <p:nvGraphicFramePr>
          <p:cNvPr id="6" name="コンテンツ プレースホルダ 5"/>
          <p:cNvGraphicFramePr>
            <a:graphicFrameLocks noGrp="1"/>
          </p:cNvGraphicFramePr>
          <p:nvPr>
            <p:ph idx="1"/>
          </p:nvPr>
        </p:nvGraphicFramePr>
        <p:xfrm>
          <a:off x="500034" y="128586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日付プレースホルダ 4"/>
          <p:cNvSpPr>
            <a:spLocks noGrp="1"/>
          </p:cNvSpPr>
          <p:nvPr>
            <p:ph type="dt" sz="half" idx="10"/>
          </p:nvPr>
        </p:nvSpPr>
        <p:spPr/>
        <p:txBody>
          <a:bodyPr/>
          <a:lstStyle/>
          <a:p>
            <a:r>
              <a:rPr kumimoji="1" lang="en-US" altLang="ja-JP" smtClean="0"/>
              <a:t>2012/8/21</a:t>
            </a:r>
            <a:endParaRPr kumimoji="1" lang="ja-JP" altLang="en-US"/>
          </a:p>
        </p:txBody>
      </p:sp>
      <p:sp>
        <p:nvSpPr>
          <p:cNvPr id="7" name="スライド番号プレースホルダ 6"/>
          <p:cNvSpPr>
            <a:spLocks noGrp="1"/>
          </p:cNvSpPr>
          <p:nvPr>
            <p:ph type="sldNum" sz="quarter" idx="12"/>
          </p:nvPr>
        </p:nvSpPr>
        <p:spPr/>
        <p:txBody>
          <a:bodyPr/>
          <a:lstStyle/>
          <a:p>
            <a:fld id="{D6587D64-617C-492E-9CD8-8669CB028745}" type="slidenum">
              <a:rPr kumimoji="1" lang="ja-JP" altLang="en-US" smtClean="0"/>
              <a:pPr/>
              <a:t>14</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iPhone</a:t>
            </a:r>
            <a:r>
              <a:rPr lang="ja-JP" altLang="en-US" dirty="0"/>
              <a:t> </a:t>
            </a:r>
            <a:r>
              <a:rPr lang="ja-JP" altLang="en-US" dirty="0" smtClean="0"/>
              <a:t>を支持した学生の多くは，ウィンドウを切り替える必要がなく，エクセル操作がしやすい点を支持理由とした．</a:t>
            </a:r>
            <a:endParaRPr lang="en-US" altLang="ja-JP" dirty="0" smtClean="0"/>
          </a:p>
          <a:p>
            <a:pPr lvl="1"/>
            <a:r>
              <a:rPr lang="ja-JP" altLang="en-US" dirty="0" smtClean="0"/>
              <a:t>「</a:t>
            </a:r>
            <a:r>
              <a:rPr lang="en-US" altLang="ja-JP" dirty="0" smtClean="0"/>
              <a:t>Excel</a:t>
            </a:r>
            <a:r>
              <a:rPr lang="ja-JP" altLang="en-US" dirty="0" smtClean="0"/>
              <a:t> を</a:t>
            </a:r>
            <a:r>
              <a:rPr lang="ja-JP" altLang="en-US" dirty="0"/>
              <a:t>全面に表示したまま作業できる</a:t>
            </a:r>
            <a:r>
              <a:rPr lang="ja-JP" altLang="en-US" dirty="0" smtClean="0"/>
              <a:t>から」</a:t>
            </a:r>
            <a:endParaRPr lang="en-US" altLang="ja-JP" dirty="0" smtClean="0"/>
          </a:p>
          <a:p>
            <a:pPr lvl="1"/>
            <a:r>
              <a:rPr lang="ja-JP" altLang="en-US" dirty="0" smtClean="0"/>
              <a:t>「</a:t>
            </a:r>
            <a:r>
              <a:rPr lang="en-US" altLang="ja-JP" dirty="0" err="1" smtClean="0"/>
              <a:t>iPhone</a:t>
            </a:r>
            <a:r>
              <a:rPr lang="en-US" altLang="ja-JP" dirty="0" smtClean="0"/>
              <a:t> </a:t>
            </a:r>
            <a:r>
              <a:rPr lang="ja-JP" altLang="en-US" dirty="0" smtClean="0"/>
              <a:t>なら</a:t>
            </a:r>
            <a:r>
              <a:rPr lang="ja-JP" altLang="en-US" dirty="0"/>
              <a:t>操作の仕方を見ながらパソコンを操作できるから</a:t>
            </a:r>
            <a:r>
              <a:rPr lang="ja-JP" altLang="en-US" dirty="0" smtClean="0"/>
              <a:t>やりやすい」</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15</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PC </a:t>
            </a:r>
            <a:r>
              <a:rPr kumimoji="1" lang="ja-JP" altLang="en-US" dirty="0" smtClean="0"/>
              <a:t>を支持した学生は，</a:t>
            </a:r>
            <a:r>
              <a:rPr kumimoji="1" lang="en-US" altLang="ja-JP" dirty="0" err="1" smtClean="0"/>
              <a:t>iPhone</a:t>
            </a:r>
            <a:r>
              <a:rPr kumimoji="1" lang="en-US" altLang="ja-JP" dirty="0" smtClean="0"/>
              <a:t> </a:t>
            </a:r>
            <a:r>
              <a:rPr lang="ja-JP" altLang="en-US" dirty="0"/>
              <a:t>より</a:t>
            </a:r>
            <a:r>
              <a:rPr lang="ja-JP" altLang="en-US" dirty="0" smtClean="0"/>
              <a:t>も文字が大きいこと，</a:t>
            </a:r>
            <a:r>
              <a:rPr lang="ja-JP" altLang="en-US" dirty="0"/>
              <a:t>操作の</a:t>
            </a:r>
            <a:r>
              <a:rPr lang="ja-JP" altLang="en-US" dirty="0" smtClean="0"/>
              <a:t>慣れ，</a:t>
            </a:r>
            <a:r>
              <a:rPr lang="en-US" altLang="ja-JP" dirty="0" err="1" smtClean="0"/>
              <a:t>iPhone</a:t>
            </a:r>
            <a:r>
              <a:rPr lang="en-US" altLang="ja-JP" dirty="0" smtClean="0"/>
              <a:t> </a:t>
            </a:r>
            <a:r>
              <a:rPr lang="ja-JP" altLang="en-US" dirty="0" err="1" smtClean="0"/>
              <a:t>での</a:t>
            </a:r>
            <a:r>
              <a:rPr lang="ja-JP" altLang="en-US" dirty="0" smtClean="0"/>
              <a:t>無線</a:t>
            </a:r>
            <a:r>
              <a:rPr lang="en-US" altLang="ja-JP" dirty="0" smtClean="0"/>
              <a:t>LAN</a:t>
            </a:r>
            <a:r>
              <a:rPr lang="ja-JP" altLang="en-US" dirty="0" smtClean="0"/>
              <a:t>アクセスの手間を指摘した．</a:t>
            </a:r>
            <a:endParaRPr lang="en-US" altLang="ja-JP" dirty="0" smtClean="0"/>
          </a:p>
          <a:p>
            <a:pPr lvl="1"/>
            <a:r>
              <a:rPr lang="ja-JP" altLang="en-US" dirty="0"/>
              <a:t>「</a:t>
            </a:r>
            <a:r>
              <a:rPr lang="en-US" altLang="ja-JP" dirty="0" err="1" smtClean="0"/>
              <a:t>iPhone</a:t>
            </a:r>
            <a:r>
              <a:rPr lang="en-US" altLang="ja-JP" dirty="0" smtClean="0"/>
              <a:t> </a:t>
            </a:r>
            <a:r>
              <a:rPr lang="ja-JP" altLang="en-US" dirty="0" smtClean="0"/>
              <a:t>は</a:t>
            </a:r>
            <a:r>
              <a:rPr lang="ja-JP" altLang="en-US" dirty="0"/>
              <a:t>画面が小さくて見にくかったし画面がでてくるのに時間がかる</a:t>
            </a:r>
            <a:r>
              <a:rPr lang="ja-JP" altLang="en-US" dirty="0" smtClean="0"/>
              <a:t>ため」</a:t>
            </a:r>
            <a:endParaRPr lang="en-US" altLang="ja-JP" dirty="0" smtClean="0"/>
          </a:p>
          <a:p>
            <a:pPr lvl="1"/>
            <a:r>
              <a:rPr lang="ja-JP" altLang="en-US" dirty="0" smtClean="0"/>
              <a:t>「パソコン</a:t>
            </a:r>
            <a:r>
              <a:rPr lang="ja-JP" altLang="en-US" dirty="0"/>
              <a:t>のほうが慣れているので使いやすい</a:t>
            </a:r>
            <a:r>
              <a:rPr lang="ja-JP" altLang="en-US" dirty="0" smtClean="0"/>
              <a:t>ため」 </a:t>
            </a:r>
            <a:endParaRPr lang="en-US" altLang="ja-JP" dirty="0" smtClean="0"/>
          </a:p>
          <a:p>
            <a:pPr lvl="1"/>
            <a:r>
              <a:rPr kumimoji="1" lang="ja-JP" altLang="en-US" dirty="0" smtClean="0"/>
              <a:t>「</a:t>
            </a:r>
            <a:r>
              <a:rPr lang="en-US" altLang="ja-JP" dirty="0" err="1" smtClean="0"/>
              <a:t>iPhone</a:t>
            </a:r>
            <a:r>
              <a:rPr lang="en-US" altLang="ja-JP" dirty="0" smtClean="0"/>
              <a:t> </a:t>
            </a:r>
            <a:r>
              <a:rPr lang="ja-JP" altLang="en-US" dirty="0" smtClean="0"/>
              <a:t>は</a:t>
            </a:r>
            <a:r>
              <a:rPr lang="ja-JP" altLang="en-US" dirty="0"/>
              <a:t>画面が小さくて目がちかちかして非常に疲れる</a:t>
            </a:r>
            <a:r>
              <a:rPr lang="ja-JP" altLang="en-US" dirty="0" smtClean="0"/>
              <a:t>し，起動</a:t>
            </a:r>
            <a:r>
              <a:rPr lang="ja-JP" altLang="en-US" dirty="0"/>
              <a:t>や設定に時間がかかりすぎていらいら</a:t>
            </a:r>
            <a:r>
              <a:rPr lang="ja-JP" altLang="en-US" dirty="0" smtClean="0"/>
              <a:t>する」</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16</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考察</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セカンドモニタとしての </a:t>
            </a:r>
            <a:r>
              <a:rPr lang="en-US" altLang="ja-JP" dirty="0" err="1" smtClean="0"/>
              <a:t>iPhone</a:t>
            </a:r>
            <a:r>
              <a:rPr lang="en-US" altLang="ja-JP" dirty="0" smtClean="0"/>
              <a:t> </a:t>
            </a:r>
            <a:r>
              <a:rPr lang="ja-JP" altLang="en-US" dirty="0" smtClean="0"/>
              <a:t>の使用は</a:t>
            </a:r>
            <a:r>
              <a:rPr lang="en-US" altLang="ja-JP" dirty="0" smtClean="0"/>
              <a:t>40%</a:t>
            </a:r>
            <a:r>
              <a:rPr lang="ja-JP" altLang="en-US" dirty="0" smtClean="0"/>
              <a:t>ほどの学生の支持を得た．</a:t>
            </a:r>
            <a:r>
              <a:rPr lang="en-US" altLang="ja-JP" dirty="0" err="1" smtClean="0"/>
              <a:t>iPhone</a:t>
            </a:r>
            <a:r>
              <a:rPr lang="en-US" altLang="ja-JP" dirty="0" smtClean="0"/>
              <a:t> </a:t>
            </a:r>
            <a:r>
              <a:rPr lang="ja-JP" altLang="en-US" dirty="0" smtClean="0"/>
              <a:t>導入の意味は十分にあったと考える．</a:t>
            </a:r>
            <a:endParaRPr lang="en-US" altLang="ja-JP" dirty="0" smtClean="0"/>
          </a:p>
          <a:p>
            <a:r>
              <a:rPr kumimoji="1" lang="ja-JP" altLang="en-US" dirty="0" smtClean="0"/>
              <a:t>しかし，支持率をもう少し高くすることはできないか？</a:t>
            </a:r>
            <a:endParaRPr kumimoji="1" lang="en-US" altLang="ja-JP" dirty="0" smtClean="0"/>
          </a:p>
          <a:p>
            <a:r>
              <a:rPr kumimoji="1" lang="ja-JP" altLang="en-US" dirty="0" smtClean="0"/>
              <a:t>注目した点：学生はなぜ「画面が小さい」と言うのか？</a:t>
            </a:r>
            <a:endParaRPr kumimoji="1" lang="en-US" altLang="ja-JP" dirty="0" smtClean="0"/>
          </a:p>
          <a:p>
            <a:pPr lvl="1"/>
            <a:r>
              <a:rPr lang="ja-JP" altLang="en-US" dirty="0" smtClean="0"/>
              <a:t>小さければ拡大すればよい．</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17</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画面をスクロールしたり，拡大したりして，必要な情報</a:t>
            </a:r>
            <a:r>
              <a:rPr lang="ja-JP" altLang="en-US" dirty="0" smtClean="0"/>
              <a:t>を適切に表示させることが，そもそも面倒．</a:t>
            </a:r>
            <a:endParaRPr lang="en-US" altLang="ja-JP" dirty="0" smtClean="0"/>
          </a:p>
          <a:p>
            <a:pPr lvl="1"/>
            <a:r>
              <a:rPr lang="ja-JP" altLang="en-US" dirty="0" smtClean="0"/>
              <a:t>余分な操作なく，ひとつの画面から必要な情報が得られるべき．</a:t>
            </a:r>
            <a:endParaRPr lang="en-US" altLang="ja-JP" dirty="0" smtClean="0"/>
          </a:p>
          <a:p>
            <a:r>
              <a:rPr lang="ja-JP" altLang="en-US" dirty="0" smtClean="0"/>
              <a:t>教材のレイアウトを改善する必要</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18</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2009-2.jpg"/>
          <p:cNvPicPr>
            <a:picLocks noChangeAspect="1"/>
          </p:cNvPicPr>
          <p:nvPr/>
        </p:nvPicPr>
        <p:blipFill>
          <a:blip r:embed="rId2" cstate="print"/>
          <a:stretch>
            <a:fillRect/>
          </a:stretch>
        </p:blipFill>
        <p:spPr>
          <a:xfrm rot="5400000">
            <a:off x="2214388" y="-549312"/>
            <a:ext cx="4680000" cy="7020000"/>
          </a:xfrm>
          <a:prstGeom prst="rect">
            <a:avLst/>
          </a:prstGeom>
        </p:spPr>
      </p:pic>
      <p:sp>
        <p:nvSpPr>
          <p:cNvPr id="3" name="テキスト ボックス 2"/>
          <p:cNvSpPr txBox="1"/>
          <p:nvPr/>
        </p:nvSpPr>
        <p:spPr>
          <a:xfrm>
            <a:off x="1714480" y="5429264"/>
            <a:ext cx="5723042" cy="830997"/>
          </a:xfrm>
          <a:prstGeom prst="rect">
            <a:avLst/>
          </a:prstGeom>
          <a:noFill/>
        </p:spPr>
        <p:txBody>
          <a:bodyPr wrap="none" rtlCol="0">
            <a:spAutoFit/>
          </a:bodyPr>
          <a:lstStyle/>
          <a:p>
            <a:r>
              <a:rPr lang="ja-JP" altLang="en-US" sz="2400" dirty="0" smtClean="0"/>
              <a:t>教材</a:t>
            </a:r>
            <a:r>
              <a:rPr lang="en-US" altLang="ja-JP" sz="2400" dirty="0" smtClean="0"/>
              <a:t>PDF</a:t>
            </a:r>
            <a:r>
              <a:rPr lang="ja-JP" altLang="en-US" sz="2400" dirty="0" smtClean="0"/>
              <a:t>の一部を拡大した画面．</a:t>
            </a:r>
            <a:endParaRPr lang="en-US" altLang="ja-JP" sz="2400" dirty="0" smtClean="0"/>
          </a:p>
          <a:p>
            <a:r>
              <a:rPr kumimoji="1" lang="ja-JP" altLang="en-US" sz="2400" dirty="0" smtClean="0"/>
              <a:t>必要な情報が一画面に収められていない．</a:t>
            </a:r>
            <a:endParaRPr kumimoji="1" lang="ja-JP" altLang="en-US" sz="2400"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19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自己紹介</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1993</a:t>
            </a:r>
            <a:r>
              <a:rPr kumimoji="1" lang="ja-JP" altLang="en-US" dirty="0" smtClean="0"/>
              <a:t>年　和歌山大学教育学部卒業</a:t>
            </a:r>
            <a:endParaRPr kumimoji="1" lang="en-US" altLang="ja-JP" dirty="0" smtClean="0"/>
          </a:p>
          <a:p>
            <a:r>
              <a:rPr kumimoji="1" lang="en-US" altLang="ja-JP" dirty="0" smtClean="0"/>
              <a:t>1999</a:t>
            </a:r>
            <a:r>
              <a:rPr kumimoji="1" lang="ja-JP" altLang="en-US" dirty="0" smtClean="0"/>
              <a:t>年　東京工業大学大学院総合理工学研究科システム科学専攻博士課程修了．博士（学術）</a:t>
            </a:r>
            <a:endParaRPr kumimoji="1" lang="en-US" altLang="ja-JP" dirty="0" smtClean="0"/>
          </a:p>
          <a:p>
            <a:r>
              <a:rPr lang="ja-JP" altLang="en-US" dirty="0" smtClean="0"/>
              <a:t>ポスドクを８年</a:t>
            </a:r>
            <a:endParaRPr lang="en-US" altLang="ja-JP" dirty="0" smtClean="0"/>
          </a:p>
          <a:p>
            <a:pPr lvl="1"/>
            <a:r>
              <a:rPr lang="en-US" altLang="ja-JP" dirty="0" smtClean="0"/>
              <a:t>1999-2001</a:t>
            </a:r>
            <a:r>
              <a:rPr lang="ja-JP" altLang="en-US" dirty="0" smtClean="0"/>
              <a:t>　日本学術振興会</a:t>
            </a:r>
            <a:endParaRPr lang="en-US" altLang="ja-JP" dirty="0" smtClean="0"/>
          </a:p>
          <a:p>
            <a:pPr lvl="1"/>
            <a:r>
              <a:rPr lang="en-US" altLang="ja-JP" dirty="0" smtClean="0"/>
              <a:t>2001-2003</a:t>
            </a:r>
            <a:r>
              <a:rPr lang="ja-JP" altLang="en-US" dirty="0" smtClean="0"/>
              <a:t>　カーネギーメロン大学</a:t>
            </a:r>
            <a:endParaRPr lang="en-US" altLang="ja-JP" dirty="0" smtClean="0"/>
          </a:p>
          <a:p>
            <a:pPr lvl="1"/>
            <a:r>
              <a:rPr lang="en-US" altLang="ja-JP" dirty="0" smtClean="0"/>
              <a:t>2003-2006</a:t>
            </a:r>
            <a:r>
              <a:rPr lang="ja-JP" altLang="en-US" dirty="0" smtClean="0"/>
              <a:t>　北海道大学（医学部・教育学部・文学部）</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実験２：デザイン原理に基づく</a:t>
            </a:r>
            <a:r>
              <a:rPr lang="en-US" altLang="ja-JP" dirty="0" smtClean="0"/>
              <a:t/>
            </a:r>
            <a:br>
              <a:rPr lang="en-US" altLang="ja-JP" dirty="0" smtClean="0"/>
            </a:br>
            <a:r>
              <a:rPr lang="ja-JP" altLang="en-US" dirty="0" smtClean="0"/>
              <a:t>教材改善</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Spatial Contiguity Principle: </a:t>
            </a:r>
            <a:r>
              <a:rPr lang="ja-JP" altLang="en-US" dirty="0" smtClean="0"/>
              <a:t>対応する</a:t>
            </a:r>
            <a:r>
              <a:rPr lang="ja-JP" altLang="en-US" u="sng" dirty="0" smtClean="0">
                <a:solidFill>
                  <a:srgbClr val="FF0000"/>
                </a:solidFill>
              </a:rPr>
              <a:t>文</a:t>
            </a:r>
            <a:r>
              <a:rPr lang="ja-JP" altLang="en-US" dirty="0" smtClean="0"/>
              <a:t>と</a:t>
            </a:r>
            <a:r>
              <a:rPr lang="ja-JP" altLang="en-US" u="sng" dirty="0" smtClean="0">
                <a:solidFill>
                  <a:srgbClr val="FF0000"/>
                </a:solidFill>
              </a:rPr>
              <a:t>絵</a:t>
            </a:r>
            <a:r>
              <a:rPr lang="ja-JP" altLang="en-US" dirty="0" smtClean="0"/>
              <a:t>は近くに配置すると学習が促進される．</a:t>
            </a:r>
            <a:endParaRPr lang="en-US" altLang="ja-JP" dirty="0" smtClean="0"/>
          </a:p>
          <a:p>
            <a:pPr lvl="1"/>
            <a:r>
              <a:rPr lang="en-US" altLang="ja-JP" dirty="0" smtClean="0"/>
              <a:t>Mayer (2009) </a:t>
            </a:r>
            <a:r>
              <a:rPr lang="ja-JP" altLang="en-US" dirty="0" smtClean="0"/>
              <a:t>による，</a:t>
            </a:r>
            <a:r>
              <a:rPr lang="ja-JP" altLang="en-US" u="sng" dirty="0" smtClean="0">
                <a:solidFill>
                  <a:srgbClr val="FF0000"/>
                </a:solidFill>
              </a:rPr>
              <a:t>マルチメディア学習でのデザイン原理</a:t>
            </a:r>
            <a:r>
              <a:rPr lang="ja-JP" altLang="en-US" dirty="0" smtClean="0"/>
              <a:t>のひとつ．</a:t>
            </a:r>
            <a:endParaRPr lang="en-US" altLang="ja-JP" dirty="0" smtClean="0"/>
          </a:p>
          <a:p>
            <a:r>
              <a:rPr lang="ja-JP" altLang="en-US" dirty="0" smtClean="0"/>
              <a:t>この原理にしたがって，教材レイアウトを改善した．</a:t>
            </a:r>
            <a:endParaRPr lang="en-US" altLang="ja-JP" dirty="0" smtClean="0"/>
          </a:p>
          <a:p>
            <a:pPr lvl="1"/>
            <a:r>
              <a:rPr lang="ja-JP" altLang="en-US" dirty="0" smtClean="0"/>
              <a:t>ひとまとまりの操作に必要な情報が，ひとつの画面に収まるようにする．</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20</a:t>
            </a:fld>
            <a:endParaRPr kumimoji="1" lang="ja-JP" altLang="en-US" dirty="0"/>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7" name="テキスト ボックス 6"/>
          <p:cNvSpPr txBox="1"/>
          <p:nvPr/>
        </p:nvSpPr>
        <p:spPr>
          <a:xfrm>
            <a:off x="785786" y="5715016"/>
            <a:ext cx="7500708" cy="369332"/>
          </a:xfrm>
          <a:prstGeom prst="rect">
            <a:avLst/>
          </a:prstGeom>
          <a:noFill/>
        </p:spPr>
        <p:txBody>
          <a:bodyPr wrap="none" rtlCol="0">
            <a:spAutoFit/>
          </a:bodyPr>
          <a:lstStyle/>
          <a:p>
            <a:r>
              <a:rPr lang="en-US" altLang="ja-JP" dirty="0" smtClean="0"/>
              <a:t>Mayer, R. E. (2009). Multimedia learning (2</a:t>
            </a:r>
            <a:r>
              <a:rPr lang="en-US" altLang="ja-JP" baseline="30000" dirty="0" smtClean="0"/>
              <a:t>nd</a:t>
            </a:r>
            <a:r>
              <a:rPr lang="en-US" altLang="ja-JP" dirty="0" smtClean="0"/>
              <a:t> ed.). Cambridge University Press.</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 name="図 3" descr="2010.jpg"/>
          <p:cNvPicPr>
            <a:picLocks noChangeAspect="1"/>
          </p:cNvPicPr>
          <p:nvPr/>
        </p:nvPicPr>
        <p:blipFill>
          <a:blip r:embed="rId2" cstate="print"/>
          <a:stretch>
            <a:fillRect/>
          </a:stretch>
        </p:blipFill>
        <p:spPr>
          <a:xfrm rot="5400000">
            <a:off x="2232000" y="-549312"/>
            <a:ext cx="4680000" cy="7020000"/>
          </a:xfrm>
          <a:prstGeom prst="rect">
            <a:avLst/>
          </a:prstGeom>
        </p:spPr>
      </p:pic>
      <p:sp>
        <p:nvSpPr>
          <p:cNvPr id="5" name="テキスト ボックス 4"/>
          <p:cNvSpPr txBox="1"/>
          <p:nvPr/>
        </p:nvSpPr>
        <p:spPr>
          <a:xfrm>
            <a:off x="1078031" y="5445224"/>
            <a:ext cx="7013458" cy="830997"/>
          </a:xfrm>
          <a:prstGeom prst="rect">
            <a:avLst/>
          </a:prstGeom>
          <a:noFill/>
        </p:spPr>
        <p:txBody>
          <a:bodyPr wrap="none" rtlCol="0">
            <a:spAutoFit/>
          </a:bodyPr>
          <a:lstStyle/>
          <a:p>
            <a:r>
              <a:rPr lang="en-US" altLang="ja-JP" sz="2400" dirty="0" smtClean="0"/>
              <a:t>PowerPoint</a:t>
            </a:r>
            <a:r>
              <a:rPr kumimoji="1" lang="en-US" altLang="ja-JP" sz="2400" dirty="0" smtClean="0"/>
              <a:t> 2007 </a:t>
            </a:r>
            <a:r>
              <a:rPr kumimoji="1" lang="ja-JP" altLang="en-US" sz="2400" dirty="0" smtClean="0"/>
              <a:t>で作成した文書を </a:t>
            </a:r>
            <a:r>
              <a:rPr kumimoji="1" lang="en-US" altLang="ja-JP" sz="2400" dirty="0" smtClean="0"/>
              <a:t>PDF </a:t>
            </a:r>
            <a:r>
              <a:rPr kumimoji="1" lang="ja-JP" altLang="en-US" sz="2400" dirty="0" smtClean="0"/>
              <a:t>にした教材を</a:t>
            </a:r>
            <a:endParaRPr kumimoji="1" lang="en-US" altLang="ja-JP" sz="2400" dirty="0" smtClean="0"/>
          </a:p>
          <a:p>
            <a:r>
              <a:rPr lang="en-US" altLang="ja-JP" sz="2400" dirty="0" err="1" smtClean="0"/>
              <a:t>iPhone</a:t>
            </a:r>
            <a:r>
              <a:rPr lang="en-US" altLang="ja-JP" sz="2400" dirty="0" smtClean="0"/>
              <a:t> </a:t>
            </a:r>
            <a:r>
              <a:rPr lang="ja-JP" altLang="en-US" sz="2400" dirty="0" smtClean="0"/>
              <a:t>のブラウザで表示した画面</a:t>
            </a:r>
            <a:r>
              <a:rPr kumimoji="1" lang="ja-JP" altLang="en-US" sz="2400" dirty="0" smtClean="0"/>
              <a:t>．</a:t>
            </a:r>
            <a:endParaRPr kumimoji="1" lang="ja-JP" altLang="en-US" sz="2400" dirty="0"/>
          </a:p>
        </p:txBody>
      </p:sp>
      <p:sp>
        <p:nvSpPr>
          <p:cNvPr id="6" name="日付プレースホルダ 5"/>
          <p:cNvSpPr>
            <a:spLocks noGrp="1"/>
          </p:cNvSpPr>
          <p:nvPr>
            <p:ph type="dt" sz="half" idx="10"/>
          </p:nvPr>
        </p:nvSpPr>
        <p:spPr/>
        <p:txBody>
          <a:bodyPr/>
          <a:lstStyle/>
          <a:p>
            <a:r>
              <a:rPr kumimoji="1" lang="en-US" altLang="ja-JP" dirty="0" smtClean="0"/>
              <a:t>2012/8/21</a:t>
            </a:r>
            <a:endParaRPr kumimoji="1" lang="ja-JP" altLang="en-US" dirty="0"/>
          </a:p>
        </p:txBody>
      </p:sp>
      <p:sp>
        <p:nvSpPr>
          <p:cNvPr id="7" name="スライド番号プレースホルダ 6"/>
          <p:cNvSpPr>
            <a:spLocks noGrp="1"/>
          </p:cNvSpPr>
          <p:nvPr>
            <p:ph type="sldNum" sz="quarter" idx="12"/>
          </p:nvPr>
        </p:nvSpPr>
        <p:spPr/>
        <p:txBody>
          <a:bodyPr/>
          <a:lstStyle/>
          <a:p>
            <a:fld id="{D6587D64-617C-492E-9CD8-8669CB028745}" type="slidenum">
              <a:rPr kumimoji="1" lang="ja-JP" altLang="en-US" smtClean="0"/>
              <a:pPr/>
              <a:t>21</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dirty="0" smtClean="0"/>
              <a:t>教育システム情報学会第</a:t>
            </a:r>
            <a:r>
              <a:rPr kumimoji="1" lang="en-US" altLang="ja-JP" dirty="0" smtClean="0"/>
              <a:t>37</a:t>
            </a:r>
            <a:r>
              <a:rPr kumimoji="1" lang="ja-JP" altLang="en-US" dirty="0" smtClean="0"/>
              <a:t>回全国大会</a:t>
            </a:r>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参加者</a:t>
            </a:r>
            <a:endParaRPr kumimoji="1" lang="en-US" altLang="ja-JP" dirty="0" smtClean="0"/>
          </a:p>
          <a:p>
            <a:pPr lvl="1"/>
            <a:r>
              <a:rPr kumimoji="1" lang="en-US" altLang="ja-JP" dirty="0" smtClean="0"/>
              <a:t>2010</a:t>
            </a:r>
            <a:r>
              <a:rPr kumimoji="1" lang="ja-JP" altLang="en-US" dirty="0" smtClean="0"/>
              <a:t>年度</a:t>
            </a:r>
            <a:r>
              <a:rPr kumimoji="1" lang="ja-JP" altLang="en-US" dirty="0" smtClean="0"/>
              <a:t>「統計入門」受講者</a:t>
            </a:r>
            <a:r>
              <a:rPr lang="en-US" altLang="ja-JP" dirty="0" smtClean="0"/>
              <a:t>96</a:t>
            </a:r>
            <a:r>
              <a:rPr kumimoji="1" lang="ja-JP" altLang="en-US" dirty="0" smtClean="0"/>
              <a:t>名のうち，第２回の講義（</a:t>
            </a:r>
            <a:r>
              <a:rPr lang="en-US" altLang="ja-JP" dirty="0" smtClean="0"/>
              <a:t>9</a:t>
            </a:r>
            <a:r>
              <a:rPr kumimoji="1" lang="ja-JP" altLang="en-US" dirty="0" smtClean="0"/>
              <a:t>月</a:t>
            </a:r>
            <a:r>
              <a:rPr lang="en-US" altLang="ja-JP" dirty="0" smtClean="0"/>
              <a:t>28</a:t>
            </a:r>
            <a:r>
              <a:rPr kumimoji="1" lang="ja-JP" altLang="en-US" dirty="0" smtClean="0"/>
              <a:t>日）に出席し，</a:t>
            </a:r>
            <a:r>
              <a:rPr kumimoji="1" lang="en-US" altLang="ja-JP" dirty="0" err="1" smtClean="0"/>
              <a:t>iPhone</a:t>
            </a:r>
            <a:r>
              <a:rPr kumimoji="1" lang="en-US" altLang="ja-JP" dirty="0" smtClean="0"/>
              <a:t> </a:t>
            </a:r>
            <a:r>
              <a:rPr kumimoji="1" lang="ja-JP" altLang="en-US" dirty="0" smtClean="0"/>
              <a:t>を所持していた</a:t>
            </a:r>
            <a:r>
              <a:rPr lang="en-US" altLang="ja-JP" dirty="0" smtClean="0"/>
              <a:t>67</a:t>
            </a:r>
            <a:r>
              <a:rPr kumimoji="1" lang="ja-JP" altLang="en-US" dirty="0" smtClean="0"/>
              <a:t>名．</a:t>
            </a:r>
            <a:endParaRPr kumimoji="1" lang="en-US" altLang="ja-JP" dirty="0" smtClean="0"/>
          </a:p>
          <a:p>
            <a:r>
              <a:rPr lang="ja-JP" altLang="en-US" dirty="0" smtClean="0"/>
              <a:t>材料</a:t>
            </a:r>
            <a:endParaRPr lang="en-US" altLang="ja-JP" dirty="0" smtClean="0"/>
          </a:p>
          <a:p>
            <a:pPr lvl="1"/>
            <a:r>
              <a:rPr lang="en-US" altLang="ja-JP" dirty="0" smtClean="0"/>
              <a:t>Microsoft Excel 2007 </a:t>
            </a:r>
            <a:r>
              <a:rPr lang="ja-JP" altLang="en-US" dirty="0" smtClean="0"/>
              <a:t>を用いて，度数分布表とヒストグラムを作成する手順を示した </a:t>
            </a:r>
            <a:r>
              <a:rPr lang="en-US" altLang="ja-JP" dirty="0" smtClean="0"/>
              <a:t>PDF </a:t>
            </a:r>
            <a:r>
              <a:rPr lang="ja-JP" altLang="en-US" dirty="0" smtClean="0"/>
              <a:t>文書． （</a:t>
            </a:r>
            <a:r>
              <a:rPr lang="en-US" altLang="ja-JP" dirty="0" smtClean="0"/>
              <a:t>Microsoft PowerPoint </a:t>
            </a:r>
            <a:r>
              <a:rPr lang="ja-JP" altLang="en-US" dirty="0" smtClean="0"/>
              <a:t>で作成）</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22</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デザイン</a:t>
            </a:r>
            <a:endParaRPr lang="en-US" altLang="ja-JP" dirty="0" smtClean="0"/>
          </a:p>
          <a:p>
            <a:pPr lvl="1"/>
            <a:r>
              <a:rPr lang="ja-JP" altLang="en-US" dirty="0" smtClean="0"/>
              <a:t>シングルモニタ：文書を学生の </a:t>
            </a:r>
            <a:r>
              <a:rPr lang="en-US" altLang="ja-JP" dirty="0" smtClean="0"/>
              <a:t>PC </a:t>
            </a:r>
            <a:r>
              <a:rPr lang="ja-JP" altLang="en-US" dirty="0" smtClean="0"/>
              <a:t>に配信．</a:t>
            </a:r>
            <a:endParaRPr lang="en-US" altLang="ja-JP" dirty="0" smtClean="0"/>
          </a:p>
          <a:p>
            <a:pPr lvl="1"/>
            <a:r>
              <a:rPr lang="ja-JP" altLang="en-US" dirty="0" smtClean="0"/>
              <a:t>デュアルモニタ</a:t>
            </a:r>
            <a:r>
              <a:rPr lang="ja-JP" altLang="en-US" dirty="0" smtClean="0">
                <a:sym typeface="Wingdings" pitchFamily="2" charset="2"/>
              </a:rPr>
              <a:t>：</a:t>
            </a:r>
            <a:r>
              <a:rPr lang="en-US" altLang="ja-JP" dirty="0" err="1" smtClean="0"/>
              <a:t>iPhone</a:t>
            </a:r>
            <a:r>
              <a:rPr lang="en-US" altLang="ja-JP" dirty="0" smtClean="0"/>
              <a:t> </a:t>
            </a:r>
            <a:r>
              <a:rPr lang="ja-JP" altLang="en-US" dirty="0" smtClean="0"/>
              <a:t>のブラウザでアクセス．</a:t>
            </a:r>
            <a:endParaRPr lang="en-US" altLang="ja-JP" dirty="0" smtClean="0"/>
          </a:p>
          <a:p>
            <a:r>
              <a:rPr lang="ja-JP" altLang="en-US" dirty="0" smtClean="0"/>
              <a:t>手続き</a:t>
            </a:r>
            <a:endParaRPr lang="en-US" altLang="ja-JP" dirty="0" smtClean="0"/>
          </a:p>
          <a:p>
            <a:pPr lvl="1"/>
            <a:r>
              <a:rPr lang="ja-JP" altLang="en-US" dirty="0" smtClean="0"/>
              <a:t>学生は度数分布表を２回作成．１回はシングルモニタ条件，もう１回はデュアルモニタ条件．経験する条件の順序はカウンターバランスをとった．</a:t>
            </a:r>
            <a:endParaRPr lang="en-US" altLang="ja-JP" dirty="0" smtClean="0"/>
          </a:p>
          <a:p>
            <a:pPr lvl="1"/>
            <a:r>
              <a:rPr lang="ja-JP" altLang="en-US" dirty="0" smtClean="0"/>
              <a:t>２条件を比較する質問項目に回答．</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r>
              <a:rPr lang="en-US" altLang="ja-JP" dirty="0" smtClean="0"/>
              <a:t>2010</a:t>
            </a:r>
            <a:r>
              <a:rPr lang="ja-JP" altLang="en-US" dirty="0" smtClean="0"/>
              <a:t>年）</a:t>
            </a:r>
            <a:endParaRPr kumimoji="1" lang="ja-JP" altLang="en-US" dirty="0"/>
          </a:p>
        </p:txBody>
      </p:sp>
      <p:graphicFrame>
        <p:nvGraphicFramePr>
          <p:cNvPr id="7" name="コンテンツ プレースホルダ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日付プレースホルダ 4"/>
          <p:cNvSpPr>
            <a:spLocks noGrp="1"/>
          </p:cNvSpPr>
          <p:nvPr>
            <p:ph type="dt" sz="half" idx="10"/>
          </p:nvPr>
        </p:nvSpPr>
        <p:spPr/>
        <p:txBody>
          <a:bodyPr/>
          <a:lstStyle/>
          <a:p>
            <a:r>
              <a:rPr kumimoji="1" lang="en-US" altLang="ja-JP" dirty="0" smtClean="0"/>
              <a:t>2012/8/21</a:t>
            </a:r>
            <a:endParaRPr kumimoji="1" lang="ja-JP" altLang="en-US" dirty="0"/>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24</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教材改善の効果は劇的であった．</a:t>
            </a:r>
            <a:endParaRPr kumimoji="1" lang="en-US" altLang="ja-JP" dirty="0" smtClean="0"/>
          </a:p>
          <a:p>
            <a:pPr lvl="1"/>
            <a:r>
              <a:rPr lang="ja-JP" altLang="en-US" dirty="0" smtClean="0"/>
              <a:t>マルチメディア学習のデザイン原理にしたがった．</a:t>
            </a:r>
            <a:r>
              <a:rPr lang="en-US" altLang="ja-JP" dirty="0" smtClean="0"/>
              <a:t>Spatial Contiguity Principle</a:t>
            </a:r>
            <a:endParaRPr kumimoji="1" lang="en-US" altLang="ja-JP" dirty="0" smtClean="0"/>
          </a:p>
          <a:p>
            <a:r>
              <a:rPr lang="ja-JP" altLang="en-US" dirty="0" smtClean="0"/>
              <a:t>実験２（</a:t>
            </a:r>
            <a:r>
              <a:rPr lang="en-US" altLang="ja-JP" dirty="0" smtClean="0"/>
              <a:t>2010</a:t>
            </a:r>
            <a:r>
              <a:rPr lang="ja-JP" altLang="en-US" dirty="0" smtClean="0"/>
              <a:t>年度）では，無線</a:t>
            </a:r>
            <a:r>
              <a:rPr lang="en-US" altLang="ja-JP" dirty="0" smtClean="0"/>
              <a:t>LAN</a:t>
            </a:r>
            <a:r>
              <a:rPr lang="ja-JP" altLang="en-US" dirty="0" smtClean="0"/>
              <a:t>使用の設定や教材へのアクセスにとまどった学生が少なかった．このことも，セカンドモニタとしての </a:t>
            </a:r>
            <a:r>
              <a:rPr lang="en-US" altLang="ja-JP" dirty="0" err="1" smtClean="0"/>
              <a:t>iPhone</a:t>
            </a:r>
            <a:r>
              <a:rPr lang="en-US" altLang="ja-JP" dirty="0" smtClean="0"/>
              <a:t> </a:t>
            </a:r>
            <a:r>
              <a:rPr lang="ja-JP" altLang="en-US" dirty="0" smtClean="0"/>
              <a:t>の支持率を引き上げた要因かもしれない．</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25</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結論</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統計学の授業で </a:t>
            </a:r>
            <a:r>
              <a:rPr lang="en-US" altLang="ja-JP" dirty="0" err="1" smtClean="0"/>
              <a:t>iPhone</a:t>
            </a:r>
            <a:r>
              <a:rPr lang="en-US" altLang="ja-JP" dirty="0" smtClean="0"/>
              <a:t> </a:t>
            </a:r>
            <a:r>
              <a:rPr lang="ja-JP" altLang="en-US" dirty="0" smtClean="0"/>
              <a:t>をセカンドモニタとして 使用するのは，</a:t>
            </a:r>
            <a:r>
              <a:rPr lang="en-US" altLang="ja-JP" dirty="0" err="1" smtClean="0"/>
              <a:t>iPhone</a:t>
            </a:r>
            <a:r>
              <a:rPr lang="en-US" altLang="ja-JP" dirty="0" smtClean="0"/>
              <a:t> </a:t>
            </a:r>
            <a:r>
              <a:rPr lang="ja-JP" altLang="en-US" dirty="0" smtClean="0"/>
              <a:t>の活用方法として有望である．</a:t>
            </a:r>
            <a:r>
              <a:rPr lang="en-US" altLang="ja-JP" dirty="0"/>
              <a:t> </a:t>
            </a:r>
            <a:endParaRPr lang="en-US" altLang="ja-JP" dirty="0" smtClean="0"/>
          </a:p>
          <a:p>
            <a:r>
              <a:rPr lang="en-US" altLang="ja-JP" dirty="0" err="1" smtClean="0"/>
              <a:t>iPhone</a:t>
            </a:r>
            <a:r>
              <a:rPr lang="en-US" altLang="ja-JP" dirty="0" smtClean="0"/>
              <a:t> </a:t>
            </a:r>
            <a:r>
              <a:rPr lang="ja-JP" altLang="en-US" dirty="0" smtClean="0"/>
              <a:t>で提示する教材は，</a:t>
            </a:r>
            <a:r>
              <a:rPr lang="ja-JP" altLang="en-US" u="sng" dirty="0" smtClean="0">
                <a:solidFill>
                  <a:srgbClr val="FF0000"/>
                </a:solidFill>
              </a:rPr>
              <a:t>マルチメディア学習のデザイン原理にしたがって作成</a:t>
            </a:r>
            <a:r>
              <a:rPr lang="ja-JP" altLang="en-US" dirty="0" smtClean="0"/>
              <a:t>すべき．</a:t>
            </a:r>
            <a:endParaRPr lang="en-US" altLang="ja-JP" dirty="0" smtClean="0"/>
          </a:p>
          <a:p>
            <a:pPr lvl="1"/>
            <a:r>
              <a:rPr lang="en-US" altLang="ja-JP" dirty="0" smtClean="0"/>
              <a:t>Spatial Contiguity Principle</a:t>
            </a:r>
            <a:r>
              <a:rPr lang="ja-JP" altLang="en-US" dirty="0" smtClean="0"/>
              <a:t>：</a:t>
            </a:r>
            <a:r>
              <a:rPr lang="en-US" altLang="ja-JP" dirty="0" smtClean="0"/>
              <a:t>Students learn better when corresponding words and pictures are presented near rather than far from each other on the page or screen. (Mayer, 2009, p.135)</a:t>
            </a:r>
            <a:endParaRPr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26</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数値情報と文字情報の整合性</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Mayer </a:t>
            </a:r>
            <a:r>
              <a:rPr kumimoji="1" lang="ja-JP" altLang="en-US" dirty="0" smtClean="0"/>
              <a:t>は，マルチメディアでの学習について，</a:t>
            </a:r>
            <a:r>
              <a:rPr kumimoji="1" lang="en-US" altLang="ja-JP" dirty="0" smtClean="0"/>
              <a:t>12</a:t>
            </a:r>
            <a:r>
              <a:rPr kumimoji="1" lang="ja-JP" altLang="en-US" dirty="0" smtClean="0"/>
              <a:t>の原理を提示．</a:t>
            </a:r>
            <a:endParaRPr kumimoji="1" lang="en-US" altLang="ja-JP" dirty="0" smtClean="0"/>
          </a:p>
          <a:p>
            <a:pPr lvl="1"/>
            <a:r>
              <a:rPr kumimoji="1" lang="en-US" altLang="ja-JP" dirty="0" smtClean="0"/>
              <a:t>Principles for reducing extraneous processing (5)</a:t>
            </a:r>
          </a:p>
          <a:p>
            <a:pPr lvl="1"/>
            <a:r>
              <a:rPr kumimoji="1" lang="en-US" altLang="ja-JP" dirty="0" smtClean="0"/>
              <a:t>Principles for managing essential processing (3)</a:t>
            </a:r>
          </a:p>
          <a:p>
            <a:pPr lvl="1"/>
            <a:r>
              <a:rPr lang="en-US" altLang="ja-JP" dirty="0" smtClean="0"/>
              <a:t>Principles for fostering generative processing (4)</a:t>
            </a:r>
          </a:p>
          <a:p>
            <a:r>
              <a:rPr kumimoji="1" lang="ja-JP" altLang="en-US" dirty="0" smtClean="0"/>
              <a:t>「数値情報と文字情報の整合性」を達成するための，新たな原理はあるのか？</a:t>
            </a:r>
            <a:endParaRPr kumimoji="1" lang="en-US" altLang="ja-JP" dirty="0" smtClean="0"/>
          </a:p>
          <a:p>
            <a:pPr lvl="1"/>
            <a:r>
              <a:rPr lang="en-US" altLang="ja-JP" dirty="0" smtClean="0"/>
              <a:t>Mayer </a:t>
            </a:r>
            <a:r>
              <a:rPr lang="ja-JP" altLang="en-US" dirty="0" smtClean="0"/>
              <a:t>の原理を研究の出発点としたい</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27</a:t>
            </a:fld>
            <a:endParaRPr kumimoji="1"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7030A0"/>
                </a:solidFill>
              </a:rPr>
              <a:t>テスト項目データベースの構築</a:t>
            </a:r>
            <a:endParaRPr kumimoji="1" lang="ja-JP" altLang="en-US" dirty="0">
              <a:solidFill>
                <a:srgbClr val="7030A0"/>
              </a:solidFill>
            </a:endParaRPr>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28</a:t>
            </a:fld>
            <a:endParaRPr kumimoji="1"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問題演習や学習評価のために，良質な問題を数多く用意しておきたい．</a:t>
            </a:r>
            <a:endParaRPr kumimoji="1" lang="en-US" altLang="ja-JP" dirty="0" smtClean="0"/>
          </a:p>
          <a:p>
            <a:r>
              <a:rPr lang="ja-JP" altLang="en-US" dirty="0" smtClean="0"/>
              <a:t>山田・杉澤・村井（</a:t>
            </a:r>
            <a:r>
              <a:rPr lang="en-US" altLang="ja-JP" dirty="0" smtClean="0"/>
              <a:t>2007</a:t>
            </a:r>
            <a:r>
              <a:rPr lang="ja-JP" altLang="en-US" dirty="0" smtClean="0"/>
              <a:t>）は，心理学統計の科目を担当する教員間で問題を共有する目的で，ウェブベースのテスト項目データベースを開発した．</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29</a:t>
            </a:fld>
            <a:endParaRPr kumimoji="1" lang="ja-JP" altLang="en-US" dirty="0"/>
          </a:p>
        </p:txBody>
      </p:sp>
      <p:sp>
        <p:nvSpPr>
          <p:cNvPr id="7" name="テキスト ボックス 6"/>
          <p:cNvSpPr txBox="1"/>
          <p:nvPr/>
        </p:nvSpPr>
        <p:spPr>
          <a:xfrm>
            <a:off x="1071538" y="5000636"/>
            <a:ext cx="7612982" cy="646331"/>
          </a:xfrm>
          <a:prstGeom prst="rect">
            <a:avLst/>
          </a:prstGeom>
          <a:noFill/>
        </p:spPr>
        <p:txBody>
          <a:bodyPr wrap="none" rtlCol="0">
            <a:spAutoFit/>
          </a:bodyPr>
          <a:lstStyle/>
          <a:p>
            <a:r>
              <a:rPr kumimoji="1" lang="ja-JP" altLang="en-US" dirty="0" smtClean="0"/>
              <a:t>山田剛史・村井潤一郎・杉澤武俊 </a:t>
            </a:r>
            <a:r>
              <a:rPr lang="ja-JP" altLang="en-US" dirty="0" smtClean="0"/>
              <a:t>（</a:t>
            </a:r>
            <a:r>
              <a:rPr lang="en-US" altLang="ja-JP" dirty="0" smtClean="0"/>
              <a:t>2007</a:t>
            </a:r>
            <a:r>
              <a:rPr lang="ja-JP" altLang="en-US" dirty="0" smtClean="0"/>
              <a:t>）心理統計テストデータベースの開発</a:t>
            </a:r>
            <a:endParaRPr lang="en-US" altLang="ja-JP" dirty="0" smtClean="0"/>
          </a:p>
          <a:p>
            <a:r>
              <a:rPr kumimoji="1" lang="ja-JP" altLang="en-US" dirty="0" smtClean="0"/>
              <a:t>日本教育工学会論文誌，</a:t>
            </a:r>
            <a:r>
              <a:rPr kumimoji="1" lang="en-US" altLang="ja-JP" dirty="0" smtClean="0"/>
              <a:t>31</a:t>
            </a:r>
            <a:r>
              <a:rPr kumimoji="1" lang="ja-JP" altLang="en-US" dirty="0" smtClean="0"/>
              <a:t>（</a:t>
            </a:r>
            <a:r>
              <a:rPr lang="en-US" altLang="ja-JP" dirty="0" smtClean="0"/>
              <a:t>Suppl.</a:t>
            </a:r>
            <a:r>
              <a:rPr kumimoji="1" lang="ja-JP" altLang="en-US" dirty="0" smtClean="0"/>
              <a:t>），</a:t>
            </a:r>
            <a:r>
              <a:rPr kumimoji="1" lang="en-US" altLang="ja-JP" dirty="0" smtClean="0"/>
              <a:t>53-56</a:t>
            </a:r>
            <a:r>
              <a:rPr kumimoji="1" lang="ja-JP" altLang="en-US" dirty="0" err="1" smtClean="0"/>
              <a:t>．</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数学教育への貢献を</a:t>
            </a:r>
            <a:r>
              <a:rPr lang="ja-JP" altLang="en-US" dirty="0" smtClean="0"/>
              <a:t>目指した研究</a:t>
            </a:r>
            <a:endParaRPr lang="en-US" altLang="ja-JP" dirty="0" smtClean="0"/>
          </a:p>
          <a:p>
            <a:r>
              <a:rPr kumimoji="1" lang="ja-JP" altLang="en-US" dirty="0" smtClean="0"/>
              <a:t>学際的アプローチ</a:t>
            </a:r>
            <a:endParaRPr kumimoji="1" lang="en-US" altLang="ja-JP" dirty="0" smtClean="0"/>
          </a:p>
          <a:p>
            <a:pPr lvl="1"/>
            <a:r>
              <a:rPr lang="ja-JP" altLang="en-US" dirty="0" smtClean="0"/>
              <a:t>認知科学</a:t>
            </a:r>
            <a:endParaRPr lang="en-US" altLang="ja-JP" dirty="0" smtClean="0"/>
          </a:p>
          <a:p>
            <a:pPr lvl="1"/>
            <a:r>
              <a:rPr kumimoji="1" lang="ja-JP" altLang="en-US" dirty="0" smtClean="0"/>
              <a:t>心理学</a:t>
            </a:r>
            <a:endParaRPr kumimoji="1" lang="en-US" altLang="ja-JP" dirty="0" smtClean="0"/>
          </a:p>
          <a:p>
            <a:pPr lvl="1"/>
            <a:r>
              <a:rPr lang="ja-JP" altLang="en-US" dirty="0" smtClean="0"/>
              <a:t>脳科学（</a:t>
            </a:r>
            <a:r>
              <a:rPr lang="en-US" altLang="ja-JP" dirty="0" smtClean="0"/>
              <a:t>functional MRI</a:t>
            </a:r>
            <a:r>
              <a:rPr lang="ja-JP" altLang="en-US" dirty="0" smtClean="0"/>
              <a:t>）</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われわれの研究グループは，このデータベースを再検討し，改良を行っている．</a:t>
            </a:r>
            <a:endParaRPr kumimoji="1" lang="en-US" altLang="ja-JP" dirty="0" smtClean="0"/>
          </a:p>
          <a:p>
            <a:pPr lvl="1"/>
            <a:r>
              <a:rPr lang="ja-JP" altLang="en-US" dirty="0" smtClean="0"/>
              <a:t>客観式項目のみであった問題形式を多様化</a:t>
            </a:r>
            <a:endParaRPr lang="en-US" altLang="ja-JP" dirty="0" smtClean="0"/>
          </a:p>
          <a:p>
            <a:pPr lvl="1"/>
            <a:r>
              <a:rPr kumimoji="1" lang="ja-JP" altLang="en-US" dirty="0" smtClean="0"/>
              <a:t>問題文の全文検索機能</a:t>
            </a:r>
            <a:endParaRPr kumimoji="1" lang="en-US" altLang="ja-JP" dirty="0" smtClean="0"/>
          </a:p>
          <a:p>
            <a:pPr lvl="1"/>
            <a:r>
              <a:rPr kumimoji="1" lang="ja-JP" altLang="en-US" dirty="0" smtClean="0"/>
              <a:t>テスト項目についてのコメントを書き込む機能</a:t>
            </a:r>
            <a:endParaRPr kumimoji="1" lang="en-US" altLang="ja-JP" dirty="0" smtClean="0"/>
          </a:p>
          <a:p>
            <a:pPr lvl="1"/>
            <a:r>
              <a:rPr lang="ja-JP" altLang="en-US" dirty="0" smtClean="0"/>
              <a:t>新規項目の追加権限をユーザにも付与</a:t>
            </a:r>
            <a:endParaRPr lang="en-US" altLang="ja-JP" dirty="0" smtClean="0"/>
          </a:p>
          <a:p>
            <a:r>
              <a:rPr kumimoji="1" lang="ja-JP" altLang="en-US" dirty="0" smtClean="0"/>
              <a:t>心理学統計を担当する教員のコミュニティを形成したい．</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30</a:t>
            </a:fld>
            <a:endParaRPr kumimoji="1"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7" name="コンテンツ プレースホルダ 6" descr="figure5.png"/>
          <p:cNvPicPr>
            <a:picLocks noGrp="1" noChangeAspect="1"/>
          </p:cNvPicPr>
          <p:nvPr>
            <p:ph idx="1"/>
          </p:nvPr>
        </p:nvPicPr>
        <p:blipFill>
          <a:blip r:embed="rId2"/>
          <a:stretch>
            <a:fillRect/>
          </a:stretch>
        </p:blipFill>
        <p:spPr>
          <a:xfrm>
            <a:off x="1919287" y="1634331"/>
            <a:ext cx="5305425" cy="4457700"/>
          </a:xfrm>
        </p:spPr>
      </p:pic>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31</a:t>
            </a:fld>
            <a:endParaRPr kumimoji="1"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謝辞</a:t>
            </a:r>
            <a:r>
              <a:rPr lang="ja-JP" altLang="en-US" dirty="0" smtClean="0"/>
              <a:t>（科学研究費補助金）</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「携帯端末を活用した新しい大学教育の探求」（研究代表者：寺尾敦，課題番号</a:t>
            </a:r>
            <a:r>
              <a:rPr lang="en-US" altLang="ja-JP" dirty="0" smtClean="0"/>
              <a:t>22500934</a:t>
            </a:r>
            <a:r>
              <a:rPr lang="ja-JP" altLang="en-US" dirty="0" smtClean="0"/>
              <a:t>）</a:t>
            </a:r>
            <a:endParaRPr lang="en-US" altLang="ja-JP" dirty="0" smtClean="0"/>
          </a:p>
          <a:p>
            <a:r>
              <a:rPr kumimoji="1" lang="ja-JP" altLang="en-US" dirty="0" smtClean="0"/>
              <a:t>「心理統計教育のためのテスト項目データベースの構築と運用」（研究代表者：山田剛史，課題番号</a:t>
            </a:r>
            <a:r>
              <a:rPr kumimoji="1" lang="en-US" altLang="ja-JP" dirty="0" smtClean="0"/>
              <a:t>20530595</a:t>
            </a:r>
            <a:r>
              <a:rPr kumimoji="1" lang="ja-JP" altLang="en-US" dirty="0" smtClean="0"/>
              <a:t>）</a:t>
            </a:r>
            <a:endParaRPr kumimoji="1" lang="en-US" altLang="ja-JP" dirty="0" smtClean="0"/>
          </a:p>
          <a:p>
            <a:r>
              <a:rPr lang="ja-JP" altLang="en-US" dirty="0" smtClean="0"/>
              <a:t>「心理統計テスト項目データベースの実践的運用～コミュニティ形成を目指して」 （研究代表者：山田剛史，課題番号</a:t>
            </a:r>
            <a:r>
              <a:rPr lang="en-US" altLang="ja-JP" dirty="0" smtClean="0"/>
              <a:t>23530857</a:t>
            </a:r>
            <a:r>
              <a:rPr lang="ja-JP" altLang="en-US" dirty="0" smtClean="0"/>
              <a:t>）</a:t>
            </a:r>
            <a:endParaRPr kumimoji="1" lang="en-US" altLang="ja-JP" dirty="0" smtClean="0"/>
          </a:p>
          <a:p>
            <a:r>
              <a:rPr lang="ja-JP" altLang="en-US" dirty="0" smtClean="0"/>
              <a:t>「独創的で論理的なアカデミックライティングのための協調学習環境」（研究代表者：鈴木宏昭，課題番号</a:t>
            </a:r>
            <a:r>
              <a:rPr lang="en-US" altLang="ja-JP" dirty="0" smtClean="0"/>
              <a:t>20300271</a:t>
            </a:r>
            <a:r>
              <a:rPr lang="ja-JP" altLang="en-US" dirty="0" smtClean="0"/>
              <a:t>）</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32</a:t>
            </a:fld>
            <a:endParaRPr kumimoji="1"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ドア開けロボ６"/>
          <p:cNvPicPr>
            <a:picLocks noGrp="1" noChangeAspect="1" noChangeArrowheads="1" noCrop="1"/>
          </p:cNvPicPr>
          <p:nvPr>
            <p:ph/>
          </p:nvPr>
        </p:nvPicPr>
        <p:blipFill>
          <a:blip r:embed="rId3" cstate="print"/>
          <a:srcRect/>
          <a:stretch>
            <a:fillRect/>
          </a:stretch>
        </p:blipFill>
        <p:spPr>
          <a:xfrm>
            <a:off x="2357438" y="357188"/>
            <a:ext cx="4594225" cy="4826000"/>
          </a:xfrm>
          <a:noFill/>
        </p:spPr>
      </p:pic>
      <p:sp>
        <p:nvSpPr>
          <p:cNvPr id="23555" name="Text Box 6"/>
          <p:cNvSpPr txBox="1">
            <a:spLocks noChangeArrowheads="1"/>
          </p:cNvSpPr>
          <p:nvPr/>
        </p:nvSpPr>
        <p:spPr bwMode="auto">
          <a:xfrm>
            <a:off x="1643042" y="5929330"/>
            <a:ext cx="5905500" cy="400050"/>
          </a:xfrm>
          <a:prstGeom prst="rect">
            <a:avLst/>
          </a:prstGeom>
          <a:noFill/>
          <a:ln w="9525">
            <a:noFill/>
            <a:miter lim="800000"/>
            <a:headEnd/>
            <a:tailEnd/>
          </a:ln>
        </p:spPr>
        <p:txBody>
          <a:bodyPr>
            <a:spAutoFit/>
          </a:bodyPr>
          <a:lstStyle/>
          <a:p>
            <a:pPr>
              <a:spcBef>
                <a:spcPct val="50000"/>
              </a:spcBef>
            </a:pPr>
            <a:r>
              <a:rPr lang="ja-JP" altLang="en-US" sz="2000" dirty="0"/>
              <a:t>相模大野高校　国松稔之先生作成　「ドア開けロボ」</a:t>
            </a:r>
          </a:p>
        </p:txBody>
      </p:sp>
      <p:sp>
        <p:nvSpPr>
          <p:cNvPr id="23556" name="テキスト ボックス 3"/>
          <p:cNvSpPr txBox="1">
            <a:spLocks noChangeArrowheads="1"/>
          </p:cNvSpPr>
          <p:nvPr/>
        </p:nvSpPr>
        <p:spPr bwMode="auto">
          <a:xfrm>
            <a:off x="2857500" y="5357813"/>
            <a:ext cx="3584575" cy="523875"/>
          </a:xfrm>
          <a:prstGeom prst="rect">
            <a:avLst/>
          </a:prstGeom>
          <a:noFill/>
          <a:ln w="9525">
            <a:noFill/>
            <a:miter lim="800000"/>
            <a:headEnd/>
            <a:tailEnd/>
          </a:ln>
        </p:spPr>
        <p:txBody>
          <a:bodyPr wrap="none">
            <a:spAutoFit/>
          </a:bodyPr>
          <a:lstStyle/>
          <a:p>
            <a:r>
              <a:rPr lang="ja-JP" altLang="en-US" sz="2800"/>
              <a:t>ありがとうございました</a:t>
            </a:r>
          </a:p>
        </p:txBody>
      </p:sp>
      <p:sp>
        <p:nvSpPr>
          <p:cNvPr id="5" name="日付プレースホルダ 4"/>
          <p:cNvSpPr>
            <a:spLocks noGrp="1"/>
          </p:cNvSpPr>
          <p:nvPr>
            <p:ph type="dt" sz="half" idx="10"/>
          </p:nvPr>
        </p:nvSpPr>
        <p:spPr/>
        <p:txBody>
          <a:bodyPr/>
          <a:lstStyle/>
          <a:p>
            <a:pPr>
              <a:defRPr/>
            </a:pPr>
            <a:r>
              <a:rPr lang="en-US" altLang="ja-JP" smtClean="0"/>
              <a:t>2012/8/21</a:t>
            </a:r>
            <a:endParaRPr lang="en-US" altLang="ja-JP"/>
          </a:p>
        </p:txBody>
      </p:sp>
      <p:sp>
        <p:nvSpPr>
          <p:cNvPr id="6" name="スライド番号プレースホルダ 5"/>
          <p:cNvSpPr>
            <a:spLocks noGrp="1"/>
          </p:cNvSpPr>
          <p:nvPr>
            <p:ph type="sldNum" sz="quarter" idx="12"/>
          </p:nvPr>
        </p:nvSpPr>
        <p:spPr/>
        <p:txBody>
          <a:bodyPr/>
          <a:lstStyle/>
          <a:p>
            <a:pPr>
              <a:defRPr/>
            </a:pPr>
            <a:fld id="{644B3938-532B-4D0E-835A-6E00283C6B2B}" type="slidenum">
              <a:rPr lang="en-US" altLang="ja-JP" smtClean="0"/>
              <a:pPr>
                <a:defRPr/>
              </a:pPr>
              <a:t>33</a:t>
            </a:fld>
            <a:endParaRPr lang="en-US" altLang="ja-JP"/>
          </a:p>
        </p:txBody>
      </p:sp>
      <p:sp>
        <p:nvSpPr>
          <p:cNvPr id="7" name="フッター プレースホルダ 6"/>
          <p:cNvSpPr>
            <a:spLocks noGrp="1"/>
          </p:cNvSpPr>
          <p:nvPr>
            <p:ph type="ftr" sz="quarter" idx="11"/>
          </p:nvPr>
        </p:nvSpPr>
        <p:spPr/>
        <p:txBody>
          <a:bodyPr/>
          <a:lstStyle/>
          <a:p>
            <a:pPr>
              <a:defRPr/>
            </a:pPr>
            <a:r>
              <a:rPr lang="ja-JP" altLang="en-US" smtClean="0"/>
              <a:t>教育システム情報学会第</a:t>
            </a:r>
            <a:r>
              <a:rPr lang="en-US" altLang="ja-JP" smtClean="0"/>
              <a:t>37</a:t>
            </a:r>
            <a:r>
              <a:rPr lang="ja-JP" altLang="en-US" smtClean="0"/>
              <a:t>回全国大会</a:t>
            </a:r>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ICT </a:t>
            </a:r>
            <a:r>
              <a:rPr kumimoji="1" lang="ja-JP" altLang="en-US" dirty="0" smtClean="0"/>
              <a:t>を活用した統計教育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研究と実践を始めたきっかけ</a:t>
            </a:r>
            <a:endParaRPr kumimoji="1" lang="en-US" altLang="ja-JP" dirty="0" smtClean="0"/>
          </a:p>
          <a:p>
            <a:pPr lvl="1"/>
            <a:r>
              <a:rPr lang="ja-JP" altLang="en-US" dirty="0" smtClean="0"/>
              <a:t>青山学院大学社会情報学部の教員および学生全員に </a:t>
            </a:r>
            <a:r>
              <a:rPr lang="en-US" altLang="ja-JP" dirty="0" err="1" smtClean="0"/>
              <a:t>iPhone</a:t>
            </a:r>
            <a:r>
              <a:rPr lang="en-US" altLang="ja-JP" dirty="0" smtClean="0"/>
              <a:t> </a:t>
            </a:r>
            <a:r>
              <a:rPr lang="ja-JP" altLang="en-US" dirty="0" smtClean="0"/>
              <a:t>を配布（</a:t>
            </a:r>
            <a:r>
              <a:rPr lang="en-US" altLang="ja-JP" dirty="0" smtClean="0"/>
              <a:t>2008-2011</a:t>
            </a:r>
            <a:r>
              <a:rPr lang="ja-JP" altLang="en-US" dirty="0" smtClean="0"/>
              <a:t>年度入学生）</a:t>
            </a:r>
            <a:endParaRPr lang="en-US" altLang="ja-JP" dirty="0" smtClean="0"/>
          </a:p>
          <a:p>
            <a:pPr lvl="1"/>
            <a:r>
              <a:rPr lang="ja-JP" altLang="en-US" dirty="0" smtClean="0"/>
              <a:t>「ケータイ活用教育研究会」の代表になった</a:t>
            </a:r>
            <a:endParaRPr lang="en-US" altLang="ja-JP" dirty="0" smtClean="0"/>
          </a:p>
          <a:p>
            <a:pPr lvl="1"/>
            <a:r>
              <a:rPr lang="ja-JP" altLang="en-US" dirty="0" smtClean="0"/>
              <a:t>「心理統計教育のためのテスト項目データベースの構築と運用」の研究グループに参加（</a:t>
            </a:r>
            <a:r>
              <a:rPr lang="en-US" altLang="ja-JP" dirty="0" smtClean="0"/>
              <a:t>2009-2011 </a:t>
            </a:r>
            <a:r>
              <a:rPr lang="ja-JP" altLang="en-US" dirty="0" smtClean="0"/>
              <a:t>科学研究費補助金）</a:t>
            </a:r>
            <a:r>
              <a:rPr lang="en-US" altLang="ja-JP" dirty="0" smtClean="0"/>
              <a:t> </a:t>
            </a:r>
          </a:p>
          <a:p>
            <a:r>
              <a:rPr kumimoji="1" lang="ja-JP" altLang="en-US" dirty="0" smtClean="0"/>
              <a:t>基本方針：</a:t>
            </a:r>
            <a:r>
              <a:rPr kumimoji="1" lang="en-US" altLang="ja-JP" u="sng" dirty="0" smtClean="0">
                <a:solidFill>
                  <a:srgbClr val="FF0000"/>
                </a:solidFill>
              </a:rPr>
              <a:t>ICT </a:t>
            </a:r>
            <a:r>
              <a:rPr kumimoji="1" lang="ja-JP" altLang="en-US" u="sng" dirty="0" smtClean="0">
                <a:solidFill>
                  <a:srgbClr val="FF0000"/>
                </a:solidFill>
              </a:rPr>
              <a:t>を活用して，深い学習を支援する</a:t>
            </a:r>
            <a:endParaRPr kumimoji="1" lang="ja-JP" altLang="en-US" u="sng" dirty="0">
              <a:solidFill>
                <a:srgbClr val="FF0000"/>
              </a:solidFill>
            </a:endParaRPr>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4</a:t>
            </a:fld>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実践・研究リスト</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携帯端末を利用したインタラクティブな講義</a:t>
            </a:r>
            <a:endParaRPr lang="en-US" altLang="ja-JP" dirty="0" smtClean="0"/>
          </a:p>
          <a:p>
            <a:r>
              <a:rPr lang="ja-JP" altLang="en-US" u="sng" dirty="0" smtClean="0">
                <a:solidFill>
                  <a:srgbClr val="7030A0"/>
                </a:solidFill>
              </a:rPr>
              <a:t>セカンドモニタとしての携帯端末</a:t>
            </a:r>
            <a:endParaRPr lang="en-US" altLang="ja-JP" u="sng" dirty="0" smtClean="0">
              <a:solidFill>
                <a:srgbClr val="7030A0"/>
              </a:solidFill>
            </a:endParaRPr>
          </a:p>
          <a:p>
            <a:r>
              <a:rPr kumimoji="1" lang="en-US" altLang="ja-JP" dirty="0" err="1" smtClean="0"/>
              <a:t>Ustream</a:t>
            </a:r>
            <a:r>
              <a:rPr kumimoji="1" lang="en-US" altLang="ja-JP" dirty="0" smtClean="0"/>
              <a:t> </a:t>
            </a:r>
            <a:r>
              <a:rPr kumimoji="1" lang="ja-JP" altLang="en-US" dirty="0" smtClean="0"/>
              <a:t>による授業配信</a:t>
            </a:r>
            <a:endParaRPr kumimoji="1" lang="en-US" altLang="ja-JP" dirty="0" smtClean="0"/>
          </a:p>
          <a:p>
            <a:r>
              <a:rPr lang="ja-JP" altLang="en-US" u="sng" dirty="0" smtClean="0">
                <a:solidFill>
                  <a:srgbClr val="7030A0"/>
                </a:solidFill>
              </a:rPr>
              <a:t>テスト項目データベースの構築</a:t>
            </a:r>
            <a:endParaRPr lang="en-US" altLang="ja-JP" u="sng" dirty="0" smtClean="0">
              <a:solidFill>
                <a:srgbClr val="7030A0"/>
              </a:solidFill>
            </a:endParaRPr>
          </a:p>
          <a:p>
            <a:r>
              <a:rPr lang="en-US" altLang="ja-JP" dirty="0" smtClean="0"/>
              <a:t>Excel </a:t>
            </a:r>
            <a:r>
              <a:rPr lang="ja-JP" altLang="en-US" dirty="0" smtClean="0"/>
              <a:t>を用いたシミュレーション</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5</a:t>
            </a:fld>
            <a:endParaRPr kumimoji="1" lang="ja-JP" altLang="en-US"/>
          </a:p>
        </p:txBody>
      </p:sp>
      <p:sp>
        <p:nvSpPr>
          <p:cNvPr id="7" name="テキスト ボックス 6"/>
          <p:cNvSpPr txBox="1"/>
          <p:nvPr/>
        </p:nvSpPr>
        <p:spPr>
          <a:xfrm>
            <a:off x="3071802" y="4714884"/>
            <a:ext cx="5757858" cy="1200329"/>
          </a:xfrm>
          <a:prstGeom prst="rect">
            <a:avLst/>
          </a:prstGeom>
          <a:noFill/>
        </p:spPr>
        <p:txBody>
          <a:bodyPr wrap="none" rtlCol="0">
            <a:spAutoFit/>
          </a:bodyPr>
          <a:lstStyle/>
          <a:p>
            <a:r>
              <a:rPr kumimoji="1" lang="ja-JP" altLang="en-US" dirty="0" smtClean="0"/>
              <a:t>詳細は以下の論文を参照してください（</a:t>
            </a:r>
            <a:r>
              <a:rPr kumimoji="1" lang="en-US" altLang="ja-JP" dirty="0" smtClean="0"/>
              <a:t>J-STAGE </a:t>
            </a:r>
            <a:r>
              <a:rPr kumimoji="1" lang="ja-JP" altLang="en-US" dirty="0" smtClean="0"/>
              <a:t>公開予定）</a:t>
            </a:r>
            <a:endParaRPr kumimoji="1" lang="en-US" altLang="ja-JP" dirty="0" smtClean="0"/>
          </a:p>
          <a:p>
            <a:r>
              <a:rPr lang="ja-JP" altLang="en-US" dirty="0" smtClean="0"/>
              <a:t>寺尾敦 （</a:t>
            </a:r>
            <a:r>
              <a:rPr lang="en-US" altLang="ja-JP" dirty="0" smtClean="0"/>
              <a:t>2012</a:t>
            </a:r>
            <a:r>
              <a:rPr lang="ja-JP" altLang="en-US" dirty="0" smtClean="0"/>
              <a:t>） </a:t>
            </a:r>
            <a:r>
              <a:rPr lang="en-US" altLang="ja-JP" dirty="0" smtClean="0"/>
              <a:t>ICT </a:t>
            </a:r>
            <a:r>
              <a:rPr lang="ja-JP" altLang="en-US" dirty="0" smtClean="0"/>
              <a:t>を利用した心理学統計の教育</a:t>
            </a:r>
            <a:endParaRPr lang="en-US" altLang="ja-JP" dirty="0" smtClean="0"/>
          </a:p>
          <a:p>
            <a:r>
              <a:rPr lang="ja-JP" altLang="en-US" dirty="0" smtClean="0"/>
              <a:t>教育心理学年報，</a:t>
            </a:r>
            <a:r>
              <a:rPr lang="en-US" altLang="ja-JP" dirty="0" smtClean="0"/>
              <a:t>51</a:t>
            </a:r>
            <a:r>
              <a:rPr lang="ja-JP" altLang="en-US" dirty="0" err="1" smtClean="0"/>
              <a:t>，</a:t>
            </a:r>
            <a:r>
              <a:rPr lang="en-US" altLang="ja-JP" dirty="0" smtClean="0"/>
              <a:t>143-153</a:t>
            </a:r>
            <a:r>
              <a:rPr lang="ja-JP" altLang="en-US" dirty="0" err="1" smtClean="0"/>
              <a:t>．</a:t>
            </a:r>
            <a:endParaRPr lang="en-US" altLang="ja-JP" dirty="0" smtClean="0"/>
          </a:p>
          <a:p>
            <a:r>
              <a:rPr lang="en-US" altLang="ja-JP" dirty="0" smtClean="0"/>
              <a:t>http://homepage3.nifty.com/~terao/products.html</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solidFill>
                  <a:srgbClr val="7030A0"/>
                </a:solidFill>
              </a:rPr>
              <a:t>セカンドモニタとしての携帯端末</a:t>
            </a:r>
            <a:endParaRPr kumimoji="1" lang="ja-JP" altLang="en-US" dirty="0">
              <a:solidFill>
                <a:srgbClr val="7030A0"/>
              </a:solidFill>
            </a:endParaRPr>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研究の動機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青山学院大学社会情報学部は </a:t>
            </a:r>
            <a:r>
              <a:rPr kumimoji="1" lang="en-US" altLang="ja-JP" dirty="0" err="1" smtClean="0"/>
              <a:t>iPhone</a:t>
            </a:r>
            <a:r>
              <a:rPr kumimoji="1" lang="en-US" altLang="ja-JP" dirty="0" smtClean="0"/>
              <a:t> </a:t>
            </a:r>
            <a:r>
              <a:rPr kumimoji="1" lang="ja-JP" altLang="en-US" dirty="0" smtClean="0"/>
              <a:t>を全学生に配布．</a:t>
            </a:r>
            <a:endParaRPr kumimoji="1" lang="en-US" altLang="ja-JP" dirty="0" smtClean="0"/>
          </a:p>
          <a:p>
            <a:r>
              <a:rPr kumimoji="1" lang="ja-JP" altLang="en-US" dirty="0" smtClean="0"/>
              <a:t>芝浦工業大学柏高校での奥田</a:t>
            </a:r>
            <a:r>
              <a:rPr lang="ja-JP" altLang="en-US" dirty="0" smtClean="0"/>
              <a:t>宏志氏の</a:t>
            </a:r>
            <a:r>
              <a:rPr kumimoji="1" lang="ja-JP" altLang="en-US" dirty="0" smtClean="0"/>
              <a:t>実践</a:t>
            </a:r>
            <a:endParaRPr kumimoji="1" lang="en-US" altLang="ja-JP" dirty="0" smtClean="0"/>
          </a:p>
          <a:p>
            <a:pPr lvl="1"/>
            <a:r>
              <a:rPr kumimoji="1" lang="ja-JP" altLang="en-US" dirty="0" smtClean="0"/>
              <a:t>理科の実験手順</a:t>
            </a:r>
            <a:r>
              <a:rPr lang="ja-JP" altLang="en-US" dirty="0" smtClean="0"/>
              <a:t>の動画</a:t>
            </a:r>
            <a:r>
              <a:rPr kumimoji="1" lang="ja-JP" altLang="en-US" dirty="0" smtClean="0"/>
              <a:t>を </a:t>
            </a:r>
            <a:r>
              <a:rPr lang="en-US" altLang="ja-JP" dirty="0" smtClean="0"/>
              <a:t>iPod touch </a:t>
            </a:r>
            <a:r>
              <a:rPr lang="ja-JP" altLang="en-US" dirty="0" smtClean="0"/>
              <a:t>で見る．実験の安全性向上．</a:t>
            </a:r>
            <a:endParaRPr lang="en-US" altLang="ja-JP" dirty="0" smtClean="0"/>
          </a:p>
          <a:p>
            <a:pPr lvl="1"/>
            <a:r>
              <a:rPr kumimoji="1" lang="en-US" altLang="ja-JP" dirty="0" err="1" smtClean="0"/>
              <a:t>iPhone</a:t>
            </a:r>
            <a:r>
              <a:rPr kumimoji="1" lang="en-US" altLang="ja-JP" dirty="0" smtClean="0"/>
              <a:t> </a:t>
            </a:r>
            <a:r>
              <a:rPr kumimoji="1" lang="ja-JP" altLang="en-US" dirty="0" smtClean="0"/>
              <a:t>の利点：</a:t>
            </a:r>
            <a:r>
              <a:rPr lang="ja-JP" altLang="en-US" dirty="0"/>
              <a:t>教材閲覧に十分</a:t>
            </a:r>
            <a:r>
              <a:rPr lang="ja-JP" altLang="en-US" dirty="0" smtClean="0"/>
              <a:t>な画面の大きさ，小型で邪魔にならない，すぐれた操作性．</a:t>
            </a:r>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7</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奥田</a:t>
            </a:r>
            <a:r>
              <a:rPr lang="ja-JP" altLang="en-US" dirty="0" smtClean="0"/>
              <a:t>実践をヒントに，自分の担当する講義での </a:t>
            </a:r>
            <a:r>
              <a:rPr lang="en-US" altLang="ja-JP" dirty="0" err="1" smtClean="0"/>
              <a:t>iPhone</a:t>
            </a:r>
            <a:r>
              <a:rPr lang="en-US" altLang="ja-JP" dirty="0" smtClean="0"/>
              <a:t> </a:t>
            </a:r>
            <a:r>
              <a:rPr lang="ja-JP" altLang="en-US" dirty="0" smtClean="0"/>
              <a:t>の活用を考えた．</a:t>
            </a:r>
            <a:endParaRPr lang="en-US" altLang="ja-JP" dirty="0" smtClean="0"/>
          </a:p>
          <a:p>
            <a:r>
              <a:rPr lang="ja-JP" altLang="en-US" dirty="0" smtClean="0"/>
              <a:t>統計学の入門講義で，</a:t>
            </a:r>
            <a:r>
              <a:rPr lang="en-US" altLang="ja-JP" dirty="0" err="1" smtClean="0"/>
              <a:t>iPhone</a:t>
            </a:r>
            <a:r>
              <a:rPr lang="en-US" altLang="ja-JP" dirty="0" smtClean="0"/>
              <a:t> </a:t>
            </a:r>
            <a:r>
              <a:rPr lang="ja-JP" altLang="en-US" dirty="0" smtClean="0"/>
              <a:t>をセカンドモニタ</a:t>
            </a:r>
            <a:r>
              <a:rPr lang="ja-JP" altLang="en-US" dirty="0"/>
              <a:t>と</a:t>
            </a:r>
            <a:r>
              <a:rPr lang="ja-JP" altLang="en-US" dirty="0" smtClean="0"/>
              <a:t>して使用してはどうか？</a:t>
            </a:r>
            <a:endParaRPr lang="en-US" altLang="ja-JP" dirty="0" smtClean="0"/>
          </a:p>
          <a:p>
            <a:pPr lvl="1"/>
            <a:r>
              <a:rPr lang="ja-JP" altLang="en-US" dirty="0" smtClean="0"/>
              <a:t>エクセルでのデータ解析実習</a:t>
            </a:r>
            <a:endParaRPr lang="en-US" altLang="ja-JP" dirty="0" smtClean="0"/>
          </a:p>
          <a:p>
            <a:pPr lvl="1"/>
            <a:r>
              <a:rPr lang="ja-JP" altLang="en-US" dirty="0" smtClean="0"/>
              <a:t>エクセルを </a:t>
            </a:r>
            <a:r>
              <a:rPr lang="en-US" altLang="ja-JP" dirty="0" smtClean="0"/>
              <a:t>PC </a:t>
            </a:r>
            <a:r>
              <a:rPr lang="ja-JP" altLang="en-US" dirty="0" smtClean="0"/>
              <a:t>モニタで全画面表示</a:t>
            </a:r>
            <a:endParaRPr lang="en-US" altLang="ja-JP" dirty="0" smtClean="0"/>
          </a:p>
          <a:p>
            <a:pPr lvl="1"/>
            <a:r>
              <a:rPr lang="ja-JP" altLang="en-US" dirty="0"/>
              <a:t>実習手順</a:t>
            </a:r>
            <a:r>
              <a:rPr lang="ja-JP" altLang="en-US" dirty="0" smtClean="0"/>
              <a:t>を示した</a:t>
            </a:r>
            <a:r>
              <a:rPr lang="en-US" altLang="ja-JP" dirty="0" smtClean="0"/>
              <a:t>PDF</a:t>
            </a:r>
            <a:r>
              <a:rPr lang="ja-JP" altLang="en-US" dirty="0" smtClean="0"/>
              <a:t>文書を</a:t>
            </a:r>
            <a:r>
              <a:rPr lang="en-US" altLang="ja-JP" dirty="0" err="1" smtClean="0"/>
              <a:t>iPhone</a:t>
            </a:r>
            <a:r>
              <a:rPr lang="ja-JP" altLang="en-US" dirty="0" smtClean="0"/>
              <a:t>で閲覧</a:t>
            </a:r>
            <a:endParaRPr lang="en-US" altLang="ja-JP" dirty="0" smtClean="0"/>
          </a:p>
          <a:p>
            <a:pPr lvl="1"/>
            <a:r>
              <a:rPr lang="ja-JP" altLang="en-US" dirty="0" smtClean="0"/>
              <a:t>ウィンドウ</a:t>
            </a:r>
            <a:r>
              <a:rPr lang="ja-JP" altLang="en-US" dirty="0"/>
              <a:t>の</a:t>
            </a:r>
            <a:r>
              <a:rPr lang="ja-JP" altLang="en-US" dirty="0" smtClean="0"/>
              <a:t>重なりなし．常に前面表示できる．</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8</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研究の目的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Research Question</a:t>
            </a:r>
            <a:r>
              <a:rPr kumimoji="1" lang="ja-JP" altLang="en-US" dirty="0" smtClean="0"/>
              <a:t>：統計学の授業での，セカンドモニタとしての </a:t>
            </a:r>
            <a:r>
              <a:rPr kumimoji="1" lang="en-US" altLang="ja-JP" dirty="0" err="1" smtClean="0"/>
              <a:t>iPhone</a:t>
            </a:r>
            <a:r>
              <a:rPr kumimoji="1" lang="en-US" altLang="ja-JP" dirty="0" smtClean="0"/>
              <a:t> </a:t>
            </a:r>
            <a:r>
              <a:rPr kumimoji="1" lang="ja-JP" altLang="en-US" dirty="0" smtClean="0"/>
              <a:t>の使用</a:t>
            </a:r>
            <a:r>
              <a:rPr lang="ja-JP" altLang="en-US" dirty="0"/>
              <a:t>は</a:t>
            </a:r>
            <a:r>
              <a:rPr kumimoji="1" lang="ja-JP" altLang="en-US" dirty="0" smtClean="0"/>
              <a:t>，学生にどれほど支持されるだろうか？こうした使用法は有望なのか？</a:t>
            </a:r>
            <a:endParaRPr kumimoji="1" lang="en-US" altLang="ja-JP" dirty="0" smtClean="0"/>
          </a:p>
          <a:p>
            <a:r>
              <a:rPr lang="ja-JP" altLang="en-US" dirty="0"/>
              <a:t>学生</a:t>
            </a:r>
            <a:r>
              <a:rPr lang="ja-JP" altLang="en-US" dirty="0" smtClean="0"/>
              <a:t>は以下の２条件で度数分布表を作成．いずれがよいかを回答</a:t>
            </a:r>
            <a:endParaRPr lang="en-US" altLang="ja-JP" dirty="0" smtClean="0"/>
          </a:p>
          <a:p>
            <a:pPr lvl="1"/>
            <a:r>
              <a:rPr lang="ja-JP" altLang="en-US" dirty="0" smtClean="0"/>
              <a:t>シングルモニタ：</a:t>
            </a:r>
            <a:r>
              <a:rPr lang="en-US" altLang="ja-JP" dirty="0" smtClean="0"/>
              <a:t>PC </a:t>
            </a:r>
            <a:r>
              <a:rPr lang="ja-JP" altLang="en-US" dirty="0" smtClean="0"/>
              <a:t>の画面でエクセルと </a:t>
            </a:r>
            <a:r>
              <a:rPr lang="en-US" altLang="ja-JP" dirty="0" smtClean="0"/>
              <a:t>PDF </a:t>
            </a:r>
            <a:r>
              <a:rPr lang="ja-JP" altLang="en-US" dirty="0" smtClean="0"/>
              <a:t>の両方を表示</a:t>
            </a:r>
            <a:endParaRPr lang="en-US" altLang="ja-JP" dirty="0" smtClean="0"/>
          </a:p>
          <a:p>
            <a:pPr lvl="1"/>
            <a:r>
              <a:rPr kumimoji="1" lang="ja-JP" altLang="en-US" dirty="0" smtClean="0"/>
              <a:t>デュアルモニタ：</a:t>
            </a:r>
            <a:r>
              <a:rPr kumimoji="1" lang="en-US" altLang="ja-JP" dirty="0" smtClean="0"/>
              <a:t>PDF </a:t>
            </a:r>
            <a:r>
              <a:rPr kumimoji="1" lang="ja-JP" altLang="en-US" dirty="0" smtClean="0"/>
              <a:t>を </a:t>
            </a:r>
            <a:r>
              <a:rPr kumimoji="1" lang="en-US" altLang="ja-JP" dirty="0" err="1" smtClean="0"/>
              <a:t>iPhone</a:t>
            </a:r>
            <a:r>
              <a:rPr kumimoji="1" lang="en-US" altLang="ja-JP" dirty="0" smtClean="0"/>
              <a:t> </a:t>
            </a:r>
            <a:r>
              <a:rPr kumimoji="1" lang="ja-JP" altLang="en-US" dirty="0" smtClean="0"/>
              <a:t>で表示</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2012/8/21</a:t>
            </a:r>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教育システム情報学会第</a:t>
            </a:r>
            <a:r>
              <a:rPr kumimoji="1" lang="en-US" altLang="ja-JP" smtClean="0"/>
              <a:t>37</a:t>
            </a:r>
            <a:r>
              <a:rPr kumimoji="1" lang="ja-JP" altLang="en-US" smtClean="0"/>
              <a:t>回全国大会</a:t>
            </a: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1941</Words>
  <Application>Microsoft Office PowerPoint</Application>
  <PresentationFormat>画面に合わせる (4:3)</PresentationFormat>
  <Paragraphs>244</Paragraphs>
  <Slides>33</Slides>
  <Notes>2</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Office テーマ</vt:lpstr>
      <vt:lpstr>ICT を活用した統計教育</vt:lpstr>
      <vt:lpstr>自己紹介</vt:lpstr>
      <vt:lpstr>スライド 3</vt:lpstr>
      <vt:lpstr>ICT を活用した統計教育</vt:lpstr>
      <vt:lpstr>実践・研究リスト</vt:lpstr>
      <vt:lpstr>セカンドモニタとしての携帯端末</vt:lpstr>
      <vt:lpstr>研究の動機</vt:lpstr>
      <vt:lpstr>スライド 8</vt:lpstr>
      <vt:lpstr>研究の目的</vt:lpstr>
      <vt:lpstr>実験１：最初の試み</vt:lpstr>
      <vt:lpstr>スライド 11</vt:lpstr>
      <vt:lpstr>スライド 12</vt:lpstr>
      <vt:lpstr>スライド 13</vt:lpstr>
      <vt:lpstr>結果（2009年）</vt:lpstr>
      <vt:lpstr>スライド 15</vt:lpstr>
      <vt:lpstr>スライド 16</vt:lpstr>
      <vt:lpstr>考察</vt:lpstr>
      <vt:lpstr>スライド 18</vt:lpstr>
      <vt:lpstr>スライド 19</vt:lpstr>
      <vt:lpstr>実験２：デザイン原理に基づく 教材改善</vt:lpstr>
      <vt:lpstr>スライド 21</vt:lpstr>
      <vt:lpstr>スライド 22</vt:lpstr>
      <vt:lpstr>スライド 23</vt:lpstr>
      <vt:lpstr>結果（2010年）</vt:lpstr>
      <vt:lpstr>考察</vt:lpstr>
      <vt:lpstr>結論</vt:lpstr>
      <vt:lpstr>数値情報と文字情報の整合性</vt:lpstr>
      <vt:lpstr>テスト項目データベースの構築</vt:lpstr>
      <vt:lpstr>スライド 29</vt:lpstr>
      <vt:lpstr>スライド 30</vt:lpstr>
      <vt:lpstr>スライド 31</vt:lpstr>
      <vt:lpstr>謝辞（科学研究費補助金）</vt:lpstr>
      <vt:lpstr>スライド 33</vt:lpstr>
    </vt:vector>
  </TitlesOfParts>
  <Company>Aoyama Gakuin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統計学の授業でのセカンド モニタとしてのiPhoneの使用</dc:title>
  <dc:creator>Atsushi TERAO</dc:creator>
  <cp:lastModifiedBy>Atsushi Terao</cp:lastModifiedBy>
  <cp:revision>44</cp:revision>
  <dcterms:created xsi:type="dcterms:W3CDTF">2010-02-26T17:48:39Z</dcterms:created>
  <dcterms:modified xsi:type="dcterms:W3CDTF">2012-11-05T04:25:08Z</dcterms:modified>
</cp:coreProperties>
</file>