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7" r:id="rId12"/>
    <p:sldId id="266" r:id="rId13"/>
    <p:sldId id="268" r:id="rId14"/>
    <p:sldId id="269" r:id="rId15"/>
    <p:sldId id="270" r:id="rId16"/>
    <p:sldId id="271" r:id="rId17"/>
    <p:sldId id="273" r:id="rId18"/>
    <p:sldId id="272" r:id="rId19"/>
    <p:sldId id="274" r:id="rId20"/>
    <p:sldId id="276" r:id="rId21"/>
    <p:sldId id="277" r:id="rId22"/>
    <p:sldId id="278" r:id="rId23"/>
    <p:sldId id="279" r:id="rId24"/>
    <p:sldId id="281" r:id="rId25"/>
    <p:sldId id="282" r:id="rId26"/>
    <p:sldId id="280" r:id="rId27"/>
    <p:sldId id="275" r:id="rId28"/>
    <p:sldId id="283" r:id="rId29"/>
    <p:sldId id="285" r:id="rId30"/>
    <p:sldId id="286" r:id="rId3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6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109EC68-6238-40AD-B117-365792019603}" type="datetimeFigureOut">
              <a:rPr kumimoji="1" lang="ja-JP" altLang="en-US" smtClean="0"/>
              <a:pPr/>
              <a:t>2011/9/11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99ED1C-290D-450B-BE30-6B021366129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109EC68-6238-40AD-B117-365792019603}" type="datetimeFigureOut">
              <a:rPr kumimoji="1" lang="ja-JP" altLang="en-US" smtClean="0"/>
              <a:pPr/>
              <a:t>2011/9/11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99ED1C-290D-450B-BE30-6B021366129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109EC68-6238-40AD-B117-365792019603}" type="datetimeFigureOut">
              <a:rPr kumimoji="1" lang="ja-JP" altLang="en-US" smtClean="0"/>
              <a:pPr/>
              <a:t>2011/9/11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99ED1C-290D-450B-BE30-6B021366129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109EC68-6238-40AD-B117-365792019603}" type="datetimeFigureOut">
              <a:rPr kumimoji="1" lang="ja-JP" altLang="en-US" smtClean="0"/>
              <a:pPr/>
              <a:t>2011/9/11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99ED1C-290D-450B-BE30-6B021366129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109EC68-6238-40AD-B117-365792019603}" type="datetimeFigureOut">
              <a:rPr kumimoji="1" lang="ja-JP" altLang="en-US" smtClean="0"/>
              <a:pPr/>
              <a:t>2011/9/11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99ED1C-290D-450B-BE30-6B021366129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109EC68-6238-40AD-B117-365792019603}" type="datetimeFigureOut">
              <a:rPr kumimoji="1" lang="ja-JP" altLang="en-US" smtClean="0"/>
              <a:pPr/>
              <a:t>2011/9/11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99ED1C-290D-450B-BE30-6B021366129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109EC68-6238-40AD-B117-365792019603}" type="datetimeFigureOut">
              <a:rPr kumimoji="1" lang="ja-JP" altLang="en-US" smtClean="0"/>
              <a:pPr/>
              <a:t>2011/9/11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E99ED1C-290D-450B-BE30-6B021366129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109EC68-6238-40AD-B117-365792019603}" type="datetimeFigureOut">
              <a:rPr kumimoji="1" lang="ja-JP" altLang="en-US" smtClean="0"/>
              <a:pPr/>
              <a:t>2011/9/11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E99ED1C-290D-450B-BE30-6B021366129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109EC68-6238-40AD-B117-365792019603}" type="datetimeFigureOut">
              <a:rPr kumimoji="1" lang="ja-JP" altLang="en-US" smtClean="0"/>
              <a:pPr/>
              <a:t>2011/9/11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E99ED1C-290D-450B-BE30-6B021366129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109EC68-6238-40AD-B117-365792019603}" type="datetimeFigureOut">
              <a:rPr kumimoji="1" lang="ja-JP" altLang="en-US" smtClean="0"/>
              <a:pPr/>
              <a:t>2011/9/11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99ED1C-290D-450B-BE30-6B021366129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109EC68-6238-40AD-B117-365792019603}" type="datetimeFigureOut">
              <a:rPr kumimoji="1" lang="ja-JP" altLang="en-US" smtClean="0"/>
              <a:pPr/>
              <a:t>2011/9/11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99ED1C-290D-450B-BE30-6B021366129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9EC68-6238-40AD-B117-365792019603}" type="datetimeFigureOut">
              <a:rPr kumimoji="1" lang="ja-JP" altLang="en-US" smtClean="0"/>
              <a:pPr/>
              <a:t>2011/9/11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9ED1C-290D-450B-BE30-6B021366129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テキストマイニングを利用した</a:t>
            </a:r>
            <a:r>
              <a:rPr kumimoji="1" lang="en-US" altLang="ja-JP" dirty="0" smtClean="0"/>
              <a:t/>
            </a:r>
            <a:br>
              <a:rPr kumimoji="1" lang="en-US" altLang="ja-JP" dirty="0" smtClean="0"/>
            </a:br>
            <a:r>
              <a:rPr kumimoji="1" lang="ja-JP" altLang="en-US" dirty="0" smtClean="0"/>
              <a:t>授業理解の即時フィードバック</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kumimoji="1" lang="ja-JP" altLang="en-US" dirty="0" smtClean="0"/>
              <a:t>寺尾 敦（青山学院大学）</a:t>
            </a:r>
            <a:endParaRPr kumimoji="1" lang="en-US" altLang="ja-JP" dirty="0" smtClean="0"/>
          </a:p>
          <a:p>
            <a:r>
              <a:rPr lang="ja-JP" altLang="en-US" dirty="0" smtClean="0"/>
              <a:t>村井 潤一郎（文京学院大学）</a:t>
            </a:r>
            <a:endParaRPr lang="en-US" altLang="ja-JP" dirty="0" smtClean="0"/>
          </a:p>
          <a:p>
            <a:r>
              <a:rPr kumimoji="1" lang="ja-JP" altLang="en-US" dirty="0" smtClean="0"/>
              <a:t>杉澤 武俊（新潟大学）</a:t>
            </a:r>
            <a:endParaRPr kumimoji="1" lang="en-US" altLang="ja-JP" dirty="0" smtClean="0"/>
          </a:p>
          <a:p>
            <a:r>
              <a:rPr lang="ja-JP" altLang="en-US" dirty="0" smtClean="0"/>
              <a:t>山田 剛史（岡山大学）</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手続き</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講義の目標：心理学および認知科学でのモデルを題材にして，科学研究におけるモデルとは何かを理解すること．</a:t>
            </a:r>
            <a:endParaRPr kumimoji="1" lang="en-US" altLang="ja-JP" dirty="0" smtClean="0"/>
          </a:p>
          <a:p>
            <a:r>
              <a:rPr lang="ja-JP" altLang="en-US" dirty="0" smtClean="0"/>
              <a:t>講義の進行にともなって「モデルとは何か」を繰り返し質問した．</a:t>
            </a:r>
            <a:endParaRPr lang="en-US" altLang="ja-JP" dirty="0" smtClean="0"/>
          </a:p>
          <a:p>
            <a:pPr lvl="1"/>
            <a:r>
              <a:rPr kumimoji="1" lang="ja-JP" altLang="en-US" dirty="0" smtClean="0"/>
              <a:t>授業の</a:t>
            </a:r>
            <a:r>
              <a:rPr lang="ja-JP" altLang="en-US" dirty="0" smtClean="0"/>
              <a:t>進め方は講義の最初に説明した．</a:t>
            </a:r>
            <a:endParaRPr lang="en-US" altLang="ja-JP" dirty="0" smtClean="0"/>
          </a:p>
          <a:p>
            <a:pPr lvl="1"/>
            <a:r>
              <a:rPr lang="ja-JP" altLang="en-US" dirty="0" smtClean="0"/>
              <a:t>回答の送信には </a:t>
            </a:r>
            <a:r>
              <a:rPr lang="en-US" altLang="ja-JP" dirty="0" smtClean="0"/>
              <a:t>C- Learning </a:t>
            </a:r>
            <a:r>
              <a:rPr lang="ja-JP" altLang="en-US" dirty="0" smtClean="0"/>
              <a:t>を利用，</a:t>
            </a:r>
            <a:endParaRPr lang="en-US" altLang="ja-JP" dirty="0" smtClean="0"/>
          </a:p>
          <a:p>
            <a:pPr lvl="1"/>
            <a:r>
              <a:rPr kumimoji="1" lang="en-US" altLang="ja-JP" dirty="0" smtClean="0"/>
              <a:t>C-Learning </a:t>
            </a:r>
            <a:r>
              <a:rPr lang="ja-JP" altLang="en-US" dirty="0" smtClean="0"/>
              <a:t>は初回授業で導入し，出席登録に使用してきた．</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手続き</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プレ質問</a:t>
            </a:r>
            <a:endParaRPr kumimoji="1" lang="en-US" altLang="ja-JP" dirty="0" smtClean="0"/>
          </a:p>
          <a:p>
            <a:pPr lvl="1"/>
            <a:r>
              <a:rPr lang="ja-JP" altLang="en-US" dirty="0" smtClean="0"/>
              <a:t>「モデル」を含む単語を列挙する</a:t>
            </a:r>
            <a:endParaRPr lang="en-US" altLang="ja-JP" dirty="0" smtClean="0"/>
          </a:p>
          <a:p>
            <a:pPr lvl="1"/>
            <a:r>
              <a:rPr kumimoji="1" lang="ja-JP" altLang="en-US" dirty="0" smtClean="0"/>
              <a:t>「モデルとは何か」を辞書的に記述する</a:t>
            </a:r>
            <a:endParaRPr kumimoji="1" lang="en-US" altLang="ja-JP" dirty="0" smtClean="0"/>
          </a:p>
          <a:p>
            <a:r>
              <a:rPr lang="ja-JP" altLang="en-US" dirty="0" smtClean="0"/>
              <a:t>ここでの学生の回答は，学生がもともと持っている「モデル」概念（素朴概念）を反映していると考えられる．</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手続き</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「モデルとは何か」という問いに答えるための，４つの観点を順に提示した．</a:t>
            </a:r>
            <a:endParaRPr kumimoji="1" lang="en-US" altLang="ja-JP" dirty="0" smtClean="0"/>
          </a:p>
          <a:p>
            <a:r>
              <a:rPr lang="ja-JP" altLang="en-US" dirty="0" smtClean="0"/>
              <a:t>サイクル：</a:t>
            </a:r>
            <a:endParaRPr lang="en-US" altLang="ja-JP" dirty="0" smtClean="0"/>
          </a:p>
          <a:p>
            <a:pPr marL="971550" lvl="1" indent="-514350">
              <a:buFont typeface="+mj-lt"/>
              <a:buAutoNum type="arabicPeriod"/>
            </a:pPr>
            <a:r>
              <a:rPr lang="ja-JP" altLang="en-US" dirty="0" smtClean="0"/>
              <a:t>観点の提示</a:t>
            </a:r>
            <a:endParaRPr lang="en-US" altLang="ja-JP" dirty="0" smtClean="0"/>
          </a:p>
          <a:p>
            <a:pPr marL="971550" lvl="1" indent="-514350">
              <a:buFont typeface="+mj-lt"/>
              <a:buAutoNum type="arabicPeriod"/>
            </a:pPr>
            <a:r>
              <a:rPr lang="ja-JP" altLang="en-US" dirty="0" smtClean="0"/>
              <a:t>説明．授業者が期待する回答は説明中に埋め込まれ，明示的には示されなかった．</a:t>
            </a:r>
            <a:endParaRPr lang="en-US" altLang="ja-JP" dirty="0" smtClean="0"/>
          </a:p>
          <a:p>
            <a:pPr marL="971550" lvl="1" indent="-514350">
              <a:buFont typeface="+mj-lt"/>
              <a:buAutoNum type="arabicPeriod"/>
            </a:pPr>
            <a:r>
              <a:rPr lang="ja-JP" altLang="en-US" dirty="0" smtClean="0"/>
              <a:t>質問への回答</a:t>
            </a:r>
            <a:endParaRPr lang="en-US" altLang="ja-JP" dirty="0" smtClean="0"/>
          </a:p>
          <a:p>
            <a:pPr marL="971550" lvl="1" indent="-514350">
              <a:buFont typeface="+mj-lt"/>
              <a:buAutoNum type="arabicPeriod"/>
            </a:pPr>
            <a:r>
              <a:rPr lang="ja-JP" altLang="en-US" dirty="0" smtClean="0"/>
              <a:t>評価とフィードバック</a:t>
            </a:r>
            <a:endParaRPr lang="en-US" altLang="ja-JP" dirty="0" smtClean="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４つの</a:t>
            </a:r>
            <a:r>
              <a:rPr kumimoji="1" lang="ja-JP" altLang="en-US" dirty="0" smtClean="0"/>
              <a:t>観点と期待された回答</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kumimoji="1" lang="ja-JP" altLang="en-US" dirty="0" smtClean="0"/>
              <a:t>なぜモデルを構成するのだろう</a:t>
            </a:r>
            <a:r>
              <a:rPr lang="ja-JP" altLang="en-US" dirty="0" smtClean="0"/>
              <a:t>？</a:t>
            </a:r>
            <a:endParaRPr lang="en-US" altLang="ja-JP" dirty="0" smtClean="0"/>
          </a:p>
          <a:p>
            <a:pPr lvl="1"/>
            <a:r>
              <a:rPr lang="ja-JP" altLang="en-US" dirty="0" smtClean="0"/>
              <a:t>モデルを作るのは，現象や対象を理解するためである．</a:t>
            </a:r>
            <a:endParaRPr lang="en-US" altLang="ja-JP" dirty="0" smtClean="0"/>
          </a:p>
          <a:p>
            <a:pPr marL="514350" indent="-514350">
              <a:buFont typeface="+mj-lt"/>
              <a:buAutoNum type="arabicPeriod"/>
            </a:pPr>
            <a:r>
              <a:rPr kumimoji="1" lang="ja-JP" altLang="en-US" dirty="0" smtClean="0"/>
              <a:t>モデルと現象は何が違う？</a:t>
            </a:r>
            <a:endParaRPr kumimoji="1" lang="en-US" altLang="ja-JP" dirty="0" smtClean="0"/>
          </a:p>
          <a:p>
            <a:pPr lvl="1"/>
            <a:r>
              <a:rPr lang="ja-JP" altLang="en-US" dirty="0" smtClean="0"/>
              <a:t>モデルは，現象の特定の側面に注目し，現象を抽象化・簡略化したものである．</a:t>
            </a:r>
            <a:endParaRPr kumimoji="1" lang="en-US" altLang="ja-JP"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４つの観点と期待された回答</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startAt="3"/>
            </a:pPr>
            <a:r>
              <a:rPr lang="ja-JP" altLang="en-US" dirty="0" smtClean="0"/>
              <a:t>モデルはなぜわかりやすい？</a:t>
            </a:r>
            <a:endParaRPr lang="en-US" altLang="ja-JP" dirty="0" smtClean="0"/>
          </a:p>
          <a:p>
            <a:pPr lvl="1"/>
            <a:r>
              <a:rPr lang="ja-JP" altLang="en-US" dirty="0" smtClean="0"/>
              <a:t>モデルはしばしば，類似物との比喩である．</a:t>
            </a:r>
            <a:endParaRPr lang="en-US" altLang="ja-JP" dirty="0" smtClean="0"/>
          </a:p>
          <a:p>
            <a:pPr marL="514350" indent="-514350">
              <a:buFont typeface="+mj-lt"/>
              <a:buAutoNum type="arabicPeriod" startAt="4"/>
            </a:pPr>
            <a:r>
              <a:rPr lang="ja-JP" altLang="en-US" dirty="0" smtClean="0"/>
              <a:t>正しいモデル，妥当なモデルとは？</a:t>
            </a:r>
            <a:endParaRPr lang="en-US" altLang="ja-JP" dirty="0" smtClean="0"/>
          </a:p>
          <a:p>
            <a:pPr lvl="1"/>
            <a:r>
              <a:rPr lang="ja-JP" altLang="en-US" dirty="0" smtClean="0"/>
              <a:t>モデルの正しさ，モデルの妥当性は，モデルとデータがどれくらい適合するかによって評価される．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質問への回答画面（</a:t>
            </a:r>
            <a:r>
              <a:rPr lang="en-US" altLang="ja-JP" dirty="0" err="1" smtClean="0"/>
              <a:t>iPhone</a:t>
            </a:r>
            <a:r>
              <a:rPr lang="ja-JP" altLang="en-US" dirty="0" smtClean="0"/>
              <a:t>）</a:t>
            </a:r>
            <a:endParaRPr kumimoji="1" lang="ja-JP" altLang="en-US" dirty="0"/>
          </a:p>
        </p:txBody>
      </p:sp>
      <p:pic>
        <p:nvPicPr>
          <p:cNvPr id="4" name="コンテンツ プレースホルダ 3" descr="clearning.png"/>
          <p:cNvPicPr>
            <a:picLocks noGrp="1" noChangeAspect="1"/>
          </p:cNvPicPr>
          <p:nvPr>
            <p:ph idx="1"/>
          </p:nvPr>
        </p:nvPicPr>
        <p:blipFill>
          <a:blip r:embed="rId2" cstate="print"/>
          <a:stretch>
            <a:fillRect/>
          </a:stretch>
        </p:blipFill>
        <p:spPr>
          <a:xfrm>
            <a:off x="3063345" y="1600200"/>
            <a:ext cx="3017309" cy="4525963"/>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結果：プレ質問への回答</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プレ質問への回答の分析には </a:t>
            </a:r>
            <a:r>
              <a:rPr kumimoji="1" lang="en-US" altLang="ja-JP" dirty="0" smtClean="0"/>
              <a:t>Tiny </a:t>
            </a:r>
            <a:r>
              <a:rPr kumimoji="1" lang="en-US" altLang="ja-JP" dirty="0" err="1" smtClean="0"/>
              <a:t>Tsxt</a:t>
            </a:r>
            <a:r>
              <a:rPr kumimoji="1" lang="en-US" altLang="ja-JP" dirty="0" smtClean="0"/>
              <a:t> Miner </a:t>
            </a:r>
            <a:r>
              <a:rPr kumimoji="1" lang="ja-JP" altLang="en-US" dirty="0" smtClean="0"/>
              <a:t>を用いた．テキストデータを解析して単語を抽出し，出現頻度の高い順に並べることができる．</a:t>
            </a:r>
            <a:endParaRPr kumimoji="1" lang="en-US" altLang="ja-JP" dirty="0" smtClean="0"/>
          </a:p>
          <a:p>
            <a:r>
              <a:rPr kumimoji="1" lang="ja-JP" altLang="en-US" dirty="0" smtClean="0"/>
              <a:t>「モデル」を含む単語として出現頻度が高かったのは，プラモデル（</a:t>
            </a:r>
            <a:r>
              <a:rPr kumimoji="1" lang="en-US" altLang="ja-JP" dirty="0" smtClean="0"/>
              <a:t>68</a:t>
            </a:r>
            <a:r>
              <a:rPr kumimoji="1" lang="ja-JP" altLang="en-US" dirty="0" smtClean="0"/>
              <a:t>回）</a:t>
            </a:r>
            <a:r>
              <a:rPr lang="ja-JP" altLang="en-US" dirty="0" smtClean="0"/>
              <a:t>，モデルルーム（</a:t>
            </a:r>
            <a:r>
              <a:rPr lang="en-US" altLang="ja-JP" dirty="0" smtClean="0"/>
              <a:t>51</a:t>
            </a:r>
            <a:r>
              <a:rPr lang="ja-JP" altLang="en-US" dirty="0" smtClean="0"/>
              <a:t>回），モデルガン（</a:t>
            </a:r>
            <a:r>
              <a:rPr lang="en-US" altLang="ja-JP" dirty="0" smtClean="0"/>
              <a:t>44</a:t>
            </a:r>
            <a:r>
              <a:rPr lang="ja-JP" altLang="en-US" dirty="0" smtClean="0"/>
              <a:t>回），モデルハウス（</a:t>
            </a:r>
            <a:r>
              <a:rPr lang="en-US" altLang="ja-JP" dirty="0" smtClean="0"/>
              <a:t>40</a:t>
            </a:r>
            <a:r>
              <a:rPr lang="ja-JP" altLang="en-US" dirty="0" smtClean="0"/>
              <a:t>回），ファッションモデル（</a:t>
            </a:r>
            <a:r>
              <a:rPr lang="en-US" altLang="ja-JP" dirty="0" smtClean="0"/>
              <a:t>39</a:t>
            </a:r>
            <a:r>
              <a:rPr lang="ja-JP" altLang="en-US" dirty="0" smtClean="0"/>
              <a:t>回）など．</a:t>
            </a:r>
            <a:endParaRPr kumimoji="1" lang="en-US" altLang="ja-JP"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 3" descr="pre1.png"/>
          <p:cNvPicPr>
            <a:picLocks noGrp="1" noChangeAspect="1"/>
          </p:cNvPicPr>
          <p:nvPr>
            <p:ph idx="4294967295"/>
          </p:nvPr>
        </p:nvPicPr>
        <p:blipFill>
          <a:blip r:embed="rId2" cstate="print"/>
          <a:stretch>
            <a:fillRect/>
          </a:stretch>
        </p:blipFill>
        <p:spPr>
          <a:xfrm>
            <a:off x="611559" y="1196752"/>
            <a:ext cx="7975483" cy="4104456"/>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結果：プレ質問への回答</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モデルとは何かの辞書的定義に高頻度で出現した単語は，見本（</a:t>
            </a:r>
            <a:r>
              <a:rPr kumimoji="1" lang="en-US" altLang="ja-JP" dirty="0" smtClean="0"/>
              <a:t>41</a:t>
            </a:r>
            <a:r>
              <a:rPr kumimoji="1" lang="ja-JP" altLang="en-US" dirty="0" smtClean="0"/>
              <a:t>回），モデル（</a:t>
            </a:r>
            <a:r>
              <a:rPr kumimoji="1" lang="en-US" altLang="ja-JP" dirty="0" smtClean="0"/>
              <a:t>17</a:t>
            </a:r>
            <a:r>
              <a:rPr kumimoji="1" lang="ja-JP" altLang="en-US" dirty="0" smtClean="0"/>
              <a:t>回），規範（</a:t>
            </a:r>
            <a:r>
              <a:rPr kumimoji="1" lang="en-US" altLang="ja-JP" dirty="0" smtClean="0"/>
              <a:t>17</a:t>
            </a:r>
            <a:r>
              <a:rPr kumimoji="1" lang="ja-JP" altLang="en-US" dirty="0" smtClean="0"/>
              <a:t>回），形（</a:t>
            </a:r>
            <a:r>
              <a:rPr kumimoji="1" lang="en-US" altLang="ja-JP" dirty="0" smtClean="0"/>
              <a:t>12</a:t>
            </a:r>
            <a:r>
              <a:rPr kumimoji="1" lang="ja-JP" altLang="en-US" dirty="0" smtClean="0"/>
              <a:t>回），手本あるいはお手本（</a:t>
            </a:r>
            <a:r>
              <a:rPr kumimoji="1" lang="en-US" altLang="ja-JP" dirty="0" smtClean="0"/>
              <a:t>11</a:t>
            </a:r>
            <a:r>
              <a:rPr kumimoji="1" lang="ja-JP" altLang="en-US" dirty="0" smtClean="0"/>
              <a:t>回）など．</a:t>
            </a:r>
            <a:endParaRPr kumimoji="1" lang="en-US" altLang="ja-JP" dirty="0" smtClean="0"/>
          </a:p>
          <a:p>
            <a:r>
              <a:rPr kumimoji="1" lang="ja-JP" altLang="en-US" dirty="0" smtClean="0"/>
              <a:t>これらの単語は学生の持つ「モデル」の素朴概念を表していると考えられる．</a:t>
            </a:r>
            <a:endParaRPr kumimoji="1" lang="en-US" altLang="ja-JP" dirty="0" smtClean="0"/>
          </a:p>
          <a:p>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 3" descr="pre2.png"/>
          <p:cNvPicPr>
            <a:picLocks noGrp="1" noChangeAspect="1"/>
          </p:cNvPicPr>
          <p:nvPr>
            <p:ph idx="4294967295"/>
          </p:nvPr>
        </p:nvPicPr>
        <p:blipFill>
          <a:blip r:embed="rId2" cstate="print"/>
          <a:stretch>
            <a:fillRect/>
          </a:stretch>
        </p:blipFill>
        <p:spPr>
          <a:xfrm>
            <a:off x="611560" y="1196752"/>
            <a:ext cx="8065638" cy="3816424"/>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動機</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インタラクティブな大人数講義を実現したい．</a:t>
            </a:r>
            <a:endParaRPr lang="en-US" altLang="ja-JP" dirty="0" smtClean="0"/>
          </a:p>
          <a:p>
            <a:pPr lvl="1"/>
            <a:r>
              <a:rPr kumimoji="1" lang="ja-JP" altLang="en-US" dirty="0" smtClean="0"/>
              <a:t>教員がずっと話すだけの授業は，教員も学生もつらい．</a:t>
            </a:r>
            <a:endParaRPr kumimoji="1" lang="en-US" altLang="ja-JP" dirty="0" smtClean="0"/>
          </a:p>
          <a:p>
            <a:pPr lvl="1"/>
            <a:r>
              <a:rPr kumimoji="1" lang="ja-JP" altLang="en-US" dirty="0" smtClean="0"/>
              <a:t>サンデル流？　毎回あの形式では無理（</a:t>
            </a:r>
            <a:r>
              <a:rPr kumimoji="1" lang="en-US" altLang="ja-JP" dirty="0" smtClean="0"/>
              <a:t>or  </a:t>
            </a:r>
            <a:r>
              <a:rPr kumimoji="1" lang="ja-JP" altLang="en-US" dirty="0" smtClean="0"/>
              <a:t>いやだ）．知識・スキル獲得が目的の講義には向かないだろう．</a:t>
            </a:r>
            <a:endParaRPr kumimoji="1"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結果：理解変化の把握</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４つの観点それぞれから学生が再考したモデルの定義の分析には，</a:t>
            </a:r>
            <a:r>
              <a:rPr kumimoji="1" lang="en-US" altLang="ja-JP" dirty="0" err="1" smtClean="0"/>
              <a:t>Edu</a:t>
            </a:r>
            <a:r>
              <a:rPr kumimoji="1" lang="en-US" altLang="ja-JP" dirty="0" smtClean="0"/>
              <a:t>-mining</a:t>
            </a:r>
            <a:r>
              <a:rPr kumimoji="1" lang="ja-JP" altLang="en-US" dirty="0" smtClean="0"/>
              <a:t>ツール群の </a:t>
            </a:r>
            <a:r>
              <a:rPr kumimoji="1" lang="en-US" altLang="ja-JP" dirty="0" err="1" smtClean="0"/>
              <a:t>jNee</a:t>
            </a:r>
            <a:r>
              <a:rPr kumimoji="1" lang="en-US" altLang="ja-JP" dirty="0" smtClean="0"/>
              <a:t> </a:t>
            </a:r>
            <a:r>
              <a:rPr kumimoji="1" lang="ja-JP" altLang="en-US" dirty="0" smtClean="0"/>
              <a:t>ツールを用いた．</a:t>
            </a:r>
            <a:endParaRPr kumimoji="1" lang="en-US" altLang="ja-JP" dirty="0" smtClean="0"/>
          </a:p>
          <a:p>
            <a:r>
              <a:rPr lang="ja-JP" altLang="en-US" dirty="0" smtClean="0"/>
              <a:t>時系列での２点の自由記述回答を比較し，新たに出現した頻度の高い単語に高いスコアを付与する．単語はスコア順に並べられる．</a:t>
            </a:r>
            <a:endParaRPr lang="en-US" altLang="ja-JP"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結果：理解変化の把握</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モデル定義の再考では，いずれも前回の回答からの変化が認められた．これらの変化は，提示した観点から教師が行った説明を反映したものであった．</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p:nvPr>
        </p:nvSpPr>
        <p:spPr/>
        <p:txBody>
          <a:bodyPr>
            <a:normAutofit fontScale="90000"/>
          </a:bodyPr>
          <a:lstStyle/>
          <a:p>
            <a:r>
              <a:rPr lang="ja-JP" altLang="en-US" dirty="0" smtClean="0"/>
              <a:t>観点１からの回答を</a:t>
            </a:r>
            <a:r>
              <a:rPr lang="en-US" altLang="ja-JP" dirty="0" smtClean="0"/>
              <a:t/>
            </a:r>
            <a:br>
              <a:rPr lang="en-US" altLang="ja-JP" dirty="0" smtClean="0"/>
            </a:br>
            <a:r>
              <a:rPr lang="ja-JP" altLang="en-US" dirty="0" smtClean="0"/>
              <a:t>プレ質問への回答と比較</a:t>
            </a:r>
            <a:endParaRPr kumimoji="1" lang="ja-JP" altLang="en-US" dirty="0"/>
          </a:p>
        </p:txBody>
      </p:sp>
      <p:pic>
        <p:nvPicPr>
          <p:cNvPr id="15" name="コンテンツ プレースホルダ 14" descr="1-pre.png"/>
          <p:cNvPicPr>
            <a:picLocks noGrp="1" noChangeAspect="1"/>
          </p:cNvPicPr>
          <p:nvPr>
            <p:ph sz="half" idx="1"/>
          </p:nvPr>
        </p:nvPicPr>
        <p:blipFill>
          <a:blip r:embed="rId2" cstate="print"/>
          <a:stretch>
            <a:fillRect/>
          </a:stretch>
        </p:blipFill>
        <p:spPr>
          <a:xfrm>
            <a:off x="395536" y="1916832"/>
            <a:ext cx="4009004" cy="4104456"/>
          </a:xfrm>
        </p:spPr>
      </p:pic>
      <p:sp>
        <p:nvSpPr>
          <p:cNvPr id="14" name="コンテンツ プレースホルダ 13"/>
          <p:cNvSpPr>
            <a:spLocks noGrp="1"/>
          </p:cNvSpPr>
          <p:nvPr>
            <p:ph sz="half" idx="2"/>
          </p:nvPr>
        </p:nvSpPr>
        <p:spPr/>
        <p:txBody>
          <a:bodyPr/>
          <a:lstStyle/>
          <a:p>
            <a:r>
              <a:rPr kumimoji="1" lang="ja-JP" altLang="en-US" dirty="0" smtClean="0"/>
              <a:t>観点１：なぜモデルを構成するのだろう？</a:t>
            </a:r>
            <a:endParaRPr kumimoji="1" lang="en-US" altLang="ja-JP" dirty="0" smtClean="0"/>
          </a:p>
          <a:p>
            <a:r>
              <a:rPr lang="ja-JP" altLang="en-US" dirty="0" smtClean="0"/>
              <a:t>「現象」「理解」という単語が新たに出現するようになった．</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観点２からの回答を</a:t>
            </a:r>
            <a:r>
              <a:rPr kumimoji="1" lang="en-US" altLang="ja-JP" dirty="0" smtClean="0"/>
              <a:t/>
            </a:r>
            <a:br>
              <a:rPr kumimoji="1" lang="en-US" altLang="ja-JP" dirty="0" smtClean="0"/>
            </a:br>
            <a:r>
              <a:rPr kumimoji="1" lang="ja-JP" altLang="en-US" dirty="0" smtClean="0"/>
              <a:t>観点１からの</a:t>
            </a:r>
            <a:r>
              <a:rPr lang="ja-JP" altLang="en-US" dirty="0" smtClean="0"/>
              <a:t>回答と比較</a:t>
            </a:r>
            <a:endParaRPr kumimoji="1" lang="ja-JP" altLang="en-US" dirty="0"/>
          </a:p>
        </p:txBody>
      </p:sp>
      <p:pic>
        <p:nvPicPr>
          <p:cNvPr id="5" name="コンテンツ プレースホルダ 4" descr="2-1.png"/>
          <p:cNvPicPr>
            <a:picLocks noGrp="1" noChangeAspect="1"/>
          </p:cNvPicPr>
          <p:nvPr>
            <p:ph sz="half" idx="1"/>
          </p:nvPr>
        </p:nvPicPr>
        <p:blipFill>
          <a:blip r:embed="rId2" cstate="print"/>
          <a:stretch>
            <a:fillRect/>
          </a:stretch>
        </p:blipFill>
        <p:spPr>
          <a:xfrm>
            <a:off x="539551" y="1844824"/>
            <a:ext cx="3858289" cy="3888432"/>
          </a:xfrm>
        </p:spPr>
      </p:pic>
      <p:sp>
        <p:nvSpPr>
          <p:cNvPr id="4" name="コンテンツ プレースホルダ 3"/>
          <p:cNvSpPr>
            <a:spLocks noGrp="1"/>
          </p:cNvSpPr>
          <p:nvPr>
            <p:ph sz="half" idx="2"/>
          </p:nvPr>
        </p:nvSpPr>
        <p:spPr/>
        <p:txBody>
          <a:bodyPr/>
          <a:lstStyle/>
          <a:p>
            <a:r>
              <a:rPr kumimoji="1" lang="ja-JP" altLang="en-US" dirty="0" smtClean="0"/>
              <a:t>観点２：モデルと現象は何が違う？</a:t>
            </a:r>
            <a:endParaRPr kumimoji="1" lang="en-US" altLang="ja-JP" dirty="0" smtClean="0"/>
          </a:p>
          <a:p>
            <a:r>
              <a:rPr lang="ja-JP" altLang="en-US" dirty="0" smtClean="0"/>
              <a:t>「側面」「落とし」という単語が新たに出現するようになった．</a:t>
            </a: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観点３からの回答を</a:t>
            </a:r>
            <a:r>
              <a:rPr lang="en-US" altLang="ja-JP" dirty="0" smtClean="0"/>
              <a:t/>
            </a:r>
            <a:br>
              <a:rPr lang="en-US" altLang="ja-JP" dirty="0" smtClean="0"/>
            </a:br>
            <a:r>
              <a:rPr lang="ja-JP" altLang="en-US" dirty="0" smtClean="0"/>
              <a:t>観点２からの回答と比較</a:t>
            </a:r>
            <a:endParaRPr kumimoji="1" lang="ja-JP" altLang="en-US" dirty="0"/>
          </a:p>
        </p:txBody>
      </p:sp>
      <p:pic>
        <p:nvPicPr>
          <p:cNvPr id="5" name="コンテンツ プレースホルダ 4" descr="3-2.png"/>
          <p:cNvPicPr>
            <a:picLocks noGrp="1" noChangeAspect="1"/>
          </p:cNvPicPr>
          <p:nvPr>
            <p:ph sz="half" idx="1"/>
          </p:nvPr>
        </p:nvPicPr>
        <p:blipFill>
          <a:blip r:embed="rId2" cstate="print"/>
          <a:stretch>
            <a:fillRect/>
          </a:stretch>
        </p:blipFill>
        <p:spPr>
          <a:xfrm>
            <a:off x="467543" y="1844824"/>
            <a:ext cx="3690829" cy="4176464"/>
          </a:xfrm>
        </p:spPr>
      </p:pic>
      <p:sp>
        <p:nvSpPr>
          <p:cNvPr id="4" name="コンテンツ プレースホルダ 3"/>
          <p:cNvSpPr>
            <a:spLocks noGrp="1"/>
          </p:cNvSpPr>
          <p:nvPr>
            <p:ph sz="half" idx="2"/>
          </p:nvPr>
        </p:nvSpPr>
        <p:spPr/>
        <p:txBody>
          <a:bodyPr/>
          <a:lstStyle/>
          <a:p>
            <a:r>
              <a:rPr kumimoji="1" lang="ja-JP" altLang="en-US" dirty="0" smtClean="0"/>
              <a:t>観点３：モデルはなぜわかりやすい？</a:t>
            </a:r>
            <a:endParaRPr kumimoji="1" lang="en-US" altLang="ja-JP" dirty="0" smtClean="0"/>
          </a:p>
          <a:p>
            <a:r>
              <a:rPr lang="ja-JP" altLang="en-US" dirty="0" smtClean="0"/>
              <a:t>「例え」「抽象化」という単語が新たに出現するようになった．</a:t>
            </a:r>
            <a:endParaRPr lang="en-US" altLang="ja-JP" dirty="0" smtClean="0"/>
          </a:p>
          <a:p>
            <a:r>
              <a:rPr kumimoji="1" lang="ja-JP" altLang="en-US" dirty="0" smtClean="0"/>
              <a:t>「抽象化」は観点２での教師の説明（スライド）</a:t>
            </a:r>
            <a:r>
              <a:rPr lang="ja-JP" altLang="en-US" dirty="0" smtClean="0"/>
              <a:t>に含まれていた単語．</a:t>
            </a:r>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観点４からの回答を</a:t>
            </a:r>
            <a:r>
              <a:rPr lang="en-US" altLang="ja-JP" dirty="0" smtClean="0"/>
              <a:t/>
            </a:r>
            <a:br>
              <a:rPr lang="en-US" altLang="ja-JP" dirty="0" smtClean="0"/>
            </a:br>
            <a:r>
              <a:rPr lang="ja-JP" altLang="en-US" dirty="0" smtClean="0"/>
              <a:t>観点３からの回答と比較</a:t>
            </a:r>
            <a:endParaRPr kumimoji="1" lang="ja-JP" altLang="en-US" dirty="0"/>
          </a:p>
        </p:txBody>
      </p:sp>
      <p:pic>
        <p:nvPicPr>
          <p:cNvPr id="5" name="コンテンツ プレースホルダ 4" descr="4-3.png"/>
          <p:cNvPicPr>
            <a:picLocks noGrp="1" noChangeAspect="1"/>
          </p:cNvPicPr>
          <p:nvPr>
            <p:ph sz="half" idx="1"/>
          </p:nvPr>
        </p:nvPicPr>
        <p:blipFill>
          <a:blip r:embed="rId2" cstate="print"/>
          <a:stretch>
            <a:fillRect/>
          </a:stretch>
        </p:blipFill>
        <p:spPr>
          <a:xfrm>
            <a:off x="467544" y="1844824"/>
            <a:ext cx="3932000" cy="4104456"/>
          </a:xfrm>
        </p:spPr>
      </p:pic>
      <p:sp>
        <p:nvSpPr>
          <p:cNvPr id="4" name="コンテンツ プレースホルダ 3"/>
          <p:cNvSpPr>
            <a:spLocks noGrp="1"/>
          </p:cNvSpPr>
          <p:nvPr>
            <p:ph sz="half" idx="2"/>
          </p:nvPr>
        </p:nvSpPr>
        <p:spPr/>
        <p:txBody>
          <a:bodyPr/>
          <a:lstStyle/>
          <a:p>
            <a:r>
              <a:rPr kumimoji="1" lang="ja-JP" altLang="en-US" dirty="0" smtClean="0"/>
              <a:t>観点４：正しいモデル，妥当なモデルとは？</a:t>
            </a:r>
            <a:endParaRPr kumimoji="1" lang="en-US" altLang="ja-JP" dirty="0" smtClean="0"/>
          </a:p>
          <a:p>
            <a:r>
              <a:rPr lang="ja-JP" altLang="en-US" dirty="0" smtClean="0"/>
              <a:t>「データ」「予測」という単語が新たに出現するようになった．</a:t>
            </a: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考察</a:t>
            </a:r>
            <a:endParaRPr kumimoji="1" lang="ja-JP" altLang="en-US" dirty="0"/>
          </a:p>
        </p:txBody>
      </p:sp>
      <p:sp>
        <p:nvSpPr>
          <p:cNvPr id="6" name="コンテンツ プレースホルダ 5"/>
          <p:cNvSpPr>
            <a:spLocks noGrp="1"/>
          </p:cNvSpPr>
          <p:nvPr>
            <p:ph idx="1"/>
          </p:nvPr>
        </p:nvSpPr>
        <p:spPr/>
        <p:txBody>
          <a:bodyPr/>
          <a:lstStyle/>
          <a:p>
            <a:r>
              <a:rPr lang="ja-JP" altLang="en-US" dirty="0" smtClean="0"/>
              <a:t>携帯</a:t>
            </a:r>
            <a:r>
              <a:rPr kumimoji="1" lang="ja-JP" altLang="en-US" dirty="0" smtClean="0"/>
              <a:t>端末から送信された学生の自由記述データを，即座にテキストマイニングで分析することにより，学生の</a:t>
            </a:r>
            <a:r>
              <a:rPr lang="ja-JP" altLang="en-US" dirty="0" smtClean="0"/>
              <a:t>理解変化を把握し，フィードバックを行うことができた．</a:t>
            </a:r>
            <a:endParaRPr lang="en-US" altLang="ja-JP" dirty="0" smtClean="0"/>
          </a:p>
          <a:p>
            <a:r>
              <a:rPr kumimoji="1" lang="ja-JP" altLang="en-US" dirty="0" smtClean="0"/>
              <a:t>ここで試みた携帯端末の利用法は，大人数講義でインタラクティブな講義を行うための，有力な方法であると考えられる．</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問題点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全体として，リアルタイム評価はうまくいったように思われる</a:t>
            </a:r>
            <a:r>
              <a:rPr lang="ja-JP" altLang="en-US" dirty="0" smtClean="0"/>
              <a:t>．</a:t>
            </a:r>
            <a:r>
              <a:rPr lang="ja-JP" altLang="en-US" dirty="0" smtClean="0"/>
              <a:t>問題点と</a:t>
            </a:r>
            <a:r>
              <a:rPr lang="ja-JP" altLang="en-US" dirty="0" smtClean="0"/>
              <a:t>して，・・・</a:t>
            </a:r>
            <a:endParaRPr lang="en-US" altLang="ja-JP" dirty="0" smtClean="0"/>
          </a:p>
          <a:p>
            <a:r>
              <a:rPr lang="ja-JP" altLang="en-US" dirty="0" smtClean="0"/>
              <a:t>プレ質問では，データクリーニングに多少（３分ほど）時間を要した．</a:t>
            </a:r>
            <a:endParaRPr lang="en-US" altLang="ja-JP" dirty="0" smtClean="0"/>
          </a:p>
          <a:p>
            <a:pPr lvl="1"/>
            <a:r>
              <a:rPr lang="ja-JP" altLang="en-US" dirty="0" smtClean="0"/>
              <a:t>「改行しないで</a:t>
            </a:r>
            <a:r>
              <a:rPr lang="ja-JP" altLang="en-US" dirty="0" err="1" smtClean="0"/>
              <a:t>べた</a:t>
            </a:r>
            <a:r>
              <a:rPr lang="ja-JP" altLang="en-US" dirty="0" smtClean="0"/>
              <a:t>打ち」と指示しているが，それを守らない学生は必ずいる．</a:t>
            </a:r>
            <a:endParaRPr lang="en-US" altLang="ja-JP" dirty="0" smtClean="0"/>
          </a:p>
          <a:p>
            <a:r>
              <a:rPr lang="ja-JP" altLang="en-US" dirty="0" smtClean="0"/>
              <a:t>回答を終えた学生が話を始めると，教室が騒がしくなった．</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問題点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説明に埋め込まれたキーワードを回答しているだけで，理解は浅いかもしれない．</a:t>
            </a:r>
            <a:endParaRPr kumimoji="1" lang="en-US" altLang="ja-JP" dirty="0" smtClean="0"/>
          </a:p>
          <a:p>
            <a:pPr lvl="1"/>
            <a:r>
              <a:rPr lang="ja-JP" altLang="en-US" dirty="0" smtClean="0"/>
              <a:t>それでも，回答の送信が求められるので，</a:t>
            </a:r>
            <a:r>
              <a:rPr lang="ja-JP" altLang="en-US" dirty="0" smtClean="0"/>
              <a:t>学生の授業への関与を高める効果</a:t>
            </a:r>
            <a:r>
              <a:rPr lang="ja-JP" altLang="en-US" dirty="0" smtClean="0"/>
              <a:t>があると考えている</a:t>
            </a:r>
            <a:r>
              <a:rPr lang="ja-JP" altLang="en-US" dirty="0" smtClean="0"/>
              <a:t>．</a:t>
            </a:r>
            <a:r>
              <a:rPr kumimoji="1" lang="ja-JP" altLang="en-US" dirty="0" smtClean="0"/>
              <a:t>ずっと</a:t>
            </a:r>
            <a:r>
              <a:rPr kumimoji="1" lang="ja-JP" altLang="en-US" dirty="0" smtClean="0"/>
              <a:t>寝ているわけには</a:t>
            </a:r>
            <a:r>
              <a:rPr kumimoji="1" lang="ja-JP" altLang="en-US" dirty="0" smtClean="0"/>
              <a:t>いかない．</a:t>
            </a:r>
            <a:endParaRPr kumimoji="1" lang="en-US" altLang="ja-JP" dirty="0" smtClean="0"/>
          </a:p>
          <a:p>
            <a:pPr lvl="1"/>
            <a:r>
              <a:rPr lang="ja-JP" altLang="en-US" dirty="0" smtClean="0"/>
              <a:t>自分が理解できなかったとき，周囲の学生も理解できていないのかどうかがわかる</a:t>
            </a:r>
            <a:r>
              <a:rPr lang="ja-JP" altLang="en-US" dirty="0" smtClean="0"/>
              <a:t>．</a:t>
            </a:r>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知識獲得が目的の大人数講義で，リアルタイムに学生の理解を評価できる方法を探求した．</a:t>
            </a:r>
            <a:endParaRPr lang="en-US" altLang="ja-JP" dirty="0" smtClean="0"/>
          </a:p>
          <a:p>
            <a:pPr lvl="1"/>
            <a:r>
              <a:rPr kumimoji="1" lang="ja-JP" altLang="en-US" dirty="0"/>
              <a:t>大人数</a:t>
            </a:r>
            <a:r>
              <a:rPr kumimoji="1" lang="ja-JP" altLang="en-US" dirty="0" smtClean="0"/>
              <a:t>講義で実施可能</a:t>
            </a:r>
            <a:endParaRPr kumimoji="1" lang="en-US" altLang="ja-JP" dirty="0" smtClean="0"/>
          </a:p>
          <a:p>
            <a:pPr lvl="1"/>
            <a:r>
              <a:rPr lang="ja-JP" altLang="en-US" dirty="0"/>
              <a:t>リアルタイム</a:t>
            </a:r>
            <a:r>
              <a:rPr lang="ja-JP" altLang="en-US" dirty="0" smtClean="0"/>
              <a:t>の評価が可能</a:t>
            </a:r>
            <a:endParaRPr lang="en-US" altLang="ja-JP" dirty="0" smtClean="0"/>
          </a:p>
          <a:p>
            <a:pPr lvl="1"/>
            <a:r>
              <a:rPr kumimoji="1" lang="ja-JP" altLang="en-US" dirty="0"/>
              <a:t>自由記述で</a:t>
            </a:r>
            <a:r>
              <a:rPr kumimoji="1" lang="ja-JP" altLang="en-US" dirty="0" smtClean="0"/>
              <a:t>の回答が可能</a:t>
            </a:r>
            <a:endParaRPr kumimoji="1" lang="en-US" altLang="ja-JP" dirty="0" smtClean="0"/>
          </a:p>
          <a:p>
            <a:pPr lvl="1"/>
            <a:r>
              <a:rPr kumimoji="1" lang="ja-JP" altLang="en-US" dirty="0" smtClean="0"/>
              <a:t>導入の手間がかからない</a:t>
            </a:r>
            <a:endParaRPr kumimoji="1" lang="en-US" altLang="ja-JP" dirty="0" smtClean="0"/>
          </a:p>
          <a:p>
            <a:r>
              <a:rPr lang="ja-JP" altLang="en-US" dirty="0" smtClean="0"/>
              <a:t>携帯端末から送信</a:t>
            </a:r>
            <a:r>
              <a:rPr lang="ja-JP" altLang="en-US" dirty="0" smtClean="0"/>
              <a:t>された自由記述を</a:t>
            </a:r>
            <a:r>
              <a:rPr lang="ja-JP" altLang="en-US" dirty="0" smtClean="0"/>
              <a:t>リアルタイムに分析することで，学生の理解を評価し，フィードバックを行うことができる．</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動機</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学生の理解状態をリアルタイムに把握し，事業進行の調整や学生へのフィードバックを行うことで，インタラクティブな講義を実現したい．しかし，</a:t>
            </a:r>
            <a:endParaRPr lang="en-US" altLang="ja-JP" dirty="0" smtClean="0"/>
          </a:p>
          <a:p>
            <a:pPr lvl="1"/>
            <a:r>
              <a:rPr lang="ja-JP" altLang="en-US" dirty="0" smtClean="0"/>
              <a:t>少人数講義のようなインタラクションは無理．</a:t>
            </a:r>
            <a:endParaRPr lang="en-US" altLang="ja-JP" dirty="0" smtClean="0"/>
          </a:p>
          <a:p>
            <a:pPr lvl="1"/>
            <a:r>
              <a:rPr lang="ja-JP" altLang="en-US" dirty="0" smtClean="0"/>
              <a:t>小テストでは，リアルタイムの理解把握は無理．</a:t>
            </a:r>
            <a:endParaRPr lang="en-US" altLang="ja-JP" dirty="0" smtClean="0"/>
          </a:p>
          <a:p>
            <a:pPr lvl="1"/>
            <a:r>
              <a:rPr lang="ja-JP" altLang="en-US" dirty="0" smtClean="0"/>
              <a:t>クリッカーは多肢選択テストしかできない．反応装置の配布や回収に手間がかかる．</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謝辞</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この論運で報告した実践を含め，携帯端末を活用した大学教育の研究に対して</a:t>
            </a:r>
            <a:r>
              <a:rPr lang="ja-JP" altLang="en-US" dirty="0" smtClean="0"/>
              <a:t>，科学研究費補助金の支援を受けています．</a:t>
            </a:r>
            <a:endParaRPr lang="en-US" altLang="ja-JP" dirty="0" smtClean="0"/>
          </a:p>
          <a:p>
            <a:pPr lvl="1"/>
            <a:r>
              <a:rPr kumimoji="1" lang="ja-JP" altLang="en-US" dirty="0" smtClean="0"/>
              <a:t>基盤</a:t>
            </a:r>
            <a:r>
              <a:rPr kumimoji="1" lang="ja-JP" altLang="en-US" dirty="0" smtClean="0"/>
              <a:t>研究 </a:t>
            </a:r>
            <a:r>
              <a:rPr kumimoji="1" lang="en-US" altLang="ja-JP" dirty="0" smtClean="0"/>
              <a:t>(C)</a:t>
            </a:r>
          </a:p>
          <a:p>
            <a:pPr lvl="1"/>
            <a:r>
              <a:rPr kumimoji="1" lang="ja-JP" altLang="en-US" dirty="0" smtClean="0"/>
              <a:t>課題番号：</a:t>
            </a:r>
            <a:r>
              <a:rPr kumimoji="1" lang="en-US" altLang="ja-JP" dirty="0" smtClean="0"/>
              <a:t>22500934</a:t>
            </a:r>
          </a:p>
          <a:p>
            <a:pPr lvl="1"/>
            <a:r>
              <a:rPr lang="ja-JP" altLang="en-US" dirty="0" smtClean="0"/>
              <a:t>研究代表者：寺尾敦</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目的</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知識獲得が目的の大人数講義で，リアルタイムに学生の理解を評価できる方法の探求．</a:t>
            </a:r>
            <a:endParaRPr kumimoji="1" lang="en-US" altLang="ja-JP" dirty="0" smtClean="0"/>
          </a:p>
          <a:p>
            <a:r>
              <a:rPr lang="ja-JP" altLang="en-US" dirty="0" smtClean="0"/>
              <a:t>条件</a:t>
            </a:r>
            <a:endParaRPr lang="en-US" altLang="ja-JP" dirty="0" smtClean="0"/>
          </a:p>
          <a:p>
            <a:pPr lvl="1"/>
            <a:r>
              <a:rPr kumimoji="1" lang="ja-JP" altLang="en-US" dirty="0"/>
              <a:t>大人数</a:t>
            </a:r>
            <a:r>
              <a:rPr kumimoji="1" lang="ja-JP" altLang="en-US" dirty="0" smtClean="0"/>
              <a:t>講義で実施可能</a:t>
            </a:r>
            <a:endParaRPr kumimoji="1" lang="en-US" altLang="ja-JP" dirty="0" smtClean="0"/>
          </a:p>
          <a:p>
            <a:pPr lvl="1"/>
            <a:r>
              <a:rPr lang="ja-JP" altLang="en-US" dirty="0"/>
              <a:t>リアルタイム</a:t>
            </a:r>
            <a:r>
              <a:rPr lang="ja-JP" altLang="en-US" dirty="0" smtClean="0"/>
              <a:t>の評価が可能</a:t>
            </a:r>
            <a:endParaRPr lang="en-US" altLang="ja-JP" dirty="0" smtClean="0"/>
          </a:p>
          <a:p>
            <a:pPr lvl="1"/>
            <a:r>
              <a:rPr kumimoji="1" lang="ja-JP" altLang="en-US" dirty="0"/>
              <a:t>自由記述で</a:t>
            </a:r>
            <a:r>
              <a:rPr kumimoji="1" lang="ja-JP" altLang="en-US" dirty="0" smtClean="0"/>
              <a:t>の回答が可能</a:t>
            </a:r>
            <a:endParaRPr kumimoji="1" lang="en-US" altLang="ja-JP" dirty="0" smtClean="0"/>
          </a:p>
          <a:p>
            <a:pPr lvl="1"/>
            <a:r>
              <a:rPr kumimoji="1" lang="ja-JP" altLang="en-US" dirty="0" smtClean="0"/>
              <a:t>導入の手間がかからない</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アイデア</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学生が所持する携帯端末を利用すればいいのではないか．</a:t>
            </a:r>
            <a:endParaRPr kumimoji="1" lang="en-US" altLang="ja-JP" dirty="0" smtClean="0"/>
          </a:p>
          <a:p>
            <a:pPr lvl="1"/>
            <a:r>
              <a:rPr lang="ja-JP" altLang="en-US" dirty="0" smtClean="0"/>
              <a:t>教員はウェブ（サーバ）に質問項目を用意</a:t>
            </a:r>
            <a:endParaRPr lang="en-US" altLang="ja-JP" dirty="0" smtClean="0"/>
          </a:p>
          <a:p>
            <a:pPr lvl="1"/>
            <a:r>
              <a:rPr kumimoji="1" lang="ja-JP" altLang="en-US" dirty="0" smtClean="0"/>
              <a:t>学生は携帯</a:t>
            </a:r>
            <a:r>
              <a:rPr kumimoji="1" lang="ja-JP" altLang="en-US" dirty="0"/>
              <a:t>端末</a:t>
            </a:r>
            <a:r>
              <a:rPr kumimoji="1" lang="ja-JP" altLang="en-US" dirty="0" smtClean="0"/>
              <a:t>からアクセスして回答</a:t>
            </a:r>
            <a:endParaRPr kumimoji="1" lang="en-US" altLang="ja-JP" dirty="0" smtClean="0"/>
          </a:p>
          <a:p>
            <a:pPr lvl="1"/>
            <a:r>
              <a:rPr kumimoji="1" lang="ja-JP" altLang="en-US" dirty="0" smtClean="0"/>
              <a:t>教員は回答データを参照あるいは分析して，学生の理解状態を把握．学生にフィードバック．</a:t>
            </a:r>
            <a:endParaRPr kumimoji="1" lang="en-US" altLang="ja-JP"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アイデア</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この方法は４つの条件を満たしている</a:t>
            </a:r>
            <a:endParaRPr lang="en-US" altLang="ja-JP" dirty="0" smtClean="0"/>
          </a:p>
          <a:p>
            <a:pPr lvl="1"/>
            <a:r>
              <a:rPr lang="ja-JP" altLang="en-US" dirty="0" smtClean="0"/>
              <a:t>大人数講義で実施可能：携帯端末を持つ受講者全員が参加できる．所持率は非常に高い．</a:t>
            </a:r>
            <a:endParaRPr lang="en-US" altLang="ja-JP" dirty="0" smtClean="0"/>
          </a:p>
          <a:p>
            <a:pPr lvl="1"/>
            <a:r>
              <a:rPr lang="ja-JP" altLang="en-US" dirty="0" smtClean="0"/>
              <a:t>リアルタイムの評価が可能：送信された回答にアクセスできれば，あとは評価方法の問題．</a:t>
            </a:r>
            <a:endParaRPr lang="en-US" altLang="ja-JP" dirty="0" smtClean="0"/>
          </a:p>
          <a:p>
            <a:pPr lvl="1"/>
            <a:r>
              <a:rPr lang="ja-JP" altLang="en-US" dirty="0" smtClean="0"/>
              <a:t>自由記述での回答が可能：学生は携帯メールの送信に慣れている．</a:t>
            </a:r>
            <a:endParaRPr lang="en-US" altLang="ja-JP" dirty="0" smtClean="0"/>
          </a:p>
          <a:p>
            <a:pPr lvl="1"/>
            <a:r>
              <a:rPr lang="ja-JP" altLang="en-US" dirty="0" smtClean="0"/>
              <a:t>導入の手間がかからない：学生が所持している携帯端末を利用．</a:t>
            </a:r>
            <a:endParaRPr lang="en-US" altLang="ja-JP"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システム</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携帯端末を利用して学生からの反応を得ることのできるシステムは，いくつか開発されている．</a:t>
            </a:r>
            <a:endParaRPr kumimoji="1" lang="en-US" altLang="ja-JP" dirty="0" smtClean="0"/>
          </a:p>
          <a:p>
            <a:pPr lvl="1"/>
            <a:r>
              <a:rPr lang="en-US" altLang="ja-JP" dirty="0" err="1" smtClean="0"/>
              <a:t>Moodle</a:t>
            </a:r>
            <a:r>
              <a:rPr lang="en-US" altLang="ja-JP" dirty="0" smtClean="0"/>
              <a:t> for Mobiles</a:t>
            </a:r>
          </a:p>
          <a:p>
            <a:pPr lvl="1"/>
            <a:r>
              <a:rPr lang="ja-JP" altLang="en-US" dirty="0" smtClean="0"/>
              <a:t>簡易調査作成システム（水野・清河，</a:t>
            </a:r>
            <a:r>
              <a:rPr lang="en-US" altLang="ja-JP" dirty="0" smtClean="0"/>
              <a:t>2009</a:t>
            </a:r>
            <a:r>
              <a:rPr lang="ja-JP" altLang="en-US" dirty="0" smtClean="0"/>
              <a:t>）</a:t>
            </a:r>
            <a:endParaRPr lang="en-US" altLang="ja-JP" dirty="0" smtClean="0"/>
          </a:p>
          <a:p>
            <a:pPr lvl="1"/>
            <a:r>
              <a:rPr kumimoji="1" lang="en-US" altLang="ja-JP" dirty="0" smtClean="0"/>
              <a:t>C-Learning </a:t>
            </a:r>
            <a:r>
              <a:rPr kumimoji="1" lang="ja-JP" altLang="en-US" dirty="0" smtClean="0"/>
              <a:t>（株式会社ネットマン）</a:t>
            </a:r>
            <a:endParaRPr kumimoji="1"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自由記述回答の即時評価</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自由記述回答データにアクセスしたあと，どのような分析・評価が可能だろうか？</a:t>
            </a:r>
            <a:endParaRPr lang="en-US" altLang="ja-JP" dirty="0" smtClean="0"/>
          </a:p>
          <a:p>
            <a:pPr lvl="1"/>
            <a:r>
              <a:rPr lang="ja-JP" altLang="en-US" dirty="0" smtClean="0"/>
              <a:t>講義中に，即時に実施できる方法</a:t>
            </a:r>
            <a:endParaRPr lang="en-US" altLang="ja-JP" dirty="0" smtClean="0"/>
          </a:p>
          <a:p>
            <a:r>
              <a:rPr lang="ja-JP" altLang="en-US" dirty="0" smtClean="0"/>
              <a:t>テキストマイニングを利用して，学生の理解変化を評価し，フィードバックすることを試みた．</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参加者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青山学院大学社会情報学部で</a:t>
            </a:r>
            <a:r>
              <a:rPr kumimoji="1" lang="en-US" altLang="ja-JP" dirty="0" smtClean="0"/>
              <a:t>2009</a:t>
            </a:r>
            <a:r>
              <a:rPr kumimoji="1" lang="ja-JP" altLang="en-US" dirty="0" smtClean="0"/>
              <a:t>年７月２日に行われた「社会情報入門 </a:t>
            </a:r>
            <a:r>
              <a:rPr kumimoji="1" lang="en-US" altLang="ja-JP" dirty="0" smtClean="0">
                <a:latin typeface="Times New Roman" pitchFamily="18" charset="0"/>
                <a:cs typeface="Times New Roman" pitchFamily="18" charset="0"/>
              </a:rPr>
              <a:t>I </a:t>
            </a:r>
            <a:r>
              <a:rPr kumimoji="1" lang="ja-JP" altLang="en-US" dirty="0" smtClean="0"/>
              <a:t>」への出席者</a:t>
            </a:r>
            <a:r>
              <a:rPr kumimoji="1" lang="en-US" altLang="ja-JP" dirty="0" smtClean="0"/>
              <a:t>117</a:t>
            </a:r>
            <a:r>
              <a:rPr kumimoji="1" lang="ja-JP" altLang="en-US" dirty="0" smtClean="0"/>
              <a:t>名．</a:t>
            </a:r>
            <a:endParaRPr kumimoji="1" lang="en-US" altLang="ja-JP" dirty="0" smtClean="0"/>
          </a:p>
          <a:p>
            <a:pPr lvl="1"/>
            <a:r>
              <a:rPr kumimoji="1" lang="ja-JP" altLang="en-US" dirty="0" smtClean="0"/>
              <a:t>１年生の必修科目</a:t>
            </a:r>
            <a:endParaRPr kumimoji="1" lang="en-US" altLang="ja-JP" dirty="0" smtClean="0"/>
          </a:p>
          <a:p>
            <a:pPr lvl="1"/>
            <a:r>
              <a:rPr lang="ja-JP" altLang="en-US" dirty="0" smtClean="0"/>
              <a:t>オムニバス科目</a:t>
            </a:r>
            <a:endParaRPr lang="en-US" altLang="ja-JP" dirty="0" smtClean="0"/>
          </a:p>
          <a:p>
            <a:pPr lvl="1"/>
            <a:r>
              <a:rPr kumimoji="1" lang="ja-JP" altLang="en-US" dirty="0" smtClean="0"/>
              <a:t>履修登録</a:t>
            </a:r>
            <a:r>
              <a:rPr kumimoji="1" lang="en-US" altLang="ja-JP" dirty="0" smtClean="0"/>
              <a:t>120</a:t>
            </a:r>
            <a:r>
              <a:rPr kumimoji="1" lang="ja-JP" altLang="en-US" dirty="0" smtClean="0"/>
              <a:t>名</a:t>
            </a:r>
            <a:r>
              <a:rPr lang="ja-JP" altLang="en-US" dirty="0" smtClean="0"/>
              <a:t>（再履修の２年生</a:t>
            </a:r>
            <a:r>
              <a:rPr lang="en-US" altLang="ja-JP" dirty="0" smtClean="0"/>
              <a:t>13</a:t>
            </a:r>
            <a:r>
              <a:rPr lang="ja-JP" altLang="en-US" dirty="0" smtClean="0"/>
              <a:t>名を含む）</a:t>
            </a:r>
            <a:endParaRPr kumimoji="1" lang="en-US" altLang="ja-JP" dirty="0" smtClean="0"/>
          </a:p>
          <a:p>
            <a:pPr lvl="1"/>
            <a:r>
              <a:rPr lang="en-US" altLang="ja-JP" dirty="0" smtClean="0"/>
              <a:t>7</a:t>
            </a:r>
            <a:r>
              <a:rPr lang="ja-JP" altLang="en-US" dirty="0" smtClean="0"/>
              <a:t>月</a:t>
            </a:r>
            <a:r>
              <a:rPr lang="en-US" altLang="ja-JP" dirty="0" smtClean="0"/>
              <a:t>2</a:t>
            </a:r>
            <a:r>
              <a:rPr lang="ja-JP" altLang="en-US" dirty="0" smtClean="0"/>
              <a:t>日の授業者は寺尾</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1540</Words>
  <Application>Microsoft Office PowerPoint</Application>
  <PresentationFormat>画面に合わせる (4:3)</PresentationFormat>
  <Paragraphs>124</Paragraphs>
  <Slides>30</Slides>
  <Notes>0</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Office テーマ</vt:lpstr>
      <vt:lpstr>テキストマイニングを利用した 授業理解の即時フィードバック</vt:lpstr>
      <vt:lpstr>動機</vt:lpstr>
      <vt:lpstr>動機</vt:lpstr>
      <vt:lpstr>目的</vt:lpstr>
      <vt:lpstr>アイデア</vt:lpstr>
      <vt:lpstr>アイデア</vt:lpstr>
      <vt:lpstr>システム</vt:lpstr>
      <vt:lpstr>自由記述回答の即時評価</vt:lpstr>
      <vt:lpstr>参加者</vt:lpstr>
      <vt:lpstr>手続き</vt:lpstr>
      <vt:lpstr>手続き</vt:lpstr>
      <vt:lpstr>手続き</vt:lpstr>
      <vt:lpstr>４つの観点と期待された回答</vt:lpstr>
      <vt:lpstr>４つの観点と期待された回答</vt:lpstr>
      <vt:lpstr>質問への回答画面（iPhone）</vt:lpstr>
      <vt:lpstr>結果：プレ質問への回答</vt:lpstr>
      <vt:lpstr>スライド 17</vt:lpstr>
      <vt:lpstr>結果：プレ質問への回答</vt:lpstr>
      <vt:lpstr>スライド 19</vt:lpstr>
      <vt:lpstr>結果：理解変化の把握</vt:lpstr>
      <vt:lpstr>結果：理解変化の把握</vt:lpstr>
      <vt:lpstr>観点１からの回答を プレ質問への回答と比較</vt:lpstr>
      <vt:lpstr>観点２からの回答を 観点１からの回答と比較</vt:lpstr>
      <vt:lpstr>観点３からの回答を 観点２からの回答と比較</vt:lpstr>
      <vt:lpstr>観点４からの回答を 観点３からの回答と比較</vt:lpstr>
      <vt:lpstr>考察</vt:lpstr>
      <vt:lpstr>問題点</vt:lpstr>
      <vt:lpstr>問題点</vt:lpstr>
      <vt:lpstr>まとめ</vt:lpstr>
      <vt:lpstr>謝辞</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テキストマイニングを利用した 授業理解の即時フィードバック</dc:title>
  <dc:creator>Atsushi</dc:creator>
  <cp:lastModifiedBy>Atsushi</cp:lastModifiedBy>
  <cp:revision>19</cp:revision>
  <dcterms:created xsi:type="dcterms:W3CDTF">2011-09-10T03:41:05Z</dcterms:created>
  <dcterms:modified xsi:type="dcterms:W3CDTF">2011-09-11T03:54:24Z</dcterms:modified>
</cp:coreProperties>
</file>