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62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58" r:id="rId15"/>
    <p:sldId id="25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A0C5-7AB4-4DE9-8F94-E9F73D7D851E}" type="datetimeFigureOut">
              <a:rPr kumimoji="1" lang="ja-JP" altLang="en-US" smtClean="0"/>
              <a:t>2011/7/23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285D-A9A8-48FD-A782-14B4988D145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（変形）３</a:t>
            </a:r>
            <a:r>
              <a:rPr lang="ja-JP" altLang="en-US" dirty="0"/>
              <a:t>囚人問題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/>
            <a:r>
              <a:rPr kumimoji="1" lang="ja-JP" altLang="en-US" dirty="0" smtClean="0"/>
              <a:t>３人の囚人Ａ，Ｂ，Ｃがいて，１人が釈放され，２人が処刑される．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それぞれの釈放確率は，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1/2</a:t>
            </a:r>
            <a:r>
              <a:rPr kumimoji="1" lang="ja-JP" altLang="en-US" dirty="0" err="1" smtClean="0"/>
              <a:t>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誰が処刑されるか知っている看守に対し，囚人Ａが，「ＢとＣのうち，処刑される１人の名前を教えてくれないか」と頼む．</a:t>
            </a:r>
            <a:endParaRPr kumimoji="1" lang="en-US" altLang="ja-JP" dirty="0" smtClean="0"/>
          </a:p>
          <a:p>
            <a:pPr indent="-457200"/>
            <a:r>
              <a:rPr lang="ja-JP" altLang="en-US" dirty="0"/>
              <a:t>看守</a:t>
            </a:r>
            <a:r>
              <a:rPr lang="ja-JP" altLang="en-US" dirty="0" smtClean="0"/>
              <a:t>は「Ｂは処刑される」と答えた．</a:t>
            </a:r>
            <a:endParaRPr lang="en-US" altLang="ja-JP" dirty="0" smtClean="0"/>
          </a:p>
          <a:p>
            <a:pPr indent="-457200"/>
            <a:r>
              <a:rPr kumimoji="1" lang="ja-JP" altLang="en-US" dirty="0" smtClean="0"/>
              <a:t>Ａの釈放される確率はいくらか？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827584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7584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27584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9792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9792" y="52292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1403648" y="2708920"/>
          <a:ext cx="468335" cy="844923"/>
        </p:xfrm>
        <a:graphic>
          <a:graphicData uri="http://schemas.openxmlformats.org/presentationml/2006/ole">
            <p:oleObj spid="_x0000_s2050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07704" y="3573016"/>
          <a:ext cx="468313" cy="846138"/>
        </p:xfrm>
        <a:graphic>
          <a:graphicData uri="http://schemas.openxmlformats.org/presentationml/2006/ole">
            <p:oleObj spid="_x0000_s2051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79712" y="4365104"/>
          <a:ext cx="468313" cy="846138"/>
        </p:xfrm>
        <a:graphic>
          <a:graphicData uri="http://schemas.openxmlformats.org/presentationml/2006/ole">
            <p:oleObj spid="_x0000_s2052" name="数式" r:id="rId5" imgW="152280" imgH="393480" progId="Equation.3">
              <p:embed/>
            </p:oleObj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3707904" y="227687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48064" y="5229200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6056" y="2132856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779912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851920" y="41490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707904" y="2924944"/>
            <a:ext cx="1215752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076056" y="2996952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6056" y="4005064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067944" y="1772816"/>
          <a:ext cx="468312" cy="846138"/>
        </p:xfrm>
        <a:graphic>
          <a:graphicData uri="http://schemas.openxmlformats.org/presentationml/2006/ole">
            <p:oleObj spid="_x0000_s2053" name="数式" r:id="rId6" imgW="15228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427984" y="2636912"/>
          <a:ext cx="468312" cy="846138"/>
        </p:xfrm>
        <a:graphic>
          <a:graphicData uri="http://schemas.openxmlformats.org/presentationml/2006/ole">
            <p:oleObj spid="_x0000_s2054" name="数式" r:id="rId7" imgW="152280" imgH="393480" progId="Equation.3">
              <p:embed/>
            </p:oleObj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4283968" y="37170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1920" y="486916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graphicFrame>
        <p:nvGraphicFramePr>
          <p:cNvPr id="33" name="オブジェクト 32"/>
          <p:cNvGraphicFramePr>
            <a:graphicFrameLocks noChangeAspect="1"/>
          </p:cNvGraphicFramePr>
          <p:nvPr/>
        </p:nvGraphicFramePr>
        <p:xfrm>
          <a:off x="7740352" y="1844824"/>
          <a:ext cx="792088" cy="846715"/>
        </p:xfrm>
        <a:graphic>
          <a:graphicData uri="http://schemas.openxmlformats.org/presentationml/2006/ole">
            <p:oleObj spid="_x0000_s2055" name="数式" r:id="rId8" imgW="36828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740352" y="2852936"/>
          <a:ext cx="792163" cy="847725"/>
        </p:xfrm>
        <a:graphic>
          <a:graphicData uri="http://schemas.openxmlformats.org/presentationml/2006/ole">
            <p:oleObj spid="_x0000_s2056" name="数式" r:id="rId9" imgW="368280" imgH="393480" progId="Equation.3">
              <p:embed/>
            </p:oleObj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/>
        </p:nvGraphicFramePr>
        <p:xfrm>
          <a:off x="7740352" y="3861048"/>
          <a:ext cx="662806" cy="821879"/>
        </p:xfrm>
        <a:graphic>
          <a:graphicData uri="http://schemas.openxmlformats.org/presentationml/2006/ole">
            <p:oleObj spid="_x0000_s2057" name="数式" r:id="rId10" imgW="317160" imgH="393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884368" y="5013176"/>
          <a:ext cx="661988" cy="822325"/>
        </p:xfrm>
        <a:graphic>
          <a:graphicData uri="http://schemas.openxmlformats.org/presentationml/2006/ole">
            <p:oleObj spid="_x0000_s2058" name="数式" r:id="rId11" imgW="317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ルーレット図（未完成）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3501008"/>
          <a:ext cx="468313" cy="846138"/>
        </p:xfrm>
        <a:graphic>
          <a:graphicData uri="http://schemas.openxmlformats.org/presentationml/2006/ole">
            <p:oleObj spid="_x0000_s3074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932040" y="249289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88224" y="2276872"/>
          <a:ext cx="468313" cy="846137"/>
        </p:xfrm>
        <a:graphic>
          <a:graphicData uri="http://schemas.openxmlformats.org/presentationml/2006/ole">
            <p:oleObj spid="_x0000_s3075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3076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486916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4581128"/>
          <a:ext cx="468313" cy="846138"/>
        </p:xfrm>
        <a:graphic>
          <a:graphicData uri="http://schemas.openxmlformats.org/presentationml/2006/ole">
            <p:oleObj spid="_x0000_s4098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724128" y="3645024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308304" y="3356992"/>
          <a:ext cx="468313" cy="846137"/>
        </p:xfrm>
        <a:graphic>
          <a:graphicData uri="http://schemas.openxmlformats.org/presentationml/2006/ole">
            <p:oleObj spid="_x0000_s4099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4100" name="数式" r:id="rId5" imgW="152280" imgH="393480" progId="Equation.3">
              <p:embed/>
            </p:oleObj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3528" y="2348880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55576" y="3212976"/>
          <a:ext cx="661987" cy="822325"/>
        </p:xfrm>
        <a:graphic>
          <a:graphicData uri="http://schemas.openxmlformats.org/presentationml/2006/ole">
            <p:oleObj spid="_x0000_s4101" name="数式" r:id="rId6" imgW="317160" imgH="393480" progId="Equation.3">
              <p:embed/>
            </p:oleObj>
          </a:graphicData>
        </a:graphic>
      </p:graphicFrame>
      <p:cxnSp>
        <p:nvCxnSpPr>
          <p:cNvPr id="18" name="直線コネクタ 17"/>
          <p:cNvCxnSpPr/>
          <p:nvPr/>
        </p:nvCxnSpPr>
        <p:spPr>
          <a:xfrm>
            <a:off x="3707904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419872" y="3212976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203848" y="328498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059832" y="3429000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915816" y="3645024"/>
            <a:ext cx="108012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43808" y="3861048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771800" y="4077072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699792" y="4365104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699792" y="4653136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771800" y="4941168"/>
            <a:ext cx="12961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1907704" y="3501008"/>
            <a:ext cx="1512168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9" idx="7"/>
          </p:cNvCxnSpPr>
          <p:nvPr/>
        </p:nvCxnSpPr>
        <p:spPr>
          <a:xfrm rot="16200000" flipH="1" flipV="1">
            <a:off x="4154562" y="3353808"/>
            <a:ext cx="1068694" cy="109791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4499992" y="34290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>
            <a:off x="4175956" y="346500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5400000">
            <a:off x="3851920" y="357301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932040" y="1700808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436096" y="2492896"/>
          <a:ext cx="792163" cy="847725"/>
        </p:xfrm>
        <a:graphic>
          <a:graphicData uri="http://schemas.openxmlformats.org/presentationml/2006/ole">
            <p:oleObj spid="_x0000_s4102" name="数式" r:id="rId7" imgW="368280" imgH="393480" progId="Equation.3">
              <p:embed/>
            </p:oleObj>
          </a:graphicData>
        </a:graphic>
      </p:graphicFrame>
      <p:cxnSp>
        <p:nvCxnSpPr>
          <p:cNvPr id="48" name="直線矢印コネクタ 47"/>
          <p:cNvCxnSpPr/>
          <p:nvPr/>
        </p:nvCxnSpPr>
        <p:spPr>
          <a:xfrm rot="5400000">
            <a:off x="4203576" y="2645296"/>
            <a:ext cx="1016496" cy="711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表１　２つの課題での成績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３囚人＋完全な図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くじびき</a:t>
                      </a:r>
                      <a:endParaRPr kumimoji="1" lang="ja-JP" altLang="en-US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/>
                        <a:t>樹形図</a:t>
                      </a:r>
                      <a:endParaRPr kumimoji="1" lang="ja-JP" altLang="en-US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ルーレット図</a:t>
                      </a:r>
                      <a:endParaRPr kumimoji="1" lang="ja-JP" altLang="en-US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13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36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52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３囚人問題でのパフォーマンス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１回目のチャレンジ（</a:t>
            </a:r>
            <a:r>
              <a:rPr lang="ja-JP" altLang="en-US" dirty="0" smtClean="0">
                <a:solidFill>
                  <a:srgbClr val="FF0000"/>
                </a:solidFill>
              </a:rPr>
              <a:t>不完全な図提示</a:t>
            </a:r>
            <a:r>
              <a:rPr lang="ja-JP" altLang="en-US" dirty="0" smtClean="0"/>
              <a:t>）では，樹形図群の</a:t>
            </a:r>
            <a:r>
              <a:rPr lang="ja-JP" altLang="en-US" dirty="0" smtClean="0">
                <a:solidFill>
                  <a:srgbClr val="FF0000"/>
                </a:solidFill>
              </a:rPr>
              <a:t>１名のみが正解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lang="ja-JP" altLang="en-US" dirty="0"/>
              <a:t>２回目</a:t>
            </a:r>
            <a:r>
              <a:rPr lang="ja-JP" altLang="en-US" dirty="0" smtClean="0"/>
              <a:t>のチャレンジ（</a:t>
            </a:r>
            <a:r>
              <a:rPr lang="ja-JP" altLang="en-US" dirty="0" smtClean="0">
                <a:solidFill>
                  <a:srgbClr val="FF0000"/>
                </a:solidFill>
              </a:rPr>
              <a:t>完全な図提示</a:t>
            </a:r>
            <a:r>
              <a:rPr lang="ja-JP" altLang="en-US" dirty="0" smtClean="0"/>
              <a:t>）での正答率は３１％．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くじびき課題</a:t>
            </a:r>
            <a:r>
              <a:rPr lang="ja-JP" altLang="en-US" u="sng" dirty="0" smtClean="0">
                <a:solidFill>
                  <a:srgbClr val="FF0000"/>
                </a:solidFill>
              </a:rPr>
              <a:t>正答者</a:t>
            </a:r>
            <a:r>
              <a:rPr lang="ja-JP" altLang="en-US" dirty="0" smtClean="0">
                <a:solidFill>
                  <a:srgbClr val="FF0000"/>
                </a:solidFill>
              </a:rPr>
              <a:t>では５７％．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u="sng" dirty="0">
                <a:solidFill>
                  <a:srgbClr val="FF0000"/>
                </a:solidFill>
              </a:rPr>
              <a:t>不正解者</a:t>
            </a:r>
            <a:r>
              <a:rPr lang="ja-JP" altLang="en-US" dirty="0">
                <a:solidFill>
                  <a:srgbClr val="FF0000"/>
                </a:solidFill>
              </a:rPr>
              <a:t>で</a:t>
            </a:r>
            <a:r>
              <a:rPr lang="ja-JP" altLang="en-US" dirty="0" smtClean="0">
                <a:solidFill>
                  <a:srgbClr val="FF0000"/>
                </a:solidFill>
              </a:rPr>
              <a:t>は１３％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１６名の</a:t>
            </a:r>
            <a:r>
              <a:rPr lang="ja-JP" altLang="en-US" dirty="0" smtClean="0"/>
              <a:t>正解者のうち，１２名（７５％）はくじびき課題での正解者．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ベイズの定理を使って基本的な課題に正解するスキルを獲得し，完成された図が提示されれば，３囚人問題に正解することができる．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正答率</a:t>
            </a:r>
            <a:r>
              <a:rPr lang="ja-JP" altLang="en-US" dirty="0" smtClean="0"/>
              <a:t>は６０％に近い．先行</a:t>
            </a:r>
            <a:r>
              <a:rPr lang="ja-JP" altLang="en-US" dirty="0" smtClean="0"/>
              <a:t>研究および出発点データでの（ほぼ）０％の正答率に</a:t>
            </a:r>
            <a:r>
              <a:rPr lang="ja-JP" altLang="en-US" dirty="0" smtClean="0"/>
              <a:t>比べれば，非常に高い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kumimoji="1" lang="ja-JP" altLang="en-US" dirty="0" smtClean="0"/>
              <a:t>ベイズの定理を使用するスキルがあっても，完全な図なしでは３囚人問題に正解できない．これは問題表象構成の困難を示す．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未完成の図にはない，尤度の表象が困難</a:t>
            </a:r>
            <a:r>
              <a:rPr lang="ja-JP" altLang="en-US" sz="1900" dirty="0" smtClean="0"/>
              <a:t>（市川，</a:t>
            </a:r>
            <a:r>
              <a:rPr lang="en-US" altLang="ja-JP" sz="1900" dirty="0" smtClean="0"/>
              <a:t>1988</a:t>
            </a:r>
            <a:r>
              <a:rPr lang="ja-JP" altLang="en-US" sz="1900" dirty="0" smtClean="0"/>
              <a:t>；井原；</a:t>
            </a:r>
            <a:r>
              <a:rPr lang="en-US" altLang="ja-JP" sz="1900" dirty="0" smtClean="0"/>
              <a:t>1988</a:t>
            </a:r>
            <a:r>
              <a:rPr lang="ja-JP" altLang="en-US" sz="1900" dirty="0" smtClean="0"/>
              <a:t>）</a:t>
            </a:r>
            <a:endParaRPr kumimoji="1" lang="ja-JP" alt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３囚人問題の難しさ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多くの先行研究</a:t>
            </a:r>
            <a:r>
              <a:rPr lang="ja-JP" altLang="en-US" dirty="0" smtClean="0"/>
              <a:t>で，正解者はほとんどいない．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さらに，正解</a:t>
            </a:r>
            <a:r>
              <a:rPr lang="ja-JP" altLang="en-US" dirty="0" smtClean="0"/>
              <a:t>をきいても</a:t>
            </a:r>
            <a:r>
              <a:rPr lang="ja-JP" altLang="en-US" dirty="0" smtClean="0"/>
              <a:t>納得できない．</a:t>
            </a:r>
            <a:endParaRPr lang="en-US" altLang="ja-JP" dirty="0" smtClean="0"/>
          </a:p>
          <a:p>
            <a:r>
              <a:rPr lang="ja-JP" altLang="en-US" dirty="0" smtClean="0"/>
              <a:t>ベイズ</a:t>
            </a:r>
            <a:r>
              <a:rPr lang="ja-JP" altLang="en-US" dirty="0" smtClean="0"/>
              <a:t>の定理を学習し，「ベイズ型くじびき課題」への正答率が上がった後（</a:t>
            </a:r>
            <a:r>
              <a:rPr lang="en-US" altLang="ja-JP" dirty="0" smtClean="0"/>
              <a:t>54.4%</a:t>
            </a:r>
            <a:r>
              <a:rPr lang="ja-JP" altLang="en-US" dirty="0" smtClean="0"/>
              <a:t>）でも，３囚人問題での正答率は０％だった．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2009</a:t>
            </a:r>
            <a:r>
              <a:rPr lang="ja-JP" altLang="en-US" sz="2400" dirty="0" smtClean="0"/>
              <a:t>年</a:t>
            </a:r>
            <a:r>
              <a:rPr lang="ja-JP" altLang="en-US" sz="2400" dirty="0" smtClean="0"/>
              <a:t>の教育心理学会</a:t>
            </a:r>
            <a:r>
              <a:rPr lang="ja-JP" altLang="en-US" sz="2400" dirty="0" smtClean="0"/>
              <a:t>に</a:t>
            </a:r>
            <a:r>
              <a:rPr lang="ja-JP" altLang="en-US" sz="2400" dirty="0" smtClean="0"/>
              <a:t>報告した実験での，未発表データ）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ベイズ型くじ引き課題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ja-JP" altLang="en-US" dirty="0" smtClean="0"/>
              <a:t>くじびき遊びをします．くじ袋の中には，白箱と黒箱がひとつずつ入っています．白箱の中には赤いボール２個と青いボール１個，黒箱の中には赤いボール１個と青いボール１個が入っています．箱もボールもそれぞれ同形同大で，触っただけでは区別できません．袋の中の箱もその中のボールもよく混ぜてから，袋の中を見ないで手を入れ，まず箱をひとつ選び，さらに，選んだ箱の中から，箱の中を見ないで手を入れボール（くじ）をひとつ選びます．取り出したボールが赤なら当たりで，青ならはずれです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1640" y="1268760"/>
            <a:ext cx="6192688" cy="4032448"/>
            <a:chOff x="3710" y="4602"/>
            <a:chExt cx="6960" cy="3278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4875" y="5430"/>
              <a:ext cx="2100" cy="1830"/>
            </a:xfrm>
            <a:prstGeom prst="cube">
              <a:avLst>
                <a:gd name="adj" fmla="val 25000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7440" y="5430"/>
              <a:ext cx="2100" cy="183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100" y="651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670" y="610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7515" y="597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8415" y="618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7860" y="661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710" y="4602"/>
              <a:ext cx="6960" cy="3278"/>
            </a:xfrm>
            <a:custGeom>
              <a:avLst/>
              <a:gdLst/>
              <a:ahLst/>
              <a:cxnLst>
                <a:cxn ang="0">
                  <a:pos x="1840" y="63"/>
                </a:cxn>
                <a:cxn ang="0">
                  <a:pos x="2365" y="573"/>
                </a:cxn>
                <a:cxn ang="0">
                  <a:pos x="1030" y="828"/>
                </a:cxn>
                <a:cxn ang="0">
                  <a:pos x="850" y="2973"/>
                </a:cxn>
                <a:cxn ang="0">
                  <a:pos x="6130" y="2658"/>
                </a:cxn>
                <a:cxn ang="0">
                  <a:pos x="5830" y="363"/>
                </a:cxn>
                <a:cxn ang="0">
                  <a:pos x="3025" y="483"/>
                </a:cxn>
                <a:cxn ang="0">
                  <a:pos x="2425" y="78"/>
                </a:cxn>
              </a:cxnLst>
              <a:rect l="0" t="0" r="r" b="b"/>
              <a:pathLst>
                <a:path w="6960" h="3278">
                  <a:moveTo>
                    <a:pt x="1840" y="63"/>
                  </a:moveTo>
                  <a:cubicBezTo>
                    <a:pt x="2170" y="254"/>
                    <a:pt x="2500" y="446"/>
                    <a:pt x="2365" y="573"/>
                  </a:cubicBezTo>
                  <a:cubicBezTo>
                    <a:pt x="2230" y="700"/>
                    <a:pt x="1282" y="428"/>
                    <a:pt x="1030" y="828"/>
                  </a:cubicBezTo>
                  <a:cubicBezTo>
                    <a:pt x="778" y="1228"/>
                    <a:pt x="0" y="2668"/>
                    <a:pt x="850" y="2973"/>
                  </a:cubicBezTo>
                  <a:cubicBezTo>
                    <a:pt x="1700" y="3278"/>
                    <a:pt x="5300" y="3093"/>
                    <a:pt x="6130" y="2658"/>
                  </a:cubicBezTo>
                  <a:cubicBezTo>
                    <a:pt x="6960" y="2223"/>
                    <a:pt x="6348" y="726"/>
                    <a:pt x="5830" y="363"/>
                  </a:cubicBezTo>
                  <a:cubicBezTo>
                    <a:pt x="5312" y="0"/>
                    <a:pt x="3592" y="530"/>
                    <a:pt x="3025" y="483"/>
                  </a:cubicBezTo>
                  <a:cubicBezTo>
                    <a:pt x="2458" y="436"/>
                    <a:pt x="2530" y="153"/>
                    <a:pt x="2425" y="7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３囚人問題の解決援助を行い，高い正答率を達成することで，３囚人問題の難しさがどこにあるのかを明らかにする．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高い正答率を達成した先行研究なし．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ベイズの定理を授業で学習．先行研究での参加者のほとんどはベイズの定理を知らない．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昨年度発表した実験で，解決を援助するために図を提示．図の説明を加えて追試．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参加者：青山学院</a:t>
            </a:r>
            <a:r>
              <a:rPr lang="ja-JP" altLang="en-US" dirty="0" smtClean="0"/>
              <a:t>大学社会情報学部での１年生必修科目「統計入門</a:t>
            </a:r>
            <a:r>
              <a:rPr lang="ja-JP" altLang="en-US" dirty="0" smtClean="0"/>
              <a:t>」の受講者</a:t>
            </a:r>
            <a:r>
              <a:rPr lang="en-US" altLang="ja-JP" dirty="0" smtClean="0"/>
              <a:t>52</a:t>
            </a:r>
            <a:r>
              <a:rPr lang="ja-JP" altLang="en-US" dirty="0" smtClean="0"/>
              <a:t>名</a:t>
            </a:r>
            <a:r>
              <a:rPr lang="en-US" altLang="ja-JP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手続き：</a:t>
            </a:r>
            <a:r>
              <a:rPr kumimoji="1" lang="ja-JP" altLang="en-US" dirty="0" smtClean="0"/>
              <a:t>確率</a:t>
            </a:r>
            <a:r>
              <a:rPr kumimoji="1" lang="ja-JP" altLang="en-US" dirty="0"/>
              <a:t>についての</a:t>
            </a:r>
            <a:r>
              <a:rPr kumimoji="1" lang="ja-JP" altLang="en-US" dirty="0" smtClean="0"/>
              <a:t>授業を２週にわたって実施．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411760" y="2492896"/>
            <a:ext cx="5786478" cy="1428760"/>
            <a:chOff x="2428860" y="3429000"/>
            <a:chExt cx="5786478" cy="1428760"/>
          </a:xfrm>
        </p:grpSpPr>
        <p:sp>
          <p:nvSpPr>
            <p:cNvPr id="4" name="正方形/長方形 3"/>
            <p:cNvSpPr/>
            <p:nvPr/>
          </p:nvSpPr>
          <p:spPr>
            <a:xfrm>
              <a:off x="3714744" y="3429000"/>
              <a:ext cx="3214710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</a:t>
              </a:r>
              <a:r>
                <a:rPr lang="ja-JP" altLang="en-US" sz="2400" dirty="0"/>
                <a:t>加法</a:t>
              </a:r>
              <a:r>
                <a:rPr lang="ja-JP" altLang="en-US" sz="2400" dirty="0" smtClean="0"/>
                <a:t>定理・乗法定理</a:t>
              </a:r>
              <a:r>
                <a:rPr kumimoji="1" lang="ja-JP" altLang="en-US" sz="2400" dirty="0" smtClean="0"/>
                <a:t>）</a:t>
              </a:r>
              <a:endParaRPr kumimoji="1" lang="en-US" altLang="ja-JP" sz="2400" dirty="0" smtClean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428860" y="3429000"/>
              <a:ext cx="1285884" cy="14287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929454" y="3429000"/>
              <a:ext cx="1285884" cy="14287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411760" y="4221088"/>
            <a:ext cx="5786478" cy="1428760"/>
            <a:chOff x="2428860" y="5072074"/>
            <a:chExt cx="5786478" cy="1428760"/>
          </a:xfrm>
        </p:grpSpPr>
        <p:sp>
          <p:nvSpPr>
            <p:cNvPr id="5" name="正方形/長方形 4"/>
            <p:cNvSpPr/>
            <p:nvPr/>
          </p:nvSpPr>
          <p:spPr>
            <a:xfrm>
              <a:off x="2428860" y="5072074"/>
              <a:ext cx="4500594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（ベイズの定理）</a:t>
              </a:r>
              <a:endParaRPr kumimoji="1" lang="en-US" altLang="ja-JP" sz="2400" dirty="0" smtClean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929454" y="5072074"/>
              <a:ext cx="1285884" cy="14287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971600" y="2852936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第１週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09120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第２週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9752" y="2492896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64288" y="2492896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80312" y="4221088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6" y="5373216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３囚人（１）</a:t>
            </a:r>
            <a:endParaRPr kumimoji="1" lang="ja-JP" altLang="en-US" sz="28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76256" y="6021288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３囚人（２）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３囚人問題では，参加者は２群に分かれた．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樹形図群</a:t>
            </a:r>
            <a:r>
              <a:rPr lang="en-US" altLang="ja-JP" dirty="0" smtClean="0"/>
              <a:t>25</a:t>
            </a:r>
            <a:r>
              <a:rPr lang="ja-JP" altLang="en-US" dirty="0" smtClean="0"/>
              <a:t>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ルーレット群</a:t>
            </a:r>
            <a:r>
              <a:rPr lang="en-US" altLang="ja-JP" dirty="0" smtClean="0"/>
              <a:t>27</a:t>
            </a:r>
            <a:r>
              <a:rPr lang="ja-JP" altLang="en-US" dirty="0" smtClean="0"/>
              <a:t>名</a:t>
            </a:r>
            <a:endParaRPr lang="en-US" altLang="ja-JP" dirty="0" smtClean="0"/>
          </a:p>
          <a:p>
            <a:r>
              <a:rPr lang="ja-JP" altLang="en-US" dirty="0" smtClean="0"/>
              <a:t>樹形図，ルーレット図ともに，２回の授業で学習した．</a:t>
            </a:r>
            <a:endParaRPr lang="en-US" altLang="ja-JP" dirty="0" smtClean="0"/>
          </a:p>
          <a:p>
            <a:r>
              <a:rPr kumimoji="1" lang="ja-JP" altLang="en-US" dirty="0" smtClean="0"/>
              <a:t>１回目のトライでは未完成の図，２回目のトライでは完全な図が提示された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昨年発表の実験との違い：図の説明を付加．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樹形図（未完成）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1619672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1619672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619672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635896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07904" y="5157192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2051720" y="2708920"/>
          <a:ext cx="468335" cy="844923"/>
        </p:xfrm>
        <a:graphic>
          <a:graphicData uri="http://schemas.openxmlformats.org/presentationml/2006/ole">
            <p:oleObj spid="_x0000_s1026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71800" y="3501008"/>
          <a:ext cx="468313" cy="846138"/>
        </p:xfrm>
        <a:graphic>
          <a:graphicData uri="http://schemas.openxmlformats.org/presentationml/2006/ole">
            <p:oleObj spid="_x0000_s1027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99792" y="4365104"/>
          <a:ext cx="468313" cy="846138"/>
        </p:xfrm>
        <a:graphic>
          <a:graphicData uri="http://schemas.openxmlformats.org/presentationml/2006/ole">
            <p:oleObj spid="_x0000_s1028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259</TotalTime>
  <Words>863</Words>
  <Application>Microsoft Office PowerPoint</Application>
  <PresentationFormat>画面に合わせる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Office テーマ</vt:lpstr>
      <vt:lpstr>数式</vt:lpstr>
      <vt:lpstr>（変形）３囚人問題</vt:lpstr>
      <vt:lpstr>３囚人問題の難しさ</vt:lpstr>
      <vt:lpstr>ベイズ型くじ引き課題</vt:lpstr>
      <vt:lpstr>スライド 4</vt:lpstr>
      <vt:lpstr>目的</vt:lpstr>
      <vt:lpstr>方法</vt:lpstr>
      <vt:lpstr>方法</vt:lpstr>
      <vt:lpstr>方法</vt:lpstr>
      <vt:lpstr>方法</vt:lpstr>
      <vt:lpstr>方法</vt:lpstr>
      <vt:lpstr>方法</vt:lpstr>
      <vt:lpstr>方法</vt:lpstr>
      <vt:lpstr>表１　２つの課題での成績</vt:lpstr>
      <vt:lpstr>３囚人問題でのパフォーマンス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3</cp:revision>
  <dcterms:created xsi:type="dcterms:W3CDTF">2011-07-22T17:48:53Z</dcterms:created>
  <dcterms:modified xsi:type="dcterms:W3CDTF">2011-07-22T22:08:08Z</dcterms:modified>
</cp:coreProperties>
</file>