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795" autoAdjust="0"/>
  </p:normalViewPr>
  <p:slideViewPr>
    <p:cSldViewPr>
      <p:cViewPr varScale="1">
        <p:scale>
          <a:sx n="44" d="100"/>
          <a:sy n="44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7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sushi\Desktop\jsise100313\jsise1003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clustered"/>
        <c:ser>
          <c:idx val="0"/>
          <c:order val="0"/>
          <c:tx>
            <c:strRef>
              <c:f>data!$J$3</c:f>
              <c:strCache>
                <c:ptCount val="1"/>
                <c:pt idx="0">
                  <c:v>学習前</c:v>
                </c:pt>
              </c:strCache>
            </c:strRef>
          </c:tx>
          <c:cat>
            <c:strRef>
              <c:f>data!$I$4:$I$9</c:f>
              <c:strCache>
                <c:ptCount val="6"/>
                <c:pt idx="0">
                  <c:v>非所に同意できる</c:v>
                </c:pt>
                <c:pt idx="1">
                  <c:v>同意できる</c:v>
                </c:pt>
                <c:pt idx="2">
                  <c:v>やや同意できる</c:v>
                </c:pt>
                <c:pt idx="3">
                  <c:v>あまり同意できない</c:v>
                </c:pt>
                <c:pt idx="4">
                  <c:v>同意できない</c:v>
                </c:pt>
                <c:pt idx="5">
                  <c:v>まったく同意できない</c:v>
                </c:pt>
              </c:strCache>
            </c:strRef>
          </c:cat>
          <c:val>
            <c:numRef>
              <c:f>data!$J$4:$J$9</c:f>
              <c:numCache>
                <c:formatCode>General</c:formatCode>
                <c:ptCount val="6"/>
                <c:pt idx="0">
                  <c:v>8</c:v>
                </c:pt>
                <c:pt idx="1">
                  <c:v>17</c:v>
                </c:pt>
                <c:pt idx="2">
                  <c:v>10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data!$K$3</c:f>
              <c:strCache>
                <c:ptCount val="1"/>
                <c:pt idx="0">
                  <c:v>学習後</c:v>
                </c:pt>
              </c:strCache>
            </c:strRef>
          </c:tx>
          <c:cat>
            <c:strRef>
              <c:f>data!$I$4:$I$9</c:f>
              <c:strCache>
                <c:ptCount val="6"/>
                <c:pt idx="0">
                  <c:v>非所に同意できる</c:v>
                </c:pt>
                <c:pt idx="1">
                  <c:v>同意できる</c:v>
                </c:pt>
                <c:pt idx="2">
                  <c:v>やや同意できる</c:v>
                </c:pt>
                <c:pt idx="3">
                  <c:v>あまり同意できない</c:v>
                </c:pt>
                <c:pt idx="4">
                  <c:v>同意できない</c:v>
                </c:pt>
                <c:pt idx="5">
                  <c:v>まったく同意できない</c:v>
                </c:pt>
              </c:strCache>
            </c:strRef>
          </c:cat>
          <c:val>
            <c:numRef>
              <c:f>data!$K$4:$K$9</c:f>
              <c:numCache>
                <c:formatCode>General</c:formatCode>
                <c:ptCount val="6"/>
                <c:pt idx="0">
                  <c:v>7</c:v>
                </c:pt>
                <c:pt idx="1">
                  <c:v>12</c:v>
                </c:pt>
                <c:pt idx="2">
                  <c:v>7</c:v>
                </c:pt>
                <c:pt idx="3">
                  <c:v>10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axId val="193440000"/>
        <c:axId val="193448192"/>
      </c:barChart>
      <c:catAx>
        <c:axId val="193440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93448192"/>
        <c:crosses val="autoZero"/>
        <c:auto val="1"/>
        <c:lblAlgn val="ctr"/>
        <c:lblOffset val="100"/>
      </c:catAx>
      <c:valAx>
        <c:axId val="193448192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800"/>
                </a:pPr>
                <a:r>
                  <a:rPr lang="ja-JP" altLang="en-US" sz="1800"/>
                  <a:t>度数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934400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/>
          </a:pPr>
          <a:endParaRPr lang="ja-JP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6749C-A352-4714-88C9-C4936F98DFDD}" type="datetimeFigureOut">
              <a:rPr kumimoji="1" lang="ja-JP" altLang="en-US" smtClean="0"/>
              <a:t>2010/3/13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CD25-2137-46F4-9E12-94ADAA88D9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CD25-2137-46F4-9E12-94ADAA88D9E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595E-0314-42CF-B10F-84DF2B77B6A3}" type="datetimeFigureOut">
              <a:rPr kumimoji="1" lang="ja-JP" altLang="en-US" smtClean="0"/>
              <a:pPr/>
              <a:t>2010/3/13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0647B-9A38-49AA-AF18-E88FF947DC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.info.mie-u.ac.jp/~nagata/tool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-learning.jp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omepage3.nifty.com/~terao/lecture/aoyama/intro_stat/intro_stat_top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統計リテラシー教育における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携帯端末の利用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寺尾敦</a:t>
            </a:r>
            <a:endParaRPr kumimoji="1" lang="en-US" altLang="ja-JP" dirty="0" smtClean="0"/>
          </a:p>
          <a:p>
            <a:r>
              <a:rPr lang="ja-JP" altLang="en-US" dirty="0" smtClean="0"/>
              <a:t>青山学院大学社会情報学部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テキストマイニングのために開発された</a:t>
            </a:r>
            <a:r>
              <a:rPr kumimoji="1" lang="en-US" altLang="ja-JP" dirty="0" err="1" smtClean="0">
                <a:hlinkClick r:id="rId2"/>
              </a:rPr>
              <a:t>jNee</a:t>
            </a:r>
            <a:r>
              <a:rPr kumimoji="1" lang="ja-JP" altLang="en-US" dirty="0" smtClean="0">
                <a:hlinkClick r:id="rId2"/>
              </a:rPr>
              <a:t>ツール</a:t>
            </a:r>
            <a:r>
              <a:rPr kumimoji="1" lang="ja-JP" altLang="en-US" dirty="0" smtClean="0"/>
              <a:t>を利用して，学習前後での</a:t>
            </a:r>
            <a:r>
              <a:rPr lang="ja-JP" altLang="en-US" dirty="0" smtClean="0"/>
              <a:t>回答理由の変化</a:t>
            </a:r>
            <a:r>
              <a:rPr lang="ja-JP" altLang="en-US" dirty="0" smtClean="0"/>
              <a:t>を分析した．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学習後</a:t>
            </a:r>
            <a:r>
              <a:rPr lang="ja-JP" altLang="en-US" dirty="0" smtClean="0">
                <a:solidFill>
                  <a:srgbClr val="FF0000"/>
                </a:solidFill>
              </a:rPr>
              <a:t>では</a:t>
            </a:r>
            <a:r>
              <a:rPr lang="ja-JP" altLang="en-US" dirty="0" smtClean="0">
                <a:solidFill>
                  <a:srgbClr val="FF0000"/>
                </a:solidFill>
              </a:rPr>
              <a:t>，「無作為」「偏り」といった，無作為抽出に関連した語句の出現頻度が上昇した．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統計学の授業は</a:t>
            </a:r>
            <a:r>
              <a:rPr lang="ja-JP" altLang="en-US" dirty="0" smtClean="0">
                <a:solidFill>
                  <a:srgbClr val="FF0000"/>
                </a:solidFill>
              </a:rPr>
              <a:t>，統計リテラシーを高め，不確かな事象についての批判的思考力の育成に寄与できる．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投書意見</a:t>
            </a:r>
            <a:r>
              <a:rPr lang="ja-JP" altLang="en-US" dirty="0" smtClean="0"/>
              <a:t>は正しいかもしれないが，簡単に同意するのではなく，批判的に検討できることが重要．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統計リテラシーは，大学教育のみならず，生涯学習においても学ぶ価値が高い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分布の</a:t>
            </a:r>
            <a:r>
              <a:rPr lang="ja-JP" altLang="en-US" dirty="0" smtClean="0"/>
              <a:t>偏り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疑似</a:t>
            </a:r>
            <a:r>
              <a:rPr lang="ja-JP" altLang="en-US" dirty="0" smtClean="0"/>
              <a:t>相関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確証</a:t>
            </a:r>
            <a:r>
              <a:rPr lang="ja-JP" altLang="en-US" dirty="0" smtClean="0"/>
              <a:t>バイアス　</a:t>
            </a:r>
            <a:r>
              <a:rPr lang="en-US" altLang="ja-JP" dirty="0" smtClean="0"/>
              <a:t>etc.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生涯学習において</a:t>
            </a:r>
            <a:r>
              <a:rPr lang="ja-JP" altLang="en-US" dirty="0" smtClean="0">
                <a:solidFill>
                  <a:srgbClr val="FF0000"/>
                </a:solidFill>
              </a:rPr>
              <a:t>，</a:t>
            </a:r>
            <a:r>
              <a:rPr lang="ja-JP" altLang="en-US" dirty="0" smtClean="0">
                <a:solidFill>
                  <a:srgbClr val="FF0000"/>
                </a:solidFill>
              </a:rPr>
              <a:t>数学的</a:t>
            </a:r>
            <a:r>
              <a:rPr lang="ja-JP" altLang="en-US" dirty="0" smtClean="0">
                <a:solidFill>
                  <a:srgbClr val="FF0000"/>
                </a:solidFill>
              </a:rPr>
              <a:t>素養</a:t>
            </a:r>
            <a:r>
              <a:rPr lang="ja-JP" altLang="en-US" dirty="0" smtClean="0">
                <a:solidFill>
                  <a:srgbClr val="FF0000"/>
                </a:solidFill>
              </a:rPr>
              <a:t>をそれほど要求しない統計リテラシー教育が可能．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無作為</a:t>
            </a:r>
            <a:r>
              <a:rPr lang="ja-JP" altLang="en-US" dirty="0" smtClean="0"/>
              <a:t>抽出について</a:t>
            </a:r>
            <a:r>
              <a:rPr lang="ja-JP" altLang="en-US" dirty="0" smtClean="0"/>
              <a:t>の講義は２０分ほど．数学的内容はほとんど含まれない．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質問への</a:t>
            </a:r>
            <a:r>
              <a:rPr lang="ja-JP" altLang="en-US" dirty="0" smtClean="0">
                <a:solidFill>
                  <a:srgbClr val="FF0000"/>
                </a:solidFill>
              </a:rPr>
              <a:t>回答，集計，フィードバックに，携帯端末を活用することができる．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ここ</a:t>
            </a:r>
            <a:r>
              <a:rPr kumimoji="1" lang="ja-JP" altLang="en-US" dirty="0" smtClean="0"/>
              <a:t>で報告した「統計入門」の授業では，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あるいは</a:t>
            </a:r>
            <a:r>
              <a:rPr kumimoji="1" lang="en-US" altLang="ja-JP" dirty="0" err="1" smtClean="0"/>
              <a:t>iPhone</a:t>
            </a:r>
            <a:r>
              <a:rPr kumimoji="1" lang="ja-JP" altLang="en-US" dirty="0" smtClean="0"/>
              <a:t>から回答を送信．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のない場所でも，携帯端末を使って同じ授業が可能．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sampling_1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8001056" cy="6151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sampling_2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8001056" cy="6151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統計学の教育により</a:t>
            </a:r>
            <a:r>
              <a:rPr lang="ja-JP" altLang="en-US" dirty="0" smtClean="0"/>
              <a:t>，統計リテラシーを高め，批判的</a:t>
            </a:r>
            <a:r>
              <a:rPr lang="ja-JP" altLang="en-US" dirty="0" smtClean="0"/>
              <a:t>思考力を改善することが</a:t>
            </a:r>
            <a:r>
              <a:rPr lang="ja-JP" altLang="en-US" dirty="0" smtClean="0"/>
              <a:t>できる．</a:t>
            </a:r>
            <a:endParaRPr lang="en-US" altLang="ja-JP" dirty="0" smtClean="0"/>
          </a:p>
          <a:p>
            <a:r>
              <a:rPr lang="ja-JP" altLang="en-US" dirty="0" smtClean="0"/>
              <a:t>質問への回答，集計，フィードバックに，携帯端末を活用することができる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確率的・統計的事象に対して，</a:t>
            </a:r>
            <a:r>
              <a:rPr lang="ja-JP" altLang="en-US" dirty="0" smtClean="0"/>
              <a:t>人間は様々</a:t>
            </a:r>
            <a:r>
              <a:rPr lang="ja-JP" altLang="en-US" dirty="0" smtClean="0"/>
              <a:t>な誤った判断を下す．</a:t>
            </a:r>
            <a:endParaRPr lang="en-US" altLang="ja-JP" dirty="0" smtClean="0"/>
          </a:p>
          <a:p>
            <a:r>
              <a:rPr kumimoji="1" lang="ja-JP" altLang="en-US" dirty="0" smtClean="0"/>
              <a:t>批判的思考力の育成は統計学を学習する目的のひとつ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誤りやすい確率的・統計的思考の性質を知り，正しい判断をできるようにする．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確率・統計の観点</a:t>
            </a:r>
            <a:r>
              <a:rPr lang="ja-JP" altLang="en-US" dirty="0" smtClean="0"/>
              <a:t>から，批判的な思考ができるようにする．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統計学の教育に</a:t>
            </a:r>
            <a:r>
              <a:rPr lang="ja-JP" altLang="en-US" dirty="0" smtClean="0"/>
              <a:t>より，</a:t>
            </a:r>
            <a:r>
              <a:rPr kumimoji="1" lang="ja-JP" altLang="en-US" dirty="0" smtClean="0"/>
              <a:t>批判的思考力を改善することができるのかを検討する．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Research Question</a:t>
            </a:r>
            <a:r>
              <a:rPr kumimoji="1" lang="ja-JP" altLang="en-US" dirty="0" smtClean="0"/>
              <a:t>：無作為抽出について学習することで，それに関連した実際的問題を批判的に検討できるようになるか？</a:t>
            </a:r>
            <a:endParaRPr kumimoji="1" lang="en-US" altLang="ja-JP" dirty="0" smtClean="0"/>
          </a:p>
          <a:p>
            <a:r>
              <a:rPr lang="ja-JP" altLang="en-US" dirty="0" smtClean="0"/>
              <a:t>統計リテラシー教育</a:t>
            </a:r>
            <a:r>
              <a:rPr lang="ja-JP" altLang="en-US" dirty="0" smtClean="0"/>
              <a:t>における携帯端末の活用法を示す．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携帯端末からの回答送信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回答集計と受講者へのフィードバック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方法（参加者）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青山学院大学社会情報学部１年生必修科目「統計入門」の受講登録者</a:t>
            </a:r>
            <a:r>
              <a:rPr lang="en-US" altLang="ja-JP" dirty="0" smtClean="0"/>
              <a:t>86</a:t>
            </a:r>
            <a:r>
              <a:rPr lang="ja-JP" altLang="en-US" dirty="0" smtClean="0"/>
              <a:t>名のうち，授業中に行った２回の質問にいずれも回答した</a:t>
            </a:r>
            <a:r>
              <a:rPr lang="en-US" altLang="ja-JP" dirty="0" smtClean="0"/>
              <a:t>40</a:t>
            </a:r>
            <a:r>
              <a:rPr lang="ja-JP" altLang="en-US" dirty="0" smtClean="0"/>
              <a:t>名．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方法（材料）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日朝日新聞　声・主張面に掲載された投書意見「庶民の本音は給付金ほしい」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大阪府寝屋川市　主婦　</a:t>
            </a:r>
            <a:r>
              <a:rPr kumimoji="1" lang="en-US" altLang="ja-JP" dirty="0" smtClean="0"/>
              <a:t>66</a:t>
            </a:r>
            <a:r>
              <a:rPr lang="ja-JP" altLang="en-US" dirty="0" smtClean="0"/>
              <a:t>歳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自分</a:t>
            </a:r>
            <a:r>
              <a:rPr kumimoji="1" lang="ja-JP" altLang="en-US" dirty="0" smtClean="0"/>
              <a:t>と周囲の人は定額給付金に賛成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63%</a:t>
            </a:r>
            <a:r>
              <a:rPr lang="ja-JP" altLang="en-US" dirty="0" smtClean="0"/>
              <a:t>が反対という世論調査は信じられない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身近な人</a:t>
            </a:r>
            <a:r>
              <a:rPr kumimoji="1" lang="ja-JP" altLang="en-US" dirty="0" smtClean="0"/>
              <a:t>とのおしゃべりの中</a:t>
            </a:r>
            <a:r>
              <a:rPr kumimoji="1" lang="ja-JP" altLang="en-US" dirty="0" smtClean="0"/>
              <a:t>に本当の気持ちが出るのではないか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方法（手続き）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新聞投書</a:t>
            </a:r>
            <a:r>
              <a:rPr lang="ja-JP" altLang="en-US" dirty="0" smtClean="0"/>
              <a:t>を</a:t>
            </a:r>
            <a:r>
              <a:rPr lang="en-US" altLang="ja-JP" dirty="0" smtClean="0"/>
              <a:t>A4</a:t>
            </a:r>
            <a:r>
              <a:rPr lang="ja-JP" altLang="en-US" dirty="0" smtClean="0"/>
              <a:t>の紙に印刷して，授業の最初に学生に配布した．</a:t>
            </a:r>
            <a:endParaRPr lang="en-US" altLang="ja-JP" dirty="0" smtClean="0"/>
          </a:p>
          <a:p>
            <a:r>
              <a:rPr kumimoji="1" lang="ja-JP" altLang="en-US" dirty="0" smtClean="0"/>
              <a:t>投書した人</a:t>
            </a:r>
            <a:r>
              <a:rPr kumimoji="1" lang="ja-JP" altLang="en-US" dirty="0" smtClean="0"/>
              <a:t>の考えにどれ</a:t>
            </a:r>
            <a:r>
              <a:rPr kumimoji="1" lang="ja-JP" altLang="en-US" dirty="0" smtClean="0"/>
              <a:t>くらい同意できる</a:t>
            </a:r>
            <a:r>
              <a:rPr kumimoji="1" lang="ja-JP" altLang="en-US" dirty="0" smtClean="0"/>
              <a:t>か</a:t>
            </a:r>
            <a:r>
              <a:rPr kumimoji="1" lang="ja-JP" altLang="en-US" dirty="0" smtClean="0"/>
              <a:t>を，６件法で回答．</a:t>
            </a:r>
            <a:r>
              <a:rPr lang="ja-JP" altLang="en-US" dirty="0" smtClean="0"/>
              <a:t>回答</a:t>
            </a:r>
            <a:r>
              <a:rPr lang="ja-JP" altLang="en-US" dirty="0" smtClean="0"/>
              <a:t>理由</a:t>
            </a:r>
            <a:r>
              <a:rPr lang="ja-JP" altLang="en-US" dirty="0" smtClean="0"/>
              <a:t>を記述．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正解の選択肢というものはないということが注意された．</a:t>
            </a:r>
            <a:endParaRPr kumimoji="1" lang="en-US" altLang="ja-JP" dirty="0" smtClean="0"/>
          </a:p>
          <a:p>
            <a:r>
              <a:rPr lang="ja-JP" altLang="en-US" dirty="0" smtClean="0"/>
              <a:t>回答の送信に</a:t>
            </a:r>
            <a:r>
              <a:rPr lang="ja-JP" altLang="en-US" dirty="0" smtClean="0"/>
              <a:t>は，株式会社ネットマンが開発した，携帯端末を活用した授業システム</a:t>
            </a:r>
            <a:r>
              <a:rPr lang="en-US" altLang="ja-JP" dirty="0" smtClean="0">
                <a:hlinkClick r:id="rId2"/>
              </a:rPr>
              <a:t>C-Learning</a:t>
            </a:r>
            <a:r>
              <a:rPr lang="ja-JP" altLang="en-US" dirty="0" smtClean="0"/>
              <a:t>を利用した．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方法（手続き）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回答後，テキストをまとめた</a:t>
            </a:r>
            <a:r>
              <a:rPr kumimoji="1" lang="ja-JP" altLang="en-US" dirty="0" smtClean="0">
                <a:hlinkClick r:id="rId2"/>
              </a:rPr>
              <a:t>パワーポイントスライド</a:t>
            </a:r>
            <a:r>
              <a:rPr kumimoji="1" lang="ja-JP" altLang="en-US" dirty="0" smtClean="0"/>
              <a:t>を用いて，無作為抽出の概念と方法について講義（およそ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分）を行った．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テキスト：ホーエル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初等統計学</a:t>
            </a:r>
            <a:r>
              <a:rPr lang="en-US" altLang="ja-JP" dirty="0" smtClean="0"/>
              <a:t>』</a:t>
            </a:r>
          </a:p>
          <a:p>
            <a:pPr lvl="1"/>
            <a:r>
              <a:rPr kumimoji="1" lang="ja-JP" altLang="en-US" dirty="0" smtClean="0"/>
              <a:t>新聞</a:t>
            </a:r>
            <a:r>
              <a:rPr kumimoji="1" lang="ja-JP" altLang="en-US" dirty="0" smtClean="0"/>
              <a:t>投書</a:t>
            </a:r>
            <a:r>
              <a:rPr lang="ja-JP" altLang="en-US" dirty="0" smtClean="0"/>
              <a:t>へ</a:t>
            </a:r>
            <a:r>
              <a:rPr lang="ja-JP" altLang="en-US" dirty="0" smtClean="0"/>
              <a:t>の言及なし</a:t>
            </a:r>
            <a:endParaRPr kumimoji="1" lang="en-US" altLang="ja-JP" dirty="0" smtClean="0"/>
          </a:p>
          <a:p>
            <a:r>
              <a:rPr lang="ja-JP" altLang="en-US" dirty="0" smtClean="0"/>
              <a:t>講義後</a:t>
            </a:r>
            <a:r>
              <a:rPr lang="ja-JP" altLang="en-US" dirty="0" smtClean="0"/>
              <a:t>に，投書意見への同意の程度を，再び６件法</a:t>
            </a:r>
            <a:r>
              <a:rPr lang="ja-JP" altLang="en-US" dirty="0" smtClean="0"/>
              <a:t>で回答</a:t>
            </a:r>
            <a:r>
              <a:rPr lang="ja-JP" altLang="en-US" dirty="0" smtClean="0"/>
              <a:t>．</a:t>
            </a:r>
            <a:r>
              <a:rPr lang="ja-JP" altLang="en-US" dirty="0" smtClean="0"/>
              <a:t>回答理由を記述．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正解</a:t>
            </a:r>
            <a:r>
              <a:rPr lang="ja-JP" altLang="en-US" dirty="0" smtClean="0"/>
              <a:t>の選択肢というものはないということが注意された</a:t>
            </a:r>
            <a:r>
              <a:rPr lang="ja-JP" altLang="en-US" dirty="0" smtClean="0"/>
              <a:t>．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「非常に同意できる」を１点，以下１点刻みで，「まったく同意できない」を６点と点数化．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無作為抽出について学習後には，「同意しない」方向への変化が生じた．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学習前：平均</a:t>
            </a:r>
            <a:r>
              <a:rPr lang="en-US" altLang="ja-JP" dirty="0" smtClean="0"/>
              <a:t>2.3</a:t>
            </a:r>
            <a:r>
              <a:rPr lang="ja-JP" altLang="en-US" dirty="0" smtClean="0"/>
              <a:t>　標準偏差</a:t>
            </a:r>
            <a:r>
              <a:rPr lang="en-US" altLang="ja-JP" dirty="0" smtClean="0"/>
              <a:t>1.0</a:t>
            </a:r>
          </a:p>
          <a:p>
            <a:pPr lvl="1"/>
            <a:r>
              <a:rPr kumimoji="1" lang="ja-JP" altLang="en-US" dirty="0" smtClean="0"/>
              <a:t>学習後：</a:t>
            </a:r>
            <a:r>
              <a:rPr lang="ja-JP" altLang="en-US" dirty="0" smtClean="0"/>
              <a:t>平均</a:t>
            </a:r>
            <a:r>
              <a:rPr lang="en-US" altLang="ja-JP" dirty="0" smtClean="0"/>
              <a:t>2.8</a:t>
            </a:r>
            <a:r>
              <a:rPr lang="ja-JP" altLang="en-US" dirty="0" smtClean="0"/>
              <a:t>　</a:t>
            </a:r>
            <a:r>
              <a:rPr lang="ja-JP" altLang="en-US" dirty="0" smtClean="0"/>
              <a:t>標準偏差</a:t>
            </a:r>
            <a:r>
              <a:rPr lang="en-US" altLang="ja-JP" dirty="0" smtClean="0"/>
              <a:t>1.3</a:t>
            </a:r>
          </a:p>
          <a:p>
            <a:pPr lvl="1"/>
            <a:r>
              <a:rPr lang="ja-JP" altLang="en-US" dirty="0" smtClean="0"/>
              <a:t>学習による変化（差得点）：平均</a:t>
            </a:r>
            <a:r>
              <a:rPr lang="en-US" altLang="ja-JP" dirty="0" smtClean="0"/>
              <a:t>0.5</a:t>
            </a:r>
            <a:r>
              <a:rPr lang="ja-JP" altLang="en-US" dirty="0" smtClean="0"/>
              <a:t>　</a:t>
            </a:r>
            <a:r>
              <a:rPr lang="ja-JP" altLang="en-US" dirty="0" smtClean="0"/>
              <a:t>標準</a:t>
            </a:r>
            <a:r>
              <a:rPr lang="ja-JP" altLang="en-US" dirty="0" smtClean="0"/>
              <a:t>偏差</a:t>
            </a:r>
            <a:r>
              <a:rPr lang="en-US" altLang="ja-JP" dirty="0" smtClean="0"/>
              <a:t>1.2</a:t>
            </a:r>
          </a:p>
          <a:p>
            <a:pPr lvl="1"/>
            <a:r>
              <a:rPr kumimoji="1" lang="ja-JP" altLang="en-US" dirty="0" smtClean="0"/>
              <a:t>差</a:t>
            </a:r>
            <a:r>
              <a:rPr lang="ja-JP" altLang="en-US" dirty="0" smtClean="0"/>
              <a:t>得点の</a:t>
            </a:r>
            <a:r>
              <a:rPr lang="en-US" altLang="ja-JP" dirty="0" smtClean="0"/>
              <a:t>95%</a:t>
            </a:r>
            <a:r>
              <a:rPr lang="ja-JP" altLang="en-US" dirty="0" smtClean="0"/>
              <a:t>信頼区間：下限</a:t>
            </a:r>
            <a:r>
              <a:rPr lang="en-US" altLang="ja-JP" dirty="0" smtClean="0"/>
              <a:t>0.09</a:t>
            </a:r>
            <a:r>
              <a:rPr lang="ja-JP" altLang="en-US" dirty="0" smtClean="0"/>
              <a:t>　上限</a:t>
            </a:r>
            <a:r>
              <a:rPr lang="en-US" altLang="ja-JP" dirty="0" smtClean="0"/>
              <a:t>0.86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4294967295"/>
          </p:nvPr>
        </p:nvGraphicFramePr>
        <p:xfrm>
          <a:off x="0" y="500042"/>
          <a:ext cx="885828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357950" y="6000768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N = 40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643</Words>
  <Application>Microsoft Office PowerPoint</Application>
  <PresentationFormat>画面に合わせる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統計リテラシー教育における 携帯端末の利用</vt:lpstr>
      <vt:lpstr>問題</vt:lpstr>
      <vt:lpstr>目的</vt:lpstr>
      <vt:lpstr>方法（参加者）</vt:lpstr>
      <vt:lpstr>方法（材料）</vt:lpstr>
      <vt:lpstr>方法（手続き）</vt:lpstr>
      <vt:lpstr>方法（手続き）</vt:lpstr>
      <vt:lpstr>結果</vt:lpstr>
      <vt:lpstr>スライド 9</vt:lpstr>
      <vt:lpstr>結果</vt:lpstr>
      <vt:lpstr>考察</vt:lpstr>
      <vt:lpstr>考察</vt:lpstr>
      <vt:lpstr>考察</vt:lpstr>
      <vt:lpstr>スライド 14</vt:lpstr>
      <vt:lpstr>スライド 15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Atsushi</cp:lastModifiedBy>
  <cp:revision>20</cp:revision>
  <dcterms:created xsi:type="dcterms:W3CDTF">2010-03-12T16:27:38Z</dcterms:created>
  <dcterms:modified xsi:type="dcterms:W3CDTF">2010-03-13T02:41:15Z</dcterms:modified>
</cp:coreProperties>
</file>