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62" r:id="rId4"/>
    <p:sldId id="263" r:id="rId5"/>
    <p:sldId id="264" r:id="rId6"/>
    <p:sldId id="260" r:id="rId7"/>
    <p:sldId id="257" r:id="rId8"/>
    <p:sldId id="258" r:id="rId9"/>
    <p:sldId id="268" r:id="rId10"/>
    <p:sldId id="266" r:id="rId11"/>
    <p:sldId id="267" r:id="rId12"/>
    <p:sldId id="265" r:id="rId13"/>
    <p:sldId id="269" r:id="rId14"/>
    <p:sldId id="259" r:id="rId1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0" autoAdjust="0"/>
    <p:restoredTop sz="94660"/>
  </p:normalViewPr>
  <p:slideViewPr>
    <p:cSldViewPr>
      <p:cViewPr varScale="1">
        <p:scale>
          <a:sx n="40" d="100"/>
          <a:sy n="40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323-70EC-45EC-9280-FDED9410DDE7}" type="datetimeFigureOut">
              <a:rPr kumimoji="1" lang="ja-JP" altLang="en-US" smtClean="0"/>
              <a:pPr/>
              <a:t>2010/9/19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EE7-6722-4B41-A903-0A3A2C737C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323-70EC-45EC-9280-FDED9410DDE7}" type="datetimeFigureOut">
              <a:rPr kumimoji="1" lang="ja-JP" altLang="en-US" smtClean="0"/>
              <a:pPr/>
              <a:t>2010/9/19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EE7-6722-4B41-A903-0A3A2C737C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323-70EC-45EC-9280-FDED9410DDE7}" type="datetimeFigureOut">
              <a:rPr kumimoji="1" lang="ja-JP" altLang="en-US" smtClean="0"/>
              <a:pPr/>
              <a:t>2010/9/19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EE7-6722-4B41-A903-0A3A2C737C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323-70EC-45EC-9280-FDED9410DDE7}" type="datetimeFigureOut">
              <a:rPr kumimoji="1" lang="ja-JP" altLang="en-US" smtClean="0"/>
              <a:pPr/>
              <a:t>2010/9/19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EE7-6722-4B41-A903-0A3A2C737C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323-70EC-45EC-9280-FDED9410DDE7}" type="datetimeFigureOut">
              <a:rPr kumimoji="1" lang="ja-JP" altLang="en-US" smtClean="0"/>
              <a:pPr/>
              <a:t>2010/9/19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EE7-6722-4B41-A903-0A3A2C737C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323-70EC-45EC-9280-FDED9410DDE7}" type="datetimeFigureOut">
              <a:rPr kumimoji="1" lang="ja-JP" altLang="en-US" smtClean="0"/>
              <a:pPr/>
              <a:t>2010/9/19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EE7-6722-4B41-A903-0A3A2C737C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323-70EC-45EC-9280-FDED9410DDE7}" type="datetimeFigureOut">
              <a:rPr kumimoji="1" lang="ja-JP" altLang="en-US" smtClean="0"/>
              <a:pPr/>
              <a:t>2010/9/19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EE7-6722-4B41-A903-0A3A2C737C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323-70EC-45EC-9280-FDED9410DDE7}" type="datetimeFigureOut">
              <a:rPr kumimoji="1" lang="ja-JP" altLang="en-US" smtClean="0"/>
              <a:pPr/>
              <a:t>2010/9/19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EE7-6722-4B41-A903-0A3A2C737C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323-70EC-45EC-9280-FDED9410DDE7}" type="datetimeFigureOut">
              <a:rPr kumimoji="1" lang="ja-JP" altLang="en-US" smtClean="0"/>
              <a:pPr/>
              <a:t>2010/9/19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EE7-6722-4B41-A903-0A3A2C737C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323-70EC-45EC-9280-FDED9410DDE7}" type="datetimeFigureOut">
              <a:rPr kumimoji="1" lang="ja-JP" altLang="en-US" smtClean="0"/>
              <a:pPr/>
              <a:t>2010/9/19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EE7-6722-4B41-A903-0A3A2C737C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E323-70EC-45EC-9280-FDED9410DDE7}" type="datetimeFigureOut">
              <a:rPr kumimoji="1" lang="ja-JP" altLang="en-US" smtClean="0"/>
              <a:pPr/>
              <a:t>2010/9/19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EE7-6722-4B41-A903-0A3A2C737C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8E323-70EC-45EC-9280-FDED9410DDE7}" type="datetimeFigureOut">
              <a:rPr kumimoji="1" lang="ja-JP" altLang="en-US" smtClean="0"/>
              <a:pPr/>
              <a:t>2010/9/19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42EE7-6722-4B41-A903-0A3A2C737C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920880" cy="2301240"/>
          </a:xfrm>
        </p:spPr>
        <p:txBody>
          <a:bodyPr>
            <a:noAutofit/>
          </a:bodyPr>
          <a:lstStyle/>
          <a:p>
            <a:r>
              <a:rPr kumimoji="1" lang="ja-JP" altLang="en-US" sz="6600" dirty="0" smtClean="0"/>
              <a:t>英語テキストによる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高校</a:t>
            </a:r>
            <a:r>
              <a:rPr kumimoji="1" lang="ja-JP" altLang="en-US" sz="6600" dirty="0" smtClean="0"/>
              <a:t>数学の学習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7624" y="3645024"/>
            <a:ext cx="6480048" cy="216024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寺尾　敦</a:t>
            </a:r>
            <a:endParaRPr kumimoji="1" lang="en-US" altLang="ja-JP" dirty="0" smtClean="0"/>
          </a:p>
          <a:p>
            <a:r>
              <a:rPr lang="ja-JP" altLang="en-US" dirty="0"/>
              <a:t>青山学院</a:t>
            </a:r>
            <a:r>
              <a:rPr lang="ja-JP" altLang="en-US" dirty="0" smtClean="0"/>
              <a:t>大学社会情報学部</a:t>
            </a:r>
            <a:endParaRPr lang="en-US" altLang="ja-JP" dirty="0" smtClean="0"/>
          </a:p>
          <a:p>
            <a:r>
              <a:rPr kumimoji="1" lang="en-US" altLang="ja-JP" dirty="0" smtClean="0"/>
              <a:t>atsushi@si.aoyama.ac.jp</a:t>
            </a:r>
            <a:endParaRPr lang="en-US" altLang="ja-JP" dirty="0"/>
          </a:p>
          <a:p>
            <a:r>
              <a:rPr lang="en-US" altLang="ja-JP" dirty="0" smtClean="0"/>
              <a:t>Twitter : @</a:t>
            </a:r>
            <a:r>
              <a:rPr lang="en-US" altLang="ja-JP" dirty="0" err="1" smtClean="0"/>
              <a:t>aterao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4294967295"/>
          </p:nvPr>
        </p:nvGraphicFramePr>
        <p:xfrm>
          <a:off x="914400" y="836613"/>
          <a:ext cx="82296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9600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YI </a:t>
                      </a:r>
                      <a:r>
                        <a:rPr kumimoji="1" lang="ja-JP" altLang="en-US" sz="2000" dirty="0" smtClean="0"/>
                        <a:t>学習前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YI </a:t>
                      </a:r>
                      <a:r>
                        <a:rPr kumimoji="1" lang="ja-JP" altLang="en-US" sz="2000" dirty="0" smtClean="0"/>
                        <a:t>学習後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KM </a:t>
                      </a:r>
                      <a:r>
                        <a:rPr kumimoji="1" lang="ja-JP" altLang="en-US" sz="2000" dirty="0" smtClean="0"/>
                        <a:t>学習前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KM </a:t>
                      </a:r>
                      <a:r>
                        <a:rPr kumimoji="1" lang="ja-JP" altLang="en-US" sz="2000" dirty="0" smtClean="0"/>
                        <a:t>学習後</a:t>
                      </a:r>
                      <a:endParaRPr kumimoji="1" lang="ja-JP" altLang="en-US" sz="2000" dirty="0"/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u="sng" dirty="0" smtClean="0"/>
                        <a:t>approach</a:t>
                      </a:r>
                      <a:endParaRPr kumimoji="1" lang="ja-JP" altLang="en-US" sz="2000" u="sn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○</a:t>
                      </a: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approximate</a:t>
                      </a:r>
                      <a:endParaRPr kumimoji="1" lang="ja-JP" alt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○</a:t>
                      </a: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u="sng" dirty="0" smtClean="0"/>
                        <a:t>attempt</a:t>
                      </a:r>
                      <a:endParaRPr kumimoji="1" lang="ja-JP" altLang="en-US" sz="2000" u="sn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○</a:t>
                      </a: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circumscribe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○</a:t>
                      </a: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decrease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○</a:t>
                      </a: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divide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はなれて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○</a:t>
                      </a: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exhaustion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疲れる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○</a:t>
                      </a: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explicitly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○</a:t>
                      </a: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illustrate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描く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描く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increase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○</a:t>
                      </a: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indirect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○</a:t>
                      </a: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inscribe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表記する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○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4294967295"/>
          </p:nvPr>
        </p:nvGraphicFramePr>
        <p:xfrm>
          <a:off x="914400" y="836613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96000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YI </a:t>
                      </a:r>
                      <a:r>
                        <a:rPr kumimoji="1" lang="ja-JP" altLang="en-US" sz="2000" dirty="0" smtClean="0"/>
                        <a:t>学習前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YI </a:t>
                      </a:r>
                      <a:r>
                        <a:rPr kumimoji="1" lang="ja-JP" altLang="en-US" sz="2000" dirty="0" smtClean="0"/>
                        <a:t>学習後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KM </a:t>
                      </a:r>
                      <a:r>
                        <a:rPr kumimoji="1" lang="ja-JP" altLang="en-US" sz="2000" dirty="0" smtClean="0"/>
                        <a:t>学習前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KM </a:t>
                      </a:r>
                      <a:r>
                        <a:rPr kumimoji="1" lang="ja-JP" altLang="en-US" sz="2000" dirty="0" smtClean="0"/>
                        <a:t>学習後</a:t>
                      </a:r>
                      <a:endParaRPr kumimoji="1" lang="ja-JP" altLang="en-US" sz="2000" dirty="0"/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u="sng" dirty="0" smtClean="0"/>
                        <a:t>intensive</a:t>
                      </a:r>
                      <a:endParaRPr kumimoji="1" lang="ja-JP" altLang="en-US" sz="2000" u="sn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polygon</a:t>
                      </a:r>
                      <a:endParaRPr kumimoji="1" lang="ja-JP" alt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u="sng" dirty="0" smtClean="0"/>
                        <a:t>previously</a:t>
                      </a:r>
                      <a:endParaRPr kumimoji="1" lang="ja-JP" altLang="en-US" sz="2000" u="sn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prove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u="sng" dirty="0" smtClean="0"/>
                        <a:t>quantity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rectangle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region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地帯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triangle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u="sng" dirty="0" smtClean="0"/>
                        <a:t>a</a:t>
                      </a:r>
                      <a:r>
                        <a:rPr kumimoji="1" lang="en-US" altLang="ja-JP" sz="2000" u="sng" baseline="0" dirty="0" smtClean="0"/>
                        <a:t> glimpse of</a:t>
                      </a:r>
                      <a:endParaRPr kumimoji="1" lang="en-US" altLang="ja-JP" sz="2000" u="sng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u="sng" dirty="0" smtClean="0"/>
                        <a:t>a</a:t>
                      </a:r>
                      <a:r>
                        <a:rPr kumimoji="1" lang="en-US" altLang="ja-JP" sz="2000" u="sng" baseline="0" dirty="0" smtClean="0"/>
                        <a:t> variety of</a:t>
                      </a:r>
                      <a:endParaRPr kumimoji="1" lang="en-US" altLang="ja-JP" sz="2000" u="sng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kumimoji="1" lang="en-US" altLang="ja-JP" sz="2000" u="sng" dirty="0" smtClean="0"/>
                        <a:t>deal</a:t>
                      </a:r>
                      <a:r>
                        <a:rPr kumimoji="1" lang="en-US" altLang="ja-JP" sz="2000" u="sng" baseline="0" dirty="0" smtClean="0"/>
                        <a:t> with</a:t>
                      </a:r>
                      <a:endParaRPr kumimoji="1" lang="en-US" altLang="ja-JP" sz="2000" u="sng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○</a:t>
                      </a:r>
                      <a:endParaRPr kumimoji="1" lang="ja-JP" alt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115616" y="5733256"/>
            <a:ext cx="6796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下線</a:t>
            </a:r>
            <a:r>
              <a:rPr lang="ja-JP" altLang="en-US" sz="2400" dirty="0" smtClean="0"/>
              <a:t>の</a:t>
            </a:r>
            <a:r>
              <a:rPr lang="ja-JP" altLang="en-US" sz="2400" dirty="0" smtClean="0"/>
              <a:t>単語</a:t>
            </a:r>
            <a:r>
              <a:rPr lang="ja-JP" altLang="en-US" sz="2400" dirty="0" smtClean="0"/>
              <a:t>はリード文で</a:t>
            </a:r>
            <a:r>
              <a:rPr lang="ja-JP" altLang="en-US" sz="2400" dirty="0" smtClean="0"/>
              <a:t>使われた</a:t>
            </a:r>
            <a:r>
              <a:rPr lang="ja-JP" altLang="en-US" sz="2400" dirty="0" smtClean="0"/>
              <a:t>もの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他</a:t>
            </a:r>
            <a:r>
              <a:rPr kumimoji="1" lang="ja-JP" altLang="en-US" sz="2400" dirty="0" smtClean="0"/>
              <a:t>は </a:t>
            </a:r>
            <a:r>
              <a:rPr kumimoji="1" lang="en-US" altLang="ja-JP" sz="2400" dirty="0" smtClean="0"/>
              <a:t>The Area Problem </a:t>
            </a:r>
            <a:r>
              <a:rPr kumimoji="1" lang="ja-JP" altLang="en-US" sz="2400" dirty="0" smtClean="0"/>
              <a:t>のセクションで</a:t>
            </a:r>
            <a:r>
              <a:rPr lang="ja-JP" altLang="en-US" sz="2400" dirty="0" smtClean="0"/>
              <a:t>使われたもの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u="sng" dirty="0" smtClean="0"/>
              <a:t>英語で書かれた数学のテキストを学習することで，数学の学習とともに，英単語を学習することができる．</a:t>
            </a:r>
            <a:endParaRPr lang="en-US" altLang="ja-JP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学習者の人数が増えたとき，どのように学習支援ができるか？</a:t>
            </a:r>
            <a:endParaRPr kumimoji="1" lang="en-US" altLang="ja-JP" dirty="0" smtClean="0"/>
          </a:p>
          <a:p>
            <a:r>
              <a:rPr lang="ja-JP" altLang="en-US" dirty="0" smtClean="0"/>
              <a:t>文脈なし</a:t>
            </a:r>
            <a:r>
              <a:rPr lang="ja-JP" altLang="en-US" dirty="0" smtClean="0"/>
              <a:t>でも単語の意味を想起できるようにするためには，どうしたらよいか？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謝辞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本研究は日産科学振興財団の理科／環境教育助成（平成２０年１１月～平成２１年１０月，登録番号８２４７）の支援を受けた．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動機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u="sng" dirty="0" smtClean="0"/>
              <a:t>理系の高校生が興味を持つことのできる英語学習はないだろうか？</a:t>
            </a:r>
            <a:endParaRPr kumimoji="1" lang="en-US" altLang="ja-JP" u="sng" dirty="0" smtClean="0"/>
          </a:p>
          <a:p>
            <a:r>
              <a:rPr kumimoji="1" lang="ja-JP" altLang="en-US" dirty="0" smtClean="0"/>
              <a:t>アイデア：理系の高校生が，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興味</a:t>
            </a:r>
            <a:r>
              <a:rPr lang="ja-JP" altLang="en-US" dirty="0" smtClean="0"/>
              <a:t>ある理系領域の学習をしながら，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同時に英語</a:t>
            </a:r>
            <a:r>
              <a:rPr kumimoji="1" lang="ja-JP" altLang="en-US" dirty="0" smtClean="0"/>
              <a:t>を学習する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Research Question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/>
              <a:t>英語で書かれた数学テキスト</a:t>
            </a:r>
            <a:r>
              <a:rPr lang="ja-JP" altLang="en-US" u="sng" dirty="0" smtClean="0"/>
              <a:t>を学習すると，</a:t>
            </a:r>
            <a:endParaRPr lang="en-US" altLang="ja-JP" u="sng" dirty="0" smtClean="0"/>
          </a:p>
          <a:p>
            <a:pPr lvl="1"/>
            <a:r>
              <a:rPr kumimoji="1" lang="ja-JP" altLang="en-US" u="sng" dirty="0" smtClean="0"/>
              <a:t>数学的内容の学習とともに，</a:t>
            </a:r>
            <a:endParaRPr kumimoji="1" lang="en-US" altLang="ja-JP" u="sng" dirty="0" smtClean="0"/>
          </a:p>
          <a:p>
            <a:pPr lvl="1"/>
            <a:r>
              <a:rPr lang="ja-JP" altLang="en-US" u="sng" dirty="0"/>
              <a:t>英</a:t>
            </a:r>
            <a:r>
              <a:rPr lang="ja-JP" altLang="en-US" u="sng" dirty="0" smtClean="0"/>
              <a:t>単語も覚えられるのか？</a:t>
            </a:r>
            <a:endParaRPr kumimoji="1" lang="ja-JP" alt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方法（材料）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解析学</a:t>
            </a:r>
            <a:r>
              <a:rPr lang="ja-JP" altLang="en-US" dirty="0" smtClean="0"/>
              <a:t>の入門テキストの，最初の部分．極限概念の導入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図形の</a:t>
            </a:r>
            <a:r>
              <a:rPr kumimoji="1" lang="ja-JP" altLang="en-US" dirty="0" smtClean="0"/>
              <a:t>分割と面積（</a:t>
            </a:r>
            <a:r>
              <a:rPr kumimoji="1" lang="en-US" altLang="ja-JP" dirty="0" smtClean="0"/>
              <a:t>The Area Problem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接線の</a:t>
            </a:r>
            <a:r>
              <a:rPr lang="ja-JP" altLang="en-US" dirty="0" smtClean="0"/>
              <a:t>傾き（</a:t>
            </a:r>
            <a:r>
              <a:rPr lang="en-US" altLang="ja-JP" dirty="0" smtClean="0"/>
              <a:t>The Tangent Problem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方法（参加</a:t>
            </a:r>
            <a:r>
              <a:rPr lang="ja-JP" altLang="en-US" dirty="0"/>
              <a:t>者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高校２年生２名．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特別</a:t>
            </a:r>
            <a:r>
              <a:rPr lang="ja-JP" altLang="en-US" dirty="0" smtClean="0"/>
              <a:t>講座「英語で微積」に自主参加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学習内容は未習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方法（手続き）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267744" y="3212976"/>
            <a:ext cx="619268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テキスト学習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4788024" y="4581128"/>
            <a:ext cx="1656184" cy="10081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授業</a:t>
            </a:r>
            <a:endParaRPr kumimoji="1"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4355976" y="1772816"/>
            <a:ext cx="41044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テキスト学習</a:t>
            </a:r>
            <a:endParaRPr kumimoji="1"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6660232" y="4581128"/>
            <a:ext cx="180020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単語テスト</a:t>
            </a:r>
            <a:endParaRPr kumimoji="1"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2267744" y="4581128"/>
            <a:ext cx="22322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テキスト学習</a:t>
            </a:r>
            <a:endParaRPr kumimoji="1" lang="ja-JP" altLang="en-US" sz="2800" dirty="0"/>
          </a:p>
        </p:txBody>
      </p:sp>
      <p:sp>
        <p:nvSpPr>
          <p:cNvPr id="9" name="正方形/長方形 8"/>
          <p:cNvSpPr/>
          <p:nvPr/>
        </p:nvSpPr>
        <p:spPr>
          <a:xfrm>
            <a:off x="2267744" y="1772816"/>
            <a:ext cx="180020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単語テスト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1916832"/>
            <a:ext cx="16385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２００９年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７月</a:t>
            </a:r>
            <a:r>
              <a:rPr lang="ja-JP" altLang="en-US" sz="2800" dirty="0"/>
              <a:t>２９日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528" y="3501008"/>
            <a:ext cx="1638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７月３０日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3528" y="4869160"/>
            <a:ext cx="1638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７月３１日</a:t>
            </a:r>
            <a:endParaRPr kumimoji="1" lang="ja-JP" altLang="en-US" sz="2800" dirty="0"/>
          </a:p>
        </p:txBody>
      </p:sp>
      <p:cxnSp>
        <p:nvCxnSpPr>
          <p:cNvPr id="14" name="直線矢印コネクタ 13"/>
          <p:cNvCxnSpPr/>
          <p:nvPr/>
        </p:nvCxnSpPr>
        <p:spPr>
          <a:xfrm rot="10800000">
            <a:off x="2195736" y="6165304"/>
            <a:ext cx="230425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444208" y="6165304"/>
            <a:ext cx="201622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788024" y="5877272"/>
            <a:ext cx="1285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３時間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結果：数学の学習成果の評価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学習者</a:t>
            </a:r>
            <a:r>
              <a:rPr lang="ja-JP" altLang="en-US" dirty="0" smtClean="0"/>
              <a:t>が「授業」を実施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YI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The Area Problem</a:t>
            </a:r>
          </a:p>
          <a:p>
            <a:pPr lvl="1"/>
            <a:r>
              <a:rPr lang="en-US" altLang="ja-JP" dirty="0" smtClean="0"/>
              <a:t>KM</a:t>
            </a:r>
            <a:r>
              <a:rPr lang="ja-JP" altLang="en-US" dirty="0" smtClean="0"/>
              <a:t>　</a:t>
            </a:r>
            <a:r>
              <a:rPr lang="en-US" altLang="ja-JP" dirty="0" smtClean="0"/>
              <a:t>The Tangent Problem</a:t>
            </a:r>
          </a:p>
          <a:p>
            <a:r>
              <a:rPr kumimoji="1" lang="ja-JP" altLang="en-US" dirty="0" smtClean="0"/>
              <a:t>授業から，</a:t>
            </a:r>
            <a:r>
              <a:rPr kumimoji="1" lang="ja-JP" altLang="en-US" u="sng" dirty="0" smtClean="0"/>
              <a:t>学習者はテキストの内容を十分に理解</a:t>
            </a:r>
            <a:r>
              <a:rPr kumimoji="1" lang="ja-JP" altLang="en-US" u="sng" dirty="0" smtClean="0"/>
              <a:t>したと</a:t>
            </a:r>
            <a:r>
              <a:rPr kumimoji="1" lang="ja-JP" altLang="en-US" u="sng" dirty="0" smtClean="0"/>
              <a:t>評価された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数学教師２名と著者（寺尾）が授業を見て，テキストの内容を十分に理解できているかどうかを評価．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結果：英語の学習成果の評価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学習前後での英単語テスト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２回とも予告なしで</a:t>
            </a:r>
            <a:r>
              <a:rPr lang="ja-JP" altLang="en-US" dirty="0" smtClean="0"/>
              <a:t>実施．</a:t>
            </a:r>
            <a:endParaRPr kumimoji="1" lang="en-US" altLang="ja-JP" dirty="0" smtClean="0"/>
          </a:p>
          <a:p>
            <a:r>
              <a:rPr lang="ja-JP" altLang="en-US" dirty="0"/>
              <a:t>テスト</a:t>
            </a:r>
            <a:r>
              <a:rPr lang="ja-JP" altLang="en-US" dirty="0" smtClean="0"/>
              <a:t>範囲：テキストの最初の１ページ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リード文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The Area </a:t>
            </a:r>
            <a:r>
              <a:rPr kumimoji="1" lang="en-US" altLang="ja-JP" dirty="0" smtClean="0"/>
              <a:t>Problem 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YI </a:t>
            </a:r>
            <a:r>
              <a:rPr lang="ja-JP" altLang="en-US" dirty="0" smtClean="0"/>
              <a:t>が</a:t>
            </a:r>
            <a:r>
              <a:rPr kumimoji="1" lang="ja-JP" altLang="en-US" dirty="0" smtClean="0"/>
              <a:t>授業を実施）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4704"/>
            <a:ext cx="7344816" cy="442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テキスト ボックス 6"/>
          <p:cNvSpPr txBox="1"/>
          <p:nvPr/>
        </p:nvSpPr>
        <p:spPr>
          <a:xfrm>
            <a:off x="1259632" y="5661248"/>
            <a:ext cx="6901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学習前後での単語テストの正答数（満点２３）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436</Words>
  <Application>Microsoft Office PowerPoint</Application>
  <PresentationFormat>画面に合わせる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英語テキストによる 高校数学の学習</vt:lpstr>
      <vt:lpstr>動機</vt:lpstr>
      <vt:lpstr>Research Question</vt:lpstr>
      <vt:lpstr>方法（材料）</vt:lpstr>
      <vt:lpstr>方法（参加者）</vt:lpstr>
      <vt:lpstr>方法（手続き）</vt:lpstr>
      <vt:lpstr>結果：数学の学習成果の評価</vt:lpstr>
      <vt:lpstr>結果：英語の学習成果の評価</vt:lpstr>
      <vt:lpstr>スライド 9</vt:lpstr>
      <vt:lpstr>スライド 10</vt:lpstr>
      <vt:lpstr>スライド 11</vt:lpstr>
      <vt:lpstr>結論</vt:lpstr>
      <vt:lpstr>今後の課題</vt:lpstr>
      <vt:lpstr>謝辞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英語テキストによる 高校数学の学習</dc:title>
  <dc:creator>Atsushi</dc:creator>
  <cp:lastModifiedBy>Atsushi</cp:lastModifiedBy>
  <cp:revision>26</cp:revision>
  <dcterms:created xsi:type="dcterms:W3CDTF">2010-09-18T05:06:32Z</dcterms:created>
  <dcterms:modified xsi:type="dcterms:W3CDTF">2010-09-19T02:21:09Z</dcterms:modified>
</cp:coreProperties>
</file>