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60" r:id="rId3"/>
    <p:sldId id="261" r:id="rId4"/>
    <p:sldId id="263" r:id="rId5"/>
    <p:sldId id="262" r:id="rId6"/>
    <p:sldId id="275" r:id="rId7"/>
    <p:sldId id="264" r:id="rId8"/>
    <p:sldId id="265" r:id="rId9"/>
    <p:sldId id="267" r:id="rId10"/>
    <p:sldId id="269" r:id="rId11"/>
    <p:sldId id="271" r:id="rId12"/>
    <p:sldId id="266" r:id="rId13"/>
    <p:sldId id="272" r:id="rId14"/>
    <p:sldId id="273" r:id="rId15"/>
    <p:sldId id="274" r:id="rId16"/>
    <p:sldId id="268" r:id="rId17"/>
    <p:sldId id="276" r:id="rId18"/>
    <p:sldId id="277" r:id="rId19"/>
    <p:sldId id="278" r:id="rId20"/>
    <p:sldId id="280" r:id="rId21"/>
    <p:sldId id="279" r:id="rId22"/>
    <p:sldId id="281" r:id="rId23"/>
    <p:sldId id="258" r:id="rId24"/>
    <p:sldId id="259" r:id="rId25"/>
    <p:sldId id="282" r:id="rId26"/>
    <p:sldId id="257" r:id="rId27"/>
    <p:sldId id="283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44" d="100"/>
          <a:sy n="44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04223-8F32-41A5-B600-6AFAB58F4CAB}" type="datetimeFigureOut">
              <a:rPr kumimoji="1" lang="ja-JP" altLang="en-US" smtClean="0"/>
              <a:t>2008/10/5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03287-AD7C-401B-9F57-7C51878EE89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03287-AD7C-401B-9F57-7C51878EE89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03287-AD7C-401B-9F57-7C51878EE89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D204-6168-4450-8273-2BDD46D45340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C30-F300-42E3-9D7B-50278F602911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3E1B-9F22-4444-B16C-10DD7FC92CCC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3461-DBC7-4168-9945-D0215CEDC7E7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A7DE-6E11-48BA-9170-ECFE646F2C1F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DEDD-5DB9-4BAD-AD29-1F6BEF813885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CAA5-AD52-4CB1-AB07-D175FDC63DD0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2648-B131-4B8B-A7F3-9C3E189EFC81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E649-02C5-4F82-9583-15DD74622415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AAA-892B-4730-92B1-4E149D7B03F6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E74B-ACE8-4D00-A5B0-3C6F781C01F5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D5DF-06AE-445B-A741-1150054D7DED}" type="datetime1">
              <a:rPr kumimoji="1" lang="ja-JP" altLang="en-US" smtClean="0"/>
              <a:t>2008/10/6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A534-A481-4601-8B2C-1ED10B3AF5C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3.nifty.com/~terao/lecture/aoyama/intro_stat/intro_stat_top.html" TargetMode="External"/><Relationship Id="rId2" Type="http://schemas.openxmlformats.org/officeDocument/2006/relationships/hyperlink" Target="http://humansci.let.hokudai.ac.jp/m/terao/stat_top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homepage3.nifty.com/~terao/product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ベクトル図を利用した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相関・回帰の学習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寺尾　敦</a:t>
            </a:r>
            <a:endParaRPr kumimoji="1" lang="en-US" altLang="ja-JP" dirty="0" smtClean="0"/>
          </a:p>
          <a:p>
            <a:r>
              <a:rPr lang="ja-JP" altLang="en-US" dirty="0"/>
              <a:t>青山</a:t>
            </a:r>
            <a:r>
              <a:rPr lang="ja-JP" altLang="en-US" dirty="0" smtClean="0"/>
              <a:t>学院大学社会情報学部</a:t>
            </a:r>
            <a:endParaRPr lang="en-US" altLang="ja-JP" dirty="0" smtClean="0"/>
          </a:p>
          <a:p>
            <a:r>
              <a:rPr kumimoji="1" lang="en-US" altLang="ja-JP" dirty="0" smtClean="0"/>
              <a:t>atsushi@si.aoyama.ac.jp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34" y="428604"/>
            <a:ext cx="6179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日本教育心理</a:t>
            </a:r>
            <a:r>
              <a:rPr lang="ja-JP" altLang="en-US" dirty="0" smtClean="0"/>
              <a:t>学会第</a:t>
            </a:r>
            <a:r>
              <a:rPr lang="en-US" altLang="ja-JP" dirty="0" smtClean="0"/>
              <a:t>50</a:t>
            </a:r>
            <a:r>
              <a:rPr lang="ja-JP" altLang="en-US" dirty="0" smtClean="0"/>
              <a:t>回総会</a:t>
            </a:r>
            <a:endParaRPr lang="en-US" altLang="ja-JP" dirty="0" smtClean="0"/>
          </a:p>
          <a:p>
            <a:r>
              <a:rPr lang="ja-JP" altLang="en-US" dirty="0"/>
              <a:t>自主</a:t>
            </a:r>
            <a:r>
              <a:rPr lang="ja-JP" altLang="en-US" dirty="0" smtClean="0"/>
              <a:t>シンポジウム「文系学生に対する心理統計教育の実践２」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問題１解法（ベクトル群）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48" name="グループ化 47"/>
          <p:cNvGrpSpPr/>
          <p:nvPr/>
        </p:nvGrpSpPr>
        <p:grpSpPr>
          <a:xfrm>
            <a:off x="428596" y="2214554"/>
            <a:ext cx="3421086" cy="3201999"/>
            <a:chOff x="5143504" y="2030413"/>
            <a:chExt cx="3421086" cy="3201999"/>
          </a:xfrm>
        </p:grpSpPr>
        <p:cxnSp>
          <p:nvCxnSpPr>
            <p:cNvPr id="6" name="直線矢印コネクタ 5"/>
            <p:cNvCxnSpPr/>
            <p:nvPr/>
          </p:nvCxnSpPr>
          <p:spPr>
            <a:xfrm>
              <a:off x="5286380" y="4143380"/>
              <a:ext cx="271464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 rot="5400000" flipH="1" flipV="1">
              <a:off x="5214942" y="2285992"/>
              <a:ext cx="1928826" cy="17859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rot="5400000">
              <a:off x="6107917" y="3178967"/>
              <a:ext cx="1928826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>
              <a:off x="5286380" y="4143380"/>
              <a:ext cx="178595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072330" y="3857628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5400000">
              <a:off x="7215206" y="4000504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オブジェクト 16"/>
            <p:cNvGraphicFramePr>
              <a:graphicFrameLocks noChangeAspect="1"/>
            </p:cNvGraphicFramePr>
            <p:nvPr/>
          </p:nvGraphicFramePr>
          <p:xfrm>
            <a:off x="8143900" y="3857628"/>
            <a:ext cx="420690" cy="588966"/>
          </p:xfrm>
          <a:graphic>
            <a:graphicData uri="http://schemas.openxmlformats.org/presentationml/2006/ole">
              <p:oleObj spid="_x0000_s4098" name="数式" r:id="rId3" imgW="126720" imgH="177480" progId="Equation.3">
                <p:embed/>
              </p:oleObj>
            </a:graphicData>
          </a:graphic>
        </p:graphicFrame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6194425" y="2030413"/>
            <a:ext cx="461963" cy="673100"/>
          </p:xfrm>
          <a:graphic>
            <a:graphicData uri="http://schemas.openxmlformats.org/presentationml/2006/ole">
              <p:oleObj spid="_x0000_s4099" name="数式" r:id="rId4" imgW="139680" imgH="203040" progId="Equation.3">
                <p:embed/>
              </p:oleObj>
            </a:graphicData>
          </a:graphic>
        </p:graphicFrame>
        <p:graphicFrame>
          <p:nvGraphicFramePr>
            <p:cNvPr id="4100" name="Object 4"/>
            <p:cNvGraphicFramePr>
              <a:graphicFrameLocks noChangeAspect="1"/>
            </p:cNvGraphicFramePr>
            <p:nvPr/>
          </p:nvGraphicFramePr>
          <p:xfrm>
            <a:off x="6286512" y="3500438"/>
            <a:ext cx="461963" cy="673100"/>
          </p:xfrm>
          <a:graphic>
            <a:graphicData uri="http://schemas.openxmlformats.org/presentationml/2006/ole">
              <p:oleObj spid="_x0000_s4100" name="数式" r:id="rId5" imgW="139680" imgH="203040" progId="Equation.3">
                <p:embed/>
              </p:oleObj>
            </a:graphicData>
          </a:graphic>
        </p:graphicFrame>
        <p:sp>
          <p:nvSpPr>
            <p:cNvPr id="20" name="円弧 19"/>
            <p:cNvSpPr/>
            <p:nvPr/>
          </p:nvSpPr>
          <p:spPr>
            <a:xfrm>
              <a:off x="5429256" y="3857628"/>
              <a:ext cx="357190" cy="50006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1" name="オブジェクト 20"/>
            <p:cNvGraphicFramePr>
              <a:graphicFrameLocks noChangeAspect="1"/>
            </p:cNvGraphicFramePr>
            <p:nvPr/>
          </p:nvGraphicFramePr>
          <p:xfrm>
            <a:off x="5214942" y="4572008"/>
            <a:ext cx="3066161" cy="660404"/>
          </p:xfrm>
          <a:graphic>
            <a:graphicData uri="http://schemas.openxmlformats.org/presentationml/2006/ole">
              <p:oleObj spid="_x0000_s4101" name="数式" r:id="rId6" imgW="825480" imgH="177480" progId="Equation.3">
                <p:embed/>
              </p:oleObj>
            </a:graphicData>
          </a:graphic>
        </p:graphicFrame>
        <p:graphicFrame>
          <p:nvGraphicFramePr>
            <p:cNvPr id="28" name="オブジェクト 27"/>
            <p:cNvGraphicFramePr>
              <a:graphicFrameLocks noChangeAspect="1"/>
            </p:cNvGraphicFramePr>
            <p:nvPr/>
          </p:nvGraphicFramePr>
          <p:xfrm>
            <a:off x="5143504" y="3357562"/>
            <a:ext cx="492128" cy="688979"/>
          </p:xfrm>
          <a:graphic>
            <a:graphicData uri="http://schemas.openxmlformats.org/presentationml/2006/ole">
              <p:oleObj spid="_x0000_s4104" name="数式" r:id="rId7" imgW="126720" imgH="177480" progId="Equation.3">
                <p:embed/>
              </p:oleObj>
            </a:graphicData>
          </a:graphic>
        </p:graphicFrame>
      </p:grpSp>
      <p:grpSp>
        <p:nvGrpSpPr>
          <p:cNvPr id="49" name="グループ化 48"/>
          <p:cNvGrpSpPr/>
          <p:nvPr/>
        </p:nvGrpSpPr>
        <p:grpSpPr>
          <a:xfrm>
            <a:off x="4357686" y="2214554"/>
            <a:ext cx="4573587" cy="3184542"/>
            <a:chOff x="214282" y="2071678"/>
            <a:chExt cx="4573587" cy="3184542"/>
          </a:xfrm>
        </p:grpSpPr>
        <p:cxnSp>
          <p:nvCxnSpPr>
            <p:cNvPr id="23" name="直線矢印コネクタ 22"/>
            <p:cNvCxnSpPr/>
            <p:nvPr/>
          </p:nvCxnSpPr>
          <p:spPr>
            <a:xfrm rot="16200000" flipV="1">
              <a:off x="1035819" y="2678901"/>
              <a:ext cx="1571636" cy="13573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2500298" y="4143380"/>
              <a:ext cx="21431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102" name="Object 6"/>
            <p:cNvGraphicFramePr>
              <a:graphicFrameLocks noChangeAspect="1"/>
            </p:cNvGraphicFramePr>
            <p:nvPr/>
          </p:nvGraphicFramePr>
          <p:xfrm>
            <a:off x="1357290" y="2071678"/>
            <a:ext cx="461963" cy="673100"/>
          </p:xfrm>
          <a:graphic>
            <a:graphicData uri="http://schemas.openxmlformats.org/presentationml/2006/ole">
              <p:oleObj spid="_x0000_s4102" name="数式" r:id="rId8" imgW="139680" imgH="203040" progId="Equation.3">
                <p:embed/>
              </p:oleObj>
            </a:graphicData>
          </a:graphic>
        </p:graphicFrame>
        <p:graphicFrame>
          <p:nvGraphicFramePr>
            <p:cNvPr id="4103" name="Object 7"/>
            <p:cNvGraphicFramePr>
              <a:graphicFrameLocks noChangeAspect="1"/>
            </p:cNvGraphicFramePr>
            <p:nvPr/>
          </p:nvGraphicFramePr>
          <p:xfrm>
            <a:off x="4071934" y="3500438"/>
            <a:ext cx="420688" cy="588963"/>
          </p:xfrm>
          <a:graphic>
            <a:graphicData uri="http://schemas.openxmlformats.org/presentationml/2006/ole">
              <p:oleObj spid="_x0000_s4103" name="数式" r:id="rId9" imgW="126720" imgH="177480" progId="Equation.3">
                <p:embed/>
              </p:oleObj>
            </a:graphicData>
          </a:graphic>
        </p:graphicFrame>
        <p:graphicFrame>
          <p:nvGraphicFramePr>
            <p:cNvPr id="4105" name="Object 9"/>
            <p:cNvGraphicFramePr>
              <a:graphicFrameLocks noChangeAspect="1"/>
            </p:cNvGraphicFramePr>
            <p:nvPr/>
          </p:nvGraphicFramePr>
          <p:xfrm>
            <a:off x="2714612" y="3214686"/>
            <a:ext cx="492125" cy="688975"/>
          </p:xfrm>
          <a:graphic>
            <a:graphicData uri="http://schemas.openxmlformats.org/presentationml/2006/ole">
              <p:oleObj spid="_x0000_s4105" name="数式" r:id="rId10" imgW="126720" imgH="177480" progId="Equation.3">
                <p:embed/>
              </p:oleObj>
            </a:graphicData>
          </a:graphic>
        </p:graphicFrame>
        <p:sp>
          <p:nvSpPr>
            <p:cNvPr id="31" name="フリーフォーム 30"/>
            <p:cNvSpPr/>
            <p:nvPr/>
          </p:nvSpPr>
          <p:spPr>
            <a:xfrm>
              <a:off x="2240924" y="3801414"/>
              <a:ext cx="631065" cy="345583"/>
            </a:xfrm>
            <a:custGeom>
              <a:avLst/>
              <a:gdLst>
                <a:gd name="connsiteX0" fmla="*/ 0 w 631065"/>
                <a:gd name="connsiteY0" fmla="*/ 49369 h 345583"/>
                <a:gd name="connsiteX1" fmla="*/ 450761 w 631065"/>
                <a:gd name="connsiteY1" fmla="*/ 49369 h 345583"/>
                <a:gd name="connsiteX2" fmla="*/ 631065 w 631065"/>
                <a:gd name="connsiteY2" fmla="*/ 345583 h 345583"/>
                <a:gd name="connsiteX3" fmla="*/ 631065 w 631065"/>
                <a:gd name="connsiteY3" fmla="*/ 345583 h 34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1065" h="345583">
                  <a:moveTo>
                    <a:pt x="0" y="49369"/>
                  </a:moveTo>
                  <a:cubicBezTo>
                    <a:pt x="172792" y="24684"/>
                    <a:pt x="345584" y="0"/>
                    <a:pt x="450761" y="49369"/>
                  </a:cubicBezTo>
                  <a:cubicBezTo>
                    <a:pt x="555938" y="98738"/>
                    <a:pt x="631065" y="345583"/>
                    <a:pt x="631065" y="345583"/>
                  </a:cubicBezTo>
                  <a:lnTo>
                    <a:pt x="631065" y="345583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/>
            <p:cNvCxnSpPr/>
            <p:nvPr/>
          </p:nvCxnSpPr>
          <p:spPr>
            <a:xfrm rot="10800000">
              <a:off x="428596" y="4143380"/>
              <a:ext cx="2071702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rot="5400000">
              <a:off x="392877" y="3393281"/>
              <a:ext cx="1500198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106" name="Object 10"/>
            <p:cNvGraphicFramePr>
              <a:graphicFrameLocks noChangeAspect="1"/>
            </p:cNvGraphicFramePr>
            <p:nvPr/>
          </p:nvGraphicFramePr>
          <p:xfrm>
            <a:off x="214282" y="4500570"/>
            <a:ext cx="4573587" cy="755650"/>
          </p:xfrm>
          <a:graphic>
            <a:graphicData uri="http://schemas.openxmlformats.org/presentationml/2006/ole">
              <p:oleObj spid="_x0000_s4106" name="数式" r:id="rId11" imgW="1231560" imgH="203040" progId="Equation.3">
                <p:embed/>
              </p:oleObj>
            </a:graphicData>
          </a:graphic>
        </p:graphicFrame>
        <p:cxnSp>
          <p:nvCxnSpPr>
            <p:cNvPr id="42" name="直線コネクタ 41"/>
            <p:cNvCxnSpPr/>
            <p:nvPr/>
          </p:nvCxnSpPr>
          <p:spPr>
            <a:xfrm rot="10800000">
              <a:off x="928662" y="3929066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rot="5400000">
              <a:off x="821505" y="4036223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 rot="10800000">
              <a:off x="1142976" y="4143380"/>
              <a:ext cx="1357322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4107" name="Object 11"/>
            <p:cNvGraphicFramePr>
              <a:graphicFrameLocks noChangeAspect="1"/>
            </p:cNvGraphicFramePr>
            <p:nvPr/>
          </p:nvGraphicFramePr>
          <p:xfrm>
            <a:off x="1500166" y="3500438"/>
            <a:ext cx="461963" cy="673100"/>
          </p:xfrm>
          <a:graphic>
            <a:graphicData uri="http://schemas.openxmlformats.org/presentationml/2006/ole">
              <p:oleObj spid="_x0000_s4107" name="数式" r:id="rId12" imgW="13968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問題１の結果の予測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ベクトル図の持つ２つの特徴が問題解決を助ける．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消去，回転，射影といった，</a:t>
            </a:r>
            <a:r>
              <a:rPr lang="ja-JP" altLang="en-US" b="1" dirty="0" smtClean="0">
                <a:solidFill>
                  <a:srgbClr val="FF0000"/>
                </a:solidFill>
              </a:rPr>
              <a:t>具体的で適用が容易な図操作オペレータ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2"/>
            <a:r>
              <a:rPr lang="ja-JP" altLang="en-US" dirty="0"/>
              <a:t>数式</a:t>
            </a:r>
            <a:r>
              <a:rPr lang="ja-JP" altLang="en-US" dirty="0" smtClean="0"/>
              <a:t>操作のオペレータは抽象的で，適用には数学的スキルが要求される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図操作オペレータの数</a:t>
            </a:r>
            <a:r>
              <a:rPr kumimoji="1" lang="ja-JP" altLang="en-US" dirty="0" smtClean="0"/>
              <a:t>が限られているので，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探索空間が小さい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問題に適用可能な数式</a:t>
            </a:r>
            <a:r>
              <a:rPr lang="ja-JP" altLang="en-US" dirty="0"/>
              <a:t>操作</a:t>
            </a:r>
            <a:r>
              <a:rPr lang="ja-JP" altLang="en-US" dirty="0" smtClean="0"/>
              <a:t>のオペレータは数が多く，探索空間が大きい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説明変数</a:t>
            </a:r>
            <a:r>
              <a:rPr lang="ja-JP" altLang="en-US" dirty="0" smtClean="0"/>
              <a:t>がひとつ，つまり</a:t>
            </a:r>
            <a:r>
              <a:rPr lang="ja-JP" altLang="en-US" dirty="0"/>
              <a:t>単回帰分析の</a:t>
            </a:r>
            <a:r>
              <a:rPr lang="ja-JP" altLang="en-US" dirty="0" smtClean="0"/>
              <a:t>とき，データ数（</a:t>
            </a:r>
            <a:r>
              <a:rPr lang="en-US" altLang="ja-JP" dirty="0" smtClean="0"/>
              <a:t>N</a:t>
            </a:r>
            <a:r>
              <a:rPr lang="ja-JP" altLang="en-US" dirty="0" smtClean="0"/>
              <a:t>）が２ならば，一方</a:t>
            </a:r>
            <a:r>
              <a:rPr lang="ja-JP" altLang="en-US" dirty="0"/>
              <a:t>の変数でもう一方の変数が完全に</a:t>
            </a:r>
            <a:r>
              <a:rPr lang="en-US" altLang="ja-JP" dirty="0"/>
              <a:t>(</a:t>
            </a:r>
            <a:r>
              <a:rPr lang="ja-JP" altLang="en-US" dirty="0"/>
              <a:t>誤差なく</a:t>
            </a:r>
            <a:r>
              <a:rPr lang="en-US" altLang="ja-JP" dirty="0"/>
              <a:t>)</a:t>
            </a:r>
            <a:r>
              <a:rPr lang="ja-JP" altLang="en-US" dirty="0"/>
              <a:t>記述</a:t>
            </a:r>
            <a:r>
              <a:rPr lang="ja-JP" altLang="en-US" dirty="0" smtClean="0"/>
              <a:t>でき，</a:t>
            </a:r>
            <a:r>
              <a:rPr lang="en-US" altLang="ja-JP" dirty="0" smtClean="0"/>
              <a:t>r = +1 </a:t>
            </a:r>
            <a:r>
              <a:rPr lang="ja-JP" altLang="en-US" dirty="0" smtClean="0"/>
              <a:t>あるいは</a:t>
            </a:r>
            <a:r>
              <a:rPr lang="en-US" altLang="ja-JP" dirty="0" smtClean="0"/>
              <a:t>r = -1</a:t>
            </a:r>
            <a:r>
              <a:rPr lang="ja-JP" altLang="en-US" dirty="0" smtClean="0"/>
              <a:t>となります．この</a:t>
            </a:r>
            <a:r>
              <a:rPr lang="ja-JP" altLang="en-US" dirty="0"/>
              <a:t>わけ</a:t>
            </a:r>
            <a:r>
              <a:rPr lang="ja-JP" altLang="en-US" dirty="0" smtClean="0"/>
              <a:t>を説明</a:t>
            </a:r>
            <a:r>
              <a:rPr lang="ja-JP" altLang="en-US" dirty="0"/>
              <a:t>して</a:t>
            </a:r>
            <a:r>
              <a:rPr lang="ja-JP" altLang="en-US" dirty="0" smtClean="0"/>
              <a:t>下さい．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問題２解法（数式群）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13</a:t>
            </a:fld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143108" y="4786322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1357290" y="3714752"/>
            <a:ext cx="3429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3571868" y="2928934"/>
            <a:ext cx="292895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4357686" y="350043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715008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/>
        </p:nvGraphicFramePr>
        <p:xfrm>
          <a:off x="7286644" y="4500570"/>
          <a:ext cx="583049" cy="641354"/>
        </p:xfrm>
        <a:graphic>
          <a:graphicData uri="http://schemas.openxmlformats.org/presentationml/2006/ole">
            <p:oleObj spid="_x0000_s5122" name="数式" r:id="rId3" imgW="126720" imgH="139680" progId="Equation.3">
              <p:embed/>
            </p:oleObj>
          </a:graphicData>
        </a:graphic>
      </p:graphicFrame>
      <p:graphicFrame>
        <p:nvGraphicFramePr>
          <p:cNvPr id="19" name="オブジェクト 18"/>
          <p:cNvGraphicFramePr>
            <a:graphicFrameLocks noChangeAspect="1"/>
          </p:cNvGraphicFramePr>
          <p:nvPr/>
        </p:nvGraphicFramePr>
        <p:xfrm>
          <a:off x="2357422" y="1714488"/>
          <a:ext cx="483580" cy="571504"/>
        </p:xfrm>
        <a:graphic>
          <a:graphicData uri="http://schemas.openxmlformats.org/presentationml/2006/ole">
            <p:oleObj spid="_x0000_s5123" name="数式" r:id="rId4" imgW="139680" imgH="164880" progId="Equation.3">
              <p:embed/>
            </p:oleObj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/>
        </p:nvGraphicFramePr>
        <p:xfrm>
          <a:off x="3929058" y="3714752"/>
          <a:ext cx="1438844" cy="679454"/>
        </p:xfrm>
        <a:graphic>
          <a:graphicData uri="http://schemas.openxmlformats.org/presentationml/2006/ole">
            <p:oleObj spid="_x0000_s5124" name="数式" r:id="rId5" imgW="457200" imgH="2156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654675" y="3143250"/>
          <a:ext cx="1558925" cy="679450"/>
        </p:xfrm>
        <a:graphic>
          <a:graphicData uri="http://schemas.openxmlformats.org/presentationml/2006/ole">
            <p:oleObj spid="_x0000_s5125" name="数式" r:id="rId6" imgW="4950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問題２解法（ベクトル群）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14</a:t>
            </a:fld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2071670" y="3000372"/>
            <a:ext cx="478634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 flipH="1" flipV="1">
            <a:off x="1821637" y="2321711"/>
            <a:ext cx="2214578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2071670" y="1714488"/>
            <a:ext cx="4500594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>
            <a:off x="4214810" y="3429000"/>
            <a:ext cx="285752" cy="214314"/>
            <a:chOff x="4214810" y="3429000"/>
            <a:chExt cx="285752" cy="214314"/>
          </a:xfrm>
        </p:grpSpPr>
        <p:cxnSp>
          <p:nvCxnSpPr>
            <p:cNvPr id="19" name="直線コネクタ 18"/>
            <p:cNvCxnSpPr/>
            <p:nvPr/>
          </p:nvCxnSpPr>
          <p:spPr>
            <a:xfrm flipV="1">
              <a:off x="4214810" y="3429000"/>
              <a:ext cx="214314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16200000" flipH="1">
              <a:off x="4357686" y="3500438"/>
              <a:ext cx="214314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コネクタ 26"/>
          <p:cNvCxnSpPr/>
          <p:nvPr/>
        </p:nvCxnSpPr>
        <p:spPr>
          <a:xfrm rot="10800000" flipV="1">
            <a:off x="6572264" y="271462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16200000" flipH="1">
            <a:off x="6465107" y="2893215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16200000" flipV="1">
            <a:off x="3214678" y="2714620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16200000" flipV="1">
            <a:off x="6072198" y="221455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928794" y="2071678"/>
          <a:ext cx="1477962" cy="679450"/>
        </p:xfrm>
        <a:graphic>
          <a:graphicData uri="http://schemas.openxmlformats.org/presentationml/2006/ole">
            <p:oleObj spid="_x0000_s6146" name="数式" r:id="rId3" imgW="469800" imgH="215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552950" y="1571625"/>
          <a:ext cx="1517650" cy="679450"/>
        </p:xfrm>
        <a:graphic>
          <a:graphicData uri="http://schemas.openxmlformats.org/presentationml/2006/ole">
            <p:oleObj spid="_x0000_s6147" name="数式" r:id="rId4" imgW="482400" imgH="215640" progId="Equation.3">
              <p:embed/>
            </p:oleObj>
          </a:graphicData>
        </a:graphic>
      </p:graphicFrame>
      <p:cxnSp>
        <p:nvCxnSpPr>
          <p:cNvPr id="39" name="直線矢印コネクタ 38"/>
          <p:cNvCxnSpPr/>
          <p:nvPr/>
        </p:nvCxnSpPr>
        <p:spPr>
          <a:xfrm flipV="1">
            <a:off x="2143108" y="3714752"/>
            <a:ext cx="207170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071802" y="4000504"/>
          <a:ext cx="1198562" cy="639762"/>
        </p:xfrm>
        <a:graphic>
          <a:graphicData uri="http://schemas.openxmlformats.org/presentationml/2006/ole">
            <p:oleObj spid="_x0000_s6148" name="数式" r:id="rId5" imgW="380880" imgH="20304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786446" y="3214686"/>
          <a:ext cx="1238250" cy="639762"/>
        </p:xfrm>
        <a:graphic>
          <a:graphicData uri="http://schemas.openxmlformats.org/presentationml/2006/ole">
            <p:oleObj spid="_x0000_s6149" name="数式" r:id="rId6" imgW="393480" imgH="203040" progId="Equation.3">
              <p:embed/>
            </p:oleObj>
          </a:graphicData>
        </a:graphic>
      </p:graphicFrame>
      <p:graphicFrame>
        <p:nvGraphicFramePr>
          <p:cNvPr id="42" name="オブジェクト 41"/>
          <p:cNvGraphicFramePr>
            <a:graphicFrameLocks noChangeAspect="1"/>
          </p:cNvGraphicFramePr>
          <p:nvPr/>
        </p:nvGraphicFramePr>
        <p:xfrm>
          <a:off x="857224" y="4714884"/>
          <a:ext cx="3140093" cy="1228732"/>
        </p:xfrm>
        <a:graphic>
          <a:graphicData uri="http://schemas.openxmlformats.org/presentationml/2006/ole">
            <p:oleObj spid="_x0000_s6150" name="数式" r:id="rId7" imgW="1168200" imgH="457200" progId="Equation.3">
              <p:embed/>
            </p:oleObj>
          </a:graphicData>
        </a:graphic>
      </p:graphicFrame>
      <p:graphicFrame>
        <p:nvGraphicFramePr>
          <p:cNvPr id="43" name="オブジェクト 42"/>
          <p:cNvGraphicFramePr>
            <a:graphicFrameLocks noChangeAspect="1"/>
          </p:cNvGraphicFramePr>
          <p:nvPr/>
        </p:nvGraphicFramePr>
        <p:xfrm>
          <a:off x="3857620" y="2357430"/>
          <a:ext cx="500066" cy="700092"/>
        </p:xfrm>
        <a:graphic>
          <a:graphicData uri="http://schemas.openxmlformats.org/presentationml/2006/ole">
            <p:oleObj spid="_x0000_s6151" name="数式" r:id="rId8" imgW="126720" imgH="177480" progId="Equation.3">
              <p:embed/>
            </p:oleObj>
          </a:graphicData>
        </a:graphic>
      </p:graphicFrame>
      <p:graphicFrame>
        <p:nvGraphicFramePr>
          <p:cNvPr id="44" name="オブジェクト 43"/>
          <p:cNvGraphicFramePr>
            <a:graphicFrameLocks noChangeAspect="1"/>
          </p:cNvGraphicFramePr>
          <p:nvPr/>
        </p:nvGraphicFramePr>
        <p:xfrm>
          <a:off x="6786578" y="2071678"/>
          <a:ext cx="500066" cy="727368"/>
        </p:xfrm>
        <a:graphic>
          <a:graphicData uri="http://schemas.openxmlformats.org/presentationml/2006/ole">
            <p:oleObj spid="_x0000_s6152" name="数式" r:id="rId9" imgW="139680" imgH="203040" progId="Equation.3">
              <p:embed/>
            </p:oleObj>
          </a:graphicData>
        </a:graphic>
      </p:graphicFrame>
      <p:graphicFrame>
        <p:nvGraphicFramePr>
          <p:cNvPr id="45" name="オブジェクト 44"/>
          <p:cNvGraphicFramePr>
            <a:graphicFrameLocks noChangeAspect="1"/>
          </p:cNvGraphicFramePr>
          <p:nvPr/>
        </p:nvGraphicFramePr>
        <p:xfrm>
          <a:off x="6850063" y="4786313"/>
          <a:ext cx="1392237" cy="857250"/>
        </p:xfrm>
        <a:graphic>
          <a:graphicData uri="http://schemas.openxmlformats.org/presentationml/2006/ole">
            <p:oleObj spid="_x0000_s6153" name="数式" r:id="rId10" imgW="330120" imgH="203040" progId="Equation.3">
              <p:embed/>
            </p:oleObj>
          </a:graphicData>
        </a:graphic>
      </p:graphicFrame>
      <p:graphicFrame>
        <p:nvGraphicFramePr>
          <p:cNvPr id="46" name="オブジェクト 45"/>
          <p:cNvGraphicFramePr>
            <a:graphicFrameLocks noChangeAspect="1"/>
          </p:cNvGraphicFramePr>
          <p:nvPr/>
        </p:nvGraphicFramePr>
        <p:xfrm>
          <a:off x="4357686" y="4714884"/>
          <a:ext cx="1966924" cy="1311283"/>
        </p:xfrm>
        <a:graphic>
          <a:graphicData uri="http://schemas.openxmlformats.org/presentationml/2006/ole">
            <p:oleObj spid="_x0000_s6154" name="数式" r:id="rId11" imgW="6476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問題２の結果の予測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ベクトル図の特徴「小さな探索空間」が，問題解決を妨げる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伸縮，回転，射影といった適用容易なオペレータだけでは問題を解決できない（「分解」が必要）</a:t>
            </a:r>
            <a:endParaRPr lang="en-US" altLang="ja-JP" dirty="0" smtClean="0"/>
          </a:p>
          <a:p>
            <a:pPr lvl="1"/>
            <a:r>
              <a:rPr lang="ja-JP" altLang="en-US" b="1" dirty="0" smtClean="0">
                <a:solidFill>
                  <a:srgbClr val="FF0000"/>
                </a:solidFill>
              </a:rPr>
              <a:t>「小さな探索空間」は両刃の剣</a:t>
            </a:r>
            <a:endParaRPr lang="en-US" altLang="ja-JP" dirty="0" smtClean="0"/>
          </a:p>
          <a:p>
            <a:r>
              <a:rPr lang="ja-JP" altLang="en-US" dirty="0" smtClean="0"/>
              <a:t>正解を提示されても理解・納得は難しい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正解が探索空間の</a:t>
            </a:r>
            <a:r>
              <a:rPr kumimoji="1" lang="ja-JP" altLang="en-US" dirty="0" smtClean="0"/>
              <a:t>外にある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なじみ</a:t>
            </a:r>
            <a:r>
              <a:rPr lang="ja-JP" altLang="en-US" dirty="0" smtClean="0"/>
              <a:t>のあるオペレータの適用失敗ではない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問題３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単回帰分析において求めた回帰</a:t>
            </a:r>
            <a:r>
              <a:rPr lang="ja-JP" altLang="en-US" dirty="0" smtClean="0"/>
              <a:t>係数</a:t>
            </a:r>
            <a:r>
              <a:rPr lang="en-US" altLang="ja-JP" dirty="0" smtClean="0"/>
              <a:t> </a:t>
            </a:r>
            <a:r>
              <a:rPr lang="en-US" altLang="ja-JP" i="1" dirty="0" err="1" smtClean="0"/>
              <a:t>S</a:t>
            </a:r>
            <a:r>
              <a:rPr lang="en-US" altLang="ja-JP" i="1" baseline="-25000" dirty="0" err="1" smtClean="0"/>
              <a:t>xy</a:t>
            </a:r>
            <a:r>
              <a:rPr lang="en-US" altLang="ja-JP" dirty="0" smtClean="0"/>
              <a:t>/</a:t>
            </a:r>
            <a:r>
              <a:rPr lang="en-US" altLang="ja-JP" i="1" dirty="0" err="1" smtClean="0"/>
              <a:t>S</a:t>
            </a:r>
            <a:r>
              <a:rPr lang="en-US" altLang="ja-JP" i="1" baseline="-25000" dirty="0" err="1" smtClean="0"/>
              <a:t>xx</a:t>
            </a:r>
            <a:r>
              <a:rPr lang="en-US" altLang="ja-JP" i="1" baseline="-25000" dirty="0" smtClean="0"/>
              <a:t> </a:t>
            </a:r>
            <a:r>
              <a:rPr lang="ja-JP" altLang="en-US" dirty="0" smtClean="0"/>
              <a:t> </a:t>
            </a:r>
            <a:r>
              <a:rPr lang="ja-JP" altLang="en-US" dirty="0"/>
              <a:t>と</a:t>
            </a:r>
            <a:r>
              <a:rPr lang="ja-JP" altLang="en-US" dirty="0" smtClean="0"/>
              <a:t>相関</a:t>
            </a:r>
            <a:r>
              <a:rPr lang="ja-JP" altLang="en-US" dirty="0"/>
              <a:t>係数</a:t>
            </a:r>
            <a:r>
              <a:rPr lang="ja-JP" altLang="en-US" i="1" dirty="0"/>
              <a:t> </a:t>
            </a:r>
            <a:r>
              <a:rPr lang="en-US" altLang="ja-JP" i="1" dirty="0" err="1" smtClean="0"/>
              <a:t>r</a:t>
            </a:r>
            <a:r>
              <a:rPr lang="en-US" altLang="ja-JP" i="1" baseline="-25000" dirty="0" err="1" smtClean="0"/>
              <a:t>xy</a:t>
            </a:r>
            <a:r>
              <a:rPr lang="ja-JP" altLang="en-US" dirty="0" smtClean="0"/>
              <a:t> との</a:t>
            </a:r>
            <a:r>
              <a:rPr lang="ja-JP" altLang="en-US" dirty="0"/>
              <a:t>関係</a:t>
            </a:r>
            <a:r>
              <a:rPr lang="ja-JP" altLang="en-US" dirty="0" smtClean="0"/>
              <a:t>を求めて</a:t>
            </a:r>
            <a:r>
              <a:rPr lang="ja-JP" altLang="en-US" dirty="0"/>
              <a:t>下さい。</a:t>
            </a:r>
            <a:r>
              <a:rPr lang="ja-JP" altLang="en-US" dirty="0" smtClean="0"/>
              <a:t>ただし</a:t>
            </a:r>
            <a:r>
              <a:rPr lang="ja-JP" altLang="en-US" dirty="0"/>
              <a:t>，</a:t>
            </a:r>
            <a:r>
              <a:rPr lang="ja-JP" altLang="en-US" dirty="0" smtClean="0"/>
              <a:t>回帰</a:t>
            </a:r>
            <a:r>
              <a:rPr lang="ja-JP" altLang="en-US" dirty="0"/>
              <a:t>係数と相関</a:t>
            </a:r>
            <a:r>
              <a:rPr lang="ja-JP" altLang="en-US" dirty="0" smtClean="0"/>
              <a:t>係数以外</a:t>
            </a:r>
            <a:r>
              <a:rPr lang="ja-JP" altLang="en-US" dirty="0"/>
              <a:t>で</a:t>
            </a:r>
            <a:r>
              <a:rPr lang="ja-JP" altLang="en-US" dirty="0" smtClean="0"/>
              <a:t>は</a:t>
            </a:r>
            <a:r>
              <a:rPr lang="ja-JP" altLang="en-US" dirty="0"/>
              <a:t>，</a:t>
            </a:r>
            <a:r>
              <a:rPr lang="en-US" altLang="ja-JP" i="1" dirty="0" err="1" smtClean="0"/>
              <a:t>S</a:t>
            </a:r>
            <a:r>
              <a:rPr lang="en-US" altLang="ja-JP" i="1" baseline="-25000" dirty="0" err="1" smtClean="0"/>
              <a:t>xx</a:t>
            </a:r>
            <a:r>
              <a:rPr lang="ja-JP" altLang="en-US" dirty="0" smtClean="0"/>
              <a:t> と </a:t>
            </a:r>
            <a:r>
              <a:rPr lang="en-US" altLang="ja-JP" i="1" dirty="0" err="1" smtClean="0"/>
              <a:t>S</a:t>
            </a:r>
            <a:r>
              <a:rPr lang="en-US" altLang="ja-JP" i="1" baseline="-25000" dirty="0" err="1" smtClean="0"/>
              <a:t>yy</a:t>
            </a:r>
            <a:r>
              <a:rPr lang="ja-JP" altLang="en-US" dirty="0" smtClean="0"/>
              <a:t>  のみ</a:t>
            </a:r>
            <a:r>
              <a:rPr lang="ja-JP" altLang="en-US" dirty="0"/>
              <a:t>を用いて関係を記述して</a:t>
            </a:r>
            <a:r>
              <a:rPr lang="ja-JP" altLang="en-US" dirty="0" smtClean="0"/>
              <a:t>下さい</a:t>
            </a:r>
            <a:r>
              <a:rPr lang="ja-JP" altLang="en-US" dirty="0"/>
              <a:t>．</a:t>
            </a:r>
            <a:endParaRPr lang="en-US" altLang="ja-JP" dirty="0" smtClean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問題３の解法（数式群）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17</a:t>
            </a:fld>
            <a:endParaRPr kumimoji="1" lang="ja-JP" altLang="en-US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643174" y="1500174"/>
          <a:ext cx="3571900" cy="4365655"/>
        </p:xfrm>
        <a:graphic>
          <a:graphicData uri="http://schemas.openxmlformats.org/presentationml/2006/ole">
            <p:oleObj spid="_x0000_s7170" name="数式" r:id="rId3" imgW="1257120" imgH="1536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問題３の解法（ベクトル群，</a:t>
            </a:r>
            <a:r>
              <a:rPr lang="en-US" altLang="ja-JP" dirty="0" smtClean="0"/>
              <a:t>r &gt; 0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18</a:t>
            </a:fld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1214414" y="1928802"/>
            <a:ext cx="2571768" cy="2959121"/>
            <a:chOff x="642910" y="2428868"/>
            <a:chExt cx="2571768" cy="2959121"/>
          </a:xfrm>
        </p:grpSpPr>
        <p:cxnSp>
          <p:nvCxnSpPr>
            <p:cNvPr id="6" name="直線矢印コネクタ 5"/>
            <p:cNvCxnSpPr/>
            <p:nvPr/>
          </p:nvCxnSpPr>
          <p:spPr>
            <a:xfrm>
              <a:off x="642910" y="4643446"/>
              <a:ext cx="25717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 rot="5400000" flipH="1" flipV="1">
              <a:off x="464315" y="2964653"/>
              <a:ext cx="1857388" cy="15001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rot="5400000">
              <a:off x="1214414" y="3714752"/>
              <a:ext cx="185738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オブジェクト 10"/>
            <p:cNvGraphicFramePr>
              <a:graphicFrameLocks noChangeAspect="1"/>
            </p:cNvGraphicFramePr>
            <p:nvPr/>
          </p:nvGraphicFramePr>
          <p:xfrm>
            <a:off x="2714612" y="3929066"/>
            <a:ext cx="492128" cy="688979"/>
          </p:xfrm>
          <a:graphic>
            <a:graphicData uri="http://schemas.openxmlformats.org/presentationml/2006/ole">
              <p:oleObj spid="_x0000_s8194" name="数式" r:id="rId3" imgW="126720" imgH="177480" progId="Equation.3">
                <p:embed/>
              </p:oleObj>
            </a:graphicData>
          </a:graphic>
        </p:graphicFrame>
        <p:graphicFrame>
          <p:nvGraphicFramePr>
            <p:cNvPr id="12" name="オブジェクト 11"/>
            <p:cNvGraphicFramePr>
              <a:graphicFrameLocks noChangeAspect="1"/>
            </p:cNvGraphicFramePr>
            <p:nvPr/>
          </p:nvGraphicFramePr>
          <p:xfrm>
            <a:off x="2285984" y="2428868"/>
            <a:ext cx="427040" cy="621149"/>
          </p:xfrm>
          <a:graphic>
            <a:graphicData uri="http://schemas.openxmlformats.org/presentationml/2006/ole">
              <p:oleObj spid="_x0000_s8195" name="数式" r:id="rId4" imgW="139680" imgH="203040" progId="Equation.3">
                <p:embed/>
              </p:oleObj>
            </a:graphicData>
          </a:graphic>
        </p:graphicFrame>
        <p:cxnSp>
          <p:nvCxnSpPr>
            <p:cNvPr id="14" name="直線コネクタ 13"/>
            <p:cNvCxnSpPr/>
            <p:nvPr/>
          </p:nvCxnSpPr>
          <p:spPr>
            <a:xfrm>
              <a:off x="2143108" y="4429132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5400000">
              <a:off x="2250265" y="4536289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オブジェクト 17"/>
            <p:cNvGraphicFramePr>
              <a:graphicFrameLocks noChangeAspect="1"/>
            </p:cNvGraphicFramePr>
            <p:nvPr/>
          </p:nvGraphicFramePr>
          <p:xfrm>
            <a:off x="1000100" y="3143248"/>
            <a:ext cx="420690" cy="588966"/>
          </p:xfrm>
          <a:graphic>
            <a:graphicData uri="http://schemas.openxmlformats.org/presentationml/2006/ole">
              <p:oleObj spid="_x0000_s8196" name="数式" r:id="rId5" imgW="126720" imgH="177480" progId="Equation.3">
                <p:embed/>
              </p:oleObj>
            </a:graphicData>
          </a:graphic>
        </p:graphicFrame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1285852" y="4643446"/>
            <a:ext cx="420688" cy="461963"/>
          </p:xfrm>
          <a:graphic>
            <a:graphicData uri="http://schemas.openxmlformats.org/presentationml/2006/ole">
              <p:oleObj spid="_x0000_s8197" name="数式" r:id="rId6" imgW="126720" imgH="139680" progId="Equation.3">
                <p:embed/>
              </p:oleObj>
            </a:graphicData>
          </a:graphic>
        </p:graphicFrame>
        <p:sp>
          <p:nvSpPr>
            <p:cNvPr id="20" name="フリーフォーム 19"/>
            <p:cNvSpPr/>
            <p:nvPr/>
          </p:nvSpPr>
          <p:spPr>
            <a:xfrm>
              <a:off x="643944" y="3543836"/>
              <a:ext cx="379926" cy="1092558"/>
            </a:xfrm>
            <a:custGeom>
              <a:avLst/>
              <a:gdLst>
                <a:gd name="connsiteX0" fmla="*/ 0 w 379926"/>
                <a:gd name="connsiteY0" fmla="*/ 1092558 h 1092558"/>
                <a:gd name="connsiteX1" fmla="*/ 103031 w 379926"/>
                <a:gd name="connsiteY1" fmla="*/ 564525 h 1092558"/>
                <a:gd name="connsiteX2" fmla="*/ 334850 w 379926"/>
                <a:gd name="connsiteY2" fmla="*/ 88006 h 1092558"/>
                <a:gd name="connsiteX3" fmla="*/ 373487 w 379926"/>
                <a:gd name="connsiteY3" fmla="*/ 36491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926" h="1092558">
                  <a:moveTo>
                    <a:pt x="0" y="1092558"/>
                  </a:moveTo>
                  <a:cubicBezTo>
                    <a:pt x="23611" y="912254"/>
                    <a:pt x="47223" y="731950"/>
                    <a:pt x="103031" y="564525"/>
                  </a:cubicBezTo>
                  <a:cubicBezTo>
                    <a:pt x="158839" y="397100"/>
                    <a:pt x="289774" y="176012"/>
                    <a:pt x="334850" y="88006"/>
                  </a:cubicBezTo>
                  <a:cubicBezTo>
                    <a:pt x="379926" y="0"/>
                    <a:pt x="376706" y="18245"/>
                    <a:pt x="373487" y="3649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/>
            <p:cNvSpPr/>
            <p:nvPr/>
          </p:nvSpPr>
          <p:spPr>
            <a:xfrm>
              <a:off x="1352282" y="2768958"/>
              <a:ext cx="734095" cy="489397"/>
            </a:xfrm>
            <a:custGeom>
              <a:avLst/>
              <a:gdLst>
                <a:gd name="connsiteX0" fmla="*/ 734095 w 734095"/>
                <a:gd name="connsiteY0" fmla="*/ 0 h 489397"/>
                <a:gd name="connsiteX1" fmla="*/ 296214 w 734095"/>
                <a:gd name="connsiteY1" fmla="*/ 218941 h 489397"/>
                <a:gd name="connsiteX2" fmla="*/ 0 w 734095"/>
                <a:gd name="connsiteY2" fmla="*/ 489397 h 48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4095" h="489397">
                  <a:moveTo>
                    <a:pt x="734095" y="0"/>
                  </a:moveTo>
                  <a:cubicBezTo>
                    <a:pt x="576329" y="68687"/>
                    <a:pt x="418563" y="137375"/>
                    <a:pt x="296214" y="218941"/>
                  </a:cubicBezTo>
                  <a:cubicBezTo>
                    <a:pt x="173865" y="300507"/>
                    <a:pt x="86932" y="394952"/>
                    <a:pt x="0" y="48939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643944" y="4649273"/>
              <a:ext cx="605307" cy="244699"/>
            </a:xfrm>
            <a:custGeom>
              <a:avLst/>
              <a:gdLst>
                <a:gd name="connsiteX0" fmla="*/ 0 w 605307"/>
                <a:gd name="connsiteY0" fmla="*/ 0 h 244699"/>
                <a:gd name="connsiteX1" fmla="*/ 218941 w 605307"/>
                <a:gd name="connsiteY1" fmla="*/ 193183 h 244699"/>
                <a:gd name="connsiteX2" fmla="*/ 605307 w 605307"/>
                <a:gd name="connsiteY2" fmla="*/ 244699 h 24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5307" h="244699">
                  <a:moveTo>
                    <a:pt x="0" y="0"/>
                  </a:moveTo>
                  <a:cubicBezTo>
                    <a:pt x="59028" y="76200"/>
                    <a:pt x="118056" y="152400"/>
                    <a:pt x="218941" y="193183"/>
                  </a:cubicBezTo>
                  <a:cubicBezTo>
                    <a:pt x="319826" y="233966"/>
                    <a:pt x="462566" y="239332"/>
                    <a:pt x="605307" y="24469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/>
            <p:cNvSpPr/>
            <p:nvPr/>
          </p:nvSpPr>
          <p:spPr>
            <a:xfrm>
              <a:off x="1674254" y="4687910"/>
              <a:ext cx="476518" cy="240406"/>
            </a:xfrm>
            <a:custGeom>
              <a:avLst/>
              <a:gdLst>
                <a:gd name="connsiteX0" fmla="*/ 0 w 476518"/>
                <a:gd name="connsiteY0" fmla="*/ 206062 h 240406"/>
                <a:gd name="connsiteX1" fmla="*/ 244698 w 476518"/>
                <a:gd name="connsiteY1" fmla="*/ 206062 h 240406"/>
                <a:gd name="connsiteX2" fmla="*/ 476518 w 476518"/>
                <a:gd name="connsiteY2" fmla="*/ 0 h 24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518" h="240406">
                  <a:moveTo>
                    <a:pt x="0" y="206062"/>
                  </a:moveTo>
                  <a:cubicBezTo>
                    <a:pt x="82639" y="223234"/>
                    <a:pt x="165278" y="240406"/>
                    <a:pt x="244698" y="206062"/>
                  </a:cubicBezTo>
                  <a:cubicBezTo>
                    <a:pt x="324118" y="171718"/>
                    <a:pt x="400318" y="85859"/>
                    <a:pt x="476518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矢印コネクタ 26"/>
            <p:cNvCxnSpPr>
              <a:stCxn id="24" idx="0"/>
            </p:cNvCxnSpPr>
            <p:nvPr/>
          </p:nvCxnSpPr>
          <p:spPr>
            <a:xfrm flipV="1">
              <a:off x="643944" y="4643446"/>
              <a:ext cx="1499164" cy="582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フリーフォーム 27"/>
            <p:cNvSpPr/>
            <p:nvPr/>
          </p:nvSpPr>
          <p:spPr>
            <a:xfrm>
              <a:off x="837127" y="4391696"/>
              <a:ext cx="240406" cy="244698"/>
            </a:xfrm>
            <a:custGeom>
              <a:avLst/>
              <a:gdLst>
                <a:gd name="connsiteX0" fmla="*/ 0 w 240406"/>
                <a:gd name="connsiteY0" fmla="*/ 0 h 244698"/>
                <a:gd name="connsiteX1" fmla="*/ 206062 w 240406"/>
                <a:gd name="connsiteY1" fmla="*/ 90152 h 244698"/>
                <a:gd name="connsiteX2" fmla="*/ 206062 w 240406"/>
                <a:gd name="connsiteY2" fmla="*/ 244698 h 244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406" h="244698">
                  <a:moveTo>
                    <a:pt x="0" y="0"/>
                  </a:moveTo>
                  <a:cubicBezTo>
                    <a:pt x="85859" y="24684"/>
                    <a:pt x="171718" y="49369"/>
                    <a:pt x="206062" y="90152"/>
                  </a:cubicBezTo>
                  <a:cubicBezTo>
                    <a:pt x="240406" y="130935"/>
                    <a:pt x="223234" y="187816"/>
                    <a:pt x="206062" y="24469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9" name="オブジェクト 28"/>
            <p:cNvGraphicFramePr>
              <a:graphicFrameLocks noChangeAspect="1"/>
            </p:cNvGraphicFramePr>
            <p:nvPr/>
          </p:nvGraphicFramePr>
          <p:xfrm>
            <a:off x="1071538" y="4071942"/>
            <a:ext cx="420690" cy="588966"/>
          </p:xfrm>
          <a:graphic>
            <a:graphicData uri="http://schemas.openxmlformats.org/presentationml/2006/ole">
              <p:oleObj spid="_x0000_s8198" name="数式" r:id="rId7" imgW="126720" imgH="177480" progId="Equation.3">
                <p:embed/>
              </p:oleObj>
            </a:graphicData>
          </a:graphic>
        </p:graphicFrame>
        <p:graphicFrame>
          <p:nvGraphicFramePr>
            <p:cNvPr id="30" name="オブジェクト 29"/>
            <p:cNvGraphicFramePr>
              <a:graphicFrameLocks noChangeAspect="1"/>
            </p:cNvGraphicFramePr>
            <p:nvPr/>
          </p:nvGraphicFramePr>
          <p:xfrm>
            <a:off x="1857356" y="4714884"/>
            <a:ext cx="462759" cy="673105"/>
          </p:xfrm>
          <a:graphic>
            <a:graphicData uri="http://schemas.openxmlformats.org/presentationml/2006/ole">
              <p:oleObj spid="_x0000_s8199" name="数式" r:id="rId8" imgW="139680" imgH="203040" progId="Equation.3">
                <p:embed/>
              </p:oleObj>
            </a:graphicData>
          </a:graphic>
        </p:graphicFrame>
      </p:grpSp>
      <p:graphicFrame>
        <p:nvGraphicFramePr>
          <p:cNvPr id="32" name="オブジェクト 31"/>
          <p:cNvGraphicFramePr>
            <a:graphicFrameLocks noChangeAspect="1"/>
          </p:cNvGraphicFramePr>
          <p:nvPr/>
        </p:nvGraphicFramePr>
        <p:xfrm>
          <a:off x="1571604" y="5000636"/>
          <a:ext cx="1969264" cy="763592"/>
        </p:xfrm>
        <a:graphic>
          <a:graphicData uri="http://schemas.openxmlformats.org/presentationml/2006/ole">
            <p:oleObj spid="_x0000_s8200" name="数式" r:id="rId9" imgW="622080" imgH="241200" progId="Equation.3">
              <p:embed/>
            </p:oleObj>
          </a:graphicData>
        </a:graphic>
      </p:graphicFrame>
      <p:graphicFrame>
        <p:nvGraphicFramePr>
          <p:cNvPr id="33" name="オブジェクト 32"/>
          <p:cNvGraphicFramePr>
            <a:graphicFrameLocks noChangeAspect="1"/>
          </p:cNvGraphicFramePr>
          <p:nvPr/>
        </p:nvGraphicFramePr>
        <p:xfrm>
          <a:off x="5072066" y="1428736"/>
          <a:ext cx="2881328" cy="4637566"/>
        </p:xfrm>
        <a:graphic>
          <a:graphicData uri="http://schemas.openxmlformats.org/presentationml/2006/ole">
            <p:oleObj spid="_x0000_s8201" name="数式" r:id="rId10" imgW="1333440" imgH="2145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問題３の結果の予測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数式の抽象性が問題解決を促進する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数式の形式的</a:t>
            </a:r>
            <a:r>
              <a:rPr lang="ja-JP" altLang="en-US" dirty="0" smtClean="0"/>
              <a:t>操作により問題解決</a:t>
            </a:r>
            <a:endParaRPr kumimoji="1" lang="en-US" altLang="ja-JP" dirty="0" smtClean="0"/>
          </a:p>
          <a:p>
            <a:r>
              <a:rPr kumimoji="1" lang="ja-JP" altLang="en-US" dirty="0" smtClean="0"/>
              <a:t>ベクトル図</a:t>
            </a:r>
            <a:r>
              <a:rPr kumimoji="1" lang="ja-JP" altLang="en-US" dirty="0"/>
              <a:t>の持つ</a:t>
            </a:r>
            <a:r>
              <a:rPr kumimoji="1" lang="ja-JP" altLang="en-US" dirty="0" smtClean="0"/>
              <a:t>具体性が問題解決を妨げる</a:t>
            </a:r>
            <a:endParaRPr lang="en-US" altLang="ja-JP" dirty="0"/>
          </a:p>
          <a:p>
            <a:pPr lvl="1"/>
            <a:r>
              <a:rPr lang="ja-JP" altLang="en-US" dirty="0" smtClean="0"/>
              <a:t>ベクトル図は，式に具体的意味を与える一方で，認知的負荷を増す</a:t>
            </a:r>
            <a:endParaRPr kumimoji="1" lang="en-US" altLang="ja-JP" dirty="0" smtClean="0"/>
          </a:p>
          <a:p>
            <a:pPr lvl="1"/>
            <a:r>
              <a:rPr lang="ja-JP" altLang="en-US" b="1" dirty="0" smtClean="0">
                <a:solidFill>
                  <a:srgbClr val="FF0000"/>
                </a:solidFill>
              </a:rPr>
              <a:t>ベクトル図の「具体性」は両刃の剣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数学教育領域で</a:t>
            </a:r>
            <a:r>
              <a:rPr lang="ja-JP" altLang="en-US" dirty="0" smtClean="0"/>
              <a:t>の研究</a:t>
            </a:r>
            <a:endParaRPr lang="en-US" altLang="ja-JP" dirty="0" smtClean="0"/>
          </a:p>
          <a:p>
            <a:r>
              <a:rPr kumimoji="1" lang="ja-JP" altLang="en-US" dirty="0" smtClean="0"/>
              <a:t>目的に応じた多様な研究方法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心理学実験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Cognitive Modeling</a:t>
            </a:r>
            <a:r>
              <a:rPr lang="ja-JP" altLang="en-US" dirty="0" smtClean="0"/>
              <a:t>（</a:t>
            </a:r>
            <a:r>
              <a:rPr lang="en-US" altLang="ja-JP" dirty="0" smtClean="0"/>
              <a:t>ACT-R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fMRI</a:t>
            </a:r>
            <a:endParaRPr kumimoji="1" lang="en-US" altLang="ja-JP" dirty="0" smtClean="0"/>
          </a:p>
          <a:p>
            <a:r>
              <a:rPr kumimoji="1" lang="ja-JP" altLang="en-US" dirty="0" smtClean="0"/>
              <a:t>教育実践と研究のリンク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実践から研究テーマを見出す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研究知見</a:t>
            </a:r>
            <a:r>
              <a:rPr lang="ja-JP" altLang="en-US" dirty="0" smtClean="0"/>
              <a:t>を実践に還元する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正解率に関する予測まとめ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問題１：ベクトル群有利</a:t>
            </a:r>
            <a:endParaRPr kumimoji="1" lang="en-US" altLang="ja-JP" dirty="0" smtClean="0"/>
          </a:p>
          <a:p>
            <a:r>
              <a:rPr lang="ja-JP" altLang="en-US" dirty="0"/>
              <a:t>問題</a:t>
            </a:r>
            <a:r>
              <a:rPr lang="ja-JP" altLang="en-US" dirty="0" smtClean="0"/>
              <a:t>２：数式群有利</a:t>
            </a:r>
            <a:endParaRPr lang="en-US" altLang="ja-JP" dirty="0" smtClean="0"/>
          </a:p>
          <a:p>
            <a:r>
              <a:rPr kumimoji="1" lang="ja-JP" altLang="en-US" dirty="0"/>
              <a:t>問題</a:t>
            </a:r>
            <a:r>
              <a:rPr kumimoji="1" lang="ja-JP" altLang="en-US" dirty="0" smtClean="0"/>
              <a:t>３：数式群有利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各</a:t>
            </a:r>
            <a:r>
              <a:rPr kumimoji="1" lang="ja-JP" altLang="en-US" dirty="0" smtClean="0"/>
              <a:t>問題の正解率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21</a:t>
            </a:fld>
            <a:endParaRPr kumimoji="1" lang="ja-JP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6143668" cy="369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285720" y="5500702"/>
            <a:ext cx="8664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「問題空間の大きさ」と「抽象性」の仮定に基づく予測が支持された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正解の理解度・納得度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22</a:t>
            </a:fld>
            <a:endParaRPr kumimoji="1" lang="ja-JP" alt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357982" cy="382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角丸四角形 7"/>
          <p:cNvSpPr/>
          <p:nvPr/>
        </p:nvSpPr>
        <p:spPr>
          <a:xfrm>
            <a:off x="3643306" y="1500174"/>
            <a:ext cx="1500198" cy="164307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28728" y="5500702"/>
            <a:ext cx="5852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問題１と３では理解度・納得度に差はない．→　探索の失敗</a:t>
            </a:r>
            <a:endParaRPr kumimoji="1" lang="en-US" altLang="ja-JP" dirty="0" smtClean="0"/>
          </a:p>
          <a:p>
            <a:r>
              <a:rPr lang="ja-JP" altLang="en-US" dirty="0" smtClean="0"/>
              <a:t>問題２ではベクトル群の理解度・納得度低い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→　なじみのないオペレータ．正解は探索空間の外．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研究から実践へ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ベクトル図は少数の具体的な図操作オペレータにより解決可能な問題で有効</a:t>
            </a:r>
            <a:endParaRPr kumimoji="1" lang="en-US" altLang="ja-JP" dirty="0" smtClean="0"/>
          </a:p>
          <a:p>
            <a:r>
              <a:rPr lang="ja-JP" altLang="en-US" dirty="0" smtClean="0"/>
              <a:t>問題例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相関</a:t>
            </a:r>
            <a:r>
              <a:rPr kumimoji="1" lang="ja-JP" altLang="en-US" dirty="0" smtClean="0"/>
              <a:t>係数と偏回帰係数の正負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両者は</a:t>
            </a:r>
            <a:r>
              <a:rPr lang="ja-JP" altLang="en-US" dirty="0"/>
              <a:t>必ずしも一致しない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「驚愕」重相関係数（市川</a:t>
            </a:r>
            <a:r>
              <a:rPr lang="en-US" altLang="ja-JP" dirty="0" smtClean="0"/>
              <a:t>,1988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/>
              <a:t>目的変数と</a:t>
            </a:r>
            <a:r>
              <a:rPr lang="ja-JP" altLang="en-US" dirty="0" smtClean="0"/>
              <a:t>の相関が非常に低い説明変数で，非常に高い重相関係数というケース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３</a:t>
            </a:r>
            <a:r>
              <a:rPr kumimoji="1" lang="ja-JP" altLang="en-US" dirty="0" smtClean="0"/>
              <a:t>変数間の相関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X</a:t>
            </a:r>
            <a:r>
              <a:rPr lang="ja-JP" altLang="en-US" dirty="0" smtClean="0"/>
              <a:t>と</a:t>
            </a:r>
            <a:r>
              <a:rPr lang="en-US" altLang="ja-JP" dirty="0" smtClean="0"/>
              <a:t>Y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Y</a:t>
            </a:r>
            <a:r>
              <a:rPr lang="ja-JP" altLang="en-US" dirty="0" smtClean="0"/>
              <a:t>と</a:t>
            </a:r>
            <a:r>
              <a:rPr lang="en-US" altLang="ja-JP" dirty="0" smtClean="0"/>
              <a:t>Z</a:t>
            </a:r>
            <a:r>
              <a:rPr lang="ja-JP" altLang="en-US" dirty="0" smtClean="0"/>
              <a:t>の相関が負，さらに</a:t>
            </a:r>
            <a:r>
              <a:rPr lang="en-US" altLang="ja-JP" dirty="0" smtClean="0"/>
              <a:t>X</a:t>
            </a:r>
            <a:r>
              <a:rPr lang="ja-JP" altLang="en-US" dirty="0" smtClean="0"/>
              <a:t>と</a:t>
            </a:r>
            <a:r>
              <a:rPr lang="en-US" altLang="ja-JP" dirty="0" smtClean="0"/>
              <a:t>Z</a:t>
            </a:r>
            <a:r>
              <a:rPr lang="ja-JP" altLang="en-US" dirty="0" smtClean="0"/>
              <a:t>の相関も負のケース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相関係数と偏回帰係数の正負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i="1" dirty="0"/>
              <a:t>y</a:t>
            </a:r>
            <a:r>
              <a:rPr lang="ja-JP" altLang="en-US" dirty="0" smtClean="0"/>
              <a:t>と</a:t>
            </a:r>
            <a:r>
              <a:rPr lang="en-US" altLang="ja-JP" dirty="0" smtClean="0"/>
              <a:t>x</a:t>
            </a:r>
            <a:r>
              <a:rPr lang="en-US" altLang="ja-JP" baseline="-25000" dirty="0" smtClean="0"/>
              <a:t>1</a:t>
            </a:r>
            <a:r>
              <a:rPr lang="ja-JP" altLang="en-US" dirty="0" smtClean="0"/>
              <a:t>は正の相関，</a:t>
            </a:r>
            <a:r>
              <a:rPr lang="ja-JP" altLang="en-US" i="1" dirty="0" err="1" smtClean="0"/>
              <a:t>ｙ</a:t>
            </a:r>
            <a:r>
              <a:rPr lang="ja-JP" altLang="en-US" dirty="0" smtClean="0"/>
              <a:t>と</a:t>
            </a:r>
            <a:r>
              <a:rPr lang="en-US" altLang="ja-JP" dirty="0" smtClean="0"/>
              <a:t>x</a:t>
            </a:r>
            <a:r>
              <a:rPr lang="en-US" altLang="ja-JP" baseline="-25000" dirty="0" smtClean="0"/>
              <a:t>2</a:t>
            </a:r>
            <a:r>
              <a:rPr lang="ja-JP" altLang="en-US" dirty="0" smtClean="0"/>
              <a:t>も正の相関．</a:t>
            </a:r>
            <a:r>
              <a:rPr lang="en-US" altLang="ja-JP" dirty="0" smtClean="0"/>
              <a:t>X</a:t>
            </a:r>
            <a:r>
              <a:rPr lang="en-US" altLang="ja-JP" baseline="-25000" dirty="0" smtClean="0"/>
              <a:t>1</a:t>
            </a:r>
            <a:r>
              <a:rPr lang="ja-JP" altLang="en-US" dirty="0" err="1" smtClean="0"/>
              <a:t>の偏</a:t>
            </a:r>
            <a:r>
              <a:rPr lang="ja-JP" altLang="en-US" dirty="0" smtClean="0"/>
              <a:t>回帰係数は負というケース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鉛筆</a:t>
            </a:r>
            <a:r>
              <a:rPr lang="ja-JP" altLang="en-US" dirty="0"/>
              <a:t>３本</a:t>
            </a:r>
            <a:r>
              <a:rPr lang="ja-JP" altLang="en-US" dirty="0" smtClean="0"/>
              <a:t>で構成可能</a:t>
            </a:r>
            <a:endParaRPr lang="en-US" altLang="ja-JP" dirty="0" smtClean="0"/>
          </a:p>
          <a:p>
            <a:pPr lvl="1"/>
            <a:r>
              <a:rPr lang="ja-JP" altLang="en-US" dirty="0"/>
              <a:t>「</a:t>
            </a:r>
            <a:r>
              <a:rPr lang="ja-JP" altLang="en-US" dirty="0" smtClean="0"/>
              <a:t>回転」と「射影」オペレータ</a:t>
            </a:r>
            <a:endParaRPr lang="en-US" altLang="ja-JP" dirty="0" smtClean="0"/>
          </a:p>
          <a:p>
            <a:r>
              <a:rPr lang="ja-JP" altLang="en-US" dirty="0" smtClean="0"/>
              <a:t>北海道</a:t>
            </a:r>
            <a:r>
              <a:rPr lang="ja-JP" altLang="en-US" dirty="0"/>
              <a:t>大学大学院文学研究科「魅力ある大学院教育」</a:t>
            </a:r>
            <a:r>
              <a:rPr lang="ja-JP" altLang="en-US" dirty="0" smtClean="0"/>
              <a:t>プログラムの</a:t>
            </a:r>
            <a:r>
              <a:rPr kumimoji="1" lang="ja-JP" altLang="en-US" dirty="0" smtClean="0"/>
              <a:t>「</a:t>
            </a:r>
            <a:r>
              <a:rPr kumimoji="1" lang="ja-JP" altLang="en-US" dirty="0"/>
              <a:t>統計</a:t>
            </a:r>
            <a:r>
              <a:rPr kumimoji="1" lang="ja-JP" altLang="en-US" dirty="0" smtClean="0"/>
              <a:t>サマースクール」にて，２０名の大学院生に実施．全員が問題解決に成功．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統計学教育におけるベクトル図の有効性と限界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ベクトル図は心理学の学生が統計学を学習する助けとなるか？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/>
              <a:t>ベクトル図</a:t>
            </a:r>
            <a:r>
              <a:rPr kumimoji="1" lang="ja-JP" altLang="en-US" dirty="0" smtClean="0"/>
              <a:t>は，伝統的教授法（数式を主に使用）に比べて，いつも有効なのか？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ベクトル図の有効性</a:t>
            </a:r>
            <a:r>
              <a:rPr lang="ja-JP" altLang="en-US" dirty="0" smtClean="0"/>
              <a:t>は何に起因するのか？</a:t>
            </a:r>
            <a:endParaRPr kumimoji="1"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00496" y="3143248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Yes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15074" y="4143380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No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71604" y="5072074"/>
            <a:ext cx="6455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「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小さな探索空間」と「具体性」．ただし両刃の剣．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統計教育実践</a:t>
            </a:r>
            <a:r>
              <a:rPr lang="ja-JP" altLang="en-US" dirty="0" smtClean="0"/>
              <a:t>のウェブサイト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北海道大学大学院文学研究科「魅力ある大学院教育」プログラムでの</a:t>
            </a:r>
            <a:r>
              <a:rPr kumimoji="1" lang="ja-JP" altLang="en-US" dirty="0" smtClean="0">
                <a:hlinkClick r:id="rId2"/>
              </a:rPr>
              <a:t>統計解析支援ウェブサイト</a:t>
            </a:r>
            <a:r>
              <a:rPr kumimoji="1" lang="ja-JP" altLang="en-US" sz="2400" dirty="0" smtClean="0"/>
              <a:t>（</a:t>
            </a:r>
            <a:r>
              <a:rPr lang="en-US" altLang="ja-JP" sz="2400" dirty="0" smtClean="0"/>
              <a:t>http</a:t>
            </a:r>
            <a:r>
              <a:rPr lang="en-US" altLang="ja-JP" sz="2400" dirty="0"/>
              <a:t>://</a:t>
            </a:r>
            <a:r>
              <a:rPr lang="en-US" altLang="ja-JP" sz="2400" dirty="0" smtClean="0"/>
              <a:t>humansci.let.hokudai.ac.jp/m/terao/stat_top.html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pPr lvl="1"/>
            <a:r>
              <a:rPr kumimoji="1" lang="ja-JP" altLang="en-US" dirty="0" smtClean="0"/>
              <a:t>統計学の学習方略を教示</a:t>
            </a:r>
            <a:r>
              <a:rPr lang="ja-JP" altLang="en-US" dirty="0" smtClean="0"/>
              <a:t>（寺尾</a:t>
            </a:r>
            <a:r>
              <a:rPr lang="en-US" altLang="ja-JP" dirty="0" smtClean="0"/>
              <a:t>, 2007</a:t>
            </a:r>
            <a:r>
              <a:rPr lang="ja-JP" altLang="en-US" dirty="0" smtClean="0"/>
              <a:t>教心総会）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テキスト</a:t>
            </a:r>
            <a:r>
              <a:rPr lang="ja-JP" altLang="en-US" dirty="0" smtClean="0"/>
              <a:t>の補足説明（</a:t>
            </a:r>
            <a:r>
              <a:rPr lang="en-US" altLang="ja-JP" dirty="0" err="1" smtClean="0"/>
              <a:t>MathML</a:t>
            </a:r>
            <a:r>
              <a:rPr lang="ja-JP" altLang="en-US" dirty="0" smtClean="0"/>
              <a:t>使用）を作成して，学生の自学自習を援助</a:t>
            </a:r>
            <a:endParaRPr lang="en-US" altLang="ja-JP" dirty="0" smtClean="0"/>
          </a:p>
          <a:p>
            <a:r>
              <a:rPr lang="ja-JP" altLang="en-US" dirty="0"/>
              <a:t>青山学院</a:t>
            </a:r>
            <a:r>
              <a:rPr lang="ja-JP" altLang="en-US" dirty="0" smtClean="0"/>
              <a:t>大学社会情報学部</a:t>
            </a:r>
            <a:r>
              <a:rPr lang="ja-JP" altLang="en-US" dirty="0" smtClean="0">
                <a:hlinkClick r:id="rId3"/>
              </a:rPr>
              <a:t>「統計入門」のウェブサイト</a:t>
            </a:r>
            <a:r>
              <a:rPr lang="ja-JP" altLang="en-US" dirty="0" smtClean="0"/>
              <a:t>（</a:t>
            </a:r>
            <a:r>
              <a:rPr lang="en-US" altLang="ja-JP" dirty="0" smtClean="0"/>
              <a:t> </a:t>
            </a:r>
            <a:r>
              <a:rPr lang="en-US" altLang="ja-JP" sz="2200" dirty="0" smtClean="0"/>
              <a:t>http://homepage3.nifty.com/~terao/lecture/aoyama/intro_stat/intro_stat_top.html </a:t>
            </a:r>
            <a:r>
              <a:rPr lang="ja-JP" altLang="en-US" dirty="0" smtClean="0"/>
              <a:t>）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市川伸一 </a:t>
            </a:r>
            <a:r>
              <a:rPr lang="en-US" altLang="ja-JP" sz="2800" dirty="0" smtClean="0"/>
              <a:t>(1988) </a:t>
            </a:r>
            <a:r>
              <a:rPr lang="ja-JP" altLang="en-US" sz="2800" dirty="0" smtClean="0"/>
              <a:t>決定における規範的理論と直観的推論．小橋康章　決定を支援する．東京大学出版会　補稿</a:t>
            </a:r>
            <a:endParaRPr lang="en-US" altLang="ja-JP" sz="2800" dirty="0" smtClean="0"/>
          </a:p>
          <a:p>
            <a:r>
              <a:rPr lang="en-US" altLang="ja-JP" sz="2800" dirty="0" err="1" smtClean="0"/>
              <a:t>Terao</a:t>
            </a:r>
            <a:r>
              <a:rPr lang="en-US" altLang="ja-JP" sz="2800" dirty="0" smtClean="0"/>
              <a:t>, A. (2004). On the usefulness and limitations of diagrams in statistical training.</a:t>
            </a:r>
            <a:r>
              <a:rPr lang="en-US" altLang="ja-JP" sz="2800" dirty="0"/>
              <a:t> </a:t>
            </a:r>
            <a:r>
              <a:rPr lang="en-US" sz="2800" i="1" dirty="0" smtClean="0"/>
              <a:t>Proceedings of the 26th Annual Conference of the Cognitive Science Society</a:t>
            </a:r>
            <a:r>
              <a:rPr lang="en-US" sz="2800" dirty="0" smtClean="0"/>
              <a:t> (pp. 1321-1326).</a:t>
            </a:r>
            <a:br>
              <a:rPr lang="en-US" sz="2800" dirty="0" smtClean="0"/>
            </a:br>
            <a:r>
              <a:rPr lang="ja-JP" altLang="en-US" sz="2800" dirty="0" smtClean="0"/>
              <a:t>寺尾のウェブサイト内「</a:t>
            </a:r>
            <a:r>
              <a:rPr lang="ja-JP" altLang="en-US" sz="2800" dirty="0" smtClean="0">
                <a:hlinkClick r:id="rId2"/>
              </a:rPr>
              <a:t>主要研究業績</a:t>
            </a:r>
            <a:r>
              <a:rPr lang="ja-JP" altLang="en-US" sz="2800" dirty="0" smtClean="0"/>
              <a:t>」よりダウンロード可能</a:t>
            </a:r>
            <a:r>
              <a:rPr lang="en-US" altLang="ja-JP" sz="2800" dirty="0" smtClean="0"/>
              <a:t>http</a:t>
            </a:r>
            <a:r>
              <a:rPr lang="en-US" altLang="ja-JP" sz="2800" dirty="0"/>
              <a:t>://homepage3.nifty.com/~terao/products.html</a:t>
            </a:r>
            <a:endParaRPr kumimoji="1" lang="en-US" altLang="ja-JP" sz="2800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統計学教育での図：研究</a:t>
            </a:r>
            <a:r>
              <a:rPr lang="ja-JP" altLang="en-US" dirty="0"/>
              <a:t>動機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出発点：自分自身が多変量解析を学習した時の経験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1993-94</a:t>
            </a:r>
            <a:r>
              <a:rPr kumimoji="1" lang="ja-JP" altLang="en-US" sz="2800" dirty="0" smtClean="0"/>
              <a:t>年東工大市川ゼミ）</a:t>
            </a:r>
            <a:endParaRPr kumimoji="1" lang="en-US" altLang="ja-JP" sz="2800" dirty="0" smtClean="0"/>
          </a:p>
          <a:p>
            <a:pPr lvl="1"/>
            <a:r>
              <a:rPr lang="ja-JP" altLang="en-US" dirty="0" smtClean="0"/>
              <a:t>ベクトル図による理解・問題解決の有効性を経験</a:t>
            </a:r>
            <a:endParaRPr kumimoji="1" lang="en-US" altLang="ja-JP" dirty="0" smtClean="0"/>
          </a:p>
          <a:p>
            <a:r>
              <a:rPr lang="en-US" altLang="ja-JP" dirty="0" smtClean="0"/>
              <a:t>1980</a:t>
            </a:r>
            <a:r>
              <a:rPr lang="ja-JP" altLang="en-US" dirty="0" smtClean="0"/>
              <a:t>年代後半から，図に関する研究が盛んになった</a:t>
            </a:r>
            <a:endParaRPr lang="en-US" altLang="ja-JP" sz="2800" dirty="0" smtClean="0"/>
          </a:p>
          <a:p>
            <a:r>
              <a:rPr lang="ja-JP" altLang="en-US" dirty="0" smtClean="0"/>
              <a:t>数学学習における図の有効性を実感する一方で，数式（抽象化）の</a:t>
            </a:r>
            <a:r>
              <a:rPr lang="ja-JP" altLang="en-US" dirty="0"/>
              <a:t>よさ</a:t>
            </a:r>
            <a:r>
              <a:rPr lang="ja-JP" altLang="en-US" dirty="0" smtClean="0"/>
              <a:t>も経験した</a:t>
            </a:r>
            <a:r>
              <a:rPr lang="ja-JP" altLang="en-US" sz="2800" dirty="0" smtClean="0"/>
              <a:t>（「数学工房」での数学の訓練）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→　「図はよい」という単純な話はしたくない</a:t>
            </a:r>
            <a:endParaRPr kumimoji="1" lang="ja-JP" altLang="en-US" sz="2800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ベクトル図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4</a:t>
            </a:fld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rot="5400000" flipH="1" flipV="1">
            <a:off x="1500166" y="2786058"/>
            <a:ext cx="157163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1643042" y="4214818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1643042" y="1928802"/>
            <a:ext cx="3500462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4500562" y="2643182"/>
            <a:ext cx="114300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072066" y="292893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5322893" y="310673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5400000">
            <a:off x="-321503" y="3250405"/>
            <a:ext cx="242889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214414" y="2357430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429256" y="2428868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1643042" y="3214686"/>
            <a:ext cx="342902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71472" y="4786322"/>
            <a:ext cx="63579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5400000">
            <a:off x="6036479" y="3321843"/>
            <a:ext cx="235745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フリーフォーム 32"/>
          <p:cNvSpPr/>
          <p:nvPr/>
        </p:nvSpPr>
        <p:spPr>
          <a:xfrm>
            <a:off x="2764971" y="3483429"/>
            <a:ext cx="344714" cy="370114"/>
          </a:xfrm>
          <a:custGeom>
            <a:avLst/>
            <a:gdLst>
              <a:gd name="connsiteX0" fmla="*/ 0 w 344714"/>
              <a:gd name="connsiteY0" fmla="*/ 0 h 370114"/>
              <a:gd name="connsiteX1" fmla="*/ 304800 w 344714"/>
              <a:gd name="connsiteY1" fmla="*/ 87085 h 370114"/>
              <a:gd name="connsiteX2" fmla="*/ 239486 w 344714"/>
              <a:gd name="connsiteY2" fmla="*/ 370114 h 3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714" h="370114">
                <a:moveTo>
                  <a:pt x="0" y="0"/>
                </a:moveTo>
                <a:cubicBezTo>
                  <a:pt x="132443" y="12700"/>
                  <a:pt x="264886" y="25400"/>
                  <a:pt x="304800" y="87085"/>
                </a:cubicBezTo>
                <a:cubicBezTo>
                  <a:pt x="344714" y="148770"/>
                  <a:pt x="239486" y="370114"/>
                  <a:pt x="239486" y="37011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857884" y="414338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35" name="オブジェクト 34"/>
          <p:cNvGraphicFramePr>
            <a:graphicFrameLocks noChangeAspect="1"/>
          </p:cNvGraphicFramePr>
          <p:nvPr/>
        </p:nvGraphicFramePr>
        <p:xfrm>
          <a:off x="5786446" y="3929066"/>
          <a:ext cx="504828" cy="715173"/>
        </p:xfrm>
        <a:graphic>
          <a:graphicData uri="http://schemas.openxmlformats.org/presentationml/2006/ole">
            <p:oleObj spid="_x0000_s1026" name="数式" r:id="rId3" imgW="15228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00232" y="2428868"/>
          <a:ext cx="547687" cy="715963"/>
        </p:xfrm>
        <a:graphic>
          <a:graphicData uri="http://schemas.openxmlformats.org/presentationml/2006/ole">
            <p:oleObj spid="_x0000_s1027" name="数式" r:id="rId4" imgW="164880" imgH="215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14942" y="1571612"/>
          <a:ext cx="463550" cy="674688"/>
        </p:xfrm>
        <a:graphic>
          <a:graphicData uri="http://schemas.openxmlformats.org/presentationml/2006/ole">
            <p:oleObj spid="_x0000_s1028" name="数式" r:id="rId5" imgW="139680" imgH="2030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714875" y="3298825"/>
          <a:ext cx="463550" cy="674688"/>
        </p:xfrm>
        <a:graphic>
          <a:graphicData uri="http://schemas.openxmlformats.org/presentationml/2006/ole">
            <p:oleObj spid="_x0000_s1029" name="数式" r:id="rId6" imgW="139680" imgH="203040" progId="Equation.3">
              <p:embed/>
            </p:oleObj>
          </a:graphicData>
        </a:graphic>
      </p:graphicFrame>
      <p:cxnSp>
        <p:nvCxnSpPr>
          <p:cNvPr id="41" name="直線コネクタ 40"/>
          <p:cNvCxnSpPr/>
          <p:nvPr/>
        </p:nvCxnSpPr>
        <p:spPr>
          <a:xfrm rot="16200000" flipH="1">
            <a:off x="3107521" y="3679033"/>
            <a:ext cx="1571636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オブジェクト 41"/>
          <p:cNvGraphicFramePr>
            <a:graphicFrameLocks noChangeAspect="1"/>
          </p:cNvGraphicFramePr>
          <p:nvPr/>
        </p:nvGraphicFramePr>
        <p:xfrm>
          <a:off x="3500430" y="5143512"/>
          <a:ext cx="1959442" cy="571504"/>
        </p:xfrm>
        <a:graphic>
          <a:graphicData uri="http://schemas.openxmlformats.org/presentationml/2006/ole">
            <p:oleObj spid="_x0000_s1030" name="数式" r:id="rId7" imgW="609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統計学教育におけるベクトル図の有効性と限界を検討する．</a:t>
            </a:r>
            <a:endParaRPr kumimoji="1" lang="en-US" altLang="ja-JP" dirty="0" smtClean="0"/>
          </a:p>
          <a:p>
            <a:r>
              <a:rPr lang="en-US" altLang="ja-JP" dirty="0" smtClean="0"/>
              <a:t>Research Question</a:t>
            </a:r>
          </a:p>
          <a:p>
            <a:pPr lvl="1"/>
            <a:r>
              <a:rPr lang="ja-JP" altLang="en-US" dirty="0" smtClean="0"/>
              <a:t>ベクトル図は心理学の学生が統計学を学習する助けとなるか？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/>
              <a:t>ベクトル図</a:t>
            </a:r>
            <a:r>
              <a:rPr kumimoji="1" lang="ja-JP" altLang="en-US" dirty="0" smtClean="0"/>
              <a:t>は，伝統的教授法（数式を主に使用）に比べて，いつも有効なのか？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ベクトル図の有効性</a:t>
            </a:r>
            <a:r>
              <a:rPr lang="ja-JP" altLang="en-US" dirty="0" smtClean="0"/>
              <a:t>は何に起因するのか？</a:t>
            </a:r>
            <a:endParaRPr kumimoji="1"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00496" y="3714752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Yes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15074" y="4643446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No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71604" y="5643578"/>
            <a:ext cx="6455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「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小さな探索空間」と「具体性」．ただし両刃の剣．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基本的仮定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問題</a:t>
            </a:r>
            <a:r>
              <a:rPr lang="ja-JP" altLang="en-US" b="1" dirty="0" smtClean="0">
                <a:solidFill>
                  <a:srgbClr val="FF0000"/>
                </a:solidFill>
              </a:rPr>
              <a:t>（あるいは探索）空間の大きさ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数式：大きい（オペレータ多い）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ベクトル図：小さい（オペレータ少ない）</a:t>
            </a:r>
            <a:endParaRPr lang="en-US" altLang="ja-JP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抽象性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数式：抽象的（抽象的オペレータ）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ベクトル図：具体的（具体的オペレータ）</a:t>
            </a:r>
            <a:endParaRPr lang="en-US" altLang="ja-JP" dirty="0" smtClean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実験デザイン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参加</a:t>
            </a:r>
            <a:r>
              <a:rPr lang="ja-JP" altLang="en-US" dirty="0" smtClean="0"/>
              <a:t>者：</a:t>
            </a:r>
            <a:r>
              <a:rPr kumimoji="1" lang="ja-JP" altLang="en-US" dirty="0" smtClean="0"/>
              <a:t>和歌山大学教育学部の心理学専攻生</a:t>
            </a:r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名</a:t>
            </a:r>
            <a:endParaRPr kumimoji="1" lang="en-US" altLang="ja-JP" dirty="0" smtClean="0"/>
          </a:p>
          <a:p>
            <a:r>
              <a:rPr lang="ja-JP" altLang="en-US" dirty="0" smtClean="0"/>
              <a:t>相関と</a:t>
            </a:r>
            <a:r>
              <a:rPr lang="ja-JP" altLang="en-US" dirty="0"/>
              <a:t>回帰について</a:t>
            </a:r>
            <a:r>
              <a:rPr lang="ja-JP" altLang="en-US" dirty="0" smtClean="0"/>
              <a:t>の教材を学習（およそ１時間～１時間</a:t>
            </a:r>
            <a:r>
              <a:rPr lang="en-US" altLang="ja-JP" dirty="0" smtClean="0"/>
              <a:t>30</a:t>
            </a:r>
            <a:r>
              <a:rPr lang="ja-JP" altLang="en-US" dirty="0" smtClean="0"/>
              <a:t>分）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数式群（</a:t>
            </a:r>
            <a:r>
              <a:rPr lang="en-US" altLang="ja-JP" dirty="0"/>
              <a:t>9</a:t>
            </a:r>
            <a:r>
              <a:rPr kumimoji="1" lang="ja-JP" altLang="en-US" dirty="0" smtClean="0"/>
              <a:t>名）：散布図から相関・回帰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ベクトル</a:t>
            </a:r>
            <a:r>
              <a:rPr lang="ja-JP" altLang="en-US" dirty="0" smtClean="0"/>
              <a:t>群（</a:t>
            </a:r>
            <a:r>
              <a:rPr lang="en-US" altLang="ja-JP" dirty="0" smtClean="0"/>
              <a:t>10</a:t>
            </a:r>
            <a:r>
              <a:rPr lang="ja-JP" altLang="en-US" dirty="0" smtClean="0"/>
              <a:t>名）：ベクトル図による相関・回帰</a:t>
            </a:r>
            <a:endParaRPr lang="en-US" altLang="ja-JP" dirty="0" smtClean="0"/>
          </a:p>
          <a:p>
            <a:r>
              <a:rPr kumimoji="1" lang="ja-JP" altLang="en-US" dirty="0" smtClean="0"/>
              <a:t>学習後，相関と回帰に関する３つの問題を解く．正解を読んで理解度・納得度評定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予測値</a:t>
            </a:r>
            <a:r>
              <a:rPr lang="ja-JP" altLang="en-US" dirty="0"/>
              <a:t>と実測値との当てはまりのよさをあらわす指標と</a:t>
            </a:r>
            <a:r>
              <a:rPr lang="ja-JP" altLang="en-US" dirty="0" smtClean="0"/>
              <a:t>して，単</a:t>
            </a:r>
            <a:r>
              <a:rPr lang="ja-JP" altLang="en-US" dirty="0"/>
              <a:t>回帰分析の</a:t>
            </a:r>
            <a:r>
              <a:rPr lang="ja-JP" altLang="en-US" dirty="0" smtClean="0"/>
              <a:t>とき</a:t>
            </a:r>
            <a:r>
              <a:rPr lang="ja-JP" altLang="en-US" dirty="0"/>
              <a:t>には相関係数 </a:t>
            </a:r>
            <a:r>
              <a:rPr lang="ja-JP" altLang="en-US" dirty="0" smtClean="0"/>
              <a:t> </a:t>
            </a:r>
            <a:r>
              <a:rPr lang="en-US" altLang="ja-JP" i="1" dirty="0" smtClean="0"/>
              <a:t>r</a:t>
            </a:r>
            <a:r>
              <a:rPr lang="en-US" altLang="ja-JP" dirty="0" smtClean="0"/>
              <a:t> ,</a:t>
            </a:r>
            <a:r>
              <a:rPr lang="ja-JP" altLang="en-US" dirty="0" smtClean="0"/>
              <a:t>重回帰</a:t>
            </a:r>
            <a:r>
              <a:rPr lang="ja-JP" altLang="en-US" dirty="0"/>
              <a:t>分析のときには重相関係数 </a:t>
            </a:r>
            <a:r>
              <a:rPr lang="en-US" altLang="ja-JP" i="1" dirty="0" smtClean="0"/>
              <a:t>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を用いました</a:t>
            </a:r>
            <a:r>
              <a:rPr lang="ja-JP" altLang="en-US" dirty="0"/>
              <a:t>．</a:t>
            </a:r>
            <a:r>
              <a:rPr lang="ja-JP" altLang="en-US" dirty="0" smtClean="0"/>
              <a:t>ところで，単</a:t>
            </a:r>
            <a:r>
              <a:rPr lang="ja-JP" altLang="en-US" dirty="0"/>
              <a:t>回帰分析のときに重相関係数  </a:t>
            </a:r>
            <a:r>
              <a:rPr lang="en-US" altLang="ja-JP" i="1" dirty="0" smtClean="0"/>
              <a:t>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</a:t>
            </a:r>
            <a:r>
              <a:rPr lang="ja-JP" altLang="en-US" dirty="0"/>
              <a:t>相当するもの（</a:t>
            </a:r>
            <a:r>
              <a:rPr lang="ja-JP" altLang="en-US" dirty="0" smtClean="0"/>
              <a:t>予測値と</a:t>
            </a:r>
            <a:r>
              <a:rPr lang="ja-JP" altLang="en-US" dirty="0"/>
              <a:t>実測値との相関係数）を計算してみます。これを</a:t>
            </a:r>
            <a:r>
              <a:rPr lang="ja-JP" altLang="en-US" dirty="0" smtClean="0"/>
              <a:t>やはり </a:t>
            </a:r>
            <a:r>
              <a:rPr lang="en-US" altLang="ja-JP" i="1" dirty="0" smtClean="0"/>
              <a:t>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で表しましょう</a:t>
            </a:r>
            <a:r>
              <a:rPr lang="ja-JP" altLang="en-US" dirty="0"/>
              <a:t>。この</a:t>
            </a:r>
            <a:r>
              <a:rPr lang="ja-JP" altLang="en-US" dirty="0" smtClean="0"/>
              <a:t>とき </a:t>
            </a:r>
            <a:r>
              <a:rPr lang="en-US" altLang="ja-JP" i="1" dirty="0" smtClean="0"/>
              <a:t>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 </a:t>
            </a:r>
            <a:r>
              <a:rPr lang="en-US" altLang="ja-JP" i="1" dirty="0" smtClean="0"/>
              <a:t>r </a:t>
            </a:r>
            <a:r>
              <a:rPr lang="ja-JP" altLang="en-US" dirty="0" smtClean="0"/>
              <a:t>と</a:t>
            </a:r>
            <a:r>
              <a:rPr lang="ja-JP" altLang="en-US" dirty="0"/>
              <a:t>の関係はどうなっているでしょう</a:t>
            </a:r>
            <a:r>
              <a:rPr lang="ja-JP" altLang="en-US" dirty="0" smtClean="0"/>
              <a:t>か</a:t>
            </a:r>
            <a:r>
              <a:rPr lang="ja-JP" altLang="en-US" dirty="0"/>
              <a:t>？</a:t>
            </a:r>
            <a:endParaRPr lang="en-US" altLang="ja-JP" dirty="0" smtClean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問題</a:t>
            </a:r>
            <a:r>
              <a:rPr lang="ja-JP" altLang="en-US" dirty="0" smtClean="0"/>
              <a:t>１解法（数式群）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534-A481-4601-8B2C-1ED10B3AF5C7}" type="slidenum">
              <a:rPr kumimoji="1" lang="ja-JP" altLang="en-US" smtClean="0"/>
              <a:t>9</a:t>
            </a:fld>
            <a:endParaRPr kumimoji="1" lang="ja-JP" altLang="en-US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071538" y="1643050"/>
          <a:ext cx="7000924" cy="4465156"/>
        </p:xfrm>
        <a:graphic>
          <a:graphicData uri="http://schemas.openxmlformats.org/presentationml/2006/ole">
            <p:oleObj spid="_x0000_s3074" name="数式" r:id="rId3" imgW="3225600" imgH="205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1153</Words>
  <Application>Microsoft Office PowerPoint</Application>
  <PresentationFormat>画面に合わせる (4:3)</PresentationFormat>
  <Paragraphs>143</Paragraphs>
  <Slides>27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Office テーマ</vt:lpstr>
      <vt:lpstr>Microsoft 数式 3.0</vt:lpstr>
      <vt:lpstr>ベクトル図を利用した 相関・回帰の学習</vt:lpstr>
      <vt:lpstr>自己紹介</vt:lpstr>
      <vt:lpstr>統計学教育での図：研究動機</vt:lpstr>
      <vt:lpstr>ベクトル図</vt:lpstr>
      <vt:lpstr>研究目的</vt:lpstr>
      <vt:lpstr>基本的仮定</vt:lpstr>
      <vt:lpstr>実験デザイン</vt:lpstr>
      <vt:lpstr>問題１</vt:lpstr>
      <vt:lpstr>問題１解法（数式群）</vt:lpstr>
      <vt:lpstr>問題１解法（ベクトル群）</vt:lpstr>
      <vt:lpstr>問題１の結果の予測</vt:lpstr>
      <vt:lpstr>問題２</vt:lpstr>
      <vt:lpstr>問題２解法（数式群）</vt:lpstr>
      <vt:lpstr>問題２解法（ベクトル群）</vt:lpstr>
      <vt:lpstr>問題２の結果の予測</vt:lpstr>
      <vt:lpstr>問題３</vt:lpstr>
      <vt:lpstr>問題３の解法（数式群）</vt:lpstr>
      <vt:lpstr>問題３の解法（ベクトル群，r &gt; 0）</vt:lpstr>
      <vt:lpstr>問題３の結果の予測</vt:lpstr>
      <vt:lpstr>正解率に関する予測まとめ</vt:lpstr>
      <vt:lpstr>各問題の正解率</vt:lpstr>
      <vt:lpstr>正解の理解度・納得度</vt:lpstr>
      <vt:lpstr>研究から実践へ</vt:lpstr>
      <vt:lpstr>相関係数と偏回帰係数の正負</vt:lpstr>
      <vt:lpstr>まとめ</vt:lpstr>
      <vt:lpstr>統計教育実践のウェブサイト</vt:lpstr>
      <vt:lpstr>文献</vt:lpstr>
    </vt:vector>
  </TitlesOfParts>
  <Company>Aoyama Gakuin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ベクトル図を利用した 相関・回帰の学習</dc:title>
  <dc:creator>Atsushi TERAO</dc:creator>
  <cp:lastModifiedBy>Atsushi TERAO</cp:lastModifiedBy>
  <cp:revision>76</cp:revision>
  <dcterms:created xsi:type="dcterms:W3CDTF">2008-10-05T12:07:24Z</dcterms:created>
  <dcterms:modified xsi:type="dcterms:W3CDTF">2008-10-05T20:57:24Z</dcterms:modified>
</cp:coreProperties>
</file>