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5" r:id="rId5"/>
    <p:sldId id="259" r:id="rId6"/>
    <p:sldId id="266" r:id="rId7"/>
    <p:sldId id="267" r:id="rId8"/>
    <p:sldId id="260" r:id="rId9"/>
    <p:sldId id="268" r:id="rId10"/>
    <p:sldId id="261" r:id="rId11"/>
    <p:sldId id="262" r:id="rId12"/>
    <p:sldId id="269" r:id="rId13"/>
    <p:sldId id="263" r:id="rId14"/>
    <p:sldId id="264"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88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D6DDC3-73C0-4550-83B5-11BA058C53E1}" type="datetimeFigureOut">
              <a:rPr kumimoji="1" lang="ja-JP" altLang="en-US" smtClean="0"/>
              <a:pPr/>
              <a:t>2020/9/22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265F05-468D-4FE4-9FBB-F1DDAE6C30E8}" type="slidenum">
              <a:rPr kumimoji="1" lang="ja-JP" altLang="en-US" smtClean="0"/>
              <a:pPr/>
              <a:t>‹#›</a:t>
            </a:fld>
            <a:endParaRPr kumimoji="1" lang="ja-JP" altLang="en-US"/>
          </a:p>
        </p:txBody>
      </p:sp>
    </p:spTree>
    <p:extLst>
      <p:ext uri="{BB962C8B-B14F-4D97-AF65-F5344CB8AC3E}">
        <p14:creationId xmlns:p14="http://schemas.microsoft.com/office/powerpoint/2010/main" val="38401404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参考：</a:t>
            </a:r>
            <a:r>
              <a:rPr kumimoji="1" lang="en-US" altLang="ja-JP" dirty="0"/>
              <a:t>Mayer,</a:t>
            </a:r>
            <a:r>
              <a:rPr kumimoji="1" lang="en-US" altLang="ja-JP" baseline="0" dirty="0"/>
              <a:t> R. E. (1992). Thinking, problem solving, cognition (2</a:t>
            </a:r>
            <a:r>
              <a:rPr kumimoji="1" lang="en-US" altLang="ja-JP" baseline="30000" dirty="0"/>
              <a:t>nd</a:t>
            </a:r>
            <a:r>
              <a:rPr kumimoji="1" lang="en-US" altLang="ja-JP" baseline="0" dirty="0"/>
              <a:t> ed.). Freeman.</a:t>
            </a:r>
            <a:endParaRPr kumimoji="1" lang="ja-JP" altLang="en-US" dirty="0"/>
          </a:p>
        </p:txBody>
      </p:sp>
      <p:sp>
        <p:nvSpPr>
          <p:cNvPr id="4" name="スライド番号プレースホルダ 3"/>
          <p:cNvSpPr>
            <a:spLocks noGrp="1"/>
          </p:cNvSpPr>
          <p:nvPr>
            <p:ph type="sldNum" sz="quarter" idx="10"/>
          </p:nvPr>
        </p:nvSpPr>
        <p:spPr/>
        <p:txBody>
          <a:bodyPr/>
          <a:lstStyle/>
          <a:p>
            <a:fld id="{126BFD06-587D-46C0-88DB-7DCB9BAFE85A}" type="slidenum">
              <a:rPr kumimoji="1" lang="ja-JP" altLang="en-US" smtClean="0"/>
              <a:pPr/>
              <a:t>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74DA5E4-AC0C-4DC0-A20F-FB4608EA9B21}" type="datetime1">
              <a:rPr kumimoji="1" lang="ja-JP" altLang="en-US" smtClean="0"/>
              <a:pPr/>
              <a:t>2020/9/22</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66F35F0C-40AF-4D0A-8C2D-30633D5243D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D975686-9D06-4CDC-8037-FEE92A06EC0C}" type="datetime1">
              <a:rPr kumimoji="1" lang="ja-JP" altLang="en-US" smtClean="0"/>
              <a:pPr/>
              <a:t>2020/9/22</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66F35F0C-40AF-4D0A-8C2D-30633D5243D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85813C8-F3F1-4698-9E6E-347D37B5C2F6}" type="datetime1">
              <a:rPr kumimoji="1" lang="ja-JP" altLang="en-US" smtClean="0"/>
              <a:pPr/>
              <a:t>2020/9/22</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66F35F0C-40AF-4D0A-8C2D-30633D5243D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289DA57-69F4-4645-A76F-BEE36929EE1D}" type="datetime1">
              <a:rPr kumimoji="1" lang="ja-JP" altLang="en-US" smtClean="0"/>
              <a:pPr/>
              <a:t>2020/9/22</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66F35F0C-40AF-4D0A-8C2D-30633D5243D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8B9C62F-6994-4FA5-AE4C-08A7D3201EE9}" type="datetime1">
              <a:rPr kumimoji="1" lang="ja-JP" altLang="en-US" smtClean="0"/>
              <a:pPr/>
              <a:t>2020/9/22</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66F35F0C-40AF-4D0A-8C2D-30633D5243D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927105-94B3-4295-8AB8-4A251D1BA0F6}" type="datetime1">
              <a:rPr kumimoji="1" lang="ja-JP" altLang="en-US" smtClean="0"/>
              <a:pPr/>
              <a:t>2020/9/22</a:t>
            </a:fld>
            <a:endParaRPr kumimoji="1" lang="ja-JP" altLang="en-US"/>
          </a:p>
        </p:txBody>
      </p:sp>
      <p:sp>
        <p:nvSpPr>
          <p:cNvPr id="6" name="フッター プレースホルダ 5"/>
          <p:cNvSpPr>
            <a:spLocks noGrp="1"/>
          </p:cNvSpPr>
          <p:nvPr>
            <p:ph type="ftr" sz="quarter" idx="11"/>
          </p:nvPr>
        </p:nvSpPr>
        <p:spPr/>
        <p:txBody>
          <a:bodyPr/>
          <a:lstStyle/>
          <a:p>
            <a:r>
              <a:rPr kumimoji="1" lang="zh-TW" altLang="en-US"/>
              <a:t>室蘭工業大学　集中講義「認知心理学」</a:t>
            </a:r>
            <a:endParaRPr kumimoji="1" lang="ja-JP" altLang="en-US"/>
          </a:p>
        </p:txBody>
      </p:sp>
      <p:sp>
        <p:nvSpPr>
          <p:cNvPr id="7" name="スライド番号プレースホルダ 6"/>
          <p:cNvSpPr>
            <a:spLocks noGrp="1"/>
          </p:cNvSpPr>
          <p:nvPr>
            <p:ph type="sldNum" sz="quarter" idx="12"/>
          </p:nvPr>
        </p:nvSpPr>
        <p:spPr/>
        <p:txBody>
          <a:bodyPr/>
          <a:lstStyle/>
          <a:p>
            <a:fld id="{66F35F0C-40AF-4D0A-8C2D-30633D5243D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53B65F9-1E62-4634-906D-AC48461A04BF}" type="datetime1">
              <a:rPr kumimoji="1" lang="ja-JP" altLang="en-US" smtClean="0"/>
              <a:pPr/>
              <a:t>2020/9/22</a:t>
            </a:fld>
            <a:endParaRPr kumimoji="1" lang="ja-JP" altLang="en-US"/>
          </a:p>
        </p:txBody>
      </p:sp>
      <p:sp>
        <p:nvSpPr>
          <p:cNvPr id="8" name="フッター プレースホルダ 7"/>
          <p:cNvSpPr>
            <a:spLocks noGrp="1"/>
          </p:cNvSpPr>
          <p:nvPr>
            <p:ph type="ftr" sz="quarter" idx="11"/>
          </p:nvPr>
        </p:nvSpPr>
        <p:spPr/>
        <p:txBody>
          <a:bodyPr/>
          <a:lstStyle/>
          <a:p>
            <a:r>
              <a:rPr kumimoji="1" lang="zh-TW" altLang="en-US"/>
              <a:t>室蘭工業大学　集中講義「認知心理学」</a:t>
            </a:r>
            <a:endParaRPr kumimoji="1" lang="ja-JP" altLang="en-US"/>
          </a:p>
        </p:txBody>
      </p:sp>
      <p:sp>
        <p:nvSpPr>
          <p:cNvPr id="9" name="スライド番号プレースホルダ 8"/>
          <p:cNvSpPr>
            <a:spLocks noGrp="1"/>
          </p:cNvSpPr>
          <p:nvPr>
            <p:ph type="sldNum" sz="quarter" idx="12"/>
          </p:nvPr>
        </p:nvSpPr>
        <p:spPr/>
        <p:txBody>
          <a:bodyPr/>
          <a:lstStyle/>
          <a:p>
            <a:fld id="{66F35F0C-40AF-4D0A-8C2D-30633D5243D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BDCDE7B8-96B6-468B-84FF-B0FABD7A69FF}" type="datetime1">
              <a:rPr kumimoji="1" lang="ja-JP" altLang="en-US" smtClean="0"/>
              <a:pPr/>
              <a:t>2020/9/22</a:t>
            </a:fld>
            <a:endParaRPr kumimoji="1" lang="ja-JP" altLang="en-US"/>
          </a:p>
        </p:txBody>
      </p:sp>
      <p:sp>
        <p:nvSpPr>
          <p:cNvPr id="4" name="フッター プレースホルダ 3"/>
          <p:cNvSpPr>
            <a:spLocks noGrp="1"/>
          </p:cNvSpPr>
          <p:nvPr>
            <p:ph type="ftr" sz="quarter" idx="11"/>
          </p:nvPr>
        </p:nvSpPr>
        <p:spPr/>
        <p:txBody>
          <a:bodyPr/>
          <a:lstStyle/>
          <a:p>
            <a:r>
              <a:rPr kumimoji="1" lang="zh-TW" altLang="en-US"/>
              <a:t>室蘭工業大学　集中講義「認知心理学」</a:t>
            </a:r>
            <a:endParaRPr kumimoji="1" lang="ja-JP" altLang="en-US"/>
          </a:p>
        </p:txBody>
      </p:sp>
      <p:sp>
        <p:nvSpPr>
          <p:cNvPr id="5" name="スライド番号プレースホルダ 4"/>
          <p:cNvSpPr>
            <a:spLocks noGrp="1"/>
          </p:cNvSpPr>
          <p:nvPr>
            <p:ph type="sldNum" sz="quarter" idx="12"/>
          </p:nvPr>
        </p:nvSpPr>
        <p:spPr/>
        <p:txBody>
          <a:bodyPr/>
          <a:lstStyle/>
          <a:p>
            <a:fld id="{66F35F0C-40AF-4D0A-8C2D-30633D5243D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3A81513-3523-4411-B028-5AD5711E920D}" type="datetime1">
              <a:rPr kumimoji="1" lang="ja-JP" altLang="en-US" smtClean="0"/>
              <a:pPr/>
              <a:t>2020/9/22</a:t>
            </a:fld>
            <a:endParaRPr kumimoji="1" lang="ja-JP" altLang="en-US"/>
          </a:p>
        </p:txBody>
      </p:sp>
      <p:sp>
        <p:nvSpPr>
          <p:cNvPr id="3" name="フッター プレースホルダ 2"/>
          <p:cNvSpPr>
            <a:spLocks noGrp="1"/>
          </p:cNvSpPr>
          <p:nvPr>
            <p:ph type="ftr" sz="quarter" idx="11"/>
          </p:nvPr>
        </p:nvSpPr>
        <p:spPr/>
        <p:txBody>
          <a:bodyPr/>
          <a:lstStyle/>
          <a:p>
            <a:r>
              <a:rPr kumimoji="1" lang="zh-TW" altLang="en-US"/>
              <a:t>室蘭工業大学　集中講義「認知心理学」</a:t>
            </a:r>
            <a:endParaRPr kumimoji="1" lang="ja-JP" altLang="en-US"/>
          </a:p>
        </p:txBody>
      </p:sp>
      <p:sp>
        <p:nvSpPr>
          <p:cNvPr id="4" name="スライド番号プレースホルダ 3"/>
          <p:cNvSpPr>
            <a:spLocks noGrp="1"/>
          </p:cNvSpPr>
          <p:nvPr>
            <p:ph type="sldNum" sz="quarter" idx="12"/>
          </p:nvPr>
        </p:nvSpPr>
        <p:spPr/>
        <p:txBody>
          <a:bodyPr/>
          <a:lstStyle/>
          <a:p>
            <a:fld id="{66F35F0C-40AF-4D0A-8C2D-30633D5243D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823F8F0-7BE4-4519-A5D0-8521ED5CFA08}" type="datetime1">
              <a:rPr kumimoji="1" lang="ja-JP" altLang="en-US" smtClean="0"/>
              <a:pPr/>
              <a:t>2020/9/22</a:t>
            </a:fld>
            <a:endParaRPr kumimoji="1" lang="ja-JP" altLang="en-US"/>
          </a:p>
        </p:txBody>
      </p:sp>
      <p:sp>
        <p:nvSpPr>
          <p:cNvPr id="6" name="フッター プレースホルダ 5"/>
          <p:cNvSpPr>
            <a:spLocks noGrp="1"/>
          </p:cNvSpPr>
          <p:nvPr>
            <p:ph type="ftr" sz="quarter" idx="11"/>
          </p:nvPr>
        </p:nvSpPr>
        <p:spPr/>
        <p:txBody>
          <a:bodyPr/>
          <a:lstStyle/>
          <a:p>
            <a:r>
              <a:rPr kumimoji="1" lang="zh-TW" altLang="en-US"/>
              <a:t>室蘭工業大学　集中講義「認知心理学」</a:t>
            </a:r>
            <a:endParaRPr kumimoji="1" lang="ja-JP" altLang="en-US"/>
          </a:p>
        </p:txBody>
      </p:sp>
      <p:sp>
        <p:nvSpPr>
          <p:cNvPr id="7" name="スライド番号プレースホルダ 6"/>
          <p:cNvSpPr>
            <a:spLocks noGrp="1"/>
          </p:cNvSpPr>
          <p:nvPr>
            <p:ph type="sldNum" sz="quarter" idx="12"/>
          </p:nvPr>
        </p:nvSpPr>
        <p:spPr/>
        <p:txBody>
          <a:bodyPr/>
          <a:lstStyle/>
          <a:p>
            <a:fld id="{66F35F0C-40AF-4D0A-8C2D-30633D5243D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E015ACE-5976-431D-A8BF-5BA1FB41120B}" type="datetime1">
              <a:rPr kumimoji="1" lang="ja-JP" altLang="en-US" smtClean="0"/>
              <a:pPr/>
              <a:t>2020/9/22</a:t>
            </a:fld>
            <a:endParaRPr kumimoji="1" lang="ja-JP" altLang="en-US"/>
          </a:p>
        </p:txBody>
      </p:sp>
      <p:sp>
        <p:nvSpPr>
          <p:cNvPr id="6" name="フッター プレースホルダ 5"/>
          <p:cNvSpPr>
            <a:spLocks noGrp="1"/>
          </p:cNvSpPr>
          <p:nvPr>
            <p:ph type="ftr" sz="quarter" idx="11"/>
          </p:nvPr>
        </p:nvSpPr>
        <p:spPr/>
        <p:txBody>
          <a:bodyPr/>
          <a:lstStyle/>
          <a:p>
            <a:r>
              <a:rPr kumimoji="1" lang="zh-TW" altLang="en-US"/>
              <a:t>室蘭工業大学　集中講義「認知心理学」</a:t>
            </a:r>
            <a:endParaRPr kumimoji="1" lang="ja-JP" altLang="en-US"/>
          </a:p>
        </p:txBody>
      </p:sp>
      <p:sp>
        <p:nvSpPr>
          <p:cNvPr id="7" name="スライド番号プレースホルダ 6"/>
          <p:cNvSpPr>
            <a:spLocks noGrp="1"/>
          </p:cNvSpPr>
          <p:nvPr>
            <p:ph type="sldNum" sz="quarter" idx="12"/>
          </p:nvPr>
        </p:nvSpPr>
        <p:spPr/>
        <p:txBody>
          <a:bodyPr/>
          <a:lstStyle/>
          <a:p>
            <a:fld id="{66F35F0C-40AF-4D0A-8C2D-30633D5243D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BB57D-27F2-40C4-9E6B-876F52A12D76}" type="datetime1">
              <a:rPr kumimoji="1" lang="ja-JP" altLang="en-US" smtClean="0"/>
              <a:pPr/>
              <a:t>2020/9/22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a:t>室蘭工業大学　集中講義「認知心理学」</a:t>
            </a:r>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35F0C-40AF-4D0A-8C2D-30633D5243D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序章</a:t>
            </a:r>
            <a:br>
              <a:rPr lang="en-US" altLang="ja-JP" dirty="0"/>
            </a:br>
            <a:r>
              <a:rPr lang="ja-JP" altLang="en-US" dirty="0"/>
              <a:t>認知心理学とは何か</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a:t>執筆者：市川伸一</a:t>
            </a:r>
            <a:endParaRPr lang="en-US" altLang="ja-JP" dirty="0"/>
          </a:p>
          <a:p>
            <a:r>
              <a:rPr lang="ja-JP" altLang="en-US" dirty="0"/>
              <a:t>授業者：寺尾敦</a:t>
            </a:r>
            <a:endParaRPr lang="en-US" altLang="ja-JP" dirty="0"/>
          </a:p>
          <a:p>
            <a:r>
              <a:rPr lang="en-US" altLang="ja-JP" dirty="0" err="1"/>
              <a:t>atsushi</a:t>
            </a:r>
            <a:r>
              <a:rPr lang="en-US" altLang="ja-JP" dirty="0"/>
              <a:t> [at] si.aoyama.ac.jp</a:t>
            </a:r>
          </a:p>
          <a:p>
            <a:r>
              <a:rPr lang="en-US" altLang="ja-JP" dirty="0"/>
              <a:t>Twitter: @</a:t>
            </a:r>
            <a:r>
              <a:rPr lang="en-US" altLang="ja-JP" dirty="0" err="1"/>
              <a:t>aterao</a:t>
            </a:r>
            <a:endParaRPr lang="ja-JP" altLang="en-US" dirty="0"/>
          </a:p>
        </p:txBody>
      </p:sp>
      <p:sp>
        <p:nvSpPr>
          <p:cNvPr id="4" name="テキスト ボックス 3"/>
          <p:cNvSpPr txBox="1"/>
          <p:nvPr/>
        </p:nvSpPr>
        <p:spPr>
          <a:xfrm>
            <a:off x="428596" y="714356"/>
            <a:ext cx="6476453" cy="369332"/>
          </a:xfrm>
          <a:prstGeom prst="rect">
            <a:avLst/>
          </a:prstGeom>
          <a:noFill/>
        </p:spPr>
        <p:txBody>
          <a:bodyPr wrap="none" rtlCol="0">
            <a:spAutoFit/>
          </a:bodyPr>
          <a:lstStyle/>
          <a:p>
            <a:r>
              <a:rPr kumimoji="1" lang="ja-JP" altLang="en-US" dirty="0"/>
              <a:t>市川伸一・伊東祐司（編）</a:t>
            </a:r>
            <a:r>
              <a:rPr kumimoji="1" lang="en-US" altLang="ja-JP" dirty="0"/>
              <a:t>『</a:t>
            </a:r>
            <a:r>
              <a:rPr kumimoji="1" lang="ja-JP" altLang="en-US" dirty="0"/>
              <a:t>認知心理学を知る＜第３版＞</a:t>
            </a:r>
            <a:r>
              <a:rPr kumimoji="1" lang="en-US" altLang="ja-JP" dirty="0"/>
              <a:t>』</a:t>
            </a:r>
            <a:r>
              <a:rPr kumimoji="1" lang="ja-JP" altLang="en-US" dirty="0"/>
              <a:t>おうふう</a:t>
            </a:r>
          </a:p>
        </p:txBody>
      </p:sp>
      <p:sp>
        <p:nvSpPr>
          <p:cNvPr id="5" name="フッター プレースホルダ 4"/>
          <p:cNvSpPr>
            <a:spLocks noGrp="1"/>
          </p:cNvSpPr>
          <p:nvPr>
            <p:ph type="ftr" sz="quarter" idx="11"/>
          </p:nvPr>
        </p:nvSpPr>
        <p:spPr/>
        <p:txBody>
          <a:bodyPr/>
          <a:lstStyle/>
          <a:p>
            <a:r>
              <a:rPr kumimoji="1" lang="zh-TW" altLang="en-US"/>
              <a:t>室蘭工業大学　集中講義「認知心理学」</a:t>
            </a:r>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lnSpcReduction="10000"/>
          </a:bodyPr>
          <a:lstStyle/>
          <a:p>
            <a:r>
              <a:rPr kumimoji="1" lang="ja-JP" altLang="en-US" dirty="0"/>
              <a:t>内的処理をブラックボックスにしておきたくないという心理学者たちもいた</a:t>
            </a:r>
            <a:endParaRPr kumimoji="1" lang="en-US" altLang="ja-JP" dirty="0"/>
          </a:p>
          <a:p>
            <a:pPr lvl="1"/>
            <a:r>
              <a:rPr lang="ja-JP" altLang="en-US" dirty="0"/>
              <a:t>新行動主義：刺激と反応をつなぐ媒介項．目標に基づく行動．</a:t>
            </a:r>
            <a:endParaRPr lang="en-US" altLang="ja-JP" dirty="0"/>
          </a:p>
          <a:p>
            <a:pPr lvl="1"/>
            <a:r>
              <a:rPr kumimoji="1" lang="ja-JP" altLang="en-US" dirty="0"/>
              <a:t>ゲシュタルト心理学：全体性を重視した，高次認知過程（記憶，学習，思考）の研究．</a:t>
            </a:r>
            <a:endParaRPr kumimoji="1" lang="en-US" altLang="ja-JP" dirty="0"/>
          </a:p>
          <a:p>
            <a:pPr lvl="1"/>
            <a:r>
              <a:rPr lang="ja-JP" altLang="en-US" dirty="0"/>
              <a:t>ピアジェ学派：世界を認識する認知構造の発達</a:t>
            </a:r>
            <a:endParaRPr lang="en-US" altLang="ja-JP" dirty="0"/>
          </a:p>
          <a:p>
            <a:r>
              <a:rPr lang="ja-JP" altLang="en-US" dirty="0"/>
              <a:t>しか</a:t>
            </a:r>
            <a:r>
              <a:rPr kumimoji="1" lang="ja-JP" altLang="en-US" dirty="0"/>
              <a:t>し，内的処理を十分に扱うことはできていなかった．</a:t>
            </a:r>
          </a:p>
        </p:txBody>
      </p:sp>
      <p:sp>
        <p:nvSpPr>
          <p:cNvPr id="4" name="フッター プレースホルダ 3"/>
          <p:cNvSpPr>
            <a:spLocks noGrp="1"/>
          </p:cNvSpPr>
          <p:nvPr>
            <p:ph type="ftr" sz="quarter" idx="11"/>
          </p:nvPr>
        </p:nvSpPr>
        <p:spPr/>
        <p:txBody>
          <a:bodyPr/>
          <a:lstStyle/>
          <a:p>
            <a:r>
              <a:rPr kumimoji="1" lang="zh-TW" altLang="en-US"/>
              <a:t>室蘭工業大学　集中講義「認知心理学」</a:t>
            </a:r>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３．認知心理学の成立と発展</a:t>
            </a:r>
          </a:p>
        </p:txBody>
      </p:sp>
      <p:sp>
        <p:nvSpPr>
          <p:cNvPr id="3" name="コンテンツ プレースホルダ 2"/>
          <p:cNvSpPr>
            <a:spLocks noGrp="1"/>
          </p:cNvSpPr>
          <p:nvPr>
            <p:ph idx="1"/>
          </p:nvPr>
        </p:nvSpPr>
        <p:spPr/>
        <p:txBody>
          <a:bodyPr/>
          <a:lstStyle/>
          <a:p>
            <a:r>
              <a:rPr kumimoji="1" lang="ja-JP" altLang="en-US" dirty="0"/>
              <a:t>コンピュータの出現により，情報処理モデルという考え方が人間の認知機能の研究にもたらされた．</a:t>
            </a:r>
            <a:endParaRPr kumimoji="1" lang="en-US" altLang="ja-JP" dirty="0"/>
          </a:p>
          <a:p>
            <a:pPr lvl="1"/>
            <a:r>
              <a:rPr kumimoji="1" lang="ja-JP" altLang="en-US" dirty="0"/>
              <a:t>コンピュータとのアナロジー．人間をコンピュータにたとえて理解する．</a:t>
            </a:r>
            <a:endParaRPr kumimoji="1" lang="en-US" altLang="ja-JP" dirty="0"/>
          </a:p>
          <a:p>
            <a:pPr lvl="1"/>
            <a:r>
              <a:rPr kumimoji="1" lang="ja-JP" altLang="en-US" dirty="0"/>
              <a:t>生体の生理学的機構はハードウェア，それが担う機能がソフトウェア．</a:t>
            </a:r>
            <a:endParaRPr kumimoji="1" lang="en-US" altLang="ja-JP" dirty="0"/>
          </a:p>
          <a:p>
            <a:pPr lvl="1"/>
            <a:r>
              <a:rPr lang="ja-JP" altLang="en-US" dirty="0"/>
              <a:t>情報の入力（</a:t>
            </a:r>
            <a:r>
              <a:rPr lang="en-US" altLang="ja-JP" dirty="0"/>
              <a:t>input</a:t>
            </a:r>
            <a:r>
              <a:rPr lang="ja-JP" altLang="en-US" dirty="0"/>
              <a:t>），符号化（</a:t>
            </a:r>
            <a:r>
              <a:rPr lang="en-US" altLang="ja-JP" dirty="0"/>
              <a:t>coding</a:t>
            </a:r>
            <a:r>
              <a:rPr lang="ja-JP" altLang="en-US" dirty="0"/>
              <a:t>）あるいは処理（</a:t>
            </a:r>
            <a:r>
              <a:rPr lang="en-US" altLang="ja-JP" dirty="0"/>
              <a:t>processing</a:t>
            </a:r>
            <a:r>
              <a:rPr lang="ja-JP" altLang="en-US" dirty="0"/>
              <a:t>），出力（</a:t>
            </a:r>
            <a:r>
              <a:rPr lang="en-US" altLang="ja-JP" dirty="0"/>
              <a:t>output</a:t>
            </a:r>
            <a:r>
              <a:rPr lang="ja-JP" altLang="en-US" dirty="0"/>
              <a:t>）．</a:t>
            </a:r>
            <a:endParaRPr lang="en-US" altLang="ja-JP" dirty="0"/>
          </a:p>
        </p:txBody>
      </p:sp>
      <p:sp>
        <p:nvSpPr>
          <p:cNvPr id="4" name="フッター プレースホルダ 3"/>
          <p:cNvSpPr>
            <a:spLocks noGrp="1"/>
          </p:cNvSpPr>
          <p:nvPr>
            <p:ph type="ftr" sz="quarter" idx="11"/>
          </p:nvPr>
        </p:nvSpPr>
        <p:spPr/>
        <p:txBody>
          <a:bodyPr/>
          <a:lstStyle/>
          <a:p>
            <a:r>
              <a:rPr kumimoji="1" lang="zh-TW" altLang="en-US"/>
              <a:t>室蘭工業大学　集中講義「認知心理学」</a:t>
            </a:r>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5170A3-A47E-471B-8B6D-D3F7341AB9BB}"/>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F4E1E255-782E-48DE-93BB-750D3E219667}"/>
              </a:ext>
            </a:extLst>
          </p:cNvPr>
          <p:cNvSpPr>
            <a:spLocks noGrp="1"/>
          </p:cNvSpPr>
          <p:nvPr>
            <p:ph idx="1"/>
          </p:nvPr>
        </p:nvSpPr>
        <p:spPr/>
        <p:txBody>
          <a:bodyPr/>
          <a:lstStyle/>
          <a:p>
            <a:r>
              <a:rPr lang="ja-JP" altLang="en-US" dirty="0"/>
              <a:t>コンピュータ・シミュレーションという，新しい研究方法も出現した．</a:t>
            </a:r>
            <a:endParaRPr lang="en-US" altLang="ja-JP" dirty="0"/>
          </a:p>
          <a:p>
            <a:pPr lvl="1"/>
            <a:r>
              <a:rPr kumimoji="1" lang="ja-JP" altLang="en-US" dirty="0"/>
              <a:t>人間が行っていると考えられる情報処理を，コンピュータ・プログラムの形で表現して，</a:t>
            </a:r>
            <a:r>
              <a:rPr lang="ja-JP" altLang="en-US" dirty="0"/>
              <a:t>そ</a:t>
            </a:r>
            <a:r>
              <a:rPr kumimoji="1" lang="ja-JP" altLang="en-US" dirty="0"/>
              <a:t>の結果を人間のデータと比較する．</a:t>
            </a:r>
          </a:p>
          <a:p>
            <a:endParaRPr kumimoji="1" lang="ja-JP" altLang="en-US" dirty="0"/>
          </a:p>
        </p:txBody>
      </p:sp>
      <p:sp>
        <p:nvSpPr>
          <p:cNvPr id="4" name="フッター プレースホルダー 3">
            <a:extLst>
              <a:ext uri="{FF2B5EF4-FFF2-40B4-BE49-F238E27FC236}">
                <a16:creationId xmlns:a16="http://schemas.microsoft.com/office/drawing/2014/main" id="{8C43AFDE-F69C-40E2-9223-BA9F2DCA41EB}"/>
              </a:ext>
            </a:extLst>
          </p:cNvPr>
          <p:cNvSpPr>
            <a:spLocks noGrp="1"/>
          </p:cNvSpPr>
          <p:nvPr>
            <p:ph type="ftr" sz="quarter" idx="11"/>
          </p:nvPr>
        </p:nvSpPr>
        <p:spPr/>
        <p:txBody>
          <a:bodyPr/>
          <a:lstStyle/>
          <a:p>
            <a:r>
              <a:rPr kumimoji="1" lang="zh-TW" altLang="en-US"/>
              <a:t>室蘭工業大学　集中講義「認知心理学」</a:t>
            </a:r>
            <a:endParaRPr kumimoji="1" lang="ja-JP" altLang="en-US"/>
          </a:p>
        </p:txBody>
      </p:sp>
    </p:spTree>
    <p:extLst>
      <p:ext uri="{BB962C8B-B14F-4D97-AF65-F5344CB8AC3E}">
        <p14:creationId xmlns:p14="http://schemas.microsoft.com/office/powerpoint/2010/main" val="4272691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４．最近の認知心理学の動向</a:t>
            </a:r>
          </a:p>
        </p:txBody>
      </p:sp>
      <p:sp>
        <p:nvSpPr>
          <p:cNvPr id="3" name="コンテンツ プレースホルダ 2"/>
          <p:cNvSpPr>
            <a:spLocks noGrp="1"/>
          </p:cNvSpPr>
          <p:nvPr>
            <p:ph idx="1"/>
          </p:nvPr>
        </p:nvSpPr>
        <p:spPr/>
        <p:txBody>
          <a:bodyPr/>
          <a:lstStyle/>
          <a:p>
            <a:r>
              <a:rPr kumimoji="1" lang="ja-JP" altLang="en-US" dirty="0"/>
              <a:t>まとめることは難しい．テキストの記述がよいとは思えないし，少し古い．近年の動向をあえて述べると</a:t>
            </a:r>
            <a:r>
              <a:rPr kumimoji="1" lang="ja-JP" altLang="en-US" dirty="0" err="1"/>
              <a:t>．．．</a:t>
            </a:r>
            <a:endParaRPr kumimoji="1" lang="ja-JP" altLang="en-US" dirty="0"/>
          </a:p>
          <a:p>
            <a:pPr lvl="1"/>
            <a:r>
              <a:rPr kumimoji="1" lang="ja-JP" altLang="en-US" dirty="0"/>
              <a:t>脳科学</a:t>
            </a:r>
            <a:r>
              <a:rPr lang="ja-JP" altLang="en-US" dirty="0"/>
              <a:t>の発展．神経的にも妥当な認知理論の構成．</a:t>
            </a:r>
            <a:endParaRPr lang="en-US" altLang="ja-JP" dirty="0"/>
          </a:p>
          <a:p>
            <a:pPr lvl="1"/>
            <a:r>
              <a:rPr kumimoji="1" lang="ja-JP" altLang="en-US" dirty="0"/>
              <a:t>身体性．身体こみでの認知プロセス．</a:t>
            </a:r>
            <a:endParaRPr kumimoji="1" lang="en-US" altLang="ja-JP" dirty="0"/>
          </a:p>
          <a:p>
            <a:pPr lvl="1"/>
            <a:r>
              <a:rPr kumimoji="1" lang="ja-JP" altLang="en-US" dirty="0"/>
              <a:t>生得性．何が生まれつきなのか．生まれつきをどこまで認めるべきか．</a:t>
            </a:r>
            <a:endParaRPr kumimoji="1" lang="en-US" altLang="ja-JP" dirty="0"/>
          </a:p>
        </p:txBody>
      </p:sp>
      <p:sp>
        <p:nvSpPr>
          <p:cNvPr id="4" name="フッター プレースホルダ 3"/>
          <p:cNvSpPr>
            <a:spLocks noGrp="1"/>
          </p:cNvSpPr>
          <p:nvPr>
            <p:ph type="ftr" sz="quarter" idx="11"/>
          </p:nvPr>
        </p:nvSpPr>
        <p:spPr/>
        <p:txBody>
          <a:bodyPr/>
          <a:lstStyle/>
          <a:p>
            <a:r>
              <a:rPr kumimoji="1" lang="zh-TW" altLang="en-US"/>
              <a:t>室蘭工業大学　集中講義「認知心理学」</a:t>
            </a:r>
            <a:endParaRPr kumimoji="1"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認知科学と認知心理学</a:t>
            </a:r>
          </a:p>
        </p:txBody>
      </p:sp>
      <p:sp>
        <p:nvSpPr>
          <p:cNvPr id="3" name="コンテンツ プレースホルダ 2"/>
          <p:cNvSpPr>
            <a:spLocks noGrp="1"/>
          </p:cNvSpPr>
          <p:nvPr>
            <p:ph idx="1"/>
          </p:nvPr>
        </p:nvSpPr>
        <p:spPr/>
        <p:txBody>
          <a:bodyPr/>
          <a:lstStyle/>
          <a:p>
            <a:r>
              <a:rPr lang="ja-JP" altLang="en-US" dirty="0"/>
              <a:t>認知科学は「知」の解明を目指す学際的科学．認知心理学はその一部．ほかに，哲学，言語学，人類学などを含む．</a:t>
            </a:r>
            <a:endParaRPr kumimoji="1" lang="ja-JP" altLang="en-US" dirty="0"/>
          </a:p>
        </p:txBody>
      </p:sp>
      <p:sp>
        <p:nvSpPr>
          <p:cNvPr id="4" name="フッター プレースホルダ 3"/>
          <p:cNvSpPr>
            <a:spLocks noGrp="1"/>
          </p:cNvSpPr>
          <p:nvPr>
            <p:ph type="ftr" sz="quarter" idx="11"/>
          </p:nvPr>
        </p:nvSpPr>
        <p:spPr/>
        <p:txBody>
          <a:bodyPr/>
          <a:lstStyle/>
          <a:p>
            <a:r>
              <a:rPr kumimoji="1" lang="zh-TW" altLang="en-US"/>
              <a:t>室蘭工業大学　集中講義「認知心理学」</a:t>
            </a:r>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１．認知心理学とはどのような学問か</a:t>
            </a:r>
          </a:p>
        </p:txBody>
      </p:sp>
      <p:sp>
        <p:nvSpPr>
          <p:cNvPr id="3" name="コンテンツ プレースホルダ 2"/>
          <p:cNvSpPr>
            <a:spLocks noGrp="1"/>
          </p:cNvSpPr>
          <p:nvPr>
            <p:ph idx="1"/>
          </p:nvPr>
        </p:nvSpPr>
        <p:spPr/>
        <p:txBody>
          <a:bodyPr/>
          <a:lstStyle/>
          <a:p>
            <a:r>
              <a:rPr kumimoji="1" lang="ja-JP" altLang="en-US" dirty="0"/>
              <a:t>認知心理学（</a:t>
            </a:r>
            <a:r>
              <a:rPr kumimoji="1" lang="en-US" altLang="ja-JP" dirty="0"/>
              <a:t>cognitive psychology</a:t>
            </a:r>
            <a:r>
              <a:rPr kumimoji="1" lang="ja-JP" altLang="en-US" dirty="0"/>
              <a:t>）</a:t>
            </a:r>
            <a:endParaRPr lang="en-US" altLang="ja-JP" dirty="0"/>
          </a:p>
          <a:p>
            <a:pPr lvl="1"/>
            <a:r>
              <a:rPr lang="ja-JP" altLang="en-US" u="sng" dirty="0">
                <a:solidFill>
                  <a:srgbClr val="FF0000"/>
                </a:solidFill>
              </a:rPr>
              <a:t>人間の認知機能に関する科学</a:t>
            </a:r>
            <a:endParaRPr lang="en-US" altLang="ja-JP" u="sng" dirty="0">
              <a:solidFill>
                <a:srgbClr val="FF0000"/>
              </a:solidFill>
            </a:endParaRPr>
          </a:p>
          <a:p>
            <a:pPr lvl="1"/>
            <a:r>
              <a:rPr lang="ja-JP" altLang="en-US" u="sng" dirty="0">
                <a:solidFill>
                  <a:srgbClr val="FF0000"/>
                </a:solidFill>
              </a:rPr>
              <a:t>情報処理モデルを採用</a:t>
            </a:r>
            <a:endParaRPr lang="en-US" altLang="ja-JP" u="sng" dirty="0">
              <a:solidFill>
                <a:srgbClr val="FF0000"/>
              </a:solidFill>
            </a:endParaRPr>
          </a:p>
          <a:p>
            <a:r>
              <a:rPr kumimoji="1" lang="ja-JP" altLang="en-US" dirty="0"/>
              <a:t>広い意味での「わかる」ことを，情報処理という観点から研究する．</a:t>
            </a:r>
            <a:endParaRPr kumimoji="1" lang="en-US" altLang="ja-JP" dirty="0"/>
          </a:p>
          <a:p>
            <a:pPr lvl="1"/>
            <a:r>
              <a:rPr lang="ja-JP" altLang="en-US" dirty="0"/>
              <a:t>わかる：知覚・記憶・思考など．</a:t>
            </a:r>
            <a:endParaRPr lang="en-US" altLang="ja-JP" dirty="0"/>
          </a:p>
          <a:p>
            <a:pPr lvl="1"/>
            <a:r>
              <a:rPr kumimoji="1" lang="ja-JP" altLang="en-US" dirty="0"/>
              <a:t>情報処理：入力</a:t>
            </a:r>
            <a:r>
              <a:rPr kumimoji="1" lang="en-US" altLang="ja-JP" dirty="0"/>
              <a:t>―</a:t>
            </a:r>
            <a:r>
              <a:rPr kumimoji="1" lang="ja-JP" altLang="en-US" dirty="0"/>
              <a:t>加工</a:t>
            </a:r>
            <a:r>
              <a:rPr kumimoji="1" lang="en-US" altLang="ja-JP" dirty="0"/>
              <a:t>―</a:t>
            </a:r>
            <a:r>
              <a:rPr kumimoji="1" lang="ja-JP" altLang="en-US" dirty="0"/>
              <a:t>出力</a:t>
            </a:r>
            <a:endParaRPr kumimoji="1" lang="en-US" altLang="ja-JP" dirty="0"/>
          </a:p>
        </p:txBody>
      </p:sp>
      <p:sp>
        <p:nvSpPr>
          <p:cNvPr id="4" name="フッター プレースホルダ 3"/>
          <p:cNvSpPr>
            <a:spLocks noGrp="1"/>
          </p:cNvSpPr>
          <p:nvPr>
            <p:ph type="ftr" sz="quarter" idx="11"/>
          </p:nvPr>
        </p:nvSpPr>
        <p:spPr/>
        <p:txBody>
          <a:bodyPr/>
          <a:lstStyle/>
          <a:p>
            <a:r>
              <a:rPr kumimoji="1" lang="zh-TW" altLang="en-US"/>
              <a:t>室蘭工業大学　集中講義「認知心理学」</a:t>
            </a:r>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経験科学の要件</a:t>
            </a:r>
          </a:p>
        </p:txBody>
      </p:sp>
      <p:sp>
        <p:nvSpPr>
          <p:cNvPr id="3" name="コンテンツ プレースホルダ 2"/>
          <p:cNvSpPr>
            <a:spLocks noGrp="1"/>
          </p:cNvSpPr>
          <p:nvPr>
            <p:ph idx="1"/>
          </p:nvPr>
        </p:nvSpPr>
        <p:spPr/>
        <p:txBody>
          <a:bodyPr/>
          <a:lstStyle/>
          <a:p>
            <a:r>
              <a:rPr kumimoji="1" lang="ja-JP" altLang="en-US" dirty="0"/>
              <a:t>経験科学（</a:t>
            </a:r>
            <a:r>
              <a:rPr kumimoji="1" lang="en-US" altLang="ja-JP" dirty="0"/>
              <a:t>empirical science</a:t>
            </a:r>
            <a:r>
              <a:rPr kumimoji="1" lang="ja-JP" altLang="en-US" dirty="0"/>
              <a:t>）</a:t>
            </a:r>
            <a:endParaRPr kumimoji="1" lang="en-US" altLang="ja-JP" dirty="0"/>
          </a:p>
          <a:p>
            <a:pPr lvl="1"/>
            <a:r>
              <a:rPr lang="ja-JP" altLang="en-US" dirty="0"/>
              <a:t>理論とデータ</a:t>
            </a:r>
            <a:endParaRPr lang="en-US" altLang="ja-JP" dirty="0"/>
          </a:p>
          <a:p>
            <a:pPr lvl="1"/>
            <a:r>
              <a:rPr lang="ja-JP" altLang="en-US" dirty="0"/>
              <a:t>データから法則を導く（帰納）</a:t>
            </a:r>
            <a:endParaRPr kumimoji="1" lang="en-US" altLang="ja-JP" dirty="0"/>
          </a:p>
          <a:p>
            <a:r>
              <a:rPr kumimoji="1" lang="ja-JP" altLang="en-US" dirty="0"/>
              <a:t>経験科学の要件</a:t>
            </a:r>
            <a:endParaRPr kumimoji="1" lang="en-US" altLang="ja-JP" dirty="0"/>
          </a:p>
          <a:p>
            <a:pPr lvl="1"/>
            <a:r>
              <a:rPr kumimoji="1" lang="ja-JP" altLang="en-US" dirty="0"/>
              <a:t>再現性：追試によって実験結果が再現されること</a:t>
            </a:r>
            <a:endParaRPr kumimoji="1" lang="en-US" altLang="ja-JP" dirty="0"/>
          </a:p>
          <a:p>
            <a:pPr lvl="1"/>
            <a:r>
              <a:rPr lang="ja-JP" altLang="en-US" dirty="0"/>
              <a:t>反証可能性（</a:t>
            </a:r>
            <a:r>
              <a:rPr lang="en-US" altLang="ja-JP" dirty="0" err="1"/>
              <a:t>falsifiability</a:t>
            </a:r>
            <a:r>
              <a:rPr lang="ja-JP" altLang="en-US" dirty="0"/>
              <a:t>）：理論がデータによって反証可能であること</a:t>
            </a:r>
            <a:endParaRPr kumimoji="1" lang="ja-JP" altLang="en-US" dirty="0"/>
          </a:p>
        </p:txBody>
      </p:sp>
      <p:sp>
        <p:nvSpPr>
          <p:cNvPr id="4" name="フッター プレースホルダ 3"/>
          <p:cNvSpPr>
            <a:spLocks noGrp="1"/>
          </p:cNvSpPr>
          <p:nvPr>
            <p:ph type="ftr" sz="quarter" idx="11"/>
          </p:nvPr>
        </p:nvSpPr>
        <p:spPr/>
        <p:txBody>
          <a:bodyPr/>
          <a:lstStyle/>
          <a:p>
            <a:r>
              <a:rPr kumimoji="1" lang="zh-TW" altLang="en-US"/>
              <a:t>室蘭工業大学　集中講義「認知心理学」</a:t>
            </a:r>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２．認知心理学成立の前夜</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a:t>認知心理学あるいは認知科学は，どのように（どうして）誕生したのか？</a:t>
            </a:r>
            <a:endParaRPr lang="en-US" altLang="ja-JP" dirty="0"/>
          </a:p>
          <a:p>
            <a:r>
              <a:rPr kumimoji="1" lang="ja-JP" altLang="en-US" dirty="0"/>
              <a:t>人間の認知機能，特に，内的な思考プロセスについての関心は，非常に古くからある．</a:t>
            </a:r>
            <a:endParaRPr kumimoji="1" lang="en-US" altLang="ja-JP" dirty="0"/>
          </a:p>
          <a:p>
            <a:pPr lvl="1"/>
            <a:r>
              <a:rPr lang="ja-JP" altLang="en-US" dirty="0"/>
              <a:t>アリストテレスまでさかのぼる．</a:t>
            </a:r>
            <a:endParaRPr kumimoji="1" lang="en-US" altLang="ja-JP" dirty="0"/>
          </a:p>
          <a:p>
            <a:r>
              <a:rPr lang="en-US" altLang="ja-JP" dirty="0"/>
              <a:t>20</a:t>
            </a:r>
            <a:r>
              <a:rPr kumimoji="1" lang="ja-JP" altLang="en-US" dirty="0"/>
              <a:t>世紀初頭の</a:t>
            </a:r>
            <a:r>
              <a:rPr kumimoji="1" lang="ja-JP" altLang="en-US" u="sng" dirty="0">
                <a:solidFill>
                  <a:srgbClr val="FF0000"/>
                </a:solidFill>
              </a:rPr>
              <a:t>意識心理学</a:t>
            </a:r>
            <a:r>
              <a:rPr kumimoji="1" lang="ja-JP" altLang="en-US" dirty="0"/>
              <a:t>は，</a:t>
            </a:r>
            <a:r>
              <a:rPr kumimoji="1" lang="ja-JP" altLang="en-US" u="sng" dirty="0">
                <a:solidFill>
                  <a:srgbClr val="FF0000"/>
                </a:solidFill>
              </a:rPr>
              <a:t>内観法</a:t>
            </a:r>
            <a:r>
              <a:rPr kumimoji="1" lang="ja-JP" altLang="en-US" dirty="0"/>
              <a:t>（</a:t>
            </a:r>
            <a:r>
              <a:rPr kumimoji="1" lang="en-US" altLang="ja-JP" dirty="0"/>
              <a:t>introspection</a:t>
            </a:r>
            <a:r>
              <a:rPr kumimoji="1" lang="ja-JP" altLang="en-US" dirty="0"/>
              <a:t>）を用いて，人間の思考を研究した．（</a:t>
            </a:r>
            <a:r>
              <a:rPr lang="en-US" altLang="ja-JP" dirty="0"/>
              <a:t>Wurzburg </a:t>
            </a:r>
            <a:r>
              <a:rPr lang="en-US" altLang="ja-JP" sz="2000" dirty="0"/>
              <a:t>[</a:t>
            </a:r>
            <a:r>
              <a:rPr lang="ja-JP" altLang="en-US" sz="2000" dirty="0"/>
              <a:t>ヴュルツブルグ</a:t>
            </a:r>
            <a:r>
              <a:rPr lang="en-US" altLang="ja-JP" sz="2000" dirty="0"/>
              <a:t>] </a:t>
            </a:r>
            <a:r>
              <a:rPr lang="ja-JP" altLang="en-US" dirty="0"/>
              <a:t>学派</a:t>
            </a:r>
            <a:r>
              <a:rPr kumimoji="1" lang="ja-JP" altLang="en-US" dirty="0"/>
              <a:t>）</a:t>
            </a:r>
            <a:endParaRPr kumimoji="1" lang="en-US" altLang="ja-JP" dirty="0"/>
          </a:p>
          <a:p>
            <a:pPr lvl="1"/>
            <a:r>
              <a:rPr lang="ja-JP" altLang="en-US" dirty="0"/>
              <a:t>参考：実験心理学の誕生は</a:t>
            </a:r>
            <a:r>
              <a:rPr lang="en-US" altLang="ja-JP" dirty="0"/>
              <a:t>1879</a:t>
            </a:r>
            <a:r>
              <a:rPr lang="ja-JP" altLang="en-US" dirty="0"/>
              <a:t>年．ライプチヒ大学で </a:t>
            </a:r>
            <a:r>
              <a:rPr lang="en-US" altLang="ja-JP" dirty="0"/>
              <a:t>Wundt</a:t>
            </a:r>
            <a:r>
              <a:rPr lang="ja-JP" altLang="en-US" dirty="0"/>
              <a:t> </a:t>
            </a:r>
            <a:r>
              <a:rPr lang="en-US" altLang="ja-JP" sz="2200" dirty="0"/>
              <a:t>[</a:t>
            </a:r>
            <a:r>
              <a:rPr lang="ja-JP" altLang="en-US" sz="2200" dirty="0"/>
              <a:t>ヴント</a:t>
            </a:r>
            <a:r>
              <a:rPr lang="en-US" altLang="ja-JP" sz="2200" dirty="0"/>
              <a:t>] </a:t>
            </a:r>
            <a:r>
              <a:rPr lang="ja-JP" altLang="en-US" dirty="0"/>
              <a:t>による．</a:t>
            </a:r>
            <a:endParaRPr lang="en-US" altLang="ja-JP" dirty="0"/>
          </a:p>
        </p:txBody>
      </p:sp>
      <p:sp>
        <p:nvSpPr>
          <p:cNvPr id="5" name="フッター プレースホルダ 4"/>
          <p:cNvSpPr>
            <a:spLocks noGrp="1"/>
          </p:cNvSpPr>
          <p:nvPr>
            <p:ph type="ftr" sz="quarter" idx="11"/>
          </p:nvPr>
        </p:nvSpPr>
        <p:spPr/>
        <p:txBody>
          <a:bodyPr/>
          <a:lstStyle/>
          <a:p>
            <a:r>
              <a:rPr kumimoji="1" lang="zh-TW" altLang="en-US"/>
              <a:t>室蘭工業大学　集中講義「認知心理学」</a:t>
            </a:r>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意識心理学</a:t>
            </a:r>
          </a:p>
        </p:txBody>
      </p:sp>
      <p:sp>
        <p:nvSpPr>
          <p:cNvPr id="3" name="コンテンツ プレースホルダ 2"/>
          <p:cNvSpPr>
            <a:spLocks noGrp="1"/>
          </p:cNvSpPr>
          <p:nvPr>
            <p:ph idx="1"/>
          </p:nvPr>
        </p:nvSpPr>
        <p:spPr/>
        <p:txBody>
          <a:bodyPr>
            <a:normAutofit/>
          </a:bodyPr>
          <a:lstStyle/>
          <a:p>
            <a:r>
              <a:rPr kumimoji="1" lang="ja-JP" altLang="en-US" u="sng" dirty="0">
                <a:solidFill>
                  <a:srgbClr val="FF0000"/>
                </a:solidFill>
              </a:rPr>
              <a:t>意識心理学</a:t>
            </a:r>
            <a:endParaRPr kumimoji="1" lang="en-US" altLang="ja-JP" u="sng" dirty="0">
              <a:solidFill>
                <a:srgbClr val="FF0000"/>
              </a:solidFill>
            </a:endParaRPr>
          </a:p>
          <a:p>
            <a:pPr lvl="1"/>
            <a:r>
              <a:rPr kumimoji="1" lang="en-US" altLang="ja-JP" dirty="0"/>
              <a:t>19</a:t>
            </a:r>
            <a:r>
              <a:rPr kumimoji="1" lang="ja-JP" altLang="en-US" dirty="0"/>
              <a:t>世紀末から</a:t>
            </a:r>
            <a:r>
              <a:rPr kumimoji="1" lang="en-US" altLang="ja-JP" dirty="0"/>
              <a:t>20</a:t>
            </a:r>
            <a:r>
              <a:rPr kumimoji="1" lang="ja-JP" altLang="en-US" dirty="0"/>
              <a:t>世紀初頭</a:t>
            </a:r>
            <a:endParaRPr kumimoji="1" lang="en-US" altLang="ja-JP" dirty="0"/>
          </a:p>
          <a:p>
            <a:pPr lvl="1"/>
            <a:r>
              <a:rPr lang="ja-JP" altLang="en-US" dirty="0"/>
              <a:t>人間の意識を研究．</a:t>
            </a:r>
            <a:r>
              <a:rPr lang="ja-JP" altLang="en-US" u="sng" dirty="0">
                <a:solidFill>
                  <a:srgbClr val="FF0000"/>
                </a:solidFill>
              </a:rPr>
              <a:t>内観法</a:t>
            </a:r>
            <a:r>
              <a:rPr lang="ja-JP" altLang="en-US" dirty="0"/>
              <a:t>（</a:t>
            </a:r>
            <a:r>
              <a:rPr lang="en-US" altLang="ja-JP" dirty="0"/>
              <a:t>introspection</a:t>
            </a:r>
            <a:r>
              <a:rPr lang="ja-JP" altLang="en-US" dirty="0"/>
              <a:t>）により，意識可能な要素を明らかにし，それらの要素を構成することによって意識を説明しようとした．</a:t>
            </a:r>
            <a:r>
              <a:rPr lang="ja-JP" altLang="en-US" sz="2000" dirty="0"/>
              <a:t>（有斐閣</a:t>
            </a:r>
            <a:r>
              <a:rPr lang="en-US" altLang="ja-JP" sz="2000" dirty="0"/>
              <a:t>『</a:t>
            </a:r>
            <a:r>
              <a:rPr lang="ja-JP" altLang="en-US" sz="2000" dirty="0"/>
              <a:t>心理学辞典</a:t>
            </a:r>
            <a:r>
              <a:rPr lang="en-US" altLang="ja-JP" sz="2000" dirty="0"/>
              <a:t>』</a:t>
            </a:r>
            <a:r>
              <a:rPr lang="ja-JP" altLang="en-US" sz="2000" dirty="0"/>
              <a:t>参照）</a:t>
            </a:r>
            <a:endParaRPr lang="en-US" altLang="ja-JP" sz="2000" dirty="0"/>
          </a:p>
          <a:p>
            <a:pPr lvl="1"/>
            <a:r>
              <a:rPr lang="ja-JP" altLang="en-US" dirty="0"/>
              <a:t>内観法：思考</a:t>
            </a:r>
            <a:r>
              <a:rPr kumimoji="1" lang="ja-JP" altLang="en-US" dirty="0"/>
              <a:t>やイメージの課題を解決した後に，課題解決中に頭の中で何が起きたかを振り返って報告する．</a:t>
            </a:r>
            <a:endParaRPr kumimoji="1" lang="en-US" altLang="ja-JP" dirty="0"/>
          </a:p>
        </p:txBody>
      </p:sp>
      <p:sp>
        <p:nvSpPr>
          <p:cNvPr id="4" name="フッター プレースホルダ 3"/>
          <p:cNvSpPr>
            <a:spLocks noGrp="1"/>
          </p:cNvSpPr>
          <p:nvPr>
            <p:ph type="ftr" sz="quarter" idx="11"/>
          </p:nvPr>
        </p:nvSpPr>
        <p:spPr/>
        <p:txBody>
          <a:bodyPr/>
          <a:lstStyle/>
          <a:p>
            <a:r>
              <a:rPr kumimoji="1" lang="zh-TW" altLang="en-US"/>
              <a:t>室蘭工業大学　集中講義「認知心理学」</a:t>
            </a:r>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内観法による思考研究</a:t>
            </a:r>
          </a:p>
        </p:txBody>
      </p:sp>
      <p:sp>
        <p:nvSpPr>
          <p:cNvPr id="3" name="コンテンツ プレースホルダ 2"/>
          <p:cNvSpPr>
            <a:spLocks noGrp="1"/>
          </p:cNvSpPr>
          <p:nvPr>
            <p:ph idx="1"/>
          </p:nvPr>
        </p:nvSpPr>
        <p:spPr/>
        <p:txBody>
          <a:bodyPr>
            <a:normAutofit fontScale="92500"/>
          </a:bodyPr>
          <a:lstStyle/>
          <a:p>
            <a:r>
              <a:rPr kumimoji="1" lang="ja-JP" altLang="en-US" dirty="0"/>
              <a:t>被験者に問い（例：単語）を与え，反応（自由連想）を引き出したあと，どのようにしてその反応が出てきたのかを振り返って報告してもらう．</a:t>
            </a:r>
            <a:endParaRPr kumimoji="1" lang="en-US" altLang="ja-JP" dirty="0"/>
          </a:p>
          <a:p>
            <a:r>
              <a:rPr lang="ja-JP" altLang="en-US" dirty="0"/>
              <a:t>例</a:t>
            </a:r>
            <a:endParaRPr lang="en-US" altLang="ja-JP" dirty="0"/>
          </a:p>
          <a:p>
            <a:pPr lvl="1"/>
            <a:r>
              <a:rPr kumimoji="1" lang="ja-JP" altLang="en-US" dirty="0"/>
              <a:t>質問：</a:t>
            </a:r>
            <a:r>
              <a:rPr kumimoji="1" lang="en-US" altLang="ja-JP" dirty="0"/>
              <a:t>Bite. Cause?</a:t>
            </a:r>
          </a:p>
          <a:p>
            <a:pPr lvl="1"/>
            <a:r>
              <a:rPr kumimoji="1" lang="ja-JP" altLang="en-US" dirty="0"/>
              <a:t>内観：</a:t>
            </a:r>
            <a:r>
              <a:rPr kumimoji="1" lang="en-US" altLang="ja-JP" dirty="0"/>
              <a:t>As soon as I had read the words the search was on. I had also had a picture of a leg with wound on it and saw nothing else. Then ‘dog’ came to me in the form of an idea, with the consciousness: dogs bite. </a:t>
            </a:r>
          </a:p>
          <a:p>
            <a:endParaRPr kumimoji="1" lang="ja-JP" altLang="en-US" dirty="0"/>
          </a:p>
        </p:txBody>
      </p:sp>
      <p:sp>
        <p:nvSpPr>
          <p:cNvPr id="5" name="フッター プレースホルダ 4"/>
          <p:cNvSpPr>
            <a:spLocks noGrp="1"/>
          </p:cNvSpPr>
          <p:nvPr>
            <p:ph type="ftr" sz="quarter" idx="11"/>
          </p:nvPr>
        </p:nvSpPr>
        <p:spPr/>
        <p:txBody>
          <a:bodyPr/>
          <a:lstStyle/>
          <a:p>
            <a:r>
              <a:rPr kumimoji="1" lang="zh-TW" altLang="en-US"/>
              <a:t>室蘭工業大学　集中講義「認知心理学」</a:t>
            </a:r>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内観法への批判</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内観法は自己報告．これは本当に心的プロセスを正しく表しているのか？</a:t>
            </a:r>
            <a:endParaRPr lang="en-US" altLang="ja-JP" dirty="0"/>
          </a:p>
          <a:p>
            <a:pPr lvl="1"/>
            <a:r>
              <a:rPr lang="ja-JP" altLang="en-US" dirty="0"/>
              <a:t>参考：現在の認知心理学は，内観法を洗練させた「発話思考」（</a:t>
            </a:r>
            <a:r>
              <a:rPr lang="en-US" altLang="ja-JP" dirty="0"/>
              <a:t>thinking aloud</a:t>
            </a:r>
            <a:r>
              <a:rPr lang="ja-JP" altLang="en-US" dirty="0"/>
              <a:t>）を用いる．課題遂行と同時に，意識内容を発話する．</a:t>
            </a:r>
            <a:endParaRPr lang="en-US" altLang="ja-JP" dirty="0"/>
          </a:p>
          <a:p>
            <a:r>
              <a:rPr lang="ja-JP" altLang="en-US" dirty="0"/>
              <a:t>類似の課題を用いても，研究グループによって報告される内観に不一致があった．再現性に疑問．</a:t>
            </a:r>
            <a:endParaRPr lang="en-US" altLang="ja-JP" dirty="0"/>
          </a:p>
          <a:p>
            <a:endParaRPr kumimoji="1" lang="ja-JP" altLang="en-US" dirty="0"/>
          </a:p>
        </p:txBody>
      </p:sp>
      <p:sp>
        <p:nvSpPr>
          <p:cNvPr id="5" name="フッター プレースホルダ 4"/>
          <p:cNvSpPr>
            <a:spLocks noGrp="1"/>
          </p:cNvSpPr>
          <p:nvPr>
            <p:ph type="ftr" sz="quarter" idx="11"/>
          </p:nvPr>
        </p:nvSpPr>
        <p:spPr/>
        <p:txBody>
          <a:bodyPr/>
          <a:lstStyle/>
          <a:p>
            <a:r>
              <a:rPr kumimoji="1" lang="zh-TW" altLang="en-US"/>
              <a:t>室蘭工業大学　集中講義「認知心理学」</a:t>
            </a:r>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行動主義</a:t>
            </a:r>
          </a:p>
        </p:txBody>
      </p:sp>
      <p:sp>
        <p:nvSpPr>
          <p:cNvPr id="3" name="コンテンツ プレースホルダ 2"/>
          <p:cNvSpPr>
            <a:spLocks noGrp="1"/>
          </p:cNvSpPr>
          <p:nvPr>
            <p:ph idx="1"/>
          </p:nvPr>
        </p:nvSpPr>
        <p:spPr/>
        <p:txBody>
          <a:bodyPr/>
          <a:lstStyle/>
          <a:p>
            <a:r>
              <a:rPr kumimoji="1" lang="ja-JP" altLang="en-US" u="sng" dirty="0">
                <a:solidFill>
                  <a:srgbClr val="FF0000"/>
                </a:solidFill>
              </a:rPr>
              <a:t>行動主義</a:t>
            </a:r>
            <a:endParaRPr kumimoji="1" lang="en-US" altLang="ja-JP" u="sng" dirty="0">
              <a:solidFill>
                <a:srgbClr val="FF0000"/>
              </a:solidFill>
            </a:endParaRPr>
          </a:p>
          <a:p>
            <a:pPr lvl="1"/>
            <a:r>
              <a:rPr kumimoji="1" lang="en-US" altLang="ja-JP" dirty="0"/>
              <a:t>20</a:t>
            </a:r>
            <a:r>
              <a:rPr kumimoji="1" lang="ja-JP" altLang="en-US" dirty="0"/>
              <a:t>世紀初頭から中頃</a:t>
            </a:r>
            <a:endParaRPr kumimoji="1" lang="en-US" altLang="ja-JP" dirty="0"/>
          </a:p>
          <a:p>
            <a:pPr lvl="1"/>
            <a:r>
              <a:rPr lang="ja-JP" altLang="en-US" dirty="0"/>
              <a:t>心理学を科学にしようと努力</a:t>
            </a:r>
            <a:endParaRPr lang="en-US" altLang="ja-JP" dirty="0"/>
          </a:p>
          <a:p>
            <a:pPr lvl="1"/>
            <a:r>
              <a:rPr lang="ja-JP" altLang="en-US" dirty="0"/>
              <a:t>科学的でないとして，内観法を排除．外的に観察可能な刺激（入力）と行動（出力）に研究対象を絞る．内的処理はブラックボックス．</a:t>
            </a:r>
            <a:endParaRPr lang="en-US" altLang="ja-JP" dirty="0"/>
          </a:p>
          <a:p>
            <a:pPr lvl="1"/>
            <a:r>
              <a:rPr lang="ja-JP" altLang="en-US" dirty="0"/>
              <a:t>学習を研究．学習：経験による比較的永続的な行動の変容．刺激と刺激，あるいは刺激と反応の連合による学習理論を構成．</a:t>
            </a:r>
            <a:endParaRPr lang="en-US" altLang="ja-JP" dirty="0"/>
          </a:p>
          <a:p>
            <a:endParaRPr kumimoji="1" lang="ja-JP" altLang="en-US" dirty="0"/>
          </a:p>
        </p:txBody>
      </p:sp>
      <p:sp>
        <p:nvSpPr>
          <p:cNvPr id="4" name="フッター プレースホルダ 3"/>
          <p:cNvSpPr>
            <a:spLocks noGrp="1"/>
          </p:cNvSpPr>
          <p:nvPr>
            <p:ph type="ftr" sz="quarter" idx="11"/>
          </p:nvPr>
        </p:nvSpPr>
        <p:spPr/>
        <p:txBody>
          <a:bodyPr/>
          <a:lstStyle/>
          <a:p>
            <a:r>
              <a:rPr kumimoji="1" lang="zh-TW" altLang="en-US"/>
              <a:t>室蘭工業大学　集中講義「認知心理学」</a:t>
            </a:r>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古典的条件づけ</a:t>
            </a:r>
          </a:p>
        </p:txBody>
      </p:sp>
      <p:grpSp>
        <p:nvGrpSpPr>
          <p:cNvPr id="19" name="グループ化 18"/>
          <p:cNvGrpSpPr/>
          <p:nvPr/>
        </p:nvGrpSpPr>
        <p:grpSpPr>
          <a:xfrm>
            <a:off x="1285852" y="1928802"/>
            <a:ext cx="6572296" cy="1357322"/>
            <a:chOff x="1285852" y="1928802"/>
            <a:chExt cx="6572296" cy="1357322"/>
          </a:xfrm>
        </p:grpSpPr>
        <p:sp>
          <p:nvSpPr>
            <p:cNvPr id="4" name="正方形/長方形 3"/>
            <p:cNvSpPr/>
            <p:nvPr/>
          </p:nvSpPr>
          <p:spPr>
            <a:xfrm>
              <a:off x="1285852" y="2000240"/>
              <a:ext cx="2071702"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無条件刺激</a:t>
              </a:r>
              <a:endParaRPr kumimoji="1" lang="en-US" altLang="ja-JP" sz="2400" dirty="0"/>
            </a:p>
            <a:p>
              <a:pPr algn="ctr"/>
              <a:r>
                <a:rPr lang="ja-JP" altLang="en-US" sz="2400" dirty="0"/>
                <a:t>（肉，えさ）</a:t>
              </a:r>
              <a:endParaRPr kumimoji="1" lang="ja-JP" altLang="en-US" sz="2400" dirty="0"/>
            </a:p>
          </p:txBody>
        </p:sp>
        <p:sp>
          <p:nvSpPr>
            <p:cNvPr id="6" name="円/楕円 5"/>
            <p:cNvSpPr/>
            <p:nvPr/>
          </p:nvSpPr>
          <p:spPr>
            <a:xfrm>
              <a:off x="5429256" y="1928802"/>
              <a:ext cx="2428892"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無条件反応</a:t>
              </a:r>
              <a:endParaRPr kumimoji="1" lang="en-US" altLang="ja-JP" sz="2400" dirty="0"/>
            </a:p>
            <a:p>
              <a:pPr algn="ctr"/>
              <a:r>
                <a:rPr lang="ja-JP" altLang="en-US" sz="2400" dirty="0"/>
                <a:t>（唾液分泌）</a:t>
              </a:r>
              <a:endParaRPr kumimoji="1" lang="ja-JP" altLang="en-US" sz="2400" dirty="0"/>
            </a:p>
          </p:txBody>
        </p:sp>
        <p:cxnSp>
          <p:nvCxnSpPr>
            <p:cNvPr id="10" name="直線矢印コネクタ 9"/>
            <p:cNvCxnSpPr/>
            <p:nvPr/>
          </p:nvCxnSpPr>
          <p:spPr>
            <a:xfrm>
              <a:off x="3428992" y="2643182"/>
              <a:ext cx="192882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7" name="グループ化 16"/>
          <p:cNvGrpSpPr/>
          <p:nvPr/>
        </p:nvGrpSpPr>
        <p:grpSpPr>
          <a:xfrm>
            <a:off x="1285852" y="3072604"/>
            <a:ext cx="2071702" cy="2356660"/>
            <a:chOff x="1285852" y="3072604"/>
            <a:chExt cx="2071702" cy="2356660"/>
          </a:xfrm>
        </p:grpSpPr>
        <p:sp>
          <p:nvSpPr>
            <p:cNvPr id="5" name="正方形/長方形 4"/>
            <p:cNvSpPr/>
            <p:nvPr/>
          </p:nvSpPr>
          <p:spPr>
            <a:xfrm>
              <a:off x="1285852" y="4357694"/>
              <a:ext cx="2071702"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条件刺激</a:t>
              </a:r>
              <a:endParaRPr kumimoji="1" lang="en-US" altLang="ja-JP" sz="2400" dirty="0"/>
            </a:p>
            <a:p>
              <a:pPr algn="ctr"/>
              <a:r>
                <a:rPr lang="ja-JP" altLang="en-US" sz="2400" dirty="0"/>
                <a:t>（ベル音）</a:t>
              </a:r>
              <a:endParaRPr kumimoji="1" lang="ja-JP" altLang="en-US" sz="2400" dirty="0"/>
            </a:p>
          </p:txBody>
        </p:sp>
        <p:cxnSp>
          <p:nvCxnSpPr>
            <p:cNvPr id="12" name="直線コネクタ 11"/>
            <p:cNvCxnSpPr>
              <a:stCxn id="4" idx="2"/>
              <a:endCxn id="5" idx="0"/>
            </p:cNvCxnSpPr>
            <p:nvPr/>
          </p:nvCxnSpPr>
          <p:spPr>
            <a:xfrm rot="5400000">
              <a:off x="1678761" y="3714752"/>
              <a:ext cx="1285884"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8" name="グループ化 17"/>
          <p:cNvGrpSpPr/>
          <p:nvPr/>
        </p:nvGrpSpPr>
        <p:grpSpPr>
          <a:xfrm>
            <a:off x="3571868" y="3571876"/>
            <a:ext cx="4357718" cy="1428760"/>
            <a:chOff x="3571868" y="3571876"/>
            <a:chExt cx="4357718" cy="1428760"/>
          </a:xfrm>
        </p:grpSpPr>
        <p:sp>
          <p:nvSpPr>
            <p:cNvPr id="13" name="円/楕円 12"/>
            <p:cNvSpPr/>
            <p:nvPr/>
          </p:nvSpPr>
          <p:spPr>
            <a:xfrm>
              <a:off x="5500694" y="3571876"/>
              <a:ext cx="2428892"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条件反応</a:t>
              </a:r>
              <a:endParaRPr kumimoji="1" lang="en-US" altLang="ja-JP" sz="2400" dirty="0"/>
            </a:p>
            <a:p>
              <a:pPr algn="ctr"/>
              <a:r>
                <a:rPr lang="ja-JP" altLang="en-US" sz="2400" dirty="0"/>
                <a:t>（唾液分泌）</a:t>
              </a:r>
              <a:endParaRPr kumimoji="1" lang="ja-JP" altLang="en-US" sz="2400" dirty="0"/>
            </a:p>
          </p:txBody>
        </p:sp>
        <p:cxnSp>
          <p:nvCxnSpPr>
            <p:cNvPr id="15" name="直線矢印コネクタ 14"/>
            <p:cNvCxnSpPr/>
            <p:nvPr/>
          </p:nvCxnSpPr>
          <p:spPr>
            <a:xfrm flipV="1">
              <a:off x="3571868" y="4357694"/>
              <a:ext cx="1785950"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6" name="テキスト ボックス 15"/>
          <p:cNvSpPr txBox="1"/>
          <p:nvPr/>
        </p:nvSpPr>
        <p:spPr>
          <a:xfrm>
            <a:off x="2428860" y="3429000"/>
            <a:ext cx="1107996" cy="461665"/>
          </a:xfrm>
          <a:prstGeom prst="rect">
            <a:avLst/>
          </a:prstGeom>
          <a:noFill/>
        </p:spPr>
        <p:txBody>
          <a:bodyPr wrap="none" rtlCol="0">
            <a:spAutoFit/>
          </a:bodyPr>
          <a:lstStyle/>
          <a:p>
            <a:r>
              <a:rPr kumimoji="1" lang="ja-JP" altLang="en-US" sz="2400" dirty="0"/>
              <a:t>対呈示</a:t>
            </a:r>
          </a:p>
        </p:txBody>
      </p:sp>
      <p:sp>
        <p:nvSpPr>
          <p:cNvPr id="20" name="テキスト ボックス 19"/>
          <p:cNvSpPr txBox="1"/>
          <p:nvPr/>
        </p:nvSpPr>
        <p:spPr>
          <a:xfrm>
            <a:off x="1785918" y="5857892"/>
            <a:ext cx="6444393" cy="461665"/>
          </a:xfrm>
          <a:prstGeom prst="rect">
            <a:avLst/>
          </a:prstGeom>
          <a:noFill/>
        </p:spPr>
        <p:txBody>
          <a:bodyPr wrap="none" rtlCol="0">
            <a:spAutoFit/>
          </a:bodyPr>
          <a:lstStyle/>
          <a:p>
            <a:r>
              <a:rPr kumimoji="1" lang="ja-JP" altLang="en-US" sz="2400" dirty="0"/>
              <a:t>無条件刺激と条件刺激の間に連合が形成される</a:t>
            </a:r>
          </a:p>
        </p:txBody>
      </p:sp>
    </p:spTree>
    <p:extLst>
      <p:ext uri="{BB962C8B-B14F-4D97-AF65-F5344CB8AC3E}">
        <p14:creationId xmlns:p14="http://schemas.microsoft.com/office/powerpoint/2010/main" val="3657373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ppt_x"/>
                                          </p:val>
                                        </p:tav>
                                        <p:tav tm="100000">
                                          <p:val>
                                            <p:strVal val="#ppt_x"/>
                                          </p:val>
                                        </p:tav>
                                      </p:tavLst>
                                    </p:anim>
                                    <p:anim calcmode="lin" valueType="num">
                                      <p:cBhvr additive="base">
                                        <p:cTn id="2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1121</Words>
  <Application>Microsoft Office PowerPoint</Application>
  <PresentationFormat>画面に合わせる (4:3)</PresentationFormat>
  <Paragraphs>91</Paragraphs>
  <Slides>14</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14</vt:i4>
      </vt:variant>
    </vt:vector>
  </HeadingPairs>
  <TitlesOfParts>
    <vt:vector size="17" baseType="lpstr">
      <vt:lpstr>Arial</vt:lpstr>
      <vt:lpstr>Calibri</vt:lpstr>
      <vt:lpstr>Office テーマ</vt:lpstr>
      <vt:lpstr>序章 認知心理学とは何か</vt:lpstr>
      <vt:lpstr>１．認知心理学とはどのような学問か</vt:lpstr>
      <vt:lpstr>経験科学の要件</vt:lpstr>
      <vt:lpstr>２．認知心理学成立の前夜</vt:lpstr>
      <vt:lpstr>意識心理学</vt:lpstr>
      <vt:lpstr>内観法による思考研究</vt:lpstr>
      <vt:lpstr>内観法への批判</vt:lpstr>
      <vt:lpstr>行動主義</vt:lpstr>
      <vt:lpstr>古典的条件づけ</vt:lpstr>
      <vt:lpstr>PowerPoint プレゼンテーション</vt:lpstr>
      <vt:lpstr>３．認知心理学の成立と発展</vt:lpstr>
      <vt:lpstr>PowerPoint プレゼンテーション</vt:lpstr>
      <vt:lpstr>４．最近の認知心理学の動向</vt:lpstr>
      <vt:lpstr>認知科学と認知心理学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序章 認知心理学とは何か</dc:title>
  <dc:creator>Atsushi</dc:creator>
  <cp:lastModifiedBy>寺尾　敦</cp:lastModifiedBy>
  <cp:revision>18</cp:revision>
  <dcterms:created xsi:type="dcterms:W3CDTF">2009-08-17T08:40:33Z</dcterms:created>
  <dcterms:modified xsi:type="dcterms:W3CDTF">2020-09-22T11:24:42Z</dcterms:modified>
</cp:coreProperties>
</file>