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61" r:id="rId5"/>
    <p:sldId id="262" r:id="rId6"/>
    <p:sldId id="263" r:id="rId7"/>
    <p:sldId id="258" r:id="rId8"/>
    <p:sldId id="257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A80F2-1FCD-4072-9ECA-632928446A26}" type="datetimeFigureOut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0B6E7-37F0-40A6-9CE1-3B3BC12C7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820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6539-7121-4784-B4DE-2DD6DC15C036}" type="datetime1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F322-337A-433D-8950-65D2A3F4F3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3292-E3AF-465B-B1B2-7FE771B3EB88}" type="datetime1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F322-337A-433D-8950-65D2A3F4F3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44DB-182E-4617-BA5C-8F3438B8C587}" type="datetime1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F322-337A-433D-8950-65D2A3F4F3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C8CE-EDA6-4D87-A81E-E1A8D79AB961}" type="datetime1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F322-337A-433D-8950-65D2A3F4F3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4BE0-3E46-4588-B65E-776E5922FC78}" type="datetime1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F322-337A-433D-8950-65D2A3F4F3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E0EDD-F559-4A29-9864-8BD13440E7D0}" type="datetime1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F322-337A-433D-8950-65D2A3F4F3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21BF-F7FE-4279-9B14-C41DD4DDD4DF}" type="datetime1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F322-337A-433D-8950-65D2A3F4F3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D9EB7-49BC-4AF9-A252-F0FD4677F0C8}" type="datetime1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F322-337A-433D-8950-65D2A3F4F3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B9F4-C90D-4C38-9A48-4822FB157B07}" type="datetime1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F322-337A-433D-8950-65D2A3F4F3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B26C-261D-42EB-855F-D9E772C6B0A1}" type="datetime1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F322-337A-433D-8950-65D2A3F4F3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1F95-6B98-4A87-A96A-6C6CD7651BB9}" type="datetime1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F322-337A-433D-8950-65D2A3F4F3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B3694-6DBA-4715-BB42-A37DD8B1F337}" type="datetime1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BF322-337A-433D-8950-65D2A3F4F3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第９章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LISP </a:t>
            </a:r>
            <a:r>
              <a:rPr lang="ja-JP" altLang="en-US" dirty="0" smtClean="0"/>
              <a:t>による情報処理モデル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 smtClean="0"/>
              <a:t>執筆者：難波和明</a:t>
            </a:r>
            <a:endParaRPr lang="en-US" altLang="ja-JP" dirty="0" smtClean="0"/>
          </a:p>
          <a:p>
            <a:r>
              <a:rPr lang="ja-JP" altLang="en-US" dirty="0" smtClean="0"/>
              <a:t>授業者：寺尾 敦</a:t>
            </a:r>
            <a:endParaRPr lang="en-US" altLang="ja-JP" dirty="0" smtClean="0"/>
          </a:p>
          <a:p>
            <a:r>
              <a:rPr lang="en-US" altLang="ja-JP" dirty="0" err="1" smtClean="0"/>
              <a:t>atsushi</a:t>
            </a:r>
            <a:r>
              <a:rPr lang="en-US" altLang="ja-JP" dirty="0" smtClean="0"/>
              <a:t> [at] si.aoyama.ac.jp</a:t>
            </a:r>
          </a:p>
          <a:p>
            <a:r>
              <a:rPr lang="en-US" altLang="ja-JP" dirty="0" smtClean="0"/>
              <a:t>Twitter: @</a:t>
            </a:r>
            <a:r>
              <a:rPr lang="en-US" altLang="ja-JP" dirty="0" err="1" smtClean="0"/>
              <a:t>aterao</a:t>
            </a:r>
            <a:endParaRPr lang="ja-JP" altLang="en-US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8596" y="714356"/>
            <a:ext cx="6476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市川伸一・伊東祐司（編）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認知心理学を知る＜第３版＞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おうふう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１．人工知能分野の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人間</a:t>
            </a:r>
            <a:r>
              <a:rPr lang="ja-JP" altLang="en-US" dirty="0" smtClean="0"/>
              <a:t>の</a:t>
            </a:r>
            <a:r>
              <a:rPr lang="ja-JP" altLang="en-US" dirty="0"/>
              <a:t>思考</a:t>
            </a:r>
            <a:r>
              <a:rPr lang="ja-JP" altLang="en-US" dirty="0" smtClean="0"/>
              <a:t>へ</a:t>
            </a:r>
            <a:r>
              <a:rPr lang="ja-JP" altLang="en-US" dirty="0" smtClean="0"/>
              <a:t>の関心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u="sng" dirty="0" smtClean="0"/>
              <a:t>人工知能研究</a:t>
            </a:r>
            <a:r>
              <a:rPr lang="ja-JP" altLang="en-US" dirty="0" smtClean="0"/>
              <a:t>：コンピュータに知的なふるまいをさせる．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ちょっと気の利いた判断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翻訳</a:t>
            </a:r>
            <a:endParaRPr lang="en-US" altLang="ja-JP" dirty="0" smtClean="0"/>
          </a:p>
          <a:p>
            <a:r>
              <a:rPr kumimoji="1" lang="ja-JP" altLang="en-US" dirty="0" smtClean="0"/>
              <a:t>人間の知的ふるまいをヒントにできる．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ここに心理学との接点がある．人間の持つ知識と，情報処理アルゴリズムを明らかにする．</a:t>
            </a:r>
            <a:endParaRPr lang="en-US" altLang="ja-JP" dirty="0" smtClean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２．</a:t>
            </a:r>
            <a:r>
              <a:rPr kumimoji="1" lang="ja-JP" altLang="en-US" sz="4000" dirty="0" smtClean="0"/>
              <a:t>“人間はどのようにものを知るか”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lang="ja-JP" altLang="en-US" sz="4000" dirty="0" smtClean="0"/>
              <a:t>を考えるための道具としてのコンピュータ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u="sng" dirty="0" smtClean="0"/>
              <a:t>人工知能研究は，知的なプログラムを書くために人間を理解する．</a:t>
            </a:r>
            <a:endParaRPr kumimoji="1" lang="en-US" altLang="ja-JP" u="sng" dirty="0" smtClean="0"/>
          </a:p>
          <a:p>
            <a:r>
              <a:rPr kumimoji="1" lang="ja-JP" altLang="en-US" u="sng" dirty="0" smtClean="0"/>
              <a:t>認知心理学は，人間を理解するために知的なプログラムを書く</a:t>
            </a:r>
            <a:r>
              <a:rPr kumimoji="1" lang="ja-JP" altLang="en-US" dirty="0" smtClean="0"/>
              <a:t>．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人間と同じようにふるまうプログラムが書ければ，プログラムはその行動を説明するモデルとなる．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プログラムはすべてを明示しなければ動かない．うまく書けないのは，理解できていない部分．理解していたつもりが，そうではなかったと気がつくことも多い．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３．</a:t>
            </a:r>
            <a:r>
              <a:rPr kumimoji="1" lang="en-US" altLang="ja-JP" dirty="0" smtClean="0"/>
              <a:t>LISP </a:t>
            </a:r>
            <a:r>
              <a:rPr lang="ja-JP" altLang="en-US" dirty="0" smtClean="0"/>
              <a:t>の実例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人工知能研究，認知心理学の研究で使用するプログラミング言語は？</a:t>
            </a:r>
            <a:endParaRPr kumimoji="1" lang="en-US" altLang="ja-JP" dirty="0" smtClean="0"/>
          </a:p>
          <a:p>
            <a:r>
              <a:rPr lang="ja-JP" altLang="en-US" dirty="0" smtClean="0"/>
              <a:t>伝統的には，記号処理に強い言語を用いた．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記号処理：シンボル（命題表象）とその操作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LISP, PROLOG</a:t>
            </a:r>
          </a:p>
          <a:p>
            <a:r>
              <a:rPr lang="ja-JP" altLang="en-US" dirty="0" smtClean="0"/>
              <a:t>参考：ニューラルネットワーク（並列分散処理）は，明示的な記号操作をしなくてよい．むしろ数値処理．</a:t>
            </a:r>
            <a:endParaRPr lang="en-US" altLang="ja-JP" dirty="0" smtClean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LISP </a:t>
            </a:r>
            <a:r>
              <a:rPr kumimoji="1" lang="ja-JP" altLang="en-US" dirty="0" smtClean="0"/>
              <a:t>プログラムは関数の組み合わせとして書かれる．</a:t>
            </a:r>
            <a:endParaRPr kumimoji="1" lang="en-US" altLang="ja-JP" dirty="0" smtClean="0"/>
          </a:p>
          <a:p>
            <a:r>
              <a:rPr lang="ja-JP" altLang="en-US" dirty="0" smtClean="0"/>
              <a:t>関数を呼び出して使うときには，括弧の最初に関数名を書く．続いて，その関数への入力（</a:t>
            </a:r>
            <a:r>
              <a:rPr lang="ja-JP" altLang="en-US" u="sng" dirty="0" smtClean="0">
                <a:solidFill>
                  <a:srgbClr val="FF0000"/>
                </a:solidFill>
              </a:rPr>
              <a:t>引数</a:t>
            </a:r>
            <a:r>
              <a:rPr lang="ja-JP" altLang="en-US" dirty="0" smtClean="0"/>
              <a:t>）を並べる．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関数はいくつかの入力（引数）を受け取り，何らかの</a:t>
            </a:r>
            <a:r>
              <a:rPr lang="ja-JP" altLang="en-US" u="sng" dirty="0" smtClean="0">
                <a:solidFill>
                  <a:srgbClr val="FF0000"/>
                </a:solidFill>
              </a:rPr>
              <a:t>値</a:t>
            </a:r>
            <a:r>
              <a:rPr lang="ja-JP" altLang="en-US" dirty="0" smtClean="0"/>
              <a:t>を出力する．</a:t>
            </a:r>
            <a:endParaRPr kumimoji="1" lang="en-US" altLang="ja-JP" dirty="0" smtClean="0"/>
          </a:p>
          <a:p>
            <a:endParaRPr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63688" y="4221088"/>
            <a:ext cx="43973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関数名　引数１　引数２　</a:t>
            </a:r>
            <a:r>
              <a:rPr kumimoji="1" lang="en-US" altLang="ja-JP" sz="2800" dirty="0" smtClean="0"/>
              <a:t>...)</a:t>
            </a:r>
            <a:endParaRPr kumimoji="1" lang="ja-JP" altLang="en-US" sz="280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データはリストで表現する．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データ要素を括弧の中に並べる．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関数と区別するため，括弧の前に「</a:t>
            </a:r>
            <a:r>
              <a:rPr lang="en-US" altLang="ja-JP" dirty="0" smtClean="0"/>
              <a:t>’</a:t>
            </a:r>
            <a:r>
              <a:rPr lang="ja-JP" altLang="en-US" dirty="0" smtClean="0"/>
              <a:t>」をつける．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処理のための，２つの基本的関数</a:t>
            </a:r>
            <a:endParaRPr lang="en-US" altLang="ja-JP" dirty="0" smtClean="0"/>
          </a:p>
          <a:p>
            <a:pPr lvl="1"/>
            <a:r>
              <a:rPr lang="en-US" altLang="ja-JP" u="sng" dirty="0" smtClean="0">
                <a:solidFill>
                  <a:srgbClr val="FF0000"/>
                </a:solidFill>
              </a:rPr>
              <a:t>CAR</a:t>
            </a:r>
            <a:r>
              <a:rPr lang="ja-JP" altLang="en-US" dirty="0" smtClean="0">
                <a:sym typeface="Wingdings" pitchFamily="2" charset="2"/>
              </a:rPr>
              <a:t>（カー</a:t>
            </a:r>
            <a:r>
              <a:rPr lang="ja-JP" altLang="en-US" dirty="0" smtClean="0"/>
              <a:t>）：リストの先頭要素を取り出して返す．</a:t>
            </a:r>
            <a:endParaRPr lang="en-US" altLang="ja-JP" dirty="0" smtClean="0"/>
          </a:p>
          <a:p>
            <a:pPr lvl="1"/>
            <a:r>
              <a:rPr lang="en-US" altLang="ja-JP" u="sng" dirty="0" smtClean="0">
                <a:solidFill>
                  <a:srgbClr val="FF0000"/>
                </a:solidFill>
              </a:rPr>
              <a:t>CDR</a:t>
            </a:r>
            <a:r>
              <a:rPr lang="ja-JP" altLang="en-US" dirty="0" smtClean="0">
                <a:sym typeface="Wingdings" pitchFamily="2" charset="2"/>
              </a:rPr>
              <a:t> （クダー</a:t>
            </a:r>
            <a:r>
              <a:rPr lang="ja-JP" altLang="en-US" dirty="0" smtClean="0"/>
              <a:t>）：リストの先頭要素を取り出された残りのリストを返す．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07704" y="3212976"/>
            <a:ext cx="4373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’(</a:t>
            </a:r>
            <a:r>
              <a:rPr kumimoji="1" lang="ja-JP" altLang="en-US" sz="2800" dirty="0" smtClean="0"/>
              <a:t>要素１　要素２　要素３　</a:t>
            </a:r>
            <a:r>
              <a:rPr kumimoji="1" lang="en-US" altLang="ja-JP" sz="2800" dirty="0" smtClean="0"/>
              <a:t>...)</a:t>
            </a:r>
            <a:endParaRPr kumimoji="1" lang="ja-JP" altLang="en-US" sz="280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ハノイの塔の解決に要する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手数を返す関数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円盤の枚数 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を引数として，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1" lang="en-US" altLang="ja-JP" dirty="0" smtClean="0"/>
              <a:t> </a:t>
            </a:r>
            <a:r>
              <a:rPr lang="ja-JP" altLang="en-US" dirty="0" smtClean="0"/>
              <a:t>枚ハノイの塔の解決に要する（最短）手数を返す．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2924944"/>
            <a:ext cx="822532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(</a:t>
            </a:r>
            <a:r>
              <a:rPr kumimoji="1" lang="en-US" altLang="ja-JP" sz="4000" dirty="0" err="1" smtClean="0"/>
              <a:t>defun</a:t>
            </a:r>
            <a:r>
              <a:rPr kumimoji="1" lang="en-US" altLang="ja-JP" sz="4000" dirty="0" smtClean="0"/>
              <a:t>  </a:t>
            </a:r>
            <a:r>
              <a:rPr kumimoji="1" lang="en-US" altLang="ja-JP" sz="4000" dirty="0" err="1" smtClean="0"/>
              <a:t>hanoi</a:t>
            </a:r>
            <a:r>
              <a:rPr kumimoji="1" lang="en-US" altLang="ja-JP" sz="4000" dirty="0" smtClean="0"/>
              <a:t>  (n)</a:t>
            </a:r>
          </a:p>
          <a:p>
            <a:r>
              <a:rPr lang="en-US" altLang="ja-JP" sz="4000" dirty="0" smtClean="0"/>
              <a:t>      (</a:t>
            </a:r>
            <a:r>
              <a:rPr lang="en-US" altLang="ja-JP" sz="4000" dirty="0" err="1" smtClean="0"/>
              <a:t>cond</a:t>
            </a:r>
            <a:r>
              <a:rPr lang="en-US" altLang="ja-JP" sz="4000" dirty="0" smtClean="0"/>
              <a:t>  ((equal  n  1)  1)</a:t>
            </a:r>
          </a:p>
          <a:p>
            <a:r>
              <a:rPr kumimoji="1" lang="en-US" altLang="ja-JP" sz="4000" dirty="0" smtClean="0"/>
              <a:t>                  (t  (1+  (* 2 (</a:t>
            </a:r>
            <a:r>
              <a:rPr kumimoji="1" lang="en-US" altLang="ja-JP" sz="4000" dirty="0" err="1" smtClean="0"/>
              <a:t>hanoi</a:t>
            </a:r>
            <a:r>
              <a:rPr kumimoji="1" lang="en-US" altLang="ja-JP" sz="4000" dirty="0" smtClean="0"/>
              <a:t> (1-  n)))))))</a:t>
            </a:r>
            <a:endParaRPr kumimoji="1" lang="ja-JP" altLang="en-US" sz="400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再帰的な </a:t>
            </a:r>
            <a:r>
              <a:rPr lang="en-US" altLang="ja-JP" dirty="0" err="1"/>
              <a:t>h</a:t>
            </a:r>
            <a:r>
              <a:rPr kumimoji="1" lang="en-US" altLang="ja-JP" dirty="0" err="1" smtClean="0"/>
              <a:t>anoi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関数</a:t>
            </a:r>
            <a:endParaRPr kumimoji="1" lang="en-US" altLang="ja-JP" dirty="0" smtClean="0"/>
          </a:p>
          <a:p>
            <a:r>
              <a:rPr lang="ja-JP" altLang="en-US" dirty="0" smtClean="0"/>
              <a:t>動作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n </a:t>
            </a:r>
            <a:r>
              <a:rPr kumimoji="1" lang="ja-JP" altLang="en-US" dirty="0" smtClean="0"/>
              <a:t>が </a:t>
            </a:r>
            <a:r>
              <a:rPr kumimoji="1" lang="en-US" altLang="ja-JP" dirty="0" smtClean="0"/>
              <a:t>1 </a:t>
            </a:r>
            <a:r>
              <a:rPr kumimoji="1" lang="ja-JP" altLang="en-US" dirty="0" smtClean="0"/>
              <a:t>でないとき，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hanoi</a:t>
            </a:r>
            <a:r>
              <a:rPr kumimoji="1" lang="en-US" altLang="ja-JP" dirty="0" smtClean="0"/>
              <a:t> n) </a:t>
            </a:r>
            <a:r>
              <a:rPr kumimoji="1" lang="ja-JP" altLang="en-US" dirty="0" smtClean="0"/>
              <a:t>は 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hanoi</a:t>
            </a:r>
            <a:r>
              <a:rPr kumimoji="1" lang="en-US" altLang="ja-JP" dirty="0" smtClean="0"/>
              <a:t> (n-1)) </a:t>
            </a:r>
            <a:r>
              <a:rPr kumimoji="1" lang="ja-JP" altLang="en-US" dirty="0" smtClean="0"/>
              <a:t>を呼び出す．</a:t>
            </a:r>
            <a:r>
              <a:rPr kumimoji="1" lang="ja-JP" altLang="en-US" u="sng" dirty="0" smtClean="0">
                <a:solidFill>
                  <a:srgbClr val="FF0000"/>
                </a:solidFill>
              </a:rPr>
              <a:t>再帰的関数</a:t>
            </a:r>
            <a:endParaRPr kumimoji="1" lang="en-US" altLang="ja-JP" u="sng" dirty="0" smtClean="0">
              <a:solidFill>
                <a:srgbClr val="FF0000"/>
              </a:solidFill>
            </a:endParaRPr>
          </a:p>
          <a:p>
            <a:pPr lvl="1"/>
            <a:r>
              <a:rPr kumimoji="1" lang="ja-JP" altLang="en-US" dirty="0" smtClean="0"/>
              <a:t>この呼び出しは，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hanoi</a:t>
            </a:r>
            <a:r>
              <a:rPr kumimoji="1" lang="en-US" altLang="ja-JP" dirty="0" smtClean="0"/>
              <a:t> 1) </a:t>
            </a:r>
            <a:r>
              <a:rPr kumimoji="1" lang="ja-JP" altLang="en-US" dirty="0" err="1" smtClean="0"/>
              <a:t>まで</a:t>
            </a:r>
            <a:r>
              <a:rPr kumimoji="1" lang="ja-JP" altLang="en-US" dirty="0" smtClean="0"/>
              <a:t>続</a:t>
            </a:r>
            <a:r>
              <a:rPr lang="ja-JP" altLang="en-US" dirty="0" smtClean="0"/>
              <a:t>く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hanoi</a:t>
            </a:r>
            <a:r>
              <a:rPr kumimoji="1" lang="en-US" altLang="ja-JP" dirty="0" smtClean="0"/>
              <a:t> 1 ) </a:t>
            </a:r>
            <a:r>
              <a:rPr kumimoji="1" lang="ja-JP" altLang="en-US" dirty="0" smtClean="0"/>
              <a:t>は，１を返す．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これにより</a:t>
            </a:r>
            <a:r>
              <a:rPr lang="ja-JP" altLang="en-US" dirty="0" smtClean="0"/>
              <a:t>，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hanoi</a:t>
            </a:r>
            <a:r>
              <a:rPr lang="en-US" altLang="ja-JP" dirty="0" smtClean="0"/>
              <a:t> 2) </a:t>
            </a:r>
            <a:r>
              <a:rPr lang="ja-JP" altLang="en-US" dirty="0" smtClean="0"/>
              <a:t>は，</a:t>
            </a:r>
            <a:r>
              <a:rPr lang="en-US" altLang="ja-JP" dirty="0" smtClean="0"/>
              <a:t>1*2 + 1 =3 </a:t>
            </a:r>
            <a:r>
              <a:rPr lang="ja-JP" altLang="en-US" dirty="0"/>
              <a:t>と</a:t>
            </a:r>
            <a:r>
              <a:rPr lang="ja-JP" altLang="en-US" dirty="0" smtClean="0"/>
              <a:t>いう値を計算して返す．</a:t>
            </a:r>
            <a:endParaRPr lang="en-US" altLang="ja-JP" dirty="0" smtClean="0"/>
          </a:p>
          <a:p>
            <a:pPr lvl="1"/>
            <a:r>
              <a:rPr lang="ja-JP" altLang="en-US" dirty="0"/>
              <a:t>順に</a:t>
            </a:r>
            <a:r>
              <a:rPr lang="ja-JP" altLang="en-US" dirty="0" smtClean="0"/>
              <a:t>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hanoi</a:t>
            </a:r>
            <a:r>
              <a:rPr lang="en-US" altLang="ja-JP" dirty="0" smtClean="0"/>
              <a:t> 3), (</a:t>
            </a:r>
            <a:r>
              <a:rPr lang="en-US" altLang="ja-JP" dirty="0" err="1" smtClean="0"/>
              <a:t>hanoi</a:t>
            </a:r>
            <a:r>
              <a:rPr lang="en-US" altLang="ja-JP" dirty="0" smtClean="0"/>
              <a:t> 4), … , (</a:t>
            </a:r>
            <a:r>
              <a:rPr lang="en-US" altLang="ja-JP" dirty="0" err="1" smtClean="0"/>
              <a:t>hanoi</a:t>
            </a:r>
            <a:r>
              <a:rPr lang="en-US" altLang="ja-JP" dirty="0" smtClean="0"/>
              <a:t> n) </a:t>
            </a:r>
            <a:r>
              <a:rPr lang="ja-JP" altLang="en-US" dirty="0" smtClean="0"/>
              <a:t>の値が返される．</a:t>
            </a:r>
            <a:endParaRPr kumimoji="1" lang="en-US" altLang="ja-JP" dirty="0" smtClean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室蘭工業大学　集中講義「認知心理学」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579</Words>
  <Application>Microsoft Office PowerPoint</Application>
  <PresentationFormat>画面に合わせる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テーマ</vt:lpstr>
      <vt:lpstr>第９章 LISP による情報処理モデル</vt:lpstr>
      <vt:lpstr>１．人工知能分野の 人間の思考への関心</vt:lpstr>
      <vt:lpstr>２．“人間はどのようにものを知るか” を考えるための道具としてのコンピュータ</vt:lpstr>
      <vt:lpstr>３．LISP の実例</vt:lpstr>
      <vt:lpstr>PowerPoint プレゼンテーション</vt:lpstr>
      <vt:lpstr>PowerPoint プレゼンテーション</vt:lpstr>
      <vt:lpstr>ハノイの塔の解決に要する 手数を返す関数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Atsushi</dc:creator>
  <cp:lastModifiedBy>Atsushi</cp:lastModifiedBy>
  <cp:revision>8</cp:revision>
  <dcterms:created xsi:type="dcterms:W3CDTF">2009-08-20T02:50:44Z</dcterms:created>
  <dcterms:modified xsi:type="dcterms:W3CDTF">2015-09-02T01:35:17Z</dcterms:modified>
</cp:coreProperties>
</file>