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7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0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011F-A44C-4322-8A79-98708AF50E74}" type="datetimeFigureOut">
              <a:rPr kumimoji="1" lang="ja-JP" altLang="en-US" smtClean="0"/>
              <a:pPr/>
              <a:t>2009/8/20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3D1D7-D409-4E4A-9035-02FF96EE0DF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011F-A44C-4322-8A79-98708AF50E74}" type="datetimeFigureOut">
              <a:rPr kumimoji="1" lang="ja-JP" altLang="en-US" smtClean="0"/>
              <a:pPr/>
              <a:t>2009/8/20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3D1D7-D409-4E4A-9035-02FF96EE0DF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011F-A44C-4322-8A79-98708AF50E74}" type="datetimeFigureOut">
              <a:rPr kumimoji="1" lang="ja-JP" altLang="en-US" smtClean="0"/>
              <a:pPr/>
              <a:t>2009/8/20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3D1D7-D409-4E4A-9035-02FF96EE0DF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011F-A44C-4322-8A79-98708AF50E74}" type="datetimeFigureOut">
              <a:rPr kumimoji="1" lang="ja-JP" altLang="en-US" smtClean="0"/>
              <a:pPr/>
              <a:t>2009/8/20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3D1D7-D409-4E4A-9035-02FF96EE0DF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011F-A44C-4322-8A79-98708AF50E74}" type="datetimeFigureOut">
              <a:rPr kumimoji="1" lang="ja-JP" altLang="en-US" smtClean="0"/>
              <a:pPr/>
              <a:t>2009/8/20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3D1D7-D409-4E4A-9035-02FF96EE0DF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011F-A44C-4322-8A79-98708AF50E74}" type="datetimeFigureOut">
              <a:rPr kumimoji="1" lang="ja-JP" altLang="en-US" smtClean="0"/>
              <a:pPr/>
              <a:t>2009/8/20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3D1D7-D409-4E4A-9035-02FF96EE0DF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011F-A44C-4322-8A79-98708AF50E74}" type="datetimeFigureOut">
              <a:rPr kumimoji="1" lang="ja-JP" altLang="en-US" smtClean="0"/>
              <a:pPr/>
              <a:t>2009/8/20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3D1D7-D409-4E4A-9035-02FF96EE0DF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011F-A44C-4322-8A79-98708AF50E74}" type="datetimeFigureOut">
              <a:rPr kumimoji="1" lang="ja-JP" altLang="en-US" smtClean="0"/>
              <a:pPr/>
              <a:t>2009/8/20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3D1D7-D409-4E4A-9035-02FF96EE0DF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011F-A44C-4322-8A79-98708AF50E74}" type="datetimeFigureOut">
              <a:rPr kumimoji="1" lang="ja-JP" altLang="en-US" smtClean="0"/>
              <a:pPr/>
              <a:t>2009/8/20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3D1D7-D409-4E4A-9035-02FF96EE0DF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011F-A44C-4322-8A79-98708AF50E74}" type="datetimeFigureOut">
              <a:rPr kumimoji="1" lang="ja-JP" altLang="en-US" smtClean="0"/>
              <a:pPr/>
              <a:t>2009/8/20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3D1D7-D409-4E4A-9035-02FF96EE0DF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011F-A44C-4322-8A79-98708AF50E74}" type="datetimeFigureOut">
              <a:rPr kumimoji="1" lang="ja-JP" altLang="en-US" smtClean="0"/>
              <a:pPr/>
              <a:t>2009/8/20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3D1D7-D409-4E4A-9035-02FF96EE0DF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C011F-A44C-4322-8A79-98708AF50E74}" type="datetimeFigureOut">
              <a:rPr kumimoji="1" lang="ja-JP" altLang="en-US" smtClean="0"/>
              <a:pPr/>
              <a:t>2009/8/20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3D1D7-D409-4E4A-9035-02FF96EE0DF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第７章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学習の多様性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単一の例からの学習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u="sng" dirty="0" smtClean="0"/>
              <a:t>既有知識を利用</a:t>
            </a:r>
            <a:r>
              <a:rPr kumimoji="1" lang="ja-JP" altLang="en-US" dirty="0" smtClean="0"/>
              <a:t>することで，帰納学習よりも高速な学習が可能になる．</a:t>
            </a:r>
            <a:endParaRPr kumimoji="1" lang="en-US" altLang="ja-JP" dirty="0" smtClean="0"/>
          </a:p>
          <a:p>
            <a:r>
              <a:rPr lang="ja-JP" altLang="en-US" b="1" dirty="0">
                <a:solidFill>
                  <a:srgbClr val="FF0000"/>
                </a:solidFill>
              </a:rPr>
              <a:t>説明に</a:t>
            </a:r>
            <a:r>
              <a:rPr lang="ja-JP" altLang="en-US" b="1" dirty="0" smtClean="0">
                <a:solidFill>
                  <a:srgbClr val="FF0000"/>
                </a:solidFill>
              </a:rPr>
              <a:t>基づく学習</a:t>
            </a:r>
            <a:r>
              <a:rPr lang="ja-JP" altLang="en-US" dirty="0" smtClean="0"/>
              <a:t>（</a:t>
            </a:r>
            <a:r>
              <a:rPr lang="en-US" altLang="ja-JP" dirty="0" smtClean="0"/>
              <a:t>explanation-based learning: EBL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トカゲを串にさして焼くのを見て，「任意の長さの，細く，硬くて，尖った物体を用いて，小さく，柔らかい食物を焼くことができる」と学習する．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いろいろなものを焼いてみる必要はない．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古典的条件づけ</a:t>
            </a:r>
            <a:endParaRPr kumimoji="1" lang="ja-JP" altLang="en-US" dirty="0"/>
          </a:p>
        </p:txBody>
      </p:sp>
      <p:grpSp>
        <p:nvGrpSpPr>
          <p:cNvPr id="19" name="グループ化 18"/>
          <p:cNvGrpSpPr/>
          <p:nvPr/>
        </p:nvGrpSpPr>
        <p:grpSpPr>
          <a:xfrm>
            <a:off x="1285852" y="1928802"/>
            <a:ext cx="6572296" cy="1357322"/>
            <a:chOff x="1285852" y="1928802"/>
            <a:chExt cx="6572296" cy="1357322"/>
          </a:xfrm>
        </p:grpSpPr>
        <p:sp>
          <p:nvSpPr>
            <p:cNvPr id="4" name="正方形/長方形 3"/>
            <p:cNvSpPr/>
            <p:nvPr/>
          </p:nvSpPr>
          <p:spPr>
            <a:xfrm>
              <a:off x="1285852" y="2000240"/>
              <a:ext cx="2071702" cy="10715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/>
                <a:t>無条件刺激</a:t>
              </a:r>
              <a:endParaRPr kumimoji="1" lang="en-US" altLang="ja-JP" sz="2400" dirty="0" smtClean="0"/>
            </a:p>
            <a:p>
              <a:pPr algn="ctr"/>
              <a:r>
                <a:rPr lang="ja-JP" altLang="en-US" sz="2400" dirty="0" smtClean="0"/>
                <a:t>（肉，えさ）</a:t>
              </a:r>
              <a:endParaRPr kumimoji="1" lang="ja-JP" altLang="en-US" sz="2400" dirty="0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5429256" y="1928802"/>
              <a:ext cx="2428892" cy="1357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/>
                <a:t>無条件反応</a:t>
              </a:r>
              <a:endParaRPr kumimoji="1" lang="en-US" altLang="ja-JP" sz="2400" dirty="0" smtClean="0"/>
            </a:p>
            <a:p>
              <a:pPr algn="ctr"/>
              <a:r>
                <a:rPr lang="ja-JP" altLang="en-US" sz="2400" dirty="0" smtClean="0"/>
                <a:t>（</a:t>
              </a:r>
              <a:r>
                <a:rPr lang="ja-JP" altLang="en-US" sz="2400" dirty="0" smtClean="0"/>
                <a:t>唾液分泌）</a:t>
              </a:r>
              <a:endParaRPr kumimoji="1" lang="ja-JP" altLang="en-US" sz="2400" dirty="0"/>
            </a:p>
          </p:txBody>
        </p:sp>
        <p:cxnSp>
          <p:nvCxnSpPr>
            <p:cNvPr id="10" name="直線矢印コネクタ 9"/>
            <p:cNvCxnSpPr/>
            <p:nvPr/>
          </p:nvCxnSpPr>
          <p:spPr>
            <a:xfrm>
              <a:off x="3428992" y="2643182"/>
              <a:ext cx="192882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グループ化 16"/>
          <p:cNvGrpSpPr/>
          <p:nvPr/>
        </p:nvGrpSpPr>
        <p:grpSpPr>
          <a:xfrm>
            <a:off x="1285852" y="3072604"/>
            <a:ext cx="2071702" cy="2356660"/>
            <a:chOff x="1285852" y="3072604"/>
            <a:chExt cx="2071702" cy="2356660"/>
          </a:xfrm>
        </p:grpSpPr>
        <p:sp>
          <p:nvSpPr>
            <p:cNvPr id="5" name="正方形/長方形 4"/>
            <p:cNvSpPr/>
            <p:nvPr/>
          </p:nvSpPr>
          <p:spPr>
            <a:xfrm>
              <a:off x="1285852" y="4357694"/>
              <a:ext cx="2071702" cy="10715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/>
                <a:t>条件刺激</a:t>
              </a:r>
              <a:endParaRPr kumimoji="1" lang="en-US" altLang="ja-JP" sz="2400" dirty="0" smtClean="0"/>
            </a:p>
            <a:p>
              <a:pPr algn="ctr"/>
              <a:r>
                <a:rPr lang="ja-JP" altLang="en-US" sz="2400" dirty="0" smtClean="0"/>
                <a:t>（ベル音）</a:t>
              </a:r>
              <a:endParaRPr kumimoji="1" lang="ja-JP" altLang="en-US" sz="2400" dirty="0"/>
            </a:p>
          </p:txBody>
        </p:sp>
        <p:cxnSp>
          <p:nvCxnSpPr>
            <p:cNvPr id="12" name="直線コネクタ 11"/>
            <p:cNvCxnSpPr>
              <a:stCxn id="4" idx="2"/>
              <a:endCxn id="5" idx="0"/>
            </p:cNvCxnSpPr>
            <p:nvPr/>
          </p:nvCxnSpPr>
          <p:spPr>
            <a:xfrm rot="5400000">
              <a:off x="1678761" y="3714752"/>
              <a:ext cx="128588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グループ化 17"/>
          <p:cNvGrpSpPr/>
          <p:nvPr/>
        </p:nvGrpSpPr>
        <p:grpSpPr>
          <a:xfrm>
            <a:off x="3571868" y="3571876"/>
            <a:ext cx="4357718" cy="1428760"/>
            <a:chOff x="3571868" y="3571876"/>
            <a:chExt cx="4357718" cy="1428760"/>
          </a:xfrm>
        </p:grpSpPr>
        <p:sp>
          <p:nvSpPr>
            <p:cNvPr id="13" name="円/楕円 12"/>
            <p:cNvSpPr/>
            <p:nvPr/>
          </p:nvSpPr>
          <p:spPr>
            <a:xfrm>
              <a:off x="5500694" y="3571876"/>
              <a:ext cx="2428892" cy="1357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/>
                <a:t>条件反応</a:t>
              </a:r>
              <a:endParaRPr kumimoji="1" lang="en-US" altLang="ja-JP" sz="2400" dirty="0" smtClean="0"/>
            </a:p>
            <a:p>
              <a:pPr algn="ctr"/>
              <a:r>
                <a:rPr lang="ja-JP" altLang="en-US" sz="2400" dirty="0" smtClean="0"/>
                <a:t>（</a:t>
              </a:r>
              <a:r>
                <a:rPr lang="ja-JP" altLang="en-US" sz="2400" dirty="0" smtClean="0"/>
                <a:t>唾液分泌）</a:t>
              </a:r>
              <a:endParaRPr kumimoji="1" lang="ja-JP" altLang="en-US" sz="2400" dirty="0"/>
            </a:p>
          </p:txBody>
        </p:sp>
        <p:cxnSp>
          <p:nvCxnSpPr>
            <p:cNvPr id="15" name="直線矢印コネクタ 14"/>
            <p:cNvCxnSpPr/>
            <p:nvPr/>
          </p:nvCxnSpPr>
          <p:spPr>
            <a:xfrm flipV="1">
              <a:off x="3571868" y="4357694"/>
              <a:ext cx="1785950" cy="64294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テキスト ボックス 15"/>
          <p:cNvSpPr txBox="1"/>
          <p:nvPr/>
        </p:nvSpPr>
        <p:spPr>
          <a:xfrm>
            <a:off x="2428860" y="342900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対呈示</a:t>
            </a:r>
            <a:endParaRPr kumimoji="1" lang="ja-JP" altLang="en-US" sz="24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85918" y="5857892"/>
            <a:ext cx="6444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無条件刺激と条件刺激の間に連合が形成される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この章で学習すること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人間の学習に見られるさまざまなバリエーション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習熟による</a:t>
            </a:r>
            <a:r>
              <a:rPr lang="ja-JP" altLang="en-US" dirty="0" smtClean="0"/>
              <a:t>学習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（デバイスモデル）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（知識の創造的</a:t>
            </a:r>
            <a:r>
              <a:rPr lang="ja-JP" altLang="en-US" dirty="0" smtClean="0"/>
              <a:t>加工）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アナロジーによる学習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洞察による</a:t>
            </a:r>
            <a:r>
              <a:rPr lang="ja-JP" altLang="en-US" dirty="0" smtClean="0"/>
              <a:t>学習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説明に</a:t>
            </a:r>
            <a:r>
              <a:rPr kumimoji="1" lang="ja-JP" altLang="en-US" dirty="0" smtClean="0"/>
              <a:t>基づく</a:t>
            </a:r>
            <a:r>
              <a:rPr kumimoji="1" lang="ja-JP" altLang="en-US" dirty="0" smtClean="0"/>
              <a:t>学習（第６章 </a:t>
            </a:r>
            <a:r>
              <a:rPr kumimoji="1" lang="en-US" altLang="ja-JP" dirty="0" smtClean="0"/>
              <a:t>p.66 </a:t>
            </a:r>
            <a:r>
              <a:rPr kumimoji="1" lang="ja-JP" altLang="en-US" dirty="0" smtClean="0"/>
              <a:t>参照）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２．習熟による学習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最初はぎこちなく実行されていたことが，次第に早く正確にできるようになる．</a:t>
            </a:r>
            <a:endParaRPr kumimoji="1" lang="en-US" altLang="ja-JP" dirty="0" smtClean="0"/>
          </a:p>
          <a:p>
            <a:r>
              <a:rPr lang="en-US" altLang="ja-JP" dirty="0" smtClean="0"/>
              <a:t>ACT </a:t>
            </a:r>
            <a:r>
              <a:rPr lang="ja-JP" altLang="en-US" dirty="0" smtClean="0"/>
              <a:t>理論での習熟</a:t>
            </a:r>
            <a:r>
              <a:rPr lang="ja-JP" altLang="en-US" dirty="0" smtClean="0"/>
              <a:t>の</a:t>
            </a:r>
            <a:r>
              <a:rPr lang="ja-JP" altLang="en-US" dirty="0" smtClean="0"/>
              <a:t>プロセス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宣言的段階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知識の</a:t>
            </a:r>
            <a:r>
              <a:rPr lang="ja-JP" altLang="en-US" dirty="0" smtClean="0"/>
              <a:t>翻訳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手続き的段階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宣言的段階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手続き</a:t>
            </a:r>
            <a:r>
              <a:rPr lang="ja-JP" altLang="en-US" dirty="0" smtClean="0"/>
              <a:t>の</a:t>
            </a:r>
            <a:r>
              <a:rPr lang="ja-JP" altLang="en-US" dirty="0" smtClean="0"/>
              <a:t>実行に必要な知識</a:t>
            </a:r>
            <a:r>
              <a:rPr lang="ja-JP" altLang="en-US" dirty="0" smtClean="0"/>
              <a:t>は，</a:t>
            </a:r>
            <a:r>
              <a:rPr lang="ja-JP" altLang="en-US" b="1" dirty="0" smtClean="0">
                <a:solidFill>
                  <a:srgbClr val="FF0000"/>
                </a:solidFill>
              </a:rPr>
              <a:t>宣言的知識</a:t>
            </a:r>
            <a:r>
              <a:rPr lang="ja-JP" altLang="en-US" dirty="0" smtClean="0"/>
              <a:t>として，命題の形で表現されている．要するに，事実に関する知識の集まりがある．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鍵穴</a:t>
            </a:r>
            <a:r>
              <a:rPr kumimoji="1" lang="ja-JP" altLang="en-US" dirty="0" smtClean="0"/>
              <a:t>にキーを差し込んで右に回すとエンジンがかかる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アクセルを</a:t>
            </a:r>
            <a:r>
              <a:rPr lang="ja-JP" altLang="en-US" dirty="0" smtClean="0"/>
              <a:t>踏むと加速する</a:t>
            </a:r>
            <a:endParaRPr lang="en-US" altLang="ja-JP" dirty="0" smtClean="0"/>
          </a:p>
          <a:p>
            <a:r>
              <a:rPr kumimoji="1" lang="ja-JP" altLang="en-US" dirty="0" smtClean="0"/>
              <a:t>手続きの実行</a:t>
            </a:r>
            <a:r>
              <a:rPr kumimoji="1" lang="ja-JP" altLang="en-US" dirty="0" smtClean="0"/>
              <a:t>は，宣言的知識をひとつずつ呼び出すことで実行される．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知識の翻訳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宣言的知識が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手続き的知識</a:t>
            </a:r>
            <a:r>
              <a:rPr kumimoji="1" lang="ja-JP" altLang="en-US" dirty="0" smtClean="0"/>
              <a:t>に翻訳される．</a:t>
            </a:r>
            <a:endParaRPr kumimoji="1" lang="en-US" altLang="ja-JP" dirty="0" smtClean="0"/>
          </a:p>
          <a:p>
            <a:r>
              <a:rPr lang="ja-JP" altLang="en-US" dirty="0" smtClean="0"/>
              <a:t>手続き的知識</a:t>
            </a:r>
            <a:r>
              <a:rPr lang="ja-JP" altLang="en-US" dirty="0" smtClean="0"/>
              <a:t>はルール（プロダクション・ルール）の形をしている．</a:t>
            </a:r>
            <a:r>
              <a:rPr lang="en-US" altLang="ja-JP" dirty="0" smtClean="0"/>
              <a:t>If … Then …</a:t>
            </a:r>
          </a:p>
          <a:p>
            <a:pPr lvl="1"/>
            <a:r>
              <a:rPr lang="ja-JP" altLang="en-US" dirty="0" smtClean="0"/>
              <a:t>もし</a:t>
            </a:r>
            <a:r>
              <a:rPr lang="ja-JP" altLang="en-US" dirty="0" smtClean="0"/>
              <a:t>，現在の目標が車を動かすことであり，エンジンがかかっていないならば，鍵穴にキーをさして，右に回せ．</a:t>
            </a:r>
            <a:endParaRPr lang="en-US" altLang="ja-JP" dirty="0" smtClean="0"/>
          </a:p>
          <a:p>
            <a:r>
              <a:rPr lang="ja-JP" altLang="en-US" dirty="0" smtClean="0"/>
              <a:t>ある</a:t>
            </a:r>
            <a:r>
              <a:rPr lang="ja-JP" altLang="en-US" dirty="0" smtClean="0"/>
              <a:t>条件（</a:t>
            </a:r>
            <a:r>
              <a:rPr lang="en-US" altLang="ja-JP" dirty="0" smtClean="0"/>
              <a:t>if</a:t>
            </a:r>
            <a:r>
              <a:rPr lang="ja-JP" altLang="en-US" dirty="0" smtClean="0"/>
              <a:t>）に合致したルールが起動し，行為（</a:t>
            </a:r>
            <a:r>
              <a:rPr lang="en-US" altLang="ja-JP" dirty="0" smtClean="0"/>
              <a:t>then</a:t>
            </a:r>
            <a:r>
              <a:rPr lang="ja-JP" altLang="en-US" dirty="0" smtClean="0"/>
              <a:t>）が実行される．ルールが次々に「発火」して，一連の手続きが実行される．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手続き的段階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手続き的知識（ルール）を洗練させていく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より効率的な</a:t>
            </a:r>
            <a:r>
              <a:rPr lang="ja-JP" altLang="en-US" dirty="0" smtClean="0"/>
              <a:t>ルール．たとえば，いつも一緒に実行される２つのルールをひとつにまとめる．</a:t>
            </a:r>
            <a:endParaRPr lang="en-US" altLang="ja-JP" dirty="0" smtClean="0"/>
          </a:p>
          <a:p>
            <a:r>
              <a:rPr kumimoji="1" lang="en-US" altLang="ja-JP" dirty="0" smtClean="0"/>
              <a:t>Anderson </a:t>
            </a:r>
            <a:r>
              <a:rPr kumimoji="1" lang="ja-JP" altLang="en-US" dirty="0" smtClean="0"/>
              <a:t>は，この考えに基づいて，様々な</a:t>
            </a:r>
            <a:r>
              <a:rPr lang="ja-JP" altLang="en-US" dirty="0" smtClean="0"/>
              <a:t>コンピュータ・シミュレーションやモデル構築を行ってきた．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３．デバイスモデル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装置の仕組みや動作について，「こういうもの」という知識．期待．</a:t>
            </a:r>
            <a:endParaRPr kumimoji="1" lang="en-US" altLang="ja-JP" dirty="0" smtClean="0"/>
          </a:p>
          <a:p>
            <a:r>
              <a:rPr lang="ja-JP" altLang="en-US" dirty="0" smtClean="0"/>
              <a:t>正しいデバイスモデル</a:t>
            </a:r>
            <a:r>
              <a:rPr lang="ja-JP" altLang="en-US" dirty="0" smtClean="0"/>
              <a:t>があると，学習は促進される．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新しいビデオ録画装置の使い方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新しいコピー機の</a:t>
            </a:r>
            <a:r>
              <a:rPr lang="ja-JP" altLang="en-US" dirty="0" smtClean="0"/>
              <a:t>使い方</a:t>
            </a:r>
            <a:endParaRPr lang="en-US" altLang="ja-JP" dirty="0" smtClean="0"/>
          </a:p>
          <a:p>
            <a:r>
              <a:rPr kumimoji="1" lang="ja-JP" altLang="en-US" dirty="0" smtClean="0"/>
              <a:t>参考：デザイン領域では，ユーザーが持つデバイ</a:t>
            </a:r>
            <a:r>
              <a:rPr lang="ja-JP" altLang="en-US" dirty="0" smtClean="0"/>
              <a:t>ス</a:t>
            </a:r>
            <a:r>
              <a:rPr kumimoji="1" lang="ja-JP" altLang="en-US" dirty="0" smtClean="0"/>
              <a:t>モデルを考慮することが重要．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５．新しい領域の学習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新しい領域では（初心者には），スキーマやデバイスモデルは期待できない．</a:t>
            </a:r>
            <a:endParaRPr kumimoji="1" lang="en-US" altLang="ja-JP" dirty="0" smtClean="0"/>
          </a:p>
          <a:p>
            <a:r>
              <a:rPr kumimoji="1" lang="ja-JP" altLang="en-US" dirty="0" smtClean="0"/>
              <a:t>未知のものを，よく知っているものにたとえて理解する．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アナロジー</a:t>
            </a:r>
            <a:r>
              <a:rPr kumimoji="1" lang="ja-JP" altLang="en-US" dirty="0" smtClean="0"/>
              <a:t>（類推）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例：電流を水流にたとえて理解</a:t>
            </a:r>
            <a:endParaRPr lang="en-US" altLang="ja-JP" dirty="0" smtClean="0"/>
          </a:p>
          <a:p>
            <a:r>
              <a:rPr kumimoji="1" lang="ja-JP" altLang="en-US" dirty="0" smtClean="0"/>
              <a:t>問題解決で</a:t>
            </a:r>
            <a:r>
              <a:rPr kumimoji="1" lang="ja-JP" altLang="en-US" dirty="0" smtClean="0"/>
              <a:t>は，具体例を直接に利用</a:t>
            </a:r>
            <a:r>
              <a:rPr lang="ja-JP" altLang="en-US" dirty="0" smtClean="0"/>
              <a:t>する</a:t>
            </a:r>
            <a:r>
              <a:rPr lang="ja-JP" altLang="en-US" dirty="0" smtClean="0"/>
              <a:t>．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例題の</a:t>
            </a:r>
            <a:r>
              <a:rPr kumimoji="1" lang="ja-JP" altLang="en-US" dirty="0" smtClean="0"/>
              <a:t>解法をそっくりまねして練習問題を解く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559</Words>
  <Application>Microsoft Office PowerPoint</Application>
  <PresentationFormat>画面に合わせる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テーマ</vt:lpstr>
      <vt:lpstr>第７章 学習の多様性</vt:lpstr>
      <vt:lpstr>古典的条件づけ</vt:lpstr>
      <vt:lpstr>この章で学習すること</vt:lpstr>
      <vt:lpstr>２．習熟による学習</vt:lpstr>
      <vt:lpstr>宣言的段階</vt:lpstr>
      <vt:lpstr>知識の翻訳</vt:lpstr>
      <vt:lpstr>手続き的段階</vt:lpstr>
      <vt:lpstr>３．デバイスモデル</vt:lpstr>
      <vt:lpstr>５．新しい領域の学習</vt:lpstr>
      <vt:lpstr>単一の例からの学習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Atsushi</dc:creator>
  <cp:lastModifiedBy>Atsushi</cp:lastModifiedBy>
  <cp:revision>12</cp:revision>
  <dcterms:created xsi:type="dcterms:W3CDTF">2009-08-17T01:10:16Z</dcterms:created>
  <dcterms:modified xsi:type="dcterms:W3CDTF">2009-08-20T01:53:30Z</dcterms:modified>
</cp:coreProperties>
</file>