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57" r:id="rId7"/>
    <p:sldId id="258" r:id="rId8"/>
    <p:sldId id="259" r:id="rId9"/>
    <p:sldId id="260"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CDFF085-8CA2-4742-86E5-1B9C0D3375E8}" type="datetimeFigureOut">
              <a:rPr kumimoji="1" lang="ja-JP" altLang="en-US" smtClean="0"/>
              <a:t>2013/8/27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3A582B-68BB-4786-8F84-07A8BAB16E3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CDFF085-8CA2-4742-86E5-1B9C0D3375E8}" type="datetimeFigureOut">
              <a:rPr kumimoji="1" lang="ja-JP" altLang="en-US" smtClean="0"/>
              <a:t>2013/8/27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3A582B-68BB-4786-8F84-07A8BAB16E3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CDFF085-8CA2-4742-86E5-1B9C0D3375E8}" type="datetimeFigureOut">
              <a:rPr kumimoji="1" lang="ja-JP" altLang="en-US" smtClean="0"/>
              <a:t>2013/8/27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3A582B-68BB-4786-8F84-07A8BAB16E35}"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CDFF085-8CA2-4742-86E5-1B9C0D3375E8}" type="datetimeFigureOut">
              <a:rPr kumimoji="1" lang="ja-JP" altLang="en-US" smtClean="0"/>
              <a:t>2013/8/27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3A582B-68BB-4786-8F84-07A8BAB16E35}"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CDFF085-8CA2-4742-86E5-1B9C0D3375E8}" type="datetimeFigureOut">
              <a:rPr kumimoji="1" lang="ja-JP" altLang="en-US" smtClean="0"/>
              <a:t>2013/8/27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3A582B-68BB-4786-8F84-07A8BAB16E3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CDFF085-8CA2-4742-86E5-1B9C0D3375E8}" type="datetimeFigureOut">
              <a:rPr kumimoji="1" lang="ja-JP" altLang="en-US" smtClean="0"/>
              <a:t>2013/8/27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E3A582B-68BB-4786-8F84-07A8BAB16E3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CDFF085-8CA2-4742-86E5-1B9C0D3375E8}" type="datetimeFigureOut">
              <a:rPr kumimoji="1" lang="ja-JP" altLang="en-US" smtClean="0"/>
              <a:t>2013/8/27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E3A582B-68BB-4786-8F84-07A8BAB16E3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CDFF085-8CA2-4742-86E5-1B9C0D3375E8}" type="datetimeFigureOut">
              <a:rPr kumimoji="1" lang="ja-JP" altLang="en-US" smtClean="0"/>
              <a:t>2013/8/27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E3A582B-68BB-4786-8F84-07A8BAB16E3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CDFF085-8CA2-4742-86E5-1B9C0D3375E8}" type="datetimeFigureOut">
              <a:rPr kumimoji="1" lang="ja-JP" altLang="en-US" smtClean="0"/>
              <a:t>2013/8/27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E3A582B-68BB-4786-8F84-07A8BAB16E3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CDFF085-8CA2-4742-86E5-1B9C0D3375E8}" type="datetimeFigureOut">
              <a:rPr kumimoji="1" lang="ja-JP" altLang="en-US" smtClean="0"/>
              <a:t>2013/8/27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E3A582B-68BB-4786-8F84-07A8BAB16E3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CDFF085-8CA2-4742-86E5-1B9C0D3375E8}" type="datetimeFigureOut">
              <a:rPr kumimoji="1" lang="ja-JP" altLang="en-US" smtClean="0"/>
              <a:t>2013/8/27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E3A582B-68BB-4786-8F84-07A8BAB16E35}"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FF085-8CA2-4742-86E5-1B9C0D3375E8}" type="datetimeFigureOut">
              <a:rPr kumimoji="1" lang="ja-JP" altLang="en-US" smtClean="0"/>
              <a:t>2013/8/27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3A582B-68BB-4786-8F84-07A8BAB16E35}"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第６章</a:t>
            </a:r>
            <a:r>
              <a:rPr lang="en-US" altLang="ja-JP" dirty="0" smtClean="0"/>
              <a:t/>
            </a:r>
            <a:br>
              <a:rPr lang="en-US" altLang="ja-JP" dirty="0" smtClean="0"/>
            </a:br>
            <a:r>
              <a:rPr lang="ja-JP" altLang="en-US" dirty="0"/>
              <a:t>文章理解と知識</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a:t>執筆者：伊東裕司</a:t>
            </a:r>
            <a:endParaRPr lang="en-US" altLang="ja-JP" dirty="0"/>
          </a:p>
          <a:p>
            <a:r>
              <a:rPr lang="ja-JP" altLang="en-US" dirty="0"/>
              <a:t>授業者：寺尾敦</a:t>
            </a:r>
            <a:endParaRPr lang="en-US" altLang="ja-JP" dirty="0"/>
          </a:p>
          <a:p>
            <a:r>
              <a:rPr lang="en-US" altLang="ja-JP" dirty="0" err="1"/>
              <a:t>atsushi</a:t>
            </a:r>
            <a:r>
              <a:rPr lang="en-US" altLang="ja-JP" dirty="0"/>
              <a:t> [at] si.aoyama.ac.jp</a:t>
            </a:r>
          </a:p>
          <a:p>
            <a:r>
              <a:rPr lang="en-US" altLang="ja-JP" dirty="0"/>
              <a:t>Twitter: @</a:t>
            </a:r>
            <a:r>
              <a:rPr lang="en-US" altLang="ja-JP" dirty="0" err="1" smtClean="0"/>
              <a:t>aterao</a:t>
            </a:r>
            <a:endParaRPr lang="ja-JP" altLang="en-US" dirty="0"/>
          </a:p>
        </p:txBody>
      </p:sp>
      <p:sp>
        <p:nvSpPr>
          <p:cNvPr id="4" name="テキスト ボックス 3"/>
          <p:cNvSpPr txBox="1"/>
          <p:nvPr/>
        </p:nvSpPr>
        <p:spPr>
          <a:xfrm>
            <a:off x="428596" y="714356"/>
            <a:ext cx="6476453" cy="369332"/>
          </a:xfrm>
          <a:prstGeom prst="rect">
            <a:avLst/>
          </a:prstGeom>
          <a:noFill/>
        </p:spPr>
        <p:txBody>
          <a:bodyPr wrap="none" rtlCol="0">
            <a:spAutoFit/>
          </a:bodyPr>
          <a:lstStyle/>
          <a:p>
            <a:r>
              <a:rPr kumimoji="1" lang="ja-JP" altLang="en-US" dirty="0" smtClean="0"/>
              <a:t>市川伸一・伊東祐司（編）</a:t>
            </a:r>
            <a:r>
              <a:rPr kumimoji="1" lang="en-US" altLang="ja-JP" dirty="0" smtClean="0"/>
              <a:t>『</a:t>
            </a:r>
            <a:r>
              <a:rPr kumimoji="1" lang="ja-JP" altLang="en-US" dirty="0" smtClean="0"/>
              <a:t>認知心理学を知る＜第３版＞</a:t>
            </a:r>
            <a:r>
              <a:rPr kumimoji="1" lang="en-US" altLang="ja-JP" dirty="0" smtClean="0"/>
              <a:t>』</a:t>
            </a:r>
            <a:r>
              <a:rPr kumimoji="1" lang="ja-JP" altLang="en-US" dirty="0" smtClean="0"/>
              <a:t>おうふう</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a:t>
            </a:r>
            <a:r>
              <a:rPr lang="ja-JP" altLang="en-US" dirty="0" smtClean="0"/>
              <a:t>．目標と計画</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文と文のつながりを理解するために</a:t>
            </a:r>
            <a:r>
              <a:rPr lang="ja-JP" altLang="en-US" dirty="0"/>
              <a:t>は</a:t>
            </a:r>
            <a:r>
              <a:rPr lang="ja-JP" altLang="en-US" dirty="0" smtClean="0"/>
              <a:t>，しばしば</a:t>
            </a:r>
            <a:r>
              <a:rPr lang="ja-JP" altLang="en-US" u="sng" dirty="0" smtClean="0">
                <a:solidFill>
                  <a:srgbClr val="FF0000"/>
                </a:solidFill>
              </a:rPr>
              <a:t>目標</a:t>
            </a:r>
            <a:r>
              <a:rPr lang="ja-JP" altLang="en-US" u="sng" dirty="0" smtClean="0"/>
              <a:t>と</a:t>
            </a:r>
            <a:r>
              <a:rPr lang="ja-JP" altLang="en-US" u="sng" dirty="0" smtClean="0">
                <a:solidFill>
                  <a:srgbClr val="FF0000"/>
                </a:solidFill>
              </a:rPr>
              <a:t>計画</a:t>
            </a:r>
            <a:r>
              <a:rPr lang="ja-JP" altLang="en-US" u="sng" dirty="0" smtClean="0"/>
              <a:t>に関する知識</a:t>
            </a:r>
            <a:r>
              <a:rPr lang="ja-JP" altLang="en-US" dirty="0" smtClean="0"/>
              <a:t>が必要．</a:t>
            </a:r>
            <a:endParaRPr lang="en-US" altLang="ja-JP" dirty="0" smtClean="0"/>
          </a:p>
          <a:p>
            <a:pPr lvl="1"/>
            <a:r>
              <a:rPr kumimoji="1" lang="ja-JP" altLang="en-US" dirty="0" smtClean="0"/>
              <a:t>スキーマによる文章理解と考えてもよい．</a:t>
            </a:r>
            <a:endParaRPr kumimoji="1" lang="en-US" altLang="ja-JP" dirty="0" smtClean="0"/>
          </a:p>
          <a:p>
            <a:r>
              <a:rPr lang="ja-JP" altLang="en-US" dirty="0" smtClean="0"/>
              <a:t>例文２：彼女は激しい空腹を覚え</a:t>
            </a:r>
            <a:r>
              <a:rPr lang="ja-JP" altLang="en-US" dirty="0"/>
              <a:t>た</a:t>
            </a:r>
            <a:r>
              <a:rPr lang="ja-JP" altLang="en-US" dirty="0" smtClean="0"/>
              <a:t>．そこでバッグから旅行ガイドを取り出した．</a:t>
            </a:r>
            <a:endParaRPr kumimoji="1" lang="en-US" altLang="ja-JP" dirty="0" smtClean="0"/>
          </a:p>
          <a:p>
            <a:r>
              <a:rPr kumimoji="1" lang="ja-JP" altLang="en-US" dirty="0" smtClean="0"/>
              <a:t>ここで使われる知識：「空腹を満たすためには，食べ物がある場所を知り，そこにたどり着いて，食べ物を食べればよい」</a:t>
            </a:r>
            <a:endParaRPr kumimoji="1" lang="ja-JP" altLang="en-US" dirty="0"/>
          </a:p>
        </p:txBody>
      </p:sp>
    </p:spTree>
    <p:extLst>
      <p:ext uri="{BB962C8B-B14F-4D97-AF65-F5344CB8AC3E}">
        <p14:creationId xmlns:p14="http://schemas.microsoft.com/office/powerpoint/2010/main" val="582588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さらに，「食べ物のある場所を知るためには，それが記されている地図（旅行ガイド）を調べればよい」「旅行ガイドには食べ物の場所が記されている」という知識が使われる．</a:t>
            </a:r>
            <a:endParaRPr kumimoji="1" lang="ja-JP" altLang="en-US" dirty="0"/>
          </a:p>
        </p:txBody>
      </p:sp>
    </p:spTree>
    <p:extLst>
      <p:ext uri="{BB962C8B-B14F-4D97-AF65-F5344CB8AC3E}">
        <p14:creationId xmlns:p14="http://schemas.microsoft.com/office/powerpoint/2010/main" val="3387263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３．スクリプト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スキーマの中で，一連のできごとに関するものを</a:t>
            </a:r>
            <a:r>
              <a:rPr kumimoji="1" lang="ja-JP" altLang="en-US" u="sng" dirty="0" smtClean="0">
                <a:solidFill>
                  <a:srgbClr val="FF0000"/>
                </a:solidFill>
              </a:rPr>
              <a:t>スクリプト</a:t>
            </a:r>
            <a:r>
              <a:rPr kumimoji="1" lang="ja-JP" altLang="en-US" dirty="0" smtClean="0"/>
              <a:t>と呼ぶ．</a:t>
            </a:r>
            <a:endParaRPr kumimoji="1" lang="en-US" altLang="ja-JP" dirty="0" smtClean="0"/>
          </a:p>
          <a:p>
            <a:r>
              <a:rPr lang="ja-JP" altLang="en-US" dirty="0" smtClean="0"/>
              <a:t>例文３：彼女はレストランに入るとローストビーフを注文した．彼女はたいへん満足して店を出た．</a:t>
            </a:r>
            <a:endParaRPr lang="en-US" altLang="ja-JP" dirty="0" smtClean="0"/>
          </a:p>
          <a:p>
            <a:r>
              <a:rPr kumimoji="1" lang="ja-JP" altLang="en-US" dirty="0"/>
              <a:t>席に案内された</a:t>
            </a:r>
            <a:r>
              <a:rPr kumimoji="1" lang="ja-JP" altLang="en-US" dirty="0" smtClean="0"/>
              <a:t>こと</a:t>
            </a:r>
            <a:r>
              <a:rPr lang="ja-JP" altLang="en-US" dirty="0" smtClean="0"/>
              <a:t>，勘定を払ったことなどは，文には書いていないが理解できる．これはレストラン・スクリプト（表</a:t>
            </a:r>
            <a:r>
              <a:rPr lang="en-US" altLang="ja-JP" dirty="0" smtClean="0"/>
              <a:t>6-1</a:t>
            </a:r>
            <a:r>
              <a:rPr lang="ja-JP" altLang="en-US" dirty="0" smtClean="0"/>
              <a:t>）のはたらき．</a:t>
            </a:r>
            <a:endParaRPr kumimoji="1" lang="ja-JP" altLang="en-US" dirty="0"/>
          </a:p>
        </p:txBody>
      </p:sp>
    </p:spTree>
    <p:extLst>
      <p:ext uri="{BB962C8B-B14F-4D97-AF65-F5344CB8AC3E}">
        <p14:creationId xmlns:p14="http://schemas.microsoft.com/office/powerpoint/2010/main" val="2469966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smtClean="0"/>
              <a:t>文，あるいは一連の文の一部から，特定のスキーマ（スクリプト）が検索される．そのスキーマを利用して文の理解がなされる．</a:t>
            </a:r>
            <a:endParaRPr lang="en-US" altLang="ja-JP" dirty="0" smtClean="0"/>
          </a:p>
          <a:p>
            <a:r>
              <a:rPr kumimoji="1" lang="ja-JP" altLang="en-US" dirty="0"/>
              <a:t>あいまい</a:t>
            </a:r>
            <a:r>
              <a:rPr kumimoji="1" lang="ja-JP" altLang="en-US" dirty="0" smtClean="0"/>
              <a:t>な部分や明示的に書かれていないことは，スキーマに合わせて理解される．</a:t>
            </a:r>
            <a:endParaRPr kumimoji="1" lang="ja-JP" altLang="en-US" dirty="0"/>
          </a:p>
        </p:txBody>
      </p:sp>
    </p:spTree>
    <p:extLst>
      <p:ext uri="{BB962C8B-B14F-4D97-AF65-F5344CB8AC3E}">
        <p14:creationId xmlns:p14="http://schemas.microsoft.com/office/powerpoint/2010/main" val="346879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４．スクリプトの心理的実在性</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スキーマやスクリプトは，われわれの心の中に実在するのか？</a:t>
            </a:r>
            <a:endParaRPr kumimoji="1" lang="en-US" altLang="ja-JP" dirty="0" smtClean="0"/>
          </a:p>
          <a:p>
            <a:r>
              <a:rPr lang="ja-JP" altLang="en-US" dirty="0"/>
              <a:t>もちろん</a:t>
            </a:r>
            <a:r>
              <a:rPr lang="ja-JP" altLang="en-US" dirty="0" smtClean="0"/>
              <a:t>，実在すると考えなければ，これまで見てきたような文理解を説明できない．</a:t>
            </a:r>
            <a:endParaRPr lang="en-US" altLang="ja-JP" dirty="0" smtClean="0"/>
          </a:p>
          <a:p>
            <a:r>
              <a:rPr kumimoji="1" lang="ja-JP" altLang="en-US" dirty="0" smtClean="0"/>
              <a:t>実在性を示す実験的証拠</a:t>
            </a:r>
            <a:r>
              <a:rPr kumimoji="1" lang="ja-JP" altLang="en-US" dirty="0"/>
              <a:t>も</a:t>
            </a:r>
            <a:r>
              <a:rPr kumimoji="1" lang="ja-JP" altLang="en-US" dirty="0" smtClean="0"/>
              <a:t>ある．</a:t>
            </a:r>
            <a:endParaRPr kumimoji="1" lang="ja-JP" altLang="en-US" dirty="0"/>
          </a:p>
        </p:txBody>
      </p:sp>
    </p:spTree>
    <p:extLst>
      <p:ext uri="{BB962C8B-B14F-4D97-AF65-F5344CB8AC3E}">
        <p14:creationId xmlns:p14="http://schemas.microsoft.com/office/powerpoint/2010/main" val="3030369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単一の文化の中では，ほとんどの人が共通して持つ標準的なスクリプトが存在する．</a:t>
            </a:r>
            <a:endParaRPr kumimoji="1" lang="en-US" altLang="ja-JP" dirty="0" smtClean="0"/>
          </a:p>
          <a:p>
            <a:pPr lvl="1"/>
            <a:r>
              <a:rPr lang="ja-JP" altLang="en-US" dirty="0" smtClean="0"/>
              <a:t>「医者にかかる」などの状況でいつもきまって行われる行為を挙げてもらうと，ほとんどの行為は多数の被験者によって挙げられる．</a:t>
            </a:r>
            <a:endParaRPr lang="en-US" altLang="ja-JP" dirty="0" smtClean="0"/>
          </a:p>
          <a:p>
            <a:pPr lvl="1"/>
            <a:r>
              <a:rPr kumimoji="1" lang="ja-JP" altLang="en-US" dirty="0" smtClean="0"/>
              <a:t>スクリプトにある行為は，提示した文章に書かれていなくても，後の再認テストでは「読んだ」と判断されがちであった．</a:t>
            </a:r>
            <a:r>
              <a:rPr lang="ja-JP" altLang="en-US" dirty="0"/>
              <a:t> （</a:t>
            </a:r>
            <a:r>
              <a:rPr lang="en-US" altLang="ja-JP" dirty="0"/>
              <a:t>Bower, Black, &amp; Turner, 1979</a:t>
            </a:r>
            <a:r>
              <a:rPr lang="ja-JP" altLang="en-US" dirty="0" err="1"/>
              <a:t>．</a:t>
            </a:r>
            <a:r>
              <a:rPr lang="ja-JP" altLang="en-US" dirty="0"/>
              <a:t>テキスト </a:t>
            </a:r>
            <a:r>
              <a:rPr lang="en-US" altLang="ja-JP" dirty="0"/>
              <a:t>p.75</a:t>
            </a:r>
            <a:r>
              <a:rPr lang="ja-JP" altLang="en-US" dirty="0"/>
              <a:t>）</a:t>
            </a:r>
            <a:endParaRPr kumimoji="1" lang="ja-JP" altLang="en-US" dirty="0"/>
          </a:p>
        </p:txBody>
      </p:sp>
    </p:spTree>
    <p:extLst>
      <p:ext uri="{BB962C8B-B14F-4D97-AF65-F5344CB8AC3E}">
        <p14:creationId xmlns:p14="http://schemas.microsoft.com/office/powerpoint/2010/main" val="225140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５．構成過程としての文章理解</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文章を読み始めて何らかのスキーマが検索され，それに基づいて文章理解が行われる．</a:t>
            </a:r>
            <a:endParaRPr kumimoji="1" lang="en-US" altLang="ja-JP" dirty="0" smtClean="0"/>
          </a:p>
          <a:p>
            <a:r>
              <a:rPr lang="ja-JP" altLang="en-US" dirty="0"/>
              <a:t>ただし</a:t>
            </a:r>
            <a:r>
              <a:rPr lang="ja-JP" altLang="en-US" dirty="0" smtClean="0"/>
              <a:t>，最初に呼び出したスキーマではうまく文章理解ができず，スキーマの検索をやり直すこともしばしば生じる（テキスト例文４）．</a:t>
            </a:r>
            <a:endParaRPr lang="en-US" altLang="ja-JP" dirty="0" smtClean="0"/>
          </a:p>
          <a:p>
            <a:r>
              <a:rPr lang="ja-JP" altLang="en-US" dirty="0" smtClean="0"/>
              <a:t>スキーマを利用しても，理解が難しいことはしばしば生じる．理解を構成する問題解決的な過程が必要になる（テキスト</a:t>
            </a:r>
            <a:r>
              <a:rPr lang="ja-JP" altLang="en-US" dirty="0" smtClean="0"/>
              <a:t>例文４および５</a:t>
            </a:r>
            <a:r>
              <a:rPr lang="ja-JP" altLang="en-US" dirty="0" smtClean="0"/>
              <a:t>）．</a:t>
            </a:r>
            <a:endParaRPr lang="en-US" altLang="ja-JP" dirty="0"/>
          </a:p>
        </p:txBody>
      </p:sp>
    </p:spTree>
    <p:extLst>
      <p:ext uri="{BB962C8B-B14F-4D97-AF65-F5344CB8AC3E}">
        <p14:creationId xmlns:p14="http://schemas.microsoft.com/office/powerpoint/2010/main" val="4072768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この章で学習すること</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文章</a:t>
            </a:r>
            <a:r>
              <a:rPr lang="ja-JP" altLang="en-US" dirty="0" smtClean="0"/>
              <a:t>を理解するために必要な知識は？</a:t>
            </a:r>
            <a:endParaRPr lang="en-US" altLang="ja-JP" dirty="0" smtClean="0"/>
          </a:p>
          <a:p>
            <a:pPr lvl="1"/>
            <a:r>
              <a:rPr lang="ja-JP" altLang="en-US" dirty="0" smtClean="0"/>
              <a:t>単語</a:t>
            </a:r>
            <a:endParaRPr lang="en-US" altLang="ja-JP" dirty="0" smtClean="0"/>
          </a:p>
          <a:p>
            <a:pPr lvl="1"/>
            <a:r>
              <a:rPr lang="ja-JP" altLang="en-US" dirty="0" smtClean="0"/>
              <a:t>文法（統語規則）</a:t>
            </a:r>
            <a:endParaRPr lang="en-US" altLang="ja-JP" dirty="0" smtClean="0"/>
          </a:p>
          <a:p>
            <a:r>
              <a:rPr lang="ja-JP" altLang="en-US" dirty="0"/>
              <a:t>単語</a:t>
            </a:r>
            <a:r>
              <a:rPr lang="ja-JP" altLang="en-US" dirty="0" smtClean="0"/>
              <a:t>と</a:t>
            </a:r>
            <a:r>
              <a:rPr lang="ja-JP" altLang="en-US" dirty="0"/>
              <a:t>文法の他に必要な</a:t>
            </a:r>
            <a:r>
              <a:rPr lang="ja-JP" altLang="en-US" dirty="0" smtClean="0"/>
              <a:t>もの</a:t>
            </a:r>
            <a:endParaRPr lang="en-US" altLang="ja-JP" dirty="0" smtClean="0"/>
          </a:p>
          <a:p>
            <a:pPr lvl="1"/>
            <a:r>
              <a:rPr kumimoji="1" lang="ja-JP" altLang="en-US" u="sng" dirty="0" smtClean="0">
                <a:solidFill>
                  <a:srgbClr val="FF0000"/>
                </a:solidFill>
              </a:rPr>
              <a:t>スキーマ</a:t>
            </a:r>
            <a:r>
              <a:rPr kumimoji="1" lang="ja-JP" altLang="en-US" dirty="0" smtClean="0"/>
              <a:t>（フレーム）：対象に関する一般的・抽象的な知識．階層構造のようなまとまりをもつ．</a:t>
            </a:r>
            <a:endParaRPr kumimoji="1" lang="en-US" altLang="ja-JP" dirty="0" smtClean="0"/>
          </a:p>
          <a:p>
            <a:pPr lvl="1"/>
            <a:r>
              <a:rPr lang="ja-JP" altLang="en-US" dirty="0"/>
              <a:t>目標</a:t>
            </a:r>
            <a:r>
              <a:rPr lang="ja-JP" altLang="en-US" dirty="0" smtClean="0"/>
              <a:t>と計画の知識</a:t>
            </a:r>
            <a:endParaRPr lang="en-US" altLang="ja-JP" dirty="0" smtClean="0"/>
          </a:p>
          <a:p>
            <a:pPr lvl="1"/>
            <a:r>
              <a:rPr kumimoji="1" lang="ja-JP" altLang="en-US" u="sng" dirty="0">
                <a:solidFill>
                  <a:srgbClr val="FF0000"/>
                </a:solidFill>
              </a:rPr>
              <a:t>スクリプト</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１．スキーマ，フレーム</a:t>
            </a:r>
            <a:endParaRPr kumimoji="1" lang="ja-JP" altLang="en-US" dirty="0"/>
          </a:p>
        </p:txBody>
      </p:sp>
      <p:sp>
        <p:nvSpPr>
          <p:cNvPr id="3" name="コンテンツ プレースホルダー 2"/>
          <p:cNvSpPr>
            <a:spLocks noGrp="1"/>
          </p:cNvSpPr>
          <p:nvPr>
            <p:ph idx="1"/>
          </p:nvPr>
        </p:nvSpPr>
        <p:spPr/>
        <p:txBody>
          <a:bodyPr/>
          <a:lstStyle/>
          <a:p>
            <a:r>
              <a:rPr lang="ja-JP" altLang="en-US" dirty="0"/>
              <a:t>例文</a:t>
            </a:r>
            <a:r>
              <a:rPr lang="ja-JP" altLang="en-US" dirty="0" smtClean="0"/>
              <a:t>１：彼女は金髪の美人で，目は青く口は大きめである．</a:t>
            </a:r>
            <a:endParaRPr lang="en-US" altLang="ja-JP" dirty="0" smtClean="0"/>
          </a:p>
          <a:p>
            <a:r>
              <a:rPr kumimoji="1" lang="ja-JP" altLang="en-US" dirty="0" smtClean="0"/>
              <a:t>「目」と「口」は，さいころの目や袋の口ではなく，彼女の顔の一部であるとなぜわかる？</a:t>
            </a:r>
            <a:endParaRPr kumimoji="1" lang="en-US" altLang="ja-JP" dirty="0" smtClean="0"/>
          </a:p>
          <a:p>
            <a:r>
              <a:rPr lang="ja-JP" altLang="en-US" dirty="0" smtClean="0"/>
              <a:t>「彼女は金髪の美人で」という前半部分が，身体スキーマあるいは顔スキーマを活性化させる．残りの部分はそのスキーマを利用して解釈される．</a:t>
            </a:r>
            <a:endParaRPr kumimoji="1" lang="ja-JP" altLang="en-US" dirty="0"/>
          </a:p>
        </p:txBody>
      </p:sp>
    </p:spTree>
    <p:extLst>
      <p:ext uri="{BB962C8B-B14F-4D97-AF65-F5344CB8AC3E}">
        <p14:creationId xmlns:p14="http://schemas.microsoft.com/office/powerpoint/2010/main" val="1148542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kumimoji="1" lang="ja-JP" altLang="en-US" u="sng" dirty="0" smtClean="0">
                <a:solidFill>
                  <a:srgbClr val="FF0000"/>
                </a:solidFill>
              </a:rPr>
              <a:t>スキーマ</a:t>
            </a:r>
            <a:endParaRPr kumimoji="1" lang="en-US" altLang="ja-JP" u="sng" dirty="0" smtClean="0">
              <a:solidFill>
                <a:srgbClr val="FF0000"/>
              </a:solidFill>
            </a:endParaRPr>
          </a:p>
          <a:p>
            <a:pPr lvl="1"/>
            <a:r>
              <a:rPr lang="ja-JP" altLang="en-US" dirty="0"/>
              <a:t>対象について</a:t>
            </a:r>
            <a:r>
              <a:rPr lang="ja-JP" altLang="en-US" dirty="0" smtClean="0"/>
              <a:t>の一般的，抽象的な知識．</a:t>
            </a:r>
            <a:endParaRPr lang="en-US" altLang="ja-JP" dirty="0" smtClean="0"/>
          </a:p>
          <a:p>
            <a:pPr lvl="1"/>
            <a:r>
              <a:rPr kumimoji="1" lang="ja-JP" altLang="en-US" dirty="0"/>
              <a:t>何らかの形</a:t>
            </a:r>
            <a:r>
              <a:rPr kumimoji="1" lang="ja-JP" altLang="en-US" dirty="0" smtClean="0"/>
              <a:t>で構造化され，他の知識と</a:t>
            </a:r>
            <a:r>
              <a:rPr lang="ja-JP" altLang="en-US" dirty="0"/>
              <a:t>関連付けられて</a:t>
            </a:r>
            <a:r>
              <a:rPr lang="ja-JP" altLang="en-US" dirty="0" smtClean="0"/>
              <a:t>いる．</a:t>
            </a:r>
            <a:endParaRPr lang="en-US" altLang="ja-JP" dirty="0" smtClean="0"/>
          </a:p>
          <a:p>
            <a:pPr lvl="2"/>
            <a:r>
              <a:rPr lang="ja-JP" altLang="en-US" dirty="0" smtClean="0"/>
              <a:t>例：顔スキーマは身体スキーマの下位スキーマ（部分スキーマ）である．顔スキーマの下位には，目スキーマや口スキーマがある．（図</a:t>
            </a:r>
            <a:r>
              <a:rPr lang="en-US" altLang="ja-JP" dirty="0" smtClean="0"/>
              <a:t>6-1</a:t>
            </a:r>
            <a:r>
              <a:rPr lang="ja-JP" altLang="en-US" dirty="0"/>
              <a:t> </a:t>
            </a:r>
            <a:r>
              <a:rPr lang="ja-JP" altLang="en-US" dirty="0" smtClean="0"/>
              <a:t>参照）</a:t>
            </a:r>
            <a:endParaRPr lang="en-US" altLang="ja-JP" dirty="0" smtClean="0"/>
          </a:p>
          <a:p>
            <a:pPr lvl="1"/>
            <a:r>
              <a:rPr kumimoji="1" lang="ja-JP" altLang="en-US" dirty="0" smtClean="0"/>
              <a:t>具体的対象の属性（</a:t>
            </a:r>
            <a:r>
              <a:rPr kumimoji="1" lang="ja-JP" altLang="en-US" u="sng" dirty="0" smtClean="0">
                <a:solidFill>
                  <a:srgbClr val="FF0000"/>
                </a:solidFill>
              </a:rPr>
              <a:t>スロット</a:t>
            </a:r>
            <a:r>
              <a:rPr kumimoji="1" lang="ja-JP" altLang="en-US" dirty="0" smtClean="0"/>
              <a:t>）とその値を記録する．</a:t>
            </a:r>
            <a:endParaRPr kumimoji="1" lang="en-US" altLang="ja-JP" dirty="0" smtClean="0"/>
          </a:p>
          <a:p>
            <a:pPr lvl="2"/>
            <a:r>
              <a:rPr lang="ja-JP" altLang="en-US" dirty="0" smtClean="0"/>
              <a:t>例：顔スキーマの輪郭属性の値は楕円．これはおそらく</a:t>
            </a:r>
            <a:r>
              <a:rPr lang="ja-JP" altLang="en-US" u="sng" dirty="0" smtClean="0">
                <a:solidFill>
                  <a:srgbClr val="FF0000"/>
                </a:solidFill>
              </a:rPr>
              <a:t>デフォルト値</a:t>
            </a:r>
            <a:r>
              <a:rPr lang="ja-JP" altLang="en-US" dirty="0" smtClean="0"/>
              <a:t>．</a:t>
            </a:r>
            <a:endParaRPr kumimoji="1" lang="ja-JP" altLang="en-US" dirty="0"/>
          </a:p>
        </p:txBody>
      </p:sp>
    </p:spTree>
    <p:extLst>
      <p:ext uri="{BB962C8B-B14F-4D97-AF65-F5344CB8AC3E}">
        <p14:creationId xmlns:p14="http://schemas.microsoft.com/office/powerpoint/2010/main" val="2290835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11760" y="620688"/>
            <a:ext cx="4389343" cy="584775"/>
          </a:xfrm>
          <a:prstGeom prst="rect">
            <a:avLst/>
          </a:prstGeom>
          <a:noFill/>
        </p:spPr>
        <p:txBody>
          <a:bodyPr wrap="none" rtlCol="0">
            <a:spAutoFit/>
          </a:bodyPr>
          <a:lstStyle/>
          <a:p>
            <a:r>
              <a:rPr kumimoji="1" lang="ja-JP" altLang="en-US" sz="3200" dirty="0" smtClean="0"/>
              <a:t>警官が犯罪者を殴った．</a:t>
            </a:r>
            <a:endParaRPr kumimoji="1" lang="ja-JP" altLang="en-US" sz="3200" dirty="0"/>
          </a:p>
        </p:txBody>
      </p:sp>
      <p:sp>
        <p:nvSpPr>
          <p:cNvPr id="5" name="テキスト ボックス 4"/>
          <p:cNvSpPr txBox="1"/>
          <p:nvPr/>
        </p:nvSpPr>
        <p:spPr>
          <a:xfrm>
            <a:off x="865022" y="2708920"/>
            <a:ext cx="2595582" cy="1938992"/>
          </a:xfrm>
          <a:prstGeom prst="rect">
            <a:avLst/>
          </a:prstGeom>
          <a:noFill/>
          <a:ln w="12700">
            <a:solidFill>
              <a:schemeClr val="tx1"/>
            </a:solidFill>
          </a:ln>
        </p:spPr>
        <p:txBody>
          <a:bodyPr wrap="none" rtlCol="0">
            <a:spAutoFit/>
          </a:bodyPr>
          <a:lstStyle/>
          <a:p>
            <a:r>
              <a:rPr lang="ja-JP" altLang="en-US" sz="2400" dirty="0" smtClean="0"/>
              <a:t>事実１：</a:t>
            </a:r>
            <a:endParaRPr lang="en-US" altLang="ja-JP" sz="2400" dirty="0"/>
          </a:p>
          <a:p>
            <a:r>
              <a:rPr lang="ja-JP" altLang="en-US" sz="2400" dirty="0" smtClean="0"/>
              <a:t>　　</a:t>
            </a:r>
            <a:r>
              <a:rPr lang="en-US" altLang="ja-JP" sz="2400" dirty="0" smtClean="0"/>
              <a:t>ISA</a:t>
            </a:r>
            <a:r>
              <a:rPr lang="ja-JP" altLang="en-US" sz="2400" dirty="0" smtClean="0"/>
              <a:t>：事件</a:t>
            </a:r>
            <a:endParaRPr lang="en-US" altLang="ja-JP" sz="2400" dirty="0" smtClean="0"/>
          </a:p>
          <a:p>
            <a:r>
              <a:rPr lang="ja-JP" altLang="en-US" sz="2400" dirty="0"/>
              <a:t>　</a:t>
            </a:r>
            <a:r>
              <a:rPr lang="ja-JP" altLang="en-US" sz="2400" dirty="0" smtClean="0"/>
              <a:t>　行為：なぐる</a:t>
            </a:r>
            <a:endParaRPr lang="en-US" altLang="ja-JP" sz="2400" dirty="0" smtClean="0"/>
          </a:p>
          <a:p>
            <a:r>
              <a:rPr lang="ja-JP" altLang="en-US" sz="2400" dirty="0"/>
              <a:t>　</a:t>
            </a:r>
            <a:r>
              <a:rPr lang="ja-JP" altLang="en-US" sz="2400" dirty="0" smtClean="0"/>
              <a:t>　</a:t>
            </a:r>
            <a:r>
              <a:rPr kumimoji="1" lang="ja-JP" altLang="en-US" sz="2400" dirty="0" smtClean="0"/>
              <a:t>行為者：警官</a:t>
            </a:r>
            <a:endParaRPr kumimoji="1" lang="en-US" altLang="ja-JP" sz="2400" dirty="0" smtClean="0"/>
          </a:p>
          <a:p>
            <a:r>
              <a:rPr lang="ja-JP" altLang="en-US" sz="2400" dirty="0"/>
              <a:t>　</a:t>
            </a:r>
            <a:r>
              <a:rPr lang="ja-JP" altLang="en-US" sz="2400" dirty="0" smtClean="0"/>
              <a:t>　</a:t>
            </a:r>
            <a:r>
              <a:rPr kumimoji="1" lang="ja-JP" altLang="en-US" sz="2400" dirty="0" smtClean="0"/>
              <a:t>受容者：犯罪者</a:t>
            </a:r>
            <a:endParaRPr kumimoji="1" lang="ja-JP" altLang="en-US" sz="2400" dirty="0"/>
          </a:p>
        </p:txBody>
      </p:sp>
      <p:sp>
        <p:nvSpPr>
          <p:cNvPr id="6" name="テキスト ボックス 5"/>
          <p:cNvSpPr txBox="1"/>
          <p:nvPr/>
        </p:nvSpPr>
        <p:spPr>
          <a:xfrm>
            <a:off x="475172" y="2118047"/>
            <a:ext cx="3873176" cy="461665"/>
          </a:xfrm>
          <a:prstGeom prst="rect">
            <a:avLst/>
          </a:prstGeom>
          <a:noFill/>
        </p:spPr>
        <p:txBody>
          <a:bodyPr wrap="none" rtlCol="0">
            <a:spAutoFit/>
          </a:bodyPr>
          <a:lstStyle/>
          <a:p>
            <a:r>
              <a:rPr kumimoji="1" lang="ja-JP" altLang="en-US" sz="2400" dirty="0" smtClean="0"/>
              <a:t>「なぐる」スキーマによる理解</a:t>
            </a:r>
            <a:endParaRPr kumimoji="1" lang="ja-JP" altLang="en-US" sz="2400" dirty="0"/>
          </a:p>
        </p:txBody>
      </p:sp>
      <p:sp>
        <p:nvSpPr>
          <p:cNvPr id="7" name="円/楕円 6"/>
          <p:cNvSpPr/>
          <p:nvPr/>
        </p:nvSpPr>
        <p:spPr>
          <a:xfrm>
            <a:off x="5964688" y="3309301"/>
            <a:ext cx="601526" cy="60152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p:nvPr/>
        </p:nvCxnSpPr>
        <p:spPr>
          <a:xfrm flipH="1">
            <a:off x="5100592" y="3629836"/>
            <a:ext cx="864096"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6262765" y="3910827"/>
            <a:ext cx="0" cy="64482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6587353" y="3614542"/>
            <a:ext cx="893139"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7668344" y="3445170"/>
            <a:ext cx="780983" cy="369332"/>
          </a:xfrm>
          <a:prstGeom prst="rect">
            <a:avLst/>
          </a:prstGeom>
          <a:noFill/>
        </p:spPr>
        <p:txBody>
          <a:bodyPr wrap="none" rtlCol="0">
            <a:spAutoFit/>
          </a:bodyPr>
          <a:lstStyle/>
          <a:p>
            <a:r>
              <a:rPr kumimoji="1" lang="ja-JP" altLang="en-US" dirty="0" smtClean="0"/>
              <a:t>なぐる</a:t>
            </a:r>
            <a:endParaRPr kumimoji="1" lang="ja-JP" altLang="en-US" dirty="0"/>
          </a:p>
        </p:txBody>
      </p:sp>
      <p:sp>
        <p:nvSpPr>
          <p:cNvPr id="16" name="テキスト ボックス 15"/>
          <p:cNvSpPr txBox="1"/>
          <p:nvPr/>
        </p:nvSpPr>
        <p:spPr>
          <a:xfrm>
            <a:off x="5941022" y="4647912"/>
            <a:ext cx="646331" cy="369332"/>
          </a:xfrm>
          <a:prstGeom prst="rect">
            <a:avLst/>
          </a:prstGeom>
          <a:noFill/>
        </p:spPr>
        <p:txBody>
          <a:bodyPr wrap="none" rtlCol="0">
            <a:spAutoFit/>
          </a:bodyPr>
          <a:lstStyle/>
          <a:p>
            <a:r>
              <a:rPr kumimoji="1" lang="ja-JP" altLang="en-US" dirty="0" smtClean="0"/>
              <a:t>警官</a:t>
            </a:r>
            <a:endParaRPr kumimoji="1" lang="ja-JP" altLang="en-US" dirty="0"/>
          </a:p>
        </p:txBody>
      </p:sp>
      <p:sp>
        <p:nvSpPr>
          <p:cNvPr id="17" name="テキスト ボックス 16"/>
          <p:cNvSpPr txBox="1"/>
          <p:nvPr/>
        </p:nvSpPr>
        <p:spPr>
          <a:xfrm>
            <a:off x="4162913" y="3425398"/>
            <a:ext cx="877163" cy="369332"/>
          </a:xfrm>
          <a:prstGeom prst="rect">
            <a:avLst/>
          </a:prstGeom>
          <a:noFill/>
        </p:spPr>
        <p:txBody>
          <a:bodyPr wrap="none" rtlCol="0">
            <a:spAutoFit/>
          </a:bodyPr>
          <a:lstStyle/>
          <a:p>
            <a:r>
              <a:rPr kumimoji="1" lang="ja-JP" altLang="en-US" dirty="0" smtClean="0"/>
              <a:t>犯罪者</a:t>
            </a:r>
            <a:endParaRPr kumimoji="1" lang="ja-JP" altLang="en-US" dirty="0"/>
          </a:p>
        </p:txBody>
      </p:sp>
      <p:sp>
        <p:nvSpPr>
          <p:cNvPr id="18" name="テキスト ボックス 17"/>
          <p:cNvSpPr txBox="1"/>
          <p:nvPr/>
        </p:nvSpPr>
        <p:spPr>
          <a:xfrm>
            <a:off x="6599468" y="3235000"/>
            <a:ext cx="646331" cy="369332"/>
          </a:xfrm>
          <a:prstGeom prst="rect">
            <a:avLst/>
          </a:prstGeom>
          <a:noFill/>
        </p:spPr>
        <p:txBody>
          <a:bodyPr wrap="none" rtlCol="0">
            <a:spAutoFit/>
          </a:bodyPr>
          <a:lstStyle/>
          <a:p>
            <a:r>
              <a:rPr kumimoji="1" lang="ja-JP" altLang="en-US" dirty="0" smtClean="0"/>
              <a:t>行為</a:t>
            </a:r>
            <a:endParaRPr kumimoji="1" lang="ja-JP" altLang="en-US" dirty="0"/>
          </a:p>
        </p:txBody>
      </p:sp>
      <p:sp>
        <p:nvSpPr>
          <p:cNvPr id="19" name="テキスト ボックス 18"/>
          <p:cNvSpPr txBox="1"/>
          <p:nvPr/>
        </p:nvSpPr>
        <p:spPr>
          <a:xfrm>
            <a:off x="5118697" y="3259649"/>
            <a:ext cx="877163" cy="369332"/>
          </a:xfrm>
          <a:prstGeom prst="rect">
            <a:avLst/>
          </a:prstGeom>
          <a:noFill/>
        </p:spPr>
        <p:txBody>
          <a:bodyPr wrap="none" rtlCol="0">
            <a:spAutoFit/>
          </a:bodyPr>
          <a:lstStyle/>
          <a:p>
            <a:r>
              <a:rPr kumimoji="1" lang="ja-JP" altLang="en-US" dirty="0" smtClean="0"/>
              <a:t>受容者</a:t>
            </a:r>
            <a:endParaRPr kumimoji="1" lang="ja-JP" altLang="en-US" dirty="0"/>
          </a:p>
        </p:txBody>
      </p:sp>
      <p:sp>
        <p:nvSpPr>
          <p:cNvPr id="20" name="テキスト ボックス 19"/>
          <p:cNvSpPr txBox="1"/>
          <p:nvPr/>
        </p:nvSpPr>
        <p:spPr>
          <a:xfrm>
            <a:off x="6287649" y="4048571"/>
            <a:ext cx="877163" cy="369332"/>
          </a:xfrm>
          <a:prstGeom prst="rect">
            <a:avLst/>
          </a:prstGeom>
          <a:noFill/>
        </p:spPr>
        <p:txBody>
          <a:bodyPr wrap="none" rtlCol="0">
            <a:spAutoFit/>
          </a:bodyPr>
          <a:lstStyle/>
          <a:p>
            <a:r>
              <a:rPr kumimoji="1" lang="ja-JP" altLang="en-US" dirty="0" smtClean="0"/>
              <a:t>行為者</a:t>
            </a:r>
            <a:endParaRPr kumimoji="1" lang="ja-JP" altLang="en-US" dirty="0"/>
          </a:p>
        </p:txBody>
      </p:sp>
      <p:sp>
        <p:nvSpPr>
          <p:cNvPr id="21" name="テキスト ボックス 20"/>
          <p:cNvSpPr txBox="1"/>
          <p:nvPr/>
        </p:nvSpPr>
        <p:spPr>
          <a:xfrm>
            <a:off x="5040076" y="2159273"/>
            <a:ext cx="2964273" cy="461665"/>
          </a:xfrm>
          <a:prstGeom prst="rect">
            <a:avLst/>
          </a:prstGeom>
          <a:noFill/>
        </p:spPr>
        <p:txBody>
          <a:bodyPr wrap="none" rtlCol="0">
            <a:spAutoFit/>
          </a:bodyPr>
          <a:lstStyle/>
          <a:p>
            <a:r>
              <a:rPr kumimoji="1" lang="ja-JP" altLang="en-US" sz="2400" dirty="0" smtClean="0"/>
              <a:t>命題ネットワーク表現</a:t>
            </a:r>
            <a:endParaRPr kumimoji="1" lang="ja-JP" altLang="en-US" sz="2400" dirty="0"/>
          </a:p>
        </p:txBody>
      </p:sp>
    </p:spTree>
    <p:extLst>
      <p:ext uri="{BB962C8B-B14F-4D97-AF65-F5344CB8AC3E}">
        <p14:creationId xmlns:p14="http://schemas.microsoft.com/office/powerpoint/2010/main" val="4132136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何の</a:t>
            </a:r>
            <a:r>
              <a:rPr lang="ja-JP" altLang="en-US" dirty="0" smtClean="0"/>
              <a:t>話？ </a:t>
            </a:r>
            <a:r>
              <a:rPr lang="en-US" altLang="ja-JP" dirty="0" smtClean="0"/>
              <a:t>-1-</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a:t>その手順はとても簡単である。はじめに，ものをいくつかの山に分ける。もちろんその全体量によっては，一山でもよい。次のステップに必要な設備がないためどこか他の場所へ移動する場合を除いては，準備完了である。一度にたくさんしすぎないことが肝心である。多すぎるより，少なすぎる方がましだ。すぐにはこのことの大切さがわからないかもしれないが，めんどうなことになりかねない。そうしなければ，高くつくことにもなる</a:t>
            </a:r>
            <a:r>
              <a:rPr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つづき</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最初はこうした手順は複雑に思えるだろう。でも，それはすぐに生活の一部になってしまう。近い将来，この作業の必要性がなくなると予言できる人はいないだろう。その手順が終わったら，再び材料をいくつかの山に分ける。そして，それぞれ適切な場所に置く。それらはもう一度使用され，またこのすべてのサイクルが繰り返される。ともあれ，それは生活の一部である。（</a:t>
            </a:r>
            <a:r>
              <a:rPr lang="en-US" altLang="ja-JP" dirty="0" err="1" smtClean="0"/>
              <a:t>Bransford</a:t>
            </a:r>
            <a:r>
              <a:rPr lang="en-US" altLang="ja-JP" dirty="0" smtClean="0"/>
              <a:t> &amp; Johnson,1972)</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何の話？ </a:t>
            </a:r>
            <a:r>
              <a:rPr lang="en-US" altLang="ja-JP" dirty="0" smtClean="0"/>
              <a:t>-2-</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新聞の方が雑誌よりいい。街中より海岸の方が場所としていい。最初は歩くより走る方がいい。何度もトライしなくてはならないだろう。ちょっとしたコツがいるが、つかむのは易しい。小さな子どもでも楽しめる。一度成功すると面倒は少ない。鳥が近づきすぎることはめったにない</a:t>
            </a:r>
            <a:r>
              <a:rPr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ただ、雨はすぐしみ込む。多すぎる人がこれをいっせいにやると面倒がおきうる。ひとつについてかなりのスペースがいる。面倒がなければ、のどかなものである。石はアンカーがわりに使える。ゆるんでものがとれたりすると、それで終わりである。（西林</a:t>
            </a:r>
            <a:r>
              <a:rPr lang="en-US" altLang="ja-JP" dirty="0" smtClean="0"/>
              <a:t>, 2006</a:t>
            </a:r>
            <a:r>
              <a:rPr lang="ja-JP" altLang="en-US" dirty="0" smtClean="0"/>
              <a:t>）</a:t>
            </a:r>
            <a:endParaRPr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1143</Words>
  <Application>Microsoft Office PowerPoint</Application>
  <PresentationFormat>画面に合わせる (4:3)</PresentationFormat>
  <Paragraphs>68</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第６章 文章理解と知識</vt:lpstr>
      <vt:lpstr>この章で学習すること</vt:lpstr>
      <vt:lpstr>１．スキーマ，フレーム</vt:lpstr>
      <vt:lpstr>PowerPoint プレゼンテーション</vt:lpstr>
      <vt:lpstr>PowerPoint プレゼンテーション</vt:lpstr>
      <vt:lpstr>何の話？ -1-</vt:lpstr>
      <vt:lpstr>つづき</vt:lpstr>
      <vt:lpstr>何の話？ -2-</vt:lpstr>
      <vt:lpstr>PowerPoint プレゼンテーション</vt:lpstr>
      <vt:lpstr>２．目標と計画</vt:lpstr>
      <vt:lpstr>PowerPoint プレゼンテーション</vt:lpstr>
      <vt:lpstr>３．スクリプト</vt:lpstr>
      <vt:lpstr>PowerPoint プレゼンテーション</vt:lpstr>
      <vt:lpstr>４．スクリプトの心理的実在性</vt:lpstr>
      <vt:lpstr>PowerPoint プレゼンテーション</vt:lpstr>
      <vt:lpstr>５．構成過程としての文章理解</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第６章 文章理解と知識</dc:title>
  <dc:creator>Atsushi</dc:creator>
  <cp:lastModifiedBy>Atsushi</cp:lastModifiedBy>
  <cp:revision>8</cp:revision>
  <dcterms:created xsi:type="dcterms:W3CDTF">2011-09-06T06:01:02Z</dcterms:created>
  <dcterms:modified xsi:type="dcterms:W3CDTF">2013-08-27T05:05:40Z</dcterms:modified>
</cp:coreProperties>
</file>