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7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C4DFB1-8823-4F49-84AA-1E9B5DCA4377}" type="datetimeFigureOut">
              <a:rPr kumimoji="1" lang="ja-JP" altLang="en-US" smtClean="0"/>
              <a:t>2013/8/27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6E1DA1-F896-478D-A0F6-6A7EEB2DE29E}" type="slidenum">
              <a:rPr kumimoji="1" lang="ja-JP" altLang="en-US" smtClean="0"/>
              <a:t>‹#›</a:t>
            </a:fld>
            <a:endParaRPr kumimoji="1" lang="ja-JP" altLang="en-US"/>
          </a:p>
        </p:txBody>
      </p:sp>
    </p:spTree>
    <p:extLst>
      <p:ext uri="{BB962C8B-B14F-4D97-AF65-F5344CB8AC3E}">
        <p14:creationId xmlns:p14="http://schemas.microsoft.com/office/powerpoint/2010/main" val="26080984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DCAF566-EA5D-487D-8AE2-DE60F68F98D1}" type="datetime1">
              <a:rPr kumimoji="1" lang="ja-JP" altLang="en-US" smtClean="0"/>
              <a:t>2013/8/27</a:t>
            </a:fld>
            <a:endParaRPr kumimoji="1" lang="ja-JP" altLang="en-US"/>
          </a:p>
        </p:txBody>
      </p:sp>
      <p:sp>
        <p:nvSpPr>
          <p:cNvPr id="5" name="フッター プレースホルダ 4"/>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6" name="スライド番号プレースホルダ 5"/>
          <p:cNvSpPr>
            <a:spLocks noGrp="1"/>
          </p:cNvSpPr>
          <p:nvPr>
            <p:ph type="sldNum" sz="quarter" idx="12"/>
          </p:nvPr>
        </p:nvSpPr>
        <p:spPr/>
        <p:txBody>
          <a:bodyPr/>
          <a:lstStyle/>
          <a:p>
            <a:fld id="{C81F63D8-75BE-48FA-8507-BAC10293083A}"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C4F5229-62C6-46F0-9381-1008434D2EA7}" type="datetime1">
              <a:rPr kumimoji="1" lang="ja-JP" altLang="en-US" smtClean="0"/>
              <a:t>2013/8/27</a:t>
            </a:fld>
            <a:endParaRPr kumimoji="1" lang="ja-JP" altLang="en-US"/>
          </a:p>
        </p:txBody>
      </p:sp>
      <p:sp>
        <p:nvSpPr>
          <p:cNvPr id="5" name="フッター プレースホルダ 4"/>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6" name="スライド番号プレースホルダ 5"/>
          <p:cNvSpPr>
            <a:spLocks noGrp="1"/>
          </p:cNvSpPr>
          <p:nvPr>
            <p:ph type="sldNum" sz="quarter" idx="12"/>
          </p:nvPr>
        </p:nvSpPr>
        <p:spPr/>
        <p:txBody>
          <a:bodyPr/>
          <a:lstStyle/>
          <a:p>
            <a:fld id="{C81F63D8-75BE-48FA-8507-BAC10293083A}"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47AA0F2-C41C-4994-8768-45AAB4F09041}" type="datetime1">
              <a:rPr kumimoji="1" lang="ja-JP" altLang="en-US" smtClean="0"/>
              <a:t>2013/8/27</a:t>
            </a:fld>
            <a:endParaRPr kumimoji="1" lang="ja-JP" altLang="en-US"/>
          </a:p>
        </p:txBody>
      </p:sp>
      <p:sp>
        <p:nvSpPr>
          <p:cNvPr id="5" name="フッター プレースホルダ 4"/>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6" name="スライド番号プレースホルダ 5"/>
          <p:cNvSpPr>
            <a:spLocks noGrp="1"/>
          </p:cNvSpPr>
          <p:nvPr>
            <p:ph type="sldNum" sz="quarter" idx="12"/>
          </p:nvPr>
        </p:nvSpPr>
        <p:spPr/>
        <p:txBody>
          <a:bodyPr/>
          <a:lstStyle/>
          <a:p>
            <a:fld id="{C81F63D8-75BE-48FA-8507-BAC10293083A}"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1C27F63-775A-45D7-8900-71E162C31E94}" type="datetime1">
              <a:rPr kumimoji="1" lang="ja-JP" altLang="en-US" smtClean="0"/>
              <a:t>2013/8/27</a:t>
            </a:fld>
            <a:endParaRPr kumimoji="1" lang="ja-JP" altLang="en-US"/>
          </a:p>
        </p:txBody>
      </p:sp>
      <p:sp>
        <p:nvSpPr>
          <p:cNvPr id="5" name="フッター プレースホルダ 4"/>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6" name="スライド番号プレースホルダ 5"/>
          <p:cNvSpPr>
            <a:spLocks noGrp="1"/>
          </p:cNvSpPr>
          <p:nvPr>
            <p:ph type="sldNum" sz="quarter" idx="12"/>
          </p:nvPr>
        </p:nvSpPr>
        <p:spPr/>
        <p:txBody>
          <a:bodyPr/>
          <a:lstStyle/>
          <a:p>
            <a:fld id="{C81F63D8-75BE-48FA-8507-BAC10293083A}"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86D18402-E2FD-4CC4-AE47-35CCD711A2E9}" type="datetime1">
              <a:rPr kumimoji="1" lang="ja-JP" altLang="en-US" smtClean="0"/>
              <a:t>2013/8/27</a:t>
            </a:fld>
            <a:endParaRPr kumimoji="1" lang="ja-JP" altLang="en-US"/>
          </a:p>
        </p:txBody>
      </p:sp>
      <p:sp>
        <p:nvSpPr>
          <p:cNvPr id="5" name="フッター プレースホルダ 4"/>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6" name="スライド番号プレースホルダ 5"/>
          <p:cNvSpPr>
            <a:spLocks noGrp="1"/>
          </p:cNvSpPr>
          <p:nvPr>
            <p:ph type="sldNum" sz="quarter" idx="12"/>
          </p:nvPr>
        </p:nvSpPr>
        <p:spPr/>
        <p:txBody>
          <a:bodyPr/>
          <a:lstStyle/>
          <a:p>
            <a:fld id="{C81F63D8-75BE-48FA-8507-BAC10293083A}"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A2B7E171-ABB8-4EE2-AF9E-08411A13F1AF}" type="datetime1">
              <a:rPr kumimoji="1" lang="ja-JP" altLang="en-US" smtClean="0"/>
              <a:t>2013/8/27</a:t>
            </a:fld>
            <a:endParaRPr kumimoji="1" lang="ja-JP" altLang="en-US"/>
          </a:p>
        </p:txBody>
      </p:sp>
      <p:sp>
        <p:nvSpPr>
          <p:cNvPr id="6" name="フッター プレースホルダ 5"/>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7" name="スライド番号プレースホルダ 6"/>
          <p:cNvSpPr>
            <a:spLocks noGrp="1"/>
          </p:cNvSpPr>
          <p:nvPr>
            <p:ph type="sldNum" sz="quarter" idx="12"/>
          </p:nvPr>
        </p:nvSpPr>
        <p:spPr/>
        <p:txBody>
          <a:bodyPr/>
          <a:lstStyle/>
          <a:p>
            <a:fld id="{C81F63D8-75BE-48FA-8507-BAC10293083A}"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5C24A633-8068-4CF5-A42A-4919BC688EE4}" type="datetime1">
              <a:rPr kumimoji="1" lang="ja-JP" altLang="en-US" smtClean="0"/>
              <a:t>2013/8/27</a:t>
            </a:fld>
            <a:endParaRPr kumimoji="1" lang="ja-JP" altLang="en-US"/>
          </a:p>
        </p:txBody>
      </p:sp>
      <p:sp>
        <p:nvSpPr>
          <p:cNvPr id="8" name="フッター プレースホルダ 7"/>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9" name="スライド番号プレースホルダ 8"/>
          <p:cNvSpPr>
            <a:spLocks noGrp="1"/>
          </p:cNvSpPr>
          <p:nvPr>
            <p:ph type="sldNum" sz="quarter" idx="12"/>
          </p:nvPr>
        </p:nvSpPr>
        <p:spPr/>
        <p:txBody>
          <a:bodyPr/>
          <a:lstStyle/>
          <a:p>
            <a:fld id="{C81F63D8-75BE-48FA-8507-BAC10293083A}"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80D25D8-1D1A-4B22-BB4F-40B1AB64D8B2}" type="datetime1">
              <a:rPr kumimoji="1" lang="ja-JP" altLang="en-US" smtClean="0"/>
              <a:t>2013/8/27</a:t>
            </a:fld>
            <a:endParaRPr kumimoji="1" lang="ja-JP" altLang="en-US"/>
          </a:p>
        </p:txBody>
      </p:sp>
      <p:sp>
        <p:nvSpPr>
          <p:cNvPr id="4" name="フッター プレースホルダ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5" name="スライド番号プレースホルダ 4"/>
          <p:cNvSpPr>
            <a:spLocks noGrp="1"/>
          </p:cNvSpPr>
          <p:nvPr>
            <p:ph type="sldNum" sz="quarter" idx="12"/>
          </p:nvPr>
        </p:nvSpPr>
        <p:spPr/>
        <p:txBody>
          <a:bodyPr/>
          <a:lstStyle/>
          <a:p>
            <a:fld id="{C81F63D8-75BE-48FA-8507-BAC10293083A}"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986E972-52BA-4E16-ABC0-F4BC8CEF89B9}" type="datetime1">
              <a:rPr kumimoji="1" lang="ja-JP" altLang="en-US" smtClean="0"/>
              <a:t>2013/8/27</a:t>
            </a:fld>
            <a:endParaRPr kumimoji="1" lang="ja-JP" altLang="en-US"/>
          </a:p>
        </p:txBody>
      </p:sp>
      <p:sp>
        <p:nvSpPr>
          <p:cNvPr id="3" name="フッター プレースホルダ 2"/>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4" name="スライド番号プレースホルダ 3"/>
          <p:cNvSpPr>
            <a:spLocks noGrp="1"/>
          </p:cNvSpPr>
          <p:nvPr>
            <p:ph type="sldNum" sz="quarter" idx="12"/>
          </p:nvPr>
        </p:nvSpPr>
        <p:spPr/>
        <p:txBody>
          <a:bodyPr/>
          <a:lstStyle/>
          <a:p>
            <a:fld id="{C81F63D8-75BE-48FA-8507-BAC10293083A}"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4776941-C05D-4888-9979-7AF4D19A7BD1}" type="datetime1">
              <a:rPr kumimoji="1" lang="ja-JP" altLang="en-US" smtClean="0"/>
              <a:t>2013/8/27</a:t>
            </a:fld>
            <a:endParaRPr kumimoji="1" lang="ja-JP" altLang="en-US"/>
          </a:p>
        </p:txBody>
      </p:sp>
      <p:sp>
        <p:nvSpPr>
          <p:cNvPr id="6" name="フッター プレースホルダ 5"/>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7" name="スライド番号プレースホルダ 6"/>
          <p:cNvSpPr>
            <a:spLocks noGrp="1"/>
          </p:cNvSpPr>
          <p:nvPr>
            <p:ph type="sldNum" sz="quarter" idx="12"/>
          </p:nvPr>
        </p:nvSpPr>
        <p:spPr/>
        <p:txBody>
          <a:bodyPr/>
          <a:lstStyle/>
          <a:p>
            <a:fld id="{C81F63D8-75BE-48FA-8507-BAC10293083A}"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49374ED-C727-4E13-97AE-4452CF46705B}" type="datetime1">
              <a:rPr kumimoji="1" lang="ja-JP" altLang="en-US" smtClean="0"/>
              <a:t>2013/8/27</a:t>
            </a:fld>
            <a:endParaRPr kumimoji="1" lang="ja-JP" altLang="en-US"/>
          </a:p>
        </p:txBody>
      </p:sp>
      <p:sp>
        <p:nvSpPr>
          <p:cNvPr id="6" name="フッター プレースホルダ 5"/>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7" name="スライド番号プレースホルダ 6"/>
          <p:cNvSpPr>
            <a:spLocks noGrp="1"/>
          </p:cNvSpPr>
          <p:nvPr>
            <p:ph type="sldNum" sz="quarter" idx="12"/>
          </p:nvPr>
        </p:nvSpPr>
        <p:spPr/>
        <p:txBody>
          <a:bodyPr/>
          <a:lstStyle/>
          <a:p>
            <a:fld id="{C81F63D8-75BE-48FA-8507-BAC10293083A}"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7F3A26-6A86-4A84-BE8A-74B02766D55A}" type="datetime1">
              <a:rPr kumimoji="1" lang="ja-JP" altLang="en-US" smtClean="0"/>
              <a:t>2013/8/27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zh-TW" altLang="en-US" smtClean="0"/>
              <a:t>室蘭工業大学　集中講義「認知心理学」</a:t>
            </a:r>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1F63D8-75BE-48FA-8507-BAC10293083A}"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第４章</a:t>
            </a:r>
            <a:r>
              <a:rPr kumimoji="1" lang="en-US" altLang="ja-JP" dirty="0" smtClean="0"/>
              <a:t/>
            </a:r>
            <a:br>
              <a:rPr kumimoji="1" lang="en-US" altLang="ja-JP" dirty="0" smtClean="0"/>
            </a:br>
            <a:r>
              <a:rPr lang="ja-JP" altLang="en-US" dirty="0"/>
              <a:t>想起のメカニズム</a:t>
            </a:r>
            <a:endParaRPr kumimoji="1" lang="ja-JP" altLang="en-US" dirty="0"/>
          </a:p>
        </p:txBody>
      </p:sp>
      <p:sp>
        <p:nvSpPr>
          <p:cNvPr id="3" name="サブタイトル 2"/>
          <p:cNvSpPr>
            <a:spLocks noGrp="1"/>
          </p:cNvSpPr>
          <p:nvPr>
            <p:ph type="subTitle" idx="1"/>
          </p:nvPr>
        </p:nvSpPr>
        <p:spPr/>
        <p:txBody>
          <a:bodyPr>
            <a:normAutofit fontScale="85000" lnSpcReduction="20000"/>
          </a:bodyPr>
          <a:lstStyle/>
          <a:p>
            <a:r>
              <a:rPr lang="ja-JP" altLang="en-US" dirty="0"/>
              <a:t>執筆者</a:t>
            </a:r>
            <a:r>
              <a:rPr lang="ja-JP" altLang="en-US" dirty="0" smtClean="0"/>
              <a:t>：伊東裕司</a:t>
            </a:r>
            <a:endParaRPr lang="en-US" altLang="ja-JP" dirty="0"/>
          </a:p>
          <a:p>
            <a:r>
              <a:rPr lang="ja-JP" altLang="en-US" dirty="0"/>
              <a:t>授業者：寺尾敦</a:t>
            </a:r>
            <a:endParaRPr lang="en-US" altLang="ja-JP" dirty="0"/>
          </a:p>
          <a:p>
            <a:r>
              <a:rPr lang="en-US" altLang="ja-JP" dirty="0" err="1"/>
              <a:t>atsushi</a:t>
            </a:r>
            <a:r>
              <a:rPr lang="en-US" altLang="ja-JP" dirty="0"/>
              <a:t> [at] si.aoyama.ac.jp</a:t>
            </a:r>
          </a:p>
          <a:p>
            <a:r>
              <a:rPr lang="en-US" altLang="ja-JP" dirty="0"/>
              <a:t>Twitter: @</a:t>
            </a:r>
            <a:r>
              <a:rPr lang="en-US" altLang="ja-JP" dirty="0" err="1" smtClean="0"/>
              <a:t>aterao</a:t>
            </a:r>
            <a:endParaRPr lang="ja-JP" altLang="en-US" dirty="0"/>
          </a:p>
        </p:txBody>
      </p:sp>
      <p:sp>
        <p:nvSpPr>
          <p:cNvPr id="4" name="テキスト ボックス 3"/>
          <p:cNvSpPr txBox="1"/>
          <p:nvPr/>
        </p:nvSpPr>
        <p:spPr>
          <a:xfrm>
            <a:off x="428596" y="714356"/>
            <a:ext cx="6476453" cy="369332"/>
          </a:xfrm>
          <a:prstGeom prst="rect">
            <a:avLst/>
          </a:prstGeom>
          <a:noFill/>
        </p:spPr>
        <p:txBody>
          <a:bodyPr wrap="none" rtlCol="0">
            <a:spAutoFit/>
          </a:bodyPr>
          <a:lstStyle/>
          <a:p>
            <a:r>
              <a:rPr kumimoji="1" lang="ja-JP" altLang="en-US" dirty="0" smtClean="0"/>
              <a:t>市川伸一・伊東祐司（編）</a:t>
            </a:r>
            <a:r>
              <a:rPr kumimoji="1" lang="en-US" altLang="ja-JP" dirty="0" smtClean="0"/>
              <a:t>『</a:t>
            </a:r>
            <a:r>
              <a:rPr kumimoji="1" lang="ja-JP" altLang="en-US" dirty="0" smtClean="0"/>
              <a:t>認知心理学を知る＜第３版＞</a:t>
            </a:r>
            <a:r>
              <a:rPr kumimoji="1" lang="en-US" altLang="ja-JP" dirty="0" smtClean="0"/>
              <a:t>』</a:t>
            </a:r>
            <a:r>
              <a:rPr kumimoji="1" lang="ja-JP" altLang="en-US" dirty="0" smtClean="0"/>
              <a:t>おうふう</a:t>
            </a:r>
            <a:endParaRPr kumimoji="1" lang="ja-JP" altLang="en-US" dirty="0"/>
          </a:p>
        </p:txBody>
      </p:sp>
      <p:sp>
        <p:nvSpPr>
          <p:cNvPr id="5" name="フッター プレースホルダー 4"/>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構成的活動としての想起を支持する実験的証拠として，目撃証言における記憶の変容に関する研究がある（テキスト </a:t>
            </a:r>
            <a:r>
              <a:rPr kumimoji="1" lang="en-US" altLang="ja-JP" dirty="0" smtClean="0"/>
              <a:t>p .51 </a:t>
            </a:r>
            <a:r>
              <a:rPr kumimoji="1" lang="ja-JP" altLang="en-US" dirty="0" smtClean="0"/>
              <a:t>参照）．</a:t>
            </a: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extLst>
      <p:ext uri="{BB962C8B-B14F-4D97-AF65-F5344CB8AC3E}">
        <p14:creationId xmlns:p14="http://schemas.microsoft.com/office/powerpoint/2010/main" val="3065567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４．問題解決としての想起</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「忘れてしまった」記憶は，長期記憶の中から完全に消えてしまったのか？</a:t>
            </a:r>
            <a:endParaRPr kumimoji="1" lang="en-US" altLang="ja-JP" dirty="0" smtClean="0"/>
          </a:p>
          <a:p>
            <a:r>
              <a:rPr lang="ja-JP" altLang="en-US" dirty="0"/>
              <a:t>「忘れてしまった」</a:t>
            </a:r>
            <a:r>
              <a:rPr lang="ja-JP" altLang="en-US" dirty="0" smtClean="0"/>
              <a:t>記憶</a:t>
            </a:r>
            <a:r>
              <a:rPr lang="ja-JP" altLang="en-US" dirty="0"/>
              <a:t>が</a:t>
            </a:r>
            <a:r>
              <a:rPr lang="ja-JP" altLang="en-US" dirty="0" smtClean="0"/>
              <a:t>，なんらかのきっかけで想起できることがある．</a:t>
            </a:r>
            <a:endParaRPr lang="en-US" altLang="ja-JP" dirty="0" smtClean="0"/>
          </a:p>
          <a:p>
            <a:r>
              <a:rPr kumimoji="1" lang="ja-JP" altLang="en-US" dirty="0"/>
              <a:t>長期記憶</a:t>
            </a:r>
            <a:r>
              <a:rPr kumimoji="1" lang="ja-JP" altLang="en-US" dirty="0" smtClean="0"/>
              <a:t>は減衰するが，完全に消えることはないと考えられ</a:t>
            </a:r>
            <a:r>
              <a:rPr lang="ja-JP" altLang="en-US" dirty="0"/>
              <a:t>ている</a:t>
            </a:r>
            <a:r>
              <a:rPr lang="ja-JP" altLang="en-US" dirty="0" smtClean="0"/>
              <a:t>．</a:t>
            </a:r>
            <a:endParaRPr lang="en-US" altLang="ja-JP" dirty="0" smtClean="0"/>
          </a:p>
          <a:p>
            <a:r>
              <a:rPr kumimoji="1" lang="ja-JP" altLang="en-US" dirty="0"/>
              <a:t>簡単には</a:t>
            </a:r>
            <a:r>
              <a:rPr kumimoji="1" lang="ja-JP" altLang="en-US" dirty="0" smtClean="0"/>
              <a:t>思い出せない記憶をどのように思い出すか？　→　</a:t>
            </a:r>
            <a:r>
              <a:rPr kumimoji="1" lang="ja-JP" altLang="en-US" u="sng" dirty="0" smtClean="0">
                <a:solidFill>
                  <a:srgbClr val="FF0000"/>
                </a:solidFill>
              </a:rPr>
              <a:t>問題解決</a:t>
            </a:r>
            <a:r>
              <a:rPr kumimoji="1" lang="ja-JP" altLang="en-US" dirty="0" smtClean="0"/>
              <a:t>としての想起</a:t>
            </a: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extLst>
      <p:ext uri="{BB962C8B-B14F-4D97-AF65-F5344CB8AC3E}">
        <p14:creationId xmlns:p14="http://schemas.microsoft.com/office/powerpoint/2010/main" val="3316110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この章で学習すること</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想起のメカニズム</a:t>
            </a:r>
            <a:endParaRPr kumimoji="1" lang="en-US" altLang="ja-JP" dirty="0" smtClean="0"/>
          </a:p>
          <a:p>
            <a:pPr lvl="1"/>
            <a:r>
              <a:rPr kumimoji="1" lang="ja-JP" altLang="en-US" dirty="0" smtClean="0"/>
              <a:t>連合による想起</a:t>
            </a:r>
            <a:endParaRPr kumimoji="1" lang="en-US" altLang="ja-JP" dirty="0" smtClean="0"/>
          </a:p>
          <a:p>
            <a:pPr lvl="1"/>
            <a:r>
              <a:rPr lang="ja-JP" altLang="en-US" dirty="0"/>
              <a:t>構成的活動と</a:t>
            </a:r>
            <a:r>
              <a:rPr lang="ja-JP" altLang="en-US" dirty="0" smtClean="0"/>
              <a:t>しての想起</a:t>
            </a:r>
            <a:endParaRPr lang="en-US" altLang="ja-JP" dirty="0" smtClean="0"/>
          </a:p>
          <a:p>
            <a:pPr lvl="1"/>
            <a:r>
              <a:rPr kumimoji="1" lang="ja-JP" altLang="en-US" dirty="0"/>
              <a:t>問題解決としての想起</a:t>
            </a:r>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長期記憶以内に蓄えられた情報はそのままの状態では利用できない．</a:t>
            </a:r>
            <a:r>
              <a:rPr kumimoji="1" lang="ja-JP" altLang="en-US" u="sng" dirty="0" smtClean="0">
                <a:solidFill>
                  <a:srgbClr val="FF0000"/>
                </a:solidFill>
              </a:rPr>
              <a:t>非活性記憶</a:t>
            </a:r>
            <a:r>
              <a:rPr kumimoji="1" lang="ja-JP" altLang="en-US" dirty="0" smtClean="0"/>
              <a:t>（</a:t>
            </a:r>
            <a:r>
              <a:rPr kumimoji="1" lang="en-US" altLang="ja-JP" dirty="0" smtClean="0"/>
              <a:t>inactive memory</a:t>
            </a:r>
            <a:r>
              <a:rPr kumimoji="1" lang="ja-JP" altLang="en-US" dirty="0" smtClean="0"/>
              <a:t>）．</a:t>
            </a:r>
            <a:endParaRPr kumimoji="1" lang="en-US" altLang="ja-JP" dirty="0" smtClean="0"/>
          </a:p>
          <a:p>
            <a:r>
              <a:rPr lang="ja-JP" altLang="en-US" dirty="0"/>
              <a:t>何らかの形</a:t>
            </a:r>
            <a:r>
              <a:rPr lang="ja-JP" altLang="en-US" dirty="0" smtClean="0"/>
              <a:t>で情報を思い出す必要がある．思い出すことを，</a:t>
            </a:r>
            <a:r>
              <a:rPr lang="ja-JP" altLang="en-US" u="sng" dirty="0" smtClean="0">
                <a:solidFill>
                  <a:srgbClr val="FF0000"/>
                </a:solidFill>
              </a:rPr>
              <a:t>想起</a:t>
            </a:r>
            <a:r>
              <a:rPr lang="ja-JP" altLang="en-US" dirty="0" smtClean="0"/>
              <a:t>（</a:t>
            </a:r>
            <a:r>
              <a:rPr lang="en-US" altLang="ja-JP" dirty="0" smtClean="0"/>
              <a:t>remembering, recollection</a:t>
            </a:r>
            <a:r>
              <a:rPr lang="ja-JP" altLang="en-US" dirty="0" smtClean="0"/>
              <a:t>）あるいは</a:t>
            </a:r>
            <a:r>
              <a:rPr lang="ja-JP" altLang="en-US" u="sng" dirty="0" smtClean="0">
                <a:solidFill>
                  <a:srgbClr val="FF0000"/>
                </a:solidFill>
              </a:rPr>
              <a:t>検索</a:t>
            </a:r>
            <a:r>
              <a:rPr lang="ja-JP" altLang="en-US" dirty="0" smtClean="0"/>
              <a:t>（</a:t>
            </a:r>
            <a:r>
              <a:rPr lang="en-US" altLang="ja-JP" dirty="0" smtClean="0"/>
              <a:t>retrieval</a:t>
            </a:r>
            <a:r>
              <a:rPr lang="ja-JP" altLang="en-US" dirty="0" smtClean="0"/>
              <a:t>）と呼ぶ．</a:t>
            </a:r>
            <a:endParaRPr lang="en-US" altLang="ja-JP" dirty="0" smtClean="0"/>
          </a:p>
          <a:p>
            <a:r>
              <a:rPr kumimoji="1" lang="ja-JP" altLang="en-US" dirty="0"/>
              <a:t>想起</a:t>
            </a:r>
            <a:r>
              <a:rPr kumimoji="1" lang="ja-JP" altLang="en-US" dirty="0" smtClean="0"/>
              <a:t>され，利用可能になった情報を</a:t>
            </a:r>
            <a:r>
              <a:rPr kumimoji="1" lang="ja-JP" altLang="en-US" u="sng" dirty="0" smtClean="0">
                <a:solidFill>
                  <a:srgbClr val="FF0000"/>
                </a:solidFill>
              </a:rPr>
              <a:t>活性記憶</a:t>
            </a:r>
            <a:r>
              <a:rPr kumimoji="1" lang="ja-JP" altLang="en-US" dirty="0" smtClean="0"/>
              <a:t>（</a:t>
            </a:r>
            <a:r>
              <a:rPr kumimoji="1" lang="en-US" altLang="ja-JP" dirty="0" smtClean="0"/>
              <a:t>active memory</a:t>
            </a:r>
            <a:r>
              <a:rPr kumimoji="1" lang="ja-JP" altLang="en-US" dirty="0" smtClean="0"/>
              <a:t>）と呼ぶ．</a:t>
            </a: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extLst>
      <p:ext uri="{BB962C8B-B14F-4D97-AF65-F5344CB8AC3E}">
        <p14:creationId xmlns:p14="http://schemas.microsoft.com/office/powerpoint/2010/main" val="2951046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１．想起の形と想起の手がかり</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想起には</a:t>
            </a:r>
            <a:r>
              <a:rPr lang="ja-JP" altLang="en-US" dirty="0"/>
              <a:t>さまざまな</a:t>
            </a:r>
            <a:r>
              <a:rPr kumimoji="1" lang="ja-JP" altLang="en-US" dirty="0" smtClean="0"/>
              <a:t>形がある．</a:t>
            </a:r>
            <a:endParaRPr kumimoji="1" lang="en-US" altLang="ja-JP" dirty="0" smtClean="0"/>
          </a:p>
          <a:p>
            <a:pPr lvl="1"/>
            <a:r>
              <a:rPr kumimoji="1" lang="ja-JP" altLang="en-US" dirty="0" smtClean="0"/>
              <a:t>想起の意図の有無．無意図的想起と意図的（自発的）想起．</a:t>
            </a:r>
            <a:endParaRPr kumimoji="1" lang="en-US" altLang="ja-JP" dirty="0" smtClean="0"/>
          </a:p>
          <a:p>
            <a:pPr lvl="1"/>
            <a:r>
              <a:rPr lang="ja-JP" altLang="en-US" dirty="0"/>
              <a:t>想起していると</a:t>
            </a:r>
            <a:r>
              <a:rPr lang="ja-JP" altLang="en-US" dirty="0" smtClean="0"/>
              <a:t>いう意識の有無．想起の意識があるものを顕在記憶（</a:t>
            </a:r>
            <a:r>
              <a:rPr lang="en-US" altLang="ja-JP" dirty="0" smtClean="0"/>
              <a:t>explicit memory</a:t>
            </a:r>
            <a:r>
              <a:rPr lang="ja-JP" altLang="en-US" dirty="0" smtClean="0"/>
              <a:t>），ないものを潜在記憶（</a:t>
            </a:r>
            <a:r>
              <a:rPr lang="en-US" altLang="ja-JP" dirty="0" smtClean="0"/>
              <a:t>implicit memory</a:t>
            </a:r>
            <a:r>
              <a:rPr lang="ja-JP" altLang="en-US" dirty="0" smtClean="0"/>
              <a:t>）と呼ぶ．</a:t>
            </a: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extLst>
      <p:ext uri="{BB962C8B-B14F-4D97-AF65-F5344CB8AC3E}">
        <p14:creationId xmlns:p14="http://schemas.microsoft.com/office/powerpoint/2010/main" val="3003446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どのような形の想起であっても，想起の</a:t>
            </a:r>
            <a:r>
              <a:rPr kumimoji="1" lang="ja-JP" altLang="en-US" u="sng" dirty="0" smtClean="0">
                <a:solidFill>
                  <a:srgbClr val="FF0000"/>
                </a:solidFill>
              </a:rPr>
              <a:t>手がかり</a:t>
            </a:r>
            <a:r>
              <a:rPr kumimoji="1" lang="ja-JP" altLang="en-US" dirty="0" smtClean="0"/>
              <a:t>（</a:t>
            </a:r>
            <a:r>
              <a:rPr kumimoji="1" lang="en-US" altLang="ja-JP" dirty="0" smtClean="0"/>
              <a:t>cue</a:t>
            </a:r>
            <a:r>
              <a:rPr kumimoji="1" lang="ja-JP" altLang="en-US" dirty="0" smtClean="0"/>
              <a:t>）が必ず</a:t>
            </a:r>
            <a:r>
              <a:rPr lang="ja-JP" altLang="en-US" dirty="0" smtClean="0"/>
              <a:t>存在すると考えられている．</a:t>
            </a:r>
            <a:endParaRPr lang="en-US" altLang="ja-JP" dirty="0" smtClean="0"/>
          </a:p>
          <a:p>
            <a:pPr lvl="1"/>
            <a:r>
              <a:rPr kumimoji="1" lang="ja-JP" altLang="en-US" dirty="0"/>
              <a:t>あること</a:t>
            </a:r>
            <a:r>
              <a:rPr kumimoji="1" lang="ja-JP" altLang="en-US" dirty="0" smtClean="0"/>
              <a:t>を想起するきっかけ</a:t>
            </a:r>
            <a:endParaRPr kumimoji="1" lang="en-US" altLang="ja-JP" dirty="0" smtClean="0"/>
          </a:p>
          <a:p>
            <a:r>
              <a:rPr lang="ja-JP" altLang="en-US" dirty="0"/>
              <a:t>手がかりが与えられた</a:t>
            </a:r>
            <a:r>
              <a:rPr lang="ja-JP" altLang="en-US" dirty="0" smtClean="0"/>
              <a:t>とき</a:t>
            </a:r>
            <a:r>
              <a:rPr lang="ja-JP" altLang="en-US" dirty="0"/>
              <a:t>，</a:t>
            </a:r>
            <a:r>
              <a:rPr lang="ja-JP" altLang="en-US" dirty="0" smtClean="0"/>
              <a:t>どのようなメカニズムで想起がなされるのか？</a:t>
            </a:r>
            <a:endParaRPr lang="en-US" altLang="ja-JP" dirty="0" smtClean="0"/>
          </a:p>
          <a:p>
            <a:pPr lvl="1"/>
            <a:r>
              <a:rPr kumimoji="1" lang="ja-JP" altLang="en-US" dirty="0" smtClean="0"/>
              <a:t>連合</a:t>
            </a:r>
            <a:endParaRPr kumimoji="1" lang="en-US" altLang="ja-JP" dirty="0" smtClean="0"/>
          </a:p>
          <a:p>
            <a:pPr lvl="1"/>
            <a:r>
              <a:rPr lang="ja-JP" altLang="en-US" dirty="0" smtClean="0"/>
              <a:t>構成的活動</a:t>
            </a:r>
            <a:endParaRPr lang="en-US" altLang="ja-JP" dirty="0" smtClean="0"/>
          </a:p>
          <a:p>
            <a:pPr lvl="1"/>
            <a:r>
              <a:rPr kumimoji="1" lang="ja-JP" altLang="en-US" dirty="0"/>
              <a:t>問題解決</a:t>
            </a:r>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extLst>
      <p:ext uri="{BB962C8B-B14F-4D97-AF65-F5344CB8AC3E}">
        <p14:creationId xmlns:p14="http://schemas.microsoft.com/office/powerpoint/2010/main" val="974152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２．連合による説明</a:t>
            </a:r>
            <a:endParaRPr kumimoji="1" lang="ja-JP" altLang="en-US" dirty="0"/>
          </a:p>
        </p:txBody>
      </p:sp>
      <p:sp>
        <p:nvSpPr>
          <p:cNvPr id="3" name="コンテンツ プレースホルダー 2"/>
          <p:cNvSpPr>
            <a:spLocks noGrp="1"/>
          </p:cNvSpPr>
          <p:nvPr>
            <p:ph idx="1"/>
          </p:nvPr>
        </p:nvSpPr>
        <p:spPr/>
        <p:txBody>
          <a:bodyPr/>
          <a:lstStyle/>
          <a:p>
            <a:r>
              <a:rPr kumimoji="1" lang="ja-JP" altLang="en-US" u="sng" dirty="0" smtClean="0">
                <a:solidFill>
                  <a:srgbClr val="FF0000"/>
                </a:solidFill>
              </a:rPr>
              <a:t>連合</a:t>
            </a:r>
            <a:r>
              <a:rPr kumimoji="1" lang="ja-JP" altLang="en-US" dirty="0" smtClean="0"/>
              <a:t>（</a:t>
            </a:r>
            <a:r>
              <a:rPr kumimoji="1" lang="en-US" altLang="ja-JP" dirty="0" smtClean="0"/>
              <a:t>association</a:t>
            </a:r>
            <a:r>
              <a:rPr kumimoji="1" lang="ja-JP" altLang="en-US" dirty="0" smtClean="0"/>
              <a:t>）：経験によって事象間にできる結合のこと．</a:t>
            </a:r>
            <a:endParaRPr kumimoji="1" lang="en-US" altLang="ja-JP" dirty="0" smtClean="0"/>
          </a:p>
          <a:p>
            <a:r>
              <a:rPr lang="ja-JP" altLang="en-US" dirty="0" smtClean="0"/>
              <a:t>記憶されている情報では，いくつかの要素間に連合が形成されていると考えられる．</a:t>
            </a:r>
            <a:endParaRPr lang="en-US" altLang="ja-JP" dirty="0" smtClean="0"/>
          </a:p>
          <a:p>
            <a:pPr lvl="1"/>
            <a:r>
              <a:rPr kumimoji="1" lang="ja-JP" altLang="en-US" u="sng" dirty="0">
                <a:solidFill>
                  <a:srgbClr val="FF0000"/>
                </a:solidFill>
              </a:rPr>
              <a:t>対連合</a:t>
            </a:r>
            <a:r>
              <a:rPr kumimoji="1" lang="ja-JP" altLang="en-US" u="sng" dirty="0" smtClean="0">
                <a:solidFill>
                  <a:srgbClr val="FF0000"/>
                </a:solidFill>
              </a:rPr>
              <a:t>学習</a:t>
            </a:r>
            <a:r>
              <a:rPr kumimoji="1" lang="ja-JP" altLang="en-US" dirty="0" smtClean="0"/>
              <a:t>：ペアにされた材料を記憶する．ペアの一方が手がかりとして与えられ，もう一方を想起することが求められる</a:t>
            </a:r>
            <a:r>
              <a:rPr lang="ja-JP" altLang="en-US" dirty="0" smtClean="0"/>
              <a:t>．</a:t>
            </a:r>
            <a:endParaRPr lang="en-US" altLang="ja-JP" dirty="0" smtClean="0"/>
          </a:p>
          <a:p>
            <a:pPr lvl="1"/>
            <a:r>
              <a:rPr kumimoji="1" lang="ja-JP" altLang="en-US" dirty="0" smtClean="0"/>
              <a:t>より複雑で有意味な記憶も，連合を形成していると考えられる（図</a:t>
            </a:r>
            <a:r>
              <a:rPr kumimoji="1" lang="en-US" altLang="ja-JP" dirty="0" smtClean="0"/>
              <a:t>4-1</a:t>
            </a:r>
            <a:r>
              <a:rPr kumimoji="1" lang="ja-JP" altLang="en-US" dirty="0" smtClean="0"/>
              <a:t>参照）．</a:t>
            </a: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extLst>
      <p:ext uri="{BB962C8B-B14F-4D97-AF65-F5344CB8AC3E}">
        <p14:creationId xmlns:p14="http://schemas.microsoft.com/office/powerpoint/2010/main" val="1576391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長期記憶は，非常に多くの要素間に連合が形成された，知識のネットワークである．</a:t>
            </a:r>
            <a:endParaRPr kumimoji="1" lang="en-US" altLang="ja-JP" dirty="0" smtClean="0"/>
          </a:p>
          <a:p>
            <a:r>
              <a:rPr kumimoji="1" lang="ja-JP" altLang="en-US" dirty="0" smtClean="0"/>
              <a:t>連合を介した想起のプロセス</a:t>
            </a:r>
            <a:endParaRPr kumimoji="1" lang="en-US" altLang="ja-JP" dirty="0" smtClean="0"/>
          </a:p>
          <a:p>
            <a:pPr lvl="1"/>
            <a:r>
              <a:rPr lang="ja-JP" altLang="en-US" dirty="0" smtClean="0"/>
              <a:t>手がかりが与えられる．</a:t>
            </a:r>
            <a:endParaRPr lang="en-US" altLang="ja-JP" dirty="0" smtClean="0"/>
          </a:p>
          <a:p>
            <a:pPr lvl="1"/>
            <a:r>
              <a:rPr lang="ja-JP" altLang="en-US" dirty="0" smtClean="0"/>
              <a:t>記憶された情報の中で手がかりに対応する要素が活性化する．</a:t>
            </a:r>
            <a:endParaRPr lang="en-US" altLang="ja-JP" dirty="0" smtClean="0"/>
          </a:p>
          <a:p>
            <a:pPr lvl="1"/>
            <a:r>
              <a:rPr lang="ja-JP" altLang="en-US" dirty="0"/>
              <a:t>その要素</a:t>
            </a:r>
            <a:r>
              <a:rPr lang="ja-JP" altLang="en-US" dirty="0" smtClean="0"/>
              <a:t>との連合（リンク）を介して，他の要素が活性化し，活性化した情報が想起される．</a:t>
            </a:r>
            <a:endParaRPr lang="en-US" altLang="ja-JP" dirty="0" smtClean="0"/>
          </a:p>
          <a:p>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extLst>
      <p:ext uri="{BB962C8B-B14F-4D97-AF65-F5344CB8AC3E}">
        <p14:creationId xmlns:p14="http://schemas.microsoft.com/office/powerpoint/2010/main" val="1252822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３．構成的活動としての想起</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連合による想起の考えでは，想起される情報は記憶されている事柄の一部．</a:t>
            </a:r>
            <a:endParaRPr kumimoji="1" lang="en-US" altLang="ja-JP" dirty="0" smtClean="0"/>
          </a:p>
          <a:p>
            <a:pPr lvl="1"/>
            <a:r>
              <a:rPr lang="ja-JP" altLang="en-US" dirty="0"/>
              <a:t>しまって</a:t>
            </a:r>
            <a:r>
              <a:rPr lang="ja-JP" altLang="en-US" dirty="0" smtClean="0"/>
              <a:t>あった</a:t>
            </a:r>
            <a:r>
              <a:rPr lang="ja-JP" altLang="en-US" dirty="0"/>
              <a:t>情報が</a:t>
            </a:r>
            <a:r>
              <a:rPr lang="ja-JP" altLang="en-US" dirty="0" smtClean="0"/>
              <a:t>取り出される．データベースの検索と同じ．</a:t>
            </a:r>
            <a:endParaRPr lang="en-US" altLang="ja-JP" dirty="0" smtClean="0"/>
          </a:p>
          <a:p>
            <a:r>
              <a:rPr lang="ja-JP" altLang="en-US" dirty="0" smtClean="0"/>
              <a:t>この考え方に反対する立場もある．</a:t>
            </a:r>
            <a:endParaRPr lang="en-US" altLang="ja-JP" dirty="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extLst>
      <p:ext uri="{BB962C8B-B14F-4D97-AF65-F5344CB8AC3E}">
        <p14:creationId xmlns:p14="http://schemas.microsoft.com/office/powerpoint/2010/main" val="3217420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タルビング（</a:t>
            </a:r>
            <a:r>
              <a:rPr kumimoji="1" lang="en-US" altLang="ja-JP" dirty="0" err="1" smtClean="0"/>
              <a:t>Tulving</a:t>
            </a:r>
            <a:r>
              <a:rPr kumimoji="1" lang="en-US" altLang="ja-JP" dirty="0" smtClean="0"/>
              <a:t>, E.</a:t>
            </a:r>
            <a:r>
              <a:rPr kumimoji="1" lang="ja-JP" altLang="en-US" dirty="0" smtClean="0"/>
              <a:t>）の反対意見</a:t>
            </a:r>
            <a:endParaRPr kumimoji="1" lang="en-US" altLang="ja-JP" dirty="0" smtClean="0"/>
          </a:p>
          <a:p>
            <a:pPr lvl="1"/>
            <a:r>
              <a:rPr lang="ja-JP" altLang="en-US" dirty="0"/>
              <a:t>連合</a:t>
            </a:r>
            <a:r>
              <a:rPr lang="ja-JP" altLang="en-US" dirty="0" smtClean="0"/>
              <a:t>は，自分が記憶していたものを想起したのだという，われわれの信念を説明できない．この主観的な確信はどこから来るのか？</a:t>
            </a:r>
            <a:endParaRPr lang="en-US" altLang="ja-JP" dirty="0" smtClean="0"/>
          </a:p>
          <a:p>
            <a:pPr lvl="1"/>
            <a:r>
              <a:rPr kumimoji="1" lang="ja-JP" altLang="en-US" u="sng" dirty="0" smtClean="0">
                <a:solidFill>
                  <a:srgbClr val="FF0000"/>
                </a:solidFill>
              </a:rPr>
              <a:t>構成的想起</a:t>
            </a:r>
            <a:r>
              <a:rPr kumimoji="1" lang="ja-JP" altLang="en-US" dirty="0" smtClean="0"/>
              <a:t>：想起</a:t>
            </a:r>
            <a:r>
              <a:rPr kumimoji="1" lang="ja-JP" altLang="en-US" dirty="0"/>
              <a:t>と</a:t>
            </a:r>
            <a:r>
              <a:rPr kumimoji="1" lang="ja-JP" altLang="en-US" dirty="0" smtClean="0"/>
              <a:t>は，記憶の一部分を再現することではなく，手がかりと記憶情報とを材料として，新たな情報を構成的に作り出す活動である．</a:t>
            </a:r>
            <a:endParaRPr kumimoji="1" lang="en-US" altLang="ja-JP" dirty="0" smtClean="0"/>
          </a:p>
          <a:p>
            <a:pPr lvl="1"/>
            <a:r>
              <a:rPr kumimoji="1" lang="ja-JP" altLang="en-US" dirty="0" smtClean="0"/>
              <a:t>こうした構成的活動により，われわれはある事柄を覚えていたという信念を持つことができる．</a:t>
            </a: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extLst>
      <p:ext uri="{BB962C8B-B14F-4D97-AF65-F5344CB8AC3E}">
        <p14:creationId xmlns:p14="http://schemas.microsoft.com/office/powerpoint/2010/main" val="9172868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TotalTime>
  <Words>711</Words>
  <Application>Microsoft Office PowerPoint</Application>
  <PresentationFormat>画面に合わせる (4:3)</PresentationFormat>
  <Paragraphs>59</Paragraphs>
  <Slides>11</Slides>
  <Notes>0</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第４章 想起のメカニズム</vt:lpstr>
      <vt:lpstr>この章で学習すること</vt:lpstr>
      <vt:lpstr>PowerPoint プレゼンテーション</vt:lpstr>
      <vt:lpstr>１．想起の形と想起の手がかり</vt:lpstr>
      <vt:lpstr>PowerPoint プレゼンテーション</vt:lpstr>
      <vt:lpstr>２．連合による説明</vt:lpstr>
      <vt:lpstr>PowerPoint プレゼンテーション</vt:lpstr>
      <vt:lpstr>３．構成的活動としての想起</vt:lpstr>
      <vt:lpstr>PowerPoint プレゼンテーション</vt:lpstr>
      <vt:lpstr>PowerPoint プレゼンテーション</vt:lpstr>
      <vt:lpstr>４．問題解決としての想起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第４章 想起のメカニズム</dc:title>
  <dc:creator>Atsushi</dc:creator>
  <cp:lastModifiedBy>Atsushi</cp:lastModifiedBy>
  <cp:revision>13</cp:revision>
  <dcterms:created xsi:type="dcterms:W3CDTF">2011-09-06T04:00:13Z</dcterms:created>
  <dcterms:modified xsi:type="dcterms:W3CDTF">2013-08-27T01:33:56Z</dcterms:modified>
</cp:coreProperties>
</file>