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59" r:id="rId6"/>
    <p:sldId id="260" r:id="rId7"/>
    <p:sldId id="277" r:id="rId8"/>
    <p:sldId id="278" r:id="rId9"/>
    <p:sldId id="279" r:id="rId10"/>
    <p:sldId id="261" r:id="rId11"/>
    <p:sldId id="262" r:id="rId12"/>
    <p:sldId id="263" r:id="rId13"/>
    <p:sldId id="264" r:id="rId14"/>
    <p:sldId id="265" r:id="rId15"/>
    <p:sldId id="266" r:id="rId16"/>
    <p:sldId id="267" r:id="rId17"/>
    <p:sldId id="269" r:id="rId18"/>
    <p:sldId id="270" r:id="rId19"/>
    <p:sldId id="271" r:id="rId20"/>
    <p:sldId id="272" r:id="rId21"/>
    <p:sldId id="273" r:id="rId22"/>
    <p:sldId id="274" r:id="rId23"/>
    <p:sldId id="275" r:id="rId24"/>
    <p:sldId id="276"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884"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1C7A5384-039B-4BB5-BFFD-B8E2CDF3D89B}" type="datetimeFigureOut">
              <a:rPr kumimoji="1" lang="ja-JP" altLang="en-US" smtClean="0"/>
              <a:pPr/>
              <a:t>2021/4/18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5FCEFAF-9EDA-4568-9CFD-82FBDFE9878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C7A5384-039B-4BB5-BFFD-B8E2CDF3D89B}" type="datetimeFigureOut">
              <a:rPr kumimoji="1" lang="ja-JP" altLang="en-US" smtClean="0"/>
              <a:pPr/>
              <a:t>2021/4/18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5FCEFAF-9EDA-4568-9CFD-82FBDFE9878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C7A5384-039B-4BB5-BFFD-B8E2CDF3D89B}" type="datetimeFigureOut">
              <a:rPr kumimoji="1" lang="ja-JP" altLang="en-US" smtClean="0"/>
              <a:pPr/>
              <a:t>2021/4/18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5FCEFAF-9EDA-4568-9CFD-82FBDFE9878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C7A5384-039B-4BB5-BFFD-B8E2CDF3D89B}" type="datetimeFigureOut">
              <a:rPr kumimoji="1" lang="ja-JP" altLang="en-US" smtClean="0"/>
              <a:pPr/>
              <a:t>2021/4/18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5FCEFAF-9EDA-4568-9CFD-82FBDFE9878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1C7A5384-039B-4BB5-BFFD-B8E2CDF3D89B}" type="datetimeFigureOut">
              <a:rPr kumimoji="1" lang="ja-JP" altLang="en-US" smtClean="0"/>
              <a:pPr/>
              <a:t>2021/4/18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5FCEFAF-9EDA-4568-9CFD-82FBDFE9878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1C7A5384-039B-4BB5-BFFD-B8E2CDF3D89B}" type="datetimeFigureOut">
              <a:rPr kumimoji="1" lang="ja-JP" altLang="en-US" smtClean="0"/>
              <a:pPr/>
              <a:t>2021/4/18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5FCEFAF-9EDA-4568-9CFD-82FBDFE9878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C7A5384-039B-4BB5-BFFD-B8E2CDF3D89B}" type="datetimeFigureOut">
              <a:rPr kumimoji="1" lang="ja-JP" altLang="en-US" smtClean="0"/>
              <a:pPr/>
              <a:t>2021/4/18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05FCEFAF-9EDA-4568-9CFD-82FBDFE9878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1C7A5384-039B-4BB5-BFFD-B8E2CDF3D89B}" type="datetimeFigureOut">
              <a:rPr kumimoji="1" lang="ja-JP" altLang="en-US" smtClean="0"/>
              <a:pPr/>
              <a:t>2021/4/18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05FCEFAF-9EDA-4568-9CFD-82FBDFE9878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C7A5384-039B-4BB5-BFFD-B8E2CDF3D89B}" type="datetimeFigureOut">
              <a:rPr kumimoji="1" lang="ja-JP" altLang="en-US" smtClean="0"/>
              <a:pPr/>
              <a:t>2021/4/18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05FCEFAF-9EDA-4568-9CFD-82FBDFE9878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C7A5384-039B-4BB5-BFFD-B8E2CDF3D89B}" type="datetimeFigureOut">
              <a:rPr kumimoji="1" lang="ja-JP" altLang="en-US" smtClean="0"/>
              <a:pPr/>
              <a:t>2021/4/18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5FCEFAF-9EDA-4568-9CFD-82FBDFE9878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C7A5384-039B-4BB5-BFFD-B8E2CDF3D89B}" type="datetimeFigureOut">
              <a:rPr kumimoji="1" lang="ja-JP" altLang="en-US" smtClean="0"/>
              <a:pPr/>
              <a:t>2021/4/18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5FCEFAF-9EDA-4568-9CFD-82FBDFE98788}"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7A5384-039B-4BB5-BFFD-B8E2CDF3D89B}" type="datetimeFigureOut">
              <a:rPr kumimoji="1" lang="ja-JP" altLang="en-US" smtClean="0"/>
              <a:pPr/>
              <a:t>2021/4/18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FCEFAF-9EDA-4568-9CFD-82FBDFE9878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a:t>第３章：</a:t>
            </a:r>
            <a:r>
              <a:rPr lang="ja-JP" altLang="en-US" dirty="0"/>
              <a:t>記憶の貯蔵庫モデルと処理水準アプローチ</a:t>
            </a:r>
            <a:endParaRPr kumimoji="1" lang="ja-JP" altLang="en-US" dirty="0"/>
          </a:p>
        </p:txBody>
      </p:sp>
      <p:sp>
        <p:nvSpPr>
          <p:cNvPr id="3" name="サブタイトル 2"/>
          <p:cNvSpPr>
            <a:spLocks noGrp="1"/>
          </p:cNvSpPr>
          <p:nvPr>
            <p:ph type="subTitle" idx="1"/>
          </p:nvPr>
        </p:nvSpPr>
        <p:spPr/>
        <p:txBody>
          <a:bodyPr>
            <a:normAutofit fontScale="85000" lnSpcReduction="20000"/>
          </a:bodyPr>
          <a:lstStyle/>
          <a:p>
            <a:r>
              <a:rPr lang="ja-JP" altLang="en-US" dirty="0"/>
              <a:t>執筆者：市川 伸一</a:t>
            </a:r>
            <a:endParaRPr lang="en-US" altLang="ja-JP" dirty="0"/>
          </a:p>
          <a:p>
            <a:r>
              <a:rPr lang="ja-JP" altLang="en-US" dirty="0"/>
              <a:t>授業者：寺尾 敦</a:t>
            </a:r>
            <a:endParaRPr lang="en-US" altLang="ja-JP" dirty="0"/>
          </a:p>
          <a:p>
            <a:r>
              <a:rPr lang="en-US" altLang="ja-JP" dirty="0" err="1"/>
              <a:t>atsushi</a:t>
            </a:r>
            <a:r>
              <a:rPr lang="en-US" altLang="ja-JP" dirty="0"/>
              <a:t> [at] si.aoyama.ac.jp</a:t>
            </a:r>
          </a:p>
          <a:p>
            <a:r>
              <a:rPr lang="en-US" altLang="ja-JP" dirty="0"/>
              <a:t>Twitter: @</a:t>
            </a:r>
            <a:r>
              <a:rPr lang="en-US" altLang="ja-JP" dirty="0" err="1"/>
              <a:t>aterao</a:t>
            </a:r>
            <a:endParaRPr kumimoji="1" lang="ja-JP" altLang="en-US" dirty="0"/>
          </a:p>
        </p:txBody>
      </p:sp>
      <p:sp>
        <p:nvSpPr>
          <p:cNvPr id="5" name="テキスト ボックス 4"/>
          <p:cNvSpPr txBox="1"/>
          <p:nvPr/>
        </p:nvSpPr>
        <p:spPr>
          <a:xfrm>
            <a:off x="428596" y="714356"/>
            <a:ext cx="6476453" cy="369332"/>
          </a:xfrm>
          <a:prstGeom prst="rect">
            <a:avLst/>
          </a:prstGeom>
          <a:noFill/>
        </p:spPr>
        <p:txBody>
          <a:bodyPr wrap="none" rtlCol="0">
            <a:spAutoFit/>
          </a:bodyPr>
          <a:lstStyle/>
          <a:p>
            <a:r>
              <a:rPr kumimoji="1" lang="ja-JP" altLang="en-US" dirty="0"/>
              <a:t>市川伸一・伊東祐司（編）</a:t>
            </a:r>
            <a:r>
              <a:rPr kumimoji="1" lang="en-US" altLang="ja-JP" dirty="0"/>
              <a:t>『</a:t>
            </a:r>
            <a:r>
              <a:rPr kumimoji="1" lang="ja-JP" altLang="en-US" dirty="0"/>
              <a:t>認知心理学を知る＜第３版＞</a:t>
            </a:r>
            <a:r>
              <a:rPr kumimoji="1" lang="en-US" altLang="ja-JP" dirty="0"/>
              <a:t>』</a:t>
            </a:r>
            <a:r>
              <a:rPr kumimoji="1" lang="ja-JP" altLang="en-US" dirty="0"/>
              <a:t>おうふう</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２．記憶の貯蔵庫モデル</a:t>
            </a:r>
          </a:p>
        </p:txBody>
      </p:sp>
      <p:sp>
        <p:nvSpPr>
          <p:cNvPr id="3" name="コンテンツ プレースホルダ 2"/>
          <p:cNvSpPr>
            <a:spLocks noGrp="1"/>
          </p:cNvSpPr>
          <p:nvPr>
            <p:ph idx="1"/>
          </p:nvPr>
        </p:nvSpPr>
        <p:spPr/>
        <p:txBody>
          <a:bodyPr/>
          <a:lstStyle/>
          <a:p>
            <a:r>
              <a:rPr kumimoji="1" lang="ja-JP" altLang="en-US" dirty="0"/>
              <a:t>人間の記憶過程のモデル</a:t>
            </a:r>
            <a:endParaRPr kumimoji="1" lang="en-US" altLang="ja-JP" dirty="0"/>
          </a:p>
          <a:p>
            <a:pPr lvl="1"/>
            <a:r>
              <a:rPr lang="ja-JP" altLang="en-US" dirty="0"/>
              <a:t>認知心理学での情報処理モデル</a:t>
            </a:r>
            <a:endParaRPr kumimoji="1" lang="en-US" altLang="ja-JP" dirty="0"/>
          </a:p>
          <a:p>
            <a:r>
              <a:rPr lang="ja-JP" altLang="en-US" dirty="0"/>
              <a:t>記憶の</a:t>
            </a:r>
            <a:r>
              <a:rPr lang="ja-JP" altLang="en-US" u="sng" dirty="0">
                <a:solidFill>
                  <a:srgbClr val="FF0000"/>
                </a:solidFill>
              </a:rPr>
              <a:t>貯蔵庫モデル</a:t>
            </a:r>
            <a:r>
              <a:rPr lang="ja-JP" altLang="en-US" dirty="0"/>
              <a:t>：</a:t>
            </a:r>
            <a:r>
              <a:rPr lang="ja-JP" altLang="en-US" u="sng" dirty="0"/>
              <a:t>記憶にはいくつかの段階があるとし，それぞれの段階に対応する記憶貯蔵庫を想定する</a:t>
            </a:r>
            <a:r>
              <a:rPr lang="ja-JP" altLang="en-US" dirty="0"/>
              <a:t>．</a:t>
            </a:r>
            <a:endParaRPr lang="en-US" altLang="ja-JP" dirty="0"/>
          </a:p>
          <a:p>
            <a:pPr lvl="1"/>
            <a:r>
              <a:rPr kumimoji="1" lang="ja-JP" altLang="en-US" u="sng" dirty="0">
                <a:solidFill>
                  <a:srgbClr val="FF0000"/>
                </a:solidFill>
              </a:rPr>
              <a:t>短期記憶</a:t>
            </a:r>
            <a:r>
              <a:rPr kumimoji="1" lang="ja-JP" altLang="en-US" dirty="0"/>
              <a:t>・短期記憶貯蔵庫</a:t>
            </a:r>
            <a:endParaRPr kumimoji="1" lang="en-US" altLang="ja-JP" dirty="0"/>
          </a:p>
          <a:p>
            <a:pPr lvl="1"/>
            <a:r>
              <a:rPr lang="ja-JP" altLang="en-US" u="sng" dirty="0">
                <a:solidFill>
                  <a:srgbClr val="FF0000"/>
                </a:solidFill>
              </a:rPr>
              <a:t>長期記憶</a:t>
            </a:r>
            <a:r>
              <a:rPr lang="ja-JP" altLang="en-US" dirty="0"/>
              <a:t>・長期記憶貯蔵庫</a:t>
            </a:r>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u="sng" dirty="0"/>
              <a:t>入力された情報は，最初に短期記憶貯蔵庫に入る</a:t>
            </a:r>
            <a:r>
              <a:rPr kumimoji="1" lang="ja-JP" altLang="en-US" dirty="0"/>
              <a:t>．（その前の段階に「感覚記憶」があるが，これについてはとりあげない）</a:t>
            </a:r>
            <a:endParaRPr kumimoji="1" lang="en-US" altLang="ja-JP" dirty="0"/>
          </a:p>
          <a:p>
            <a:pPr lvl="1"/>
            <a:r>
              <a:rPr lang="ja-JP" altLang="en-US" u="sng" dirty="0"/>
              <a:t>人間の意識内容に相当する</a:t>
            </a:r>
            <a:endParaRPr kumimoji="1" lang="en-US" altLang="ja-JP" u="sng" dirty="0"/>
          </a:p>
          <a:p>
            <a:pPr lvl="1"/>
            <a:r>
              <a:rPr lang="ja-JP" altLang="en-US" dirty="0"/>
              <a:t>容量が小さい（</a:t>
            </a:r>
            <a:r>
              <a:rPr lang="en-US" altLang="ja-JP" dirty="0"/>
              <a:t>7±2</a:t>
            </a:r>
            <a:r>
              <a:rPr lang="ja-JP" altLang="en-US" dirty="0"/>
              <a:t>「チャンク」）</a:t>
            </a:r>
            <a:endParaRPr lang="en-US" altLang="ja-JP" dirty="0"/>
          </a:p>
          <a:p>
            <a:pPr lvl="1"/>
            <a:r>
              <a:rPr kumimoji="1" lang="ja-JP" altLang="en-US" dirty="0"/>
              <a:t>減衰スピードがはやい</a:t>
            </a:r>
            <a:endParaRPr kumimoji="1" lang="en-US" altLang="ja-JP" dirty="0"/>
          </a:p>
          <a:p>
            <a:r>
              <a:rPr lang="ja-JP" altLang="en-US" dirty="0"/>
              <a:t>短期記憶を保持するためには，内容の反復（</a:t>
            </a:r>
            <a:r>
              <a:rPr lang="ja-JP" altLang="en-US" u="sng" dirty="0">
                <a:solidFill>
                  <a:srgbClr val="FF0000"/>
                </a:solidFill>
              </a:rPr>
              <a:t>リハーサル</a:t>
            </a:r>
            <a:r>
              <a:rPr lang="ja-JP" altLang="en-US" dirty="0"/>
              <a:t>）が必要</a:t>
            </a:r>
            <a:endParaRPr lang="en-US" altLang="ja-JP"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en-US" u="sng" dirty="0"/>
              <a:t>十分にリハーサルされた情報は，長期記憶貯蔵庫に送られる</a:t>
            </a:r>
            <a:r>
              <a:rPr lang="ja-JP" altLang="en-US" dirty="0"/>
              <a:t>．</a:t>
            </a:r>
            <a:endParaRPr lang="en-US" altLang="ja-JP" dirty="0"/>
          </a:p>
          <a:p>
            <a:pPr lvl="1"/>
            <a:r>
              <a:rPr lang="ja-JP" altLang="en-US" dirty="0"/>
              <a:t>容量が大きい</a:t>
            </a:r>
            <a:endParaRPr lang="en-US" altLang="ja-JP" dirty="0"/>
          </a:p>
          <a:p>
            <a:pPr lvl="1"/>
            <a:r>
              <a:rPr lang="ja-JP" altLang="en-US" dirty="0"/>
              <a:t>情報は恒久的に保存される</a:t>
            </a:r>
            <a:endParaRPr lang="en-US" altLang="ja-JP" dirty="0"/>
          </a:p>
          <a:p>
            <a:r>
              <a:rPr lang="ja-JP" altLang="en-US" dirty="0"/>
              <a:t>長期記憶貯蔵庫の情報は必要に応じて検索され，短期貯蔵庫に呼び戻される．これが</a:t>
            </a:r>
            <a:r>
              <a:rPr lang="ja-JP" altLang="en-US" u="sng" dirty="0">
                <a:solidFill>
                  <a:srgbClr val="FF0000"/>
                </a:solidFill>
              </a:rPr>
              <a:t>想起</a:t>
            </a:r>
            <a:r>
              <a:rPr lang="ja-JP" altLang="en-US" dirty="0"/>
              <a:t>である（テキスト第４章）．</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a:t>貯蔵庫モデルを支持する実験的証拠として，</a:t>
            </a:r>
            <a:r>
              <a:rPr kumimoji="1" lang="ja-JP" altLang="en-US" u="sng" dirty="0">
                <a:solidFill>
                  <a:srgbClr val="FF0000"/>
                </a:solidFill>
              </a:rPr>
              <a:t>自由再生</a:t>
            </a:r>
            <a:r>
              <a:rPr kumimoji="1" lang="ja-JP" altLang="en-US" dirty="0"/>
              <a:t>の実験における</a:t>
            </a:r>
            <a:r>
              <a:rPr kumimoji="1" lang="ja-JP" altLang="en-US" u="sng" dirty="0">
                <a:solidFill>
                  <a:srgbClr val="FF0000"/>
                </a:solidFill>
              </a:rPr>
              <a:t>系列位置効果</a:t>
            </a:r>
            <a:r>
              <a:rPr kumimoji="1" lang="ja-JP" altLang="en-US" dirty="0"/>
              <a:t>がある．</a:t>
            </a:r>
            <a:endParaRPr kumimoji="1" lang="en-US" altLang="ja-JP" dirty="0"/>
          </a:p>
          <a:p>
            <a:pPr lvl="1"/>
            <a:r>
              <a:rPr lang="ja-JP" altLang="en-US" dirty="0"/>
              <a:t>自由再生：覚えるように指示され，呈示された記憶材料を，任意の順序で再生する．</a:t>
            </a:r>
            <a:endParaRPr lang="en-US" altLang="ja-JP" dirty="0"/>
          </a:p>
          <a:p>
            <a:pPr lvl="1"/>
            <a:r>
              <a:rPr kumimoji="1" lang="ja-JP" altLang="en-US" dirty="0"/>
              <a:t>系列位置効果：特定の刺激の再生成績が，提示された刺激リストでの，その刺激の位置に依存する．</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en-US" dirty="0"/>
              <a:t>系列位置効果（図</a:t>
            </a:r>
            <a:r>
              <a:rPr lang="en-US" altLang="ja-JP" dirty="0"/>
              <a:t>3-2</a:t>
            </a:r>
            <a:r>
              <a:rPr lang="ja-JP" altLang="en-US" dirty="0"/>
              <a:t>）</a:t>
            </a:r>
            <a:endParaRPr lang="en-US" altLang="ja-JP" dirty="0"/>
          </a:p>
          <a:p>
            <a:pPr lvl="1"/>
            <a:r>
              <a:rPr kumimoji="1" lang="ja-JP" altLang="en-US" u="sng" dirty="0">
                <a:solidFill>
                  <a:srgbClr val="FF0000"/>
                </a:solidFill>
              </a:rPr>
              <a:t>初頭効果</a:t>
            </a:r>
            <a:r>
              <a:rPr kumimoji="1" lang="ja-JP" altLang="en-US" dirty="0"/>
              <a:t>：はじめの方に提示された項目（例：単語）は再生率が高い</a:t>
            </a:r>
            <a:endParaRPr kumimoji="1" lang="en-US" altLang="ja-JP" dirty="0"/>
          </a:p>
          <a:p>
            <a:pPr lvl="1"/>
            <a:r>
              <a:rPr lang="ja-JP" altLang="en-US" u="sng" dirty="0">
                <a:solidFill>
                  <a:srgbClr val="FF0000"/>
                </a:solidFill>
              </a:rPr>
              <a:t>新近効果</a:t>
            </a:r>
            <a:r>
              <a:rPr lang="ja-JP" altLang="en-US" dirty="0"/>
              <a:t>：最後の方に提示された項目は再生率が高い</a:t>
            </a:r>
            <a:endParaRPr kumimoji="1" lang="en-US" altLang="ja-JP" dirty="0"/>
          </a:p>
          <a:p>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a:t>項目リストの提示が終わってから，再生を求めるまでの間に３０秒ほどの時間をおき，項目のリハーサルができないように別の課題を行わせる．</a:t>
            </a:r>
            <a:endParaRPr kumimoji="1" lang="en-US" altLang="ja-JP" dirty="0"/>
          </a:p>
          <a:p>
            <a:r>
              <a:rPr lang="ja-JP" altLang="en-US" dirty="0"/>
              <a:t>このように</a:t>
            </a:r>
            <a:r>
              <a:rPr lang="ja-JP" altLang="en-US" u="sng" dirty="0"/>
              <a:t>再生を遅らせると，初頭効果は残るが，新近効果は消失する</a:t>
            </a:r>
            <a:r>
              <a:rPr lang="ja-JP" altLang="en-US" dirty="0"/>
              <a:t>．</a:t>
            </a:r>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fontScale="92500"/>
          </a:bodyPr>
          <a:lstStyle/>
          <a:p>
            <a:r>
              <a:rPr lang="ja-JP" altLang="en-US" u="sng" dirty="0"/>
              <a:t>初頭効果は長期記憶に対応する</a:t>
            </a:r>
            <a:r>
              <a:rPr lang="ja-JP" altLang="en-US" dirty="0"/>
              <a:t>．リストのはじめの方の項目は，空の短期貯蔵庫に入ってくるので，リハーサルの回数が多くなる（図</a:t>
            </a:r>
            <a:r>
              <a:rPr lang="en-US" altLang="ja-JP" dirty="0"/>
              <a:t>3-2</a:t>
            </a:r>
            <a:r>
              <a:rPr lang="ja-JP" altLang="en-US" dirty="0"/>
              <a:t>）．その結果，長期貯蔵庫に転送されやすい．</a:t>
            </a:r>
            <a:endParaRPr lang="en-US" altLang="ja-JP" dirty="0"/>
          </a:p>
          <a:p>
            <a:r>
              <a:rPr kumimoji="1" lang="ja-JP" altLang="en-US" u="sng" dirty="0"/>
              <a:t>新近効果は，短期記憶に対応する</a:t>
            </a:r>
            <a:r>
              <a:rPr kumimoji="1" lang="ja-JP" altLang="en-US" dirty="0"/>
              <a:t>．リストを提示さ</a:t>
            </a:r>
            <a:r>
              <a:rPr lang="ja-JP" altLang="en-US" dirty="0"/>
              <a:t>れた直後ならば，提示されたばかりの項目は短期記憶貯蔵庫に残っている．リハーサルをすることなく時間が経過すると，消失してしまう．</a:t>
            </a:r>
            <a:endParaRPr kumimoji="1" lang="ja-JP"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３．処理水準アプローチ</a:t>
            </a:r>
          </a:p>
        </p:txBody>
      </p:sp>
      <p:sp>
        <p:nvSpPr>
          <p:cNvPr id="3" name="コンテンツ プレースホルダー 2"/>
          <p:cNvSpPr>
            <a:spLocks noGrp="1"/>
          </p:cNvSpPr>
          <p:nvPr>
            <p:ph idx="1"/>
          </p:nvPr>
        </p:nvSpPr>
        <p:spPr/>
        <p:txBody>
          <a:bodyPr/>
          <a:lstStyle/>
          <a:p>
            <a:r>
              <a:rPr lang="ja-JP" altLang="en-US" dirty="0"/>
              <a:t>クレイク（</a:t>
            </a:r>
            <a:r>
              <a:rPr lang="en-US" altLang="ja-JP" dirty="0" err="1"/>
              <a:t>Craik</a:t>
            </a:r>
            <a:r>
              <a:rPr lang="ja-JP" altLang="en-US" dirty="0"/>
              <a:t>）とロックハート（</a:t>
            </a:r>
            <a:r>
              <a:rPr lang="en-US" altLang="ja-JP" dirty="0"/>
              <a:t>Lockhart</a:t>
            </a:r>
            <a:r>
              <a:rPr lang="ja-JP" altLang="en-US" dirty="0"/>
              <a:t>）による，貯蔵庫モデルへの批判．</a:t>
            </a:r>
            <a:endParaRPr lang="en-US" altLang="ja-JP" dirty="0"/>
          </a:p>
          <a:p>
            <a:pPr lvl="1"/>
            <a:r>
              <a:rPr kumimoji="1" lang="ja-JP" altLang="en-US" dirty="0"/>
              <a:t>短期記憶と長期記憶の区別があいまい．</a:t>
            </a:r>
            <a:endParaRPr kumimoji="1" lang="en-US" altLang="ja-JP" dirty="0"/>
          </a:p>
          <a:p>
            <a:pPr lvl="1"/>
            <a:r>
              <a:rPr lang="ja-JP" altLang="en-US" dirty="0"/>
              <a:t>リハーサルは，安定した記憶の形成を保証しない．</a:t>
            </a:r>
            <a:endParaRPr kumimoji="1" lang="ja-JP" altLang="en-US" dirty="0"/>
          </a:p>
        </p:txBody>
      </p:sp>
    </p:spTree>
    <p:extLst>
      <p:ext uri="{BB962C8B-B14F-4D97-AF65-F5344CB8AC3E}">
        <p14:creationId xmlns:p14="http://schemas.microsoft.com/office/powerpoint/2010/main" val="19186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a:t>リハーサルの回数と記憶成績とが関連しないという実験的証拠も提出された（</a:t>
            </a:r>
            <a:r>
              <a:rPr kumimoji="1" lang="en-US" altLang="ja-JP" dirty="0" err="1"/>
              <a:t>Craik</a:t>
            </a:r>
            <a:r>
              <a:rPr kumimoji="1" lang="en-US" altLang="ja-JP" dirty="0"/>
              <a:t> &amp; Watkins, 1973</a:t>
            </a:r>
            <a:r>
              <a:rPr kumimoji="1" lang="ja-JP" altLang="en-US" dirty="0" err="1"/>
              <a:t>．</a:t>
            </a:r>
            <a:r>
              <a:rPr kumimoji="1" lang="ja-JP" altLang="en-US" dirty="0"/>
              <a:t>テキスト </a:t>
            </a:r>
            <a:r>
              <a:rPr kumimoji="1" lang="en-US" altLang="ja-JP" dirty="0"/>
              <a:t>p.41 </a:t>
            </a:r>
            <a:r>
              <a:rPr kumimoji="1" lang="ja-JP" altLang="en-US" dirty="0"/>
              <a:t>参照）．</a:t>
            </a:r>
            <a:endParaRPr kumimoji="1" lang="en-US" altLang="ja-JP" dirty="0"/>
          </a:p>
          <a:p>
            <a:pPr lvl="1"/>
            <a:r>
              <a:rPr lang="ja-JP" altLang="en-US" dirty="0"/>
              <a:t>単語をひとつずつ呈示する</a:t>
            </a:r>
            <a:endParaRPr lang="en-US" altLang="ja-JP" dirty="0"/>
          </a:p>
          <a:p>
            <a:pPr lvl="1"/>
            <a:r>
              <a:rPr kumimoji="1" lang="ja-JP" altLang="en-US" dirty="0"/>
              <a:t>あらかじめ指定された文字（たとえば，</a:t>
            </a:r>
            <a:r>
              <a:rPr kumimoji="1" lang="en-US" altLang="ja-JP" dirty="0"/>
              <a:t>G</a:t>
            </a:r>
            <a:r>
              <a:rPr kumimoji="1" lang="ja-JP" altLang="en-US" dirty="0"/>
              <a:t>）で始まる単語で，最後</a:t>
            </a:r>
            <a:r>
              <a:rPr lang="ja-JP" altLang="en-US" dirty="0"/>
              <a:t>に呈示</a:t>
            </a:r>
            <a:r>
              <a:rPr kumimoji="1" lang="ja-JP" altLang="en-US" dirty="0"/>
              <a:t>されたものを覚えておく．</a:t>
            </a:r>
            <a:r>
              <a:rPr lang="ja-JP" altLang="en-US" dirty="0"/>
              <a:t>これにより，短期記憶での維持期間（リハーサル可能な時間）を制御．</a:t>
            </a:r>
            <a:endParaRPr lang="en-US" altLang="ja-JP" dirty="0"/>
          </a:p>
          <a:p>
            <a:pPr lvl="1"/>
            <a:r>
              <a:rPr kumimoji="1" lang="ja-JP" altLang="en-US" dirty="0"/>
              <a:t>維持時間と再生率は無関係だった．</a:t>
            </a:r>
          </a:p>
        </p:txBody>
      </p:sp>
    </p:spTree>
    <p:extLst>
      <p:ext uri="{BB962C8B-B14F-4D97-AF65-F5344CB8AC3E}">
        <p14:creationId xmlns:p14="http://schemas.microsoft.com/office/powerpoint/2010/main" val="3040739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処理水準アプローチの主張</a:t>
            </a:r>
          </a:p>
        </p:txBody>
      </p:sp>
      <p:sp>
        <p:nvSpPr>
          <p:cNvPr id="3" name="コンテンツ プレースホルダー 2"/>
          <p:cNvSpPr>
            <a:spLocks noGrp="1"/>
          </p:cNvSpPr>
          <p:nvPr>
            <p:ph idx="1"/>
          </p:nvPr>
        </p:nvSpPr>
        <p:spPr/>
        <p:txBody>
          <a:bodyPr/>
          <a:lstStyle/>
          <a:p>
            <a:r>
              <a:rPr kumimoji="1" lang="ja-JP" altLang="en-US" u="sng" dirty="0"/>
              <a:t>人間の情報処理には連続的な水準がある</a:t>
            </a:r>
            <a:r>
              <a:rPr kumimoji="1" lang="ja-JP" altLang="en-US" dirty="0"/>
              <a:t>．</a:t>
            </a:r>
            <a:endParaRPr kumimoji="1" lang="en-US" altLang="ja-JP" dirty="0"/>
          </a:p>
          <a:p>
            <a:pPr lvl="1"/>
            <a:r>
              <a:rPr lang="ja-JP" altLang="en-US" dirty="0"/>
              <a:t>刺激の物理的特性の処理</a:t>
            </a:r>
            <a:endParaRPr lang="en-US" altLang="ja-JP" dirty="0"/>
          </a:p>
          <a:p>
            <a:pPr lvl="1"/>
            <a:r>
              <a:rPr kumimoji="1" lang="ja-JP" altLang="en-US" dirty="0"/>
              <a:t>言語的・音韻的処理</a:t>
            </a:r>
            <a:endParaRPr kumimoji="1" lang="en-US" altLang="ja-JP" dirty="0"/>
          </a:p>
          <a:p>
            <a:pPr lvl="1"/>
            <a:r>
              <a:rPr lang="ja-JP" altLang="en-US" dirty="0"/>
              <a:t>意味的な処理</a:t>
            </a:r>
            <a:endParaRPr lang="en-US" altLang="ja-JP" dirty="0"/>
          </a:p>
          <a:p>
            <a:r>
              <a:rPr lang="ja-JP" altLang="en-US" u="sng" dirty="0"/>
              <a:t>記憶の安定性は，どれくらい深い水準の処理を行ったかによって決まる</a:t>
            </a:r>
            <a:r>
              <a:rPr lang="ja-JP" altLang="en-US" dirty="0"/>
              <a:t>．</a:t>
            </a:r>
            <a:endParaRPr kumimoji="1" lang="ja-JP" altLang="en-US" dirty="0"/>
          </a:p>
        </p:txBody>
      </p:sp>
      <p:sp>
        <p:nvSpPr>
          <p:cNvPr id="4" name="上下矢印 3"/>
          <p:cNvSpPr/>
          <p:nvPr/>
        </p:nvSpPr>
        <p:spPr>
          <a:xfrm>
            <a:off x="5508104" y="2348880"/>
            <a:ext cx="576064" cy="129614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228184" y="2348455"/>
            <a:ext cx="784189" cy="461665"/>
          </a:xfrm>
          <a:prstGeom prst="rect">
            <a:avLst/>
          </a:prstGeom>
          <a:noFill/>
        </p:spPr>
        <p:txBody>
          <a:bodyPr wrap="none" rtlCol="0">
            <a:spAutoFit/>
          </a:bodyPr>
          <a:lstStyle/>
          <a:p>
            <a:r>
              <a:rPr kumimoji="1" lang="ja-JP" altLang="en-US" sz="2400" dirty="0"/>
              <a:t>浅い</a:t>
            </a:r>
          </a:p>
        </p:txBody>
      </p:sp>
      <p:sp>
        <p:nvSpPr>
          <p:cNvPr id="8" name="テキスト ボックス 7"/>
          <p:cNvSpPr txBox="1"/>
          <p:nvPr/>
        </p:nvSpPr>
        <p:spPr>
          <a:xfrm>
            <a:off x="6256491" y="3244914"/>
            <a:ext cx="784189" cy="461665"/>
          </a:xfrm>
          <a:prstGeom prst="rect">
            <a:avLst/>
          </a:prstGeom>
          <a:noFill/>
        </p:spPr>
        <p:txBody>
          <a:bodyPr wrap="none" rtlCol="0">
            <a:spAutoFit/>
          </a:bodyPr>
          <a:lstStyle/>
          <a:p>
            <a:r>
              <a:rPr kumimoji="1" lang="ja-JP" altLang="en-US" sz="2400" dirty="0"/>
              <a:t>深い</a:t>
            </a:r>
          </a:p>
        </p:txBody>
      </p:sp>
    </p:spTree>
    <p:extLst>
      <p:ext uri="{BB962C8B-B14F-4D97-AF65-F5344CB8AC3E}">
        <p14:creationId xmlns:p14="http://schemas.microsoft.com/office/powerpoint/2010/main" val="2118675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この章で学習すること</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記憶プロセスについての２つのモデル</a:t>
            </a:r>
            <a:endParaRPr kumimoji="1" lang="en-US" altLang="ja-JP" dirty="0"/>
          </a:p>
          <a:p>
            <a:pPr lvl="1"/>
            <a:r>
              <a:rPr lang="ja-JP" altLang="en-US" dirty="0"/>
              <a:t>貯蔵庫モデル</a:t>
            </a:r>
            <a:endParaRPr lang="en-US" altLang="ja-JP" dirty="0"/>
          </a:p>
          <a:p>
            <a:pPr lvl="1"/>
            <a:r>
              <a:rPr kumimoji="1" lang="ja-JP" altLang="en-US" dirty="0"/>
              <a:t>処理水準アプローチ</a:t>
            </a:r>
            <a:r>
              <a:rPr lang="ja-JP" altLang="en-US" dirty="0"/>
              <a:t>（モデル）</a:t>
            </a:r>
            <a:endParaRPr kumimoji="1" lang="en-US" altLang="ja-JP" dirty="0"/>
          </a:p>
        </p:txBody>
      </p:sp>
    </p:spTree>
    <p:extLst>
      <p:ext uri="{BB962C8B-B14F-4D97-AF65-F5344CB8AC3E}">
        <p14:creationId xmlns:p14="http://schemas.microsoft.com/office/powerpoint/2010/main" val="8452187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２種類のリハーサルの区別</a:t>
            </a:r>
            <a:endParaRPr lang="en-US" altLang="ja-JP" dirty="0"/>
          </a:p>
          <a:p>
            <a:pPr lvl="1"/>
            <a:r>
              <a:rPr kumimoji="1" lang="ja-JP" altLang="en-US" u="sng" dirty="0">
                <a:solidFill>
                  <a:srgbClr val="FF0000"/>
                </a:solidFill>
              </a:rPr>
              <a:t>維持（タイプ</a:t>
            </a:r>
            <a:r>
              <a:rPr kumimoji="1" lang="en-US" altLang="ja-JP" u="sng" dirty="0">
                <a:solidFill>
                  <a:srgbClr val="FF0000"/>
                </a:solidFill>
              </a:rPr>
              <a:t>I</a:t>
            </a:r>
            <a:r>
              <a:rPr kumimoji="1" lang="ja-JP" altLang="en-US" u="sng" dirty="0">
                <a:solidFill>
                  <a:srgbClr val="FF0000"/>
                </a:solidFill>
              </a:rPr>
              <a:t>）リハーサル</a:t>
            </a:r>
            <a:r>
              <a:rPr lang="ja-JP" altLang="en-US" dirty="0"/>
              <a:t>（</a:t>
            </a:r>
            <a:r>
              <a:rPr lang="en-US" altLang="ja-JP" dirty="0"/>
              <a:t>maintenance rehearsal</a:t>
            </a:r>
            <a:r>
              <a:rPr lang="ja-JP" altLang="en-US" dirty="0"/>
              <a:t>）</a:t>
            </a:r>
            <a:r>
              <a:rPr kumimoji="1" lang="ja-JP" altLang="en-US" dirty="0"/>
              <a:t>：比較的浅い水準でのリハーサル．たとえば，単純な音響的反復．</a:t>
            </a:r>
            <a:endParaRPr kumimoji="1" lang="en-US" altLang="ja-JP" dirty="0"/>
          </a:p>
          <a:p>
            <a:pPr lvl="1"/>
            <a:r>
              <a:rPr lang="ja-JP" altLang="en-US" u="sng" dirty="0">
                <a:solidFill>
                  <a:srgbClr val="FF0000"/>
                </a:solidFill>
              </a:rPr>
              <a:t>精緻化（タイプ</a:t>
            </a:r>
            <a:r>
              <a:rPr lang="en-US" altLang="ja-JP" u="sng" dirty="0">
                <a:solidFill>
                  <a:srgbClr val="FF0000"/>
                </a:solidFill>
              </a:rPr>
              <a:t>II</a:t>
            </a:r>
            <a:r>
              <a:rPr lang="ja-JP" altLang="en-US" u="sng" dirty="0">
                <a:solidFill>
                  <a:srgbClr val="FF0000"/>
                </a:solidFill>
              </a:rPr>
              <a:t>）リハーサル</a:t>
            </a:r>
            <a:r>
              <a:rPr lang="ja-JP" altLang="en-US" dirty="0"/>
              <a:t>（</a:t>
            </a:r>
            <a:r>
              <a:rPr lang="en-US" altLang="ja-JP" dirty="0"/>
              <a:t>elaborative rehearsal</a:t>
            </a:r>
            <a:r>
              <a:rPr lang="ja-JP" altLang="en-US" dirty="0"/>
              <a:t>）：情報の精緻化を行うリハーサル．比較的深い処理を行う．</a:t>
            </a:r>
            <a:endParaRPr lang="en-US" altLang="ja-JP" dirty="0"/>
          </a:p>
          <a:p>
            <a:r>
              <a:rPr lang="ja-JP" altLang="en-US" dirty="0"/>
              <a:t>情報</a:t>
            </a:r>
            <a:r>
              <a:rPr kumimoji="1" lang="ja-JP" altLang="en-US" dirty="0"/>
              <a:t>を効果的に記憶し，利用するためには，精緻化リハーサルが必要．</a:t>
            </a:r>
          </a:p>
        </p:txBody>
      </p:sp>
    </p:spTree>
    <p:extLst>
      <p:ext uri="{BB962C8B-B14F-4D97-AF65-F5344CB8AC3E}">
        <p14:creationId xmlns:p14="http://schemas.microsoft.com/office/powerpoint/2010/main" val="1022660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r>
              <a:rPr kumimoji="1" lang="ja-JP" altLang="en-US" u="sng" dirty="0">
                <a:solidFill>
                  <a:srgbClr val="FF0000"/>
                </a:solidFill>
              </a:rPr>
              <a:t>偶発学習</a:t>
            </a:r>
            <a:r>
              <a:rPr kumimoji="1" lang="ja-JP" altLang="en-US" dirty="0"/>
              <a:t>のパラダイムを用いた，処理水準モデルを支持する実験的証拠（</a:t>
            </a:r>
            <a:r>
              <a:rPr kumimoji="1" lang="en-US" altLang="ja-JP" dirty="0" err="1"/>
              <a:t>Craik</a:t>
            </a:r>
            <a:r>
              <a:rPr kumimoji="1" lang="en-US" altLang="ja-JP" dirty="0"/>
              <a:t> &amp; </a:t>
            </a:r>
            <a:r>
              <a:rPr kumimoji="1" lang="en-US" altLang="ja-JP" dirty="0" err="1"/>
              <a:t>Tulving</a:t>
            </a:r>
            <a:r>
              <a:rPr kumimoji="1" lang="en-US" altLang="ja-JP" dirty="0"/>
              <a:t>, 1975</a:t>
            </a:r>
            <a:r>
              <a:rPr kumimoji="1" lang="ja-JP" altLang="en-US" dirty="0" err="1"/>
              <a:t>．</a:t>
            </a:r>
            <a:r>
              <a:rPr kumimoji="1" lang="ja-JP" altLang="en-US" dirty="0"/>
              <a:t>テキスト </a:t>
            </a:r>
            <a:r>
              <a:rPr kumimoji="1" lang="en-US" altLang="ja-JP" dirty="0"/>
              <a:t>p.42</a:t>
            </a:r>
            <a:r>
              <a:rPr kumimoji="1" lang="ja-JP" altLang="en-US" dirty="0"/>
              <a:t>）</a:t>
            </a:r>
            <a:endParaRPr kumimoji="1" lang="en-US" altLang="ja-JP" dirty="0"/>
          </a:p>
          <a:p>
            <a:pPr lvl="1"/>
            <a:r>
              <a:rPr lang="ja-JP" altLang="en-US" dirty="0"/>
              <a:t>実験材料を意図的に学習することなく課題（</a:t>
            </a:r>
            <a:r>
              <a:rPr lang="ja-JP" altLang="en-US" u="sng" dirty="0">
                <a:solidFill>
                  <a:srgbClr val="FF0000"/>
                </a:solidFill>
              </a:rPr>
              <a:t>方向づけ課題</a:t>
            </a:r>
            <a:r>
              <a:rPr lang="ja-JP" altLang="en-US" dirty="0"/>
              <a:t>）を行い，続いてその材料についての記憶テスト（再認テストあるいは再生テスト）を行う．</a:t>
            </a:r>
            <a:endParaRPr lang="en-US" altLang="ja-JP" dirty="0"/>
          </a:p>
          <a:p>
            <a:pPr lvl="1"/>
            <a:r>
              <a:rPr kumimoji="1" lang="ja-JP" altLang="en-US" dirty="0"/>
              <a:t>課題の違いにより，実験材料に対してなされる処理を異なったものにする．処理の違いによって，記憶成績が異なるかを見る．</a:t>
            </a:r>
          </a:p>
        </p:txBody>
      </p:sp>
    </p:spTree>
    <p:extLst>
      <p:ext uri="{BB962C8B-B14F-4D97-AF65-F5344CB8AC3E}">
        <p14:creationId xmlns:p14="http://schemas.microsoft.com/office/powerpoint/2010/main" val="1307093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pPr lvl="1"/>
            <a:r>
              <a:rPr kumimoji="1" lang="ja-JP" altLang="en-US" dirty="0"/>
              <a:t>深い処理を要求する方向づけ課題で用いられた材料は，よりよく再認された．</a:t>
            </a:r>
            <a:endParaRPr kumimoji="1" lang="en-US" altLang="ja-JP" dirty="0"/>
          </a:p>
        </p:txBody>
      </p:sp>
    </p:spTree>
    <p:extLst>
      <p:ext uri="{BB962C8B-B14F-4D97-AF65-F5344CB8AC3E}">
        <p14:creationId xmlns:p14="http://schemas.microsoft.com/office/powerpoint/2010/main" val="8015664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４．貯蔵庫か処理水準か</a:t>
            </a:r>
          </a:p>
        </p:txBody>
      </p:sp>
      <p:sp>
        <p:nvSpPr>
          <p:cNvPr id="3" name="コンテンツ プレースホルダー 2"/>
          <p:cNvSpPr>
            <a:spLocks noGrp="1"/>
          </p:cNvSpPr>
          <p:nvPr>
            <p:ph idx="1"/>
          </p:nvPr>
        </p:nvSpPr>
        <p:spPr/>
        <p:txBody>
          <a:bodyPr/>
          <a:lstStyle/>
          <a:p>
            <a:r>
              <a:rPr kumimoji="1" lang="ja-JP" altLang="en-US" dirty="0"/>
              <a:t>貯蔵庫モデルと処理水準アプローチは，記憶現象での異なった側面に注目している．</a:t>
            </a:r>
            <a:endParaRPr kumimoji="1" lang="en-US" altLang="ja-JP" dirty="0"/>
          </a:p>
          <a:p>
            <a:pPr lvl="1"/>
            <a:r>
              <a:rPr lang="ja-JP" altLang="en-US" dirty="0"/>
              <a:t>貯蔵庫モデル：エビングハウスによる記憶実験の延長上にある．既有知識を利用できない，人工的で単純な（純粋な）状況での記憶．</a:t>
            </a:r>
            <a:endParaRPr lang="en-US" altLang="ja-JP" dirty="0"/>
          </a:p>
          <a:p>
            <a:pPr lvl="1"/>
            <a:r>
              <a:rPr kumimoji="1" lang="ja-JP" altLang="en-US" dirty="0"/>
              <a:t>処理水準モデル：有意味学習の流れ．日常的状況での記憶．</a:t>
            </a:r>
          </a:p>
        </p:txBody>
      </p:sp>
    </p:spTree>
    <p:extLst>
      <p:ext uri="{BB962C8B-B14F-4D97-AF65-F5344CB8AC3E}">
        <p14:creationId xmlns:p14="http://schemas.microsoft.com/office/powerpoint/2010/main" val="7896804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a:t>よく記憶するためには？</a:t>
            </a:r>
            <a:endParaRPr kumimoji="1" lang="en-US" altLang="ja-JP" dirty="0"/>
          </a:p>
          <a:p>
            <a:pPr lvl="1"/>
            <a:r>
              <a:rPr lang="ja-JP" altLang="en-US" dirty="0"/>
              <a:t>反復（貯蔵庫モデルの立場から）</a:t>
            </a:r>
            <a:endParaRPr lang="en-US" altLang="ja-JP" dirty="0"/>
          </a:p>
          <a:p>
            <a:pPr lvl="1"/>
            <a:r>
              <a:rPr kumimoji="1" lang="ja-JP" altLang="en-US" dirty="0"/>
              <a:t>深い処理（処理水準アプローチの立場から）．意味を理解する．知識に関連づける．</a:t>
            </a:r>
          </a:p>
        </p:txBody>
      </p:sp>
    </p:spTree>
    <p:extLst>
      <p:ext uri="{BB962C8B-B14F-4D97-AF65-F5344CB8AC3E}">
        <p14:creationId xmlns:p14="http://schemas.microsoft.com/office/powerpoint/2010/main" val="4215656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１．心理学における記憶研究の流れ</a:t>
            </a:r>
          </a:p>
        </p:txBody>
      </p:sp>
      <p:sp>
        <p:nvSpPr>
          <p:cNvPr id="3" name="コンテンツ プレースホルダ 2"/>
          <p:cNvSpPr>
            <a:spLocks noGrp="1"/>
          </p:cNvSpPr>
          <p:nvPr>
            <p:ph idx="1"/>
          </p:nvPr>
        </p:nvSpPr>
        <p:spPr/>
        <p:txBody>
          <a:bodyPr/>
          <a:lstStyle/>
          <a:p>
            <a:r>
              <a:rPr kumimoji="1" lang="ja-JP" altLang="en-US" dirty="0"/>
              <a:t>心理学での記憶研究の歴史は古い．</a:t>
            </a:r>
            <a:endParaRPr kumimoji="1" lang="en-US" altLang="ja-JP" dirty="0"/>
          </a:p>
          <a:p>
            <a:r>
              <a:rPr lang="ja-JP" altLang="en-US" dirty="0"/>
              <a:t>エビングハウスによる記憶実験</a:t>
            </a:r>
            <a:endParaRPr lang="en-US" altLang="ja-JP" dirty="0"/>
          </a:p>
          <a:p>
            <a:pPr lvl="1"/>
            <a:r>
              <a:rPr kumimoji="1" lang="ja-JP" altLang="en-US" dirty="0"/>
              <a:t>自分自身を被験者とした．</a:t>
            </a:r>
            <a:endParaRPr kumimoji="1" lang="en-US" altLang="ja-JP" dirty="0"/>
          </a:p>
          <a:p>
            <a:pPr lvl="1"/>
            <a:r>
              <a:rPr lang="ja-JP" altLang="en-US" u="sng" dirty="0"/>
              <a:t>個人的経験や知識の影響を排除</a:t>
            </a:r>
            <a:r>
              <a:rPr lang="ja-JP" altLang="en-US" dirty="0"/>
              <a:t>するために，無意味つづり（</a:t>
            </a:r>
            <a:r>
              <a:rPr lang="en-US" altLang="ja-JP" dirty="0"/>
              <a:t>BIX, JAT </a:t>
            </a:r>
            <a:r>
              <a:rPr lang="ja-JP" altLang="en-US" dirty="0"/>
              <a:t>など</a:t>
            </a:r>
            <a:r>
              <a:rPr lang="en-US" altLang="ja-JP" dirty="0"/>
              <a:t>)</a:t>
            </a:r>
            <a:r>
              <a:rPr lang="ja-JP" altLang="en-US" dirty="0"/>
              <a:t>を用いた．</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lnSpcReduction="10000"/>
          </a:bodyPr>
          <a:lstStyle/>
          <a:p>
            <a:r>
              <a:rPr kumimoji="1" lang="ja-JP" altLang="en-US" dirty="0"/>
              <a:t>有意味な記憶材料を用いた研究</a:t>
            </a:r>
            <a:endParaRPr kumimoji="1" lang="en-US" altLang="ja-JP" dirty="0"/>
          </a:p>
          <a:p>
            <a:pPr lvl="1"/>
            <a:r>
              <a:rPr kumimoji="1" lang="ja-JP" altLang="en-US" dirty="0"/>
              <a:t>無意味つづりを用いた機械的暗記学習（</a:t>
            </a:r>
            <a:r>
              <a:rPr kumimoji="1" lang="en-US" altLang="ja-JP" dirty="0"/>
              <a:t>rote learning</a:t>
            </a:r>
            <a:r>
              <a:rPr kumimoji="1" lang="ja-JP" altLang="en-US" dirty="0"/>
              <a:t>）は人工的で，人間の記憶の本質をとらえていないという批判．</a:t>
            </a:r>
            <a:endParaRPr kumimoji="1" lang="en-US" altLang="ja-JP" dirty="0"/>
          </a:p>
          <a:p>
            <a:pPr lvl="1"/>
            <a:r>
              <a:rPr lang="ja-JP" altLang="en-US" u="sng" dirty="0"/>
              <a:t>人間の持つ知識構造を重視</a:t>
            </a:r>
            <a:r>
              <a:rPr lang="ja-JP" altLang="en-US" dirty="0"/>
              <a:t>．</a:t>
            </a:r>
            <a:endParaRPr kumimoji="1" lang="en-US" altLang="ja-JP" dirty="0"/>
          </a:p>
          <a:p>
            <a:r>
              <a:rPr lang="ja-JP" altLang="en-US" u="sng" dirty="0">
                <a:solidFill>
                  <a:srgbClr val="FF0000"/>
                </a:solidFill>
              </a:rPr>
              <a:t>スキーマ</a:t>
            </a:r>
            <a:r>
              <a:rPr lang="ja-JP" altLang="en-US" dirty="0"/>
              <a:t>（</a:t>
            </a:r>
            <a:r>
              <a:rPr lang="en-US" altLang="ja-JP" dirty="0"/>
              <a:t>schema</a:t>
            </a:r>
            <a:r>
              <a:rPr lang="ja-JP" altLang="en-US" dirty="0"/>
              <a:t>）：対象に関して人間が持つ，階層構造を持った知識体系</a:t>
            </a:r>
            <a:endParaRPr lang="en-US" altLang="ja-JP" dirty="0"/>
          </a:p>
          <a:p>
            <a:pPr lvl="1"/>
            <a:r>
              <a:rPr kumimoji="1" lang="ja-JP" altLang="en-US" dirty="0"/>
              <a:t>なじみのない内容の物語を聞かせて再生させると，話の筋が変容させられる．これはスキーマの働きと考えられる．</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a:bodyPr>
          <a:lstStyle/>
          <a:p>
            <a:r>
              <a:rPr kumimoji="1" lang="ja-JP" altLang="en-US" u="sng" dirty="0">
                <a:solidFill>
                  <a:srgbClr val="FF0000"/>
                </a:solidFill>
              </a:rPr>
              <a:t>認知構造</a:t>
            </a:r>
            <a:r>
              <a:rPr kumimoji="1" lang="ja-JP" altLang="en-US" dirty="0"/>
              <a:t>（</a:t>
            </a:r>
            <a:r>
              <a:rPr kumimoji="1" lang="en-US" altLang="ja-JP" dirty="0"/>
              <a:t>cognitive structure</a:t>
            </a:r>
            <a:r>
              <a:rPr kumimoji="1" lang="ja-JP" altLang="en-US" dirty="0"/>
              <a:t>）：人間の持つ知識体系</a:t>
            </a:r>
            <a:endParaRPr kumimoji="1" lang="en-US" altLang="ja-JP" dirty="0"/>
          </a:p>
          <a:p>
            <a:r>
              <a:rPr lang="ja-JP" altLang="en-US" dirty="0"/>
              <a:t>新しい学習材料，あるいは記憶材料を与えられると，それらは既存の認知構造に関連づけて取り込まれる．</a:t>
            </a:r>
            <a:endParaRPr lang="en-US" altLang="ja-JP" dirty="0"/>
          </a:p>
          <a:p>
            <a:pPr lvl="1"/>
            <a:r>
              <a:rPr kumimoji="1" lang="ja-JP" altLang="en-US" dirty="0"/>
              <a:t>文章の内容を記憶する前に，そこに表れる用語の関連を抽象的に記述した短い文章（</a:t>
            </a:r>
            <a:r>
              <a:rPr kumimoji="1" lang="ja-JP" altLang="en-US" u="sng" dirty="0">
                <a:solidFill>
                  <a:srgbClr val="FF0000"/>
                </a:solidFill>
              </a:rPr>
              <a:t>先行オーガナイザー</a:t>
            </a:r>
            <a:r>
              <a:rPr kumimoji="1" lang="ja-JP" altLang="en-US" dirty="0"/>
              <a:t>）を読むと，記憶が促進される．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u="sng" dirty="0">
                <a:solidFill>
                  <a:srgbClr val="FF0000"/>
                </a:solidFill>
              </a:rPr>
              <a:t>記憶の体制化</a:t>
            </a:r>
            <a:r>
              <a:rPr kumimoji="1" lang="ja-JP" altLang="en-US" dirty="0"/>
              <a:t>：記憶すべき単語リストの中で，特定のカテゴリに属するものは，まとまって記憶・再生される．</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参考：情報の構造化と記憶</a:t>
            </a:r>
            <a:endParaRPr kumimoji="1" lang="ja-JP" altLang="en-US" dirty="0"/>
          </a:p>
        </p:txBody>
      </p:sp>
      <p:sp>
        <p:nvSpPr>
          <p:cNvPr id="3" name="コンテンツ プレースホルダ 2"/>
          <p:cNvSpPr>
            <a:spLocks noGrp="1"/>
          </p:cNvSpPr>
          <p:nvPr>
            <p:ph idx="1"/>
          </p:nvPr>
        </p:nvSpPr>
        <p:spPr/>
        <p:txBody>
          <a:bodyPr/>
          <a:lstStyle/>
          <a:p>
            <a:r>
              <a:rPr lang="ja-JP" altLang="en-US" dirty="0"/>
              <a:t>構造化された情報は記憶されやすい</a:t>
            </a:r>
            <a:endParaRPr lang="en-US" altLang="ja-JP" dirty="0"/>
          </a:p>
          <a:p>
            <a:r>
              <a:rPr kumimoji="1" lang="en-US" altLang="ja-JP" dirty="0"/>
              <a:t>Bower, Clark, </a:t>
            </a:r>
            <a:r>
              <a:rPr kumimoji="1" lang="en-US" altLang="ja-JP" dirty="0" err="1"/>
              <a:t>Lesgold</a:t>
            </a:r>
            <a:r>
              <a:rPr kumimoji="1" lang="en-US" altLang="ja-JP" dirty="0"/>
              <a:t>, &amp; </a:t>
            </a:r>
            <a:r>
              <a:rPr kumimoji="1" lang="en-US" altLang="ja-JP" dirty="0" err="1"/>
              <a:t>Winzenz</a:t>
            </a:r>
            <a:r>
              <a:rPr kumimoji="1" lang="en-US" altLang="ja-JP" dirty="0"/>
              <a:t> (1969) </a:t>
            </a:r>
            <a:r>
              <a:rPr kumimoji="1" lang="ja-JP" altLang="en-US" dirty="0"/>
              <a:t>の実験</a:t>
            </a:r>
            <a:endParaRPr kumimoji="1" lang="en-US" altLang="ja-JP" dirty="0"/>
          </a:p>
          <a:p>
            <a:r>
              <a:rPr lang="ja-JP" altLang="en-US" dirty="0"/>
              <a:t>４カテゴリ（動物・衣服・乗物・鉱物）の単語を覚える</a:t>
            </a:r>
            <a:endParaRPr lang="en-US" altLang="ja-JP" dirty="0"/>
          </a:p>
          <a:p>
            <a:pPr lvl="1"/>
            <a:r>
              <a:rPr kumimoji="1" lang="ja-JP" altLang="en-US" dirty="0"/>
              <a:t>体制化条件：カテゴリごとに単語の階層構造を示す木</a:t>
            </a:r>
            <a:endParaRPr kumimoji="1" lang="en-US" altLang="ja-JP" dirty="0"/>
          </a:p>
          <a:p>
            <a:pPr lvl="1"/>
            <a:r>
              <a:rPr lang="ja-JP" altLang="en-US" dirty="0"/>
              <a:t>統制条件：木は用いるが単語はバラバラ</a:t>
            </a: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 3" descr="fig7_7.png"/>
          <p:cNvPicPr>
            <a:picLocks noGrp="1" noChangeAspect="1"/>
          </p:cNvPicPr>
          <p:nvPr>
            <p:ph idx="4294967295"/>
          </p:nvPr>
        </p:nvPicPr>
        <p:blipFill>
          <a:blip r:embed="rId2" cstate="print"/>
          <a:stretch>
            <a:fillRect/>
          </a:stretch>
        </p:blipFill>
        <p:spPr>
          <a:xfrm>
            <a:off x="0" y="642918"/>
            <a:ext cx="9083675" cy="5214974"/>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endParaRPr kumimoji="1" lang="ja-JP" altLang="en-US" dirty="0"/>
          </a:p>
        </p:txBody>
      </p:sp>
      <p:graphicFrame>
        <p:nvGraphicFramePr>
          <p:cNvPr id="5" name="コンテンツ プレースホルダ 4"/>
          <p:cNvGraphicFramePr>
            <a:graphicFrameLocks noGrp="1"/>
          </p:cNvGraphicFramePr>
          <p:nvPr>
            <p:ph idx="1"/>
          </p:nvPr>
        </p:nvGraphicFramePr>
        <p:xfrm>
          <a:off x="500034" y="2571744"/>
          <a:ext cx="8229600" cy="3614752"/>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903688">
                <a:tc rowSpan="2">
                  <a:txBody>
                    <a:bodyPr/>
                    <a:lstStyle/>
                    <a:p>
                      <a:pPr algn="ctr"/>
                      <a:r>
                        <a:rPr kumimoji="1" lang="ja-JP" altLang="en-US" sz="3200" dirty="0"/>
                        <a:t>条件</a:t>
                      </a:r>
                    </a:p>
                  </a:txBody>
                  <a:tcPr anchor="b"/>
                </a:tc>
                <a:tc gridSpan="4">
                  <a:txBody>
                    <a:bodyPr/>
                    <a:lstStyle/>
                    <a:p>
                      <a:pPr algn="ctr"/>
                      <a:r>
                        <a:rPr kumimoji="1" lang="ja-JP" altLang="en-US" sz="3600" dirty="0"/>
                        <a:t>試行</a:t>
                      </a:r>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0000"/>
                  </a:ext>
                </a:extLst>
              </a:tr>
              <a:tr h="903688">
                <a:tc vMerge="1">
                  <a:txBody>
                    <a:bodyPr/>
                    <a:lstStyle/>
                    <a:p>
                      <a:pPr algn="ctr"/>
                      <a:endParaRPr kumimoji="1" lang="ja-JP" altLang="en-US" sz="3200" dirty="0"/>
                    </a:p>
                  </a:txBody>
                  <a:tcPr anchor="ctr"/>
                </a:tc>
                <a:tc>
                  <a:txBody>
                    <a:bodyPr/>
                    <a:lstStyle/>
                    <a:p>
                      <a:pPr algn="ctr"/>
                      <a:r>
                        <a:rPr kumimoji="1" lang="en-US" altLang="ja-JP" sz="3200" dirty="0"/>
                        <a:t>1</a:t>
                      </a:r>
                      <a:endParaRPr kumimoji="1" lang="ja-JP" altLang="en-US" sz="3200" dirty="0"/>
                    </a:p>
                  </a:txBody>
                  <a:tcPr anchor="ctr"/>
                </a:tc>
                <a:tc>
                  <a:txBody>
                    <a:bodyPr/>
                    <a:lstStyle/>
                    <a:p>
                      <a:pPr algn="ctr"/>
                      <a:r>
                        <a:rPr kumimoji="1" lang="en-US" altLang="ja-JP" sz="3200" dirty="0"/>
                        <a:t>2</a:t>
                      </a:r>
                      <a:endParaRPr kumimoji="1" lang="ja-JP" altLang="en-US" sz="3200" dirty="0"/>
                    </a:p>
                  </a:txBody>
                  <a:tcPr anchor="ctr"/>
                </a:tc>
                <a:tc>
                  <a:txBody>
                    <a:bodyPr/>
                    <a:lstStyle/>
                    <a:p>
                      <a:pPr algn="ctr"/>
                      <a:r>
                        <a:rPr kumimoji="1" lang="en-US" altLang="ja-JP" sz="3200" dirty="0"/>
                        <a:t>3</a:t>
                      </a:r>
                      <a:endParaRPr kumimoji="1" lang="ja-JP" altLang="en-US" sz="3200" dirty="0"/>
                    </a:p>
                  </a:txBody>
                  <a:tcPr anchor="ctr"/>
                </a:tc>
                <a:tc>
                  <a:txBody>
                    <a:bodyPr/>
                    <a:lstStyle/>
                    <a:p>
                      <a:pPr algn="ctr"/>
                      <a:r>
                        <a:rPr kumimoji="1" lang="en-US" altLang="ja-JP" sz="3200" dirty="0"/>
                        <a:t>4</a:t>
                      </a:r>
                      <a:endParaRPr kumimoji="1" lang="ja-JP" altLang="en-US" sz="3200" dirty="0"/>
                    </a:p>
                  </a:txBody>
                  <a:tcPr anchor="ctr"/>
                </a:tc>
                <a:extLst>
                  <a:ext uri="{0D108BD9-81ED-4DB2-BD59-A6C34878D82A}">
                    <a16:rowId xmlns:a16="http://schemas.microsoft.com/office/drawing/2014/main" val="10001"/>
                  </a:ext>
                </a:extLst>
              </a:tr>
              <a:tr h="903688">
                <a:tc>
                  <a:txBody>
                    <a:bodyPr/>
                    <a:lstStyle/>
                    <a:p>
                      <a:pPr algn="ctr"/>
                      <a:r>
                        <a:rPr kumimoji="1" lang="ja-JP" altLang="en-US" sz="3200" dirty="0"/>
                        <a:t>体制化</a:t>
                      </a:r>
                    </a:p>
                  </a:txBody>
                  <a:tcPr anchor="ctr"/>
                </a:tc>
                <a:tc>
                  <a:txBody>
                    <a:bodyPr/>
                    <a:lstStyle/>
                    <a:p>
                      <a:pPr algn="ctr"/>
                      <a:r>
                        <a:rPr kumimoji="1" lang="en-US" altLang="ja-JP" sz="3200" dirty="0"/>
                        <a:t>73.0</a:t>
                      </a:r>
                      <a:endParaRPr kumimoji="1" lang="ja-JP" altLang="en-US" sz="3200" dirty="0"/>
                    </a:p>
                  </a:txBody>
                  <a:tcPr anchor="ctr"/>
                </a:tc>
                <a:tc>
                  <a:txBody>
                    <a:bodyPr/>
                    <a:lstStyle/>
                    <a:p>
                      <a:pPr algn="ctr"/>
                      <a:r>
                        <a:rPr kumimoji="1" lang="en-US" altLang="ja-JP" sz="3200" dirty="0"/>
                        <a:t>106.1</a:t>
                      </a:r>
                      <a:endParaRPr kumimoji="1" lang="ja-JP" altLang="en-US" sz="3200" dirty="0"/>
                    </a:p>
                  </a:txBody>
                  <a:tcPr anchor="ctr"/>
                </a:tc>
                <a:tc>
                  <a:txBody>
                    <a:bodyPr/>
                    <a:lstStyle/>
                    <a:p>
                      <a:pPr algn="ctr"/>
                      <a:r>
                        <a:rPr kumimoji="1" lang="en-US" altLang="ja-JP" sz="3200" dirty="0"/>
                        <a:t>112.0</a:t>
                      </a:r>
                      <a:endParaRPr kumimoji="1" lang="ja-JP" altLang="en-US" sz="3200" dirty="0"/>
                    </a:p>
                  </a:txBody>
                  <a:tcPr anchor="ctr"/>
                </a:tc>
                <a:tc>
                  <a:txBody>
                    <a:bodyPr/>
                    <a:lstStyle/>
                    <a:p>
                      <a:pPr algn="ctr"/>
                      <a:r>
                        <a:rPr kumimoji="1" lang="en-US" altLang="ja-JP" sz="3200" dirty="0"/>
                        <a:t>112.0</a:t>
                      </a:r>
                      <a:endParaRPr kumimoji="1" lang="ja-JP" altLang="en-US" sz="3200" dirty="0"/>
                    </a:p>
                  </a:txBody>
                  <a:tcPr anchor="ctr"/>
                </a:tc>
                <a:extLst>
                  <a:ext uri="{0D108BD9-81ED-4DB2-BD59-A6C34878D82A}">
                    <a16:rowId xmlns:a16="http://schemas.microsoft.com/office/drawing/2014/main" val="10002"/>
                  </a:ext>
                </a:extLst>
              </a:tr>
              <a:tr h="903688">
                <a:tc>
                  <a:txBody>
                    <a:bodyPr/>
                    <a:lstStyle/>
                    <a:p>
                      <a:pPr algn="ctr"/>
                      <a:r>
                        <a:rPr kumimoji="1" lang="ja-JP" altLang="en-US" sz="3200" dirty="0"/>
                        <a:t>ランダム</a:t>
                      </a:r>
                    </a:p>
                  </a:txBody>
                  <a:tcPr anchor="ctr"/>
                </a:tc>
                <a:tc>
                  <a:txBody>
                    <a:bodyPr/>
                    <a:lstStyle/>
                    <a:p>
                      <a:pPr algn="ctr"/>
                      <a:r>
                        <a:rPr kumimoji="1" lang="en-US" altLang="ja-JP" sz="3200" dirty="0"/>
                        <a:t>20.6</a:t>
                      </a:r>
                      <a:endParaRPr kumimoji="1" lang="ja-JP" altLang="en-US" sz="3200" dirty="0"/>
                    </a:p>
                  </a:txBody>
                  <a:tcPr anchor="ctr"/>
                </a:tc>
                <a:tc>
                  <a:txBody>
                    <a:bodyPr/>
                    <a:lstStyle/>
                    <a:p>
                      <a:pPr algn="ctr"/>
                      <a:r>
                        <a:rPr kumimoji="1" lang="en-US" altLang="ja-JP" sz="3200" dirty="0"/>
                        <a:t>38.9</a:t>
                      </a:r>
                      <a:endParaRPr kumimoji="1" lang="ja-JP" altLang="en-US" sz="3200" dirty="0"/>
                    </a:p>
                  </a:txBody>
                  <a:tcPr anchor="ctr"/>
                </a:tc>
                <a:tc>
                  <a:txBody>
                    <a:bodyPr/>
                    <a:lstStyle/>
                    <a:p>
                      <a:pPr algn="ctr"/>
                      <a:r>
                        <a:rPr kumimoji="1" lang="en-US" altLang="ja-JP" sz="3200" dirty="0"/>
                        <a:t>52.8</a:t>
                      </a:r>
                      <a:endParaRPr kumimoji="1" lang="ja-JP" altLang="en-US" sz="3200" dirty="0"/>
                    </a:p>
                  </a:txBody>
                  <a:tcPr anchor="ctr"/>
                </a:tc>
                <a:tc>
                  <a:txBody>
                    <a:bodyPr/>
                    <a:lstStyle/>
                    <a:p>
                      <a:pPr algn="ctr"/>
                      <a:r>
                        <a:rPr kumimoji="1" lang="en-US" altLang="ja-JP" sz="3200" dirty="0"/>
                        <a:t>70.1</a:t>
                      </a:r>
                      <a:endParaRPr kumimoji="1" lang="ja-JP" altLang="en-US" sz="3200" dirty="0"/>
                    </a:p>
                  </a:txBody>
                  <a:tcPr anchor="ctr"/>
                </a:tc>
                <a:extLst>
                  <a:ext uri="{0D108BD9-81ED-4DB2-BD59-A6C34878D82A}">
                    <a16:rowId xmlns:a16="http://schemas.microsoft.com/office/drawing/2014/main" val="10003"/>
                  </a:ext>
                </a:extLst>
              </a:tr>
            </a:tbl>
          </a:graphicData>
        </a:graphic>
      </p:graphicFrame>
      <p:sp>
        <p:nvSpPr>
          <p:cNvPr id="6" name="テキスト ボックス 5"/>
          <p:cNvSpPr txBox="1"/>
          <p:nvPr/>
        </p:nvSpPr>
        <p:spPr>
          <a:xfrm>
            <a:off x="1928794" y="1643050"/>
            <a:ext cx="5666936" cy="707886"/>
          </a:xfrm>
          <a:prstGeom prst="rect">
            <a:avLst/>
          </a:prstGeom>
          <a:noFill/>
        </p:spPr>
        <p:txBody>
          <a:bodyPr wrap="none" rtlCol="0">
            <a:spAutoFit/>
          </a:bodyPr>
          <a:lstStyle/>
          <a:p>
            <a:r>
              <a:rPr kumimoji="1" lang="ja-JP" altLang="en-US" sz="4000" dirty="0"/>
              <a:t>再生された単語の平均数</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1310</Words>
  <Application>Microsoft Office PowerPoint</Application>
  <PresentationFormat>画面に合わせる (4:3)</PresentationFormat>
  <Paragraphs>103</Paragraphs>
  <Slides>24</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24</vt:i4>
      </vt:variant>
    </vt:vector>
  </HeadingPairs>
  <TitlesOfParts>
    <vt:vector size="27" baseType="lpstr">
      <vt:lpstr>Arial</vt:lpstr>
      <vt:lpstr>Calibri</vt:lpstr>
      <vt:lpstr>Office テーマ</vt:lpstr>
      <vt:lpstr>第３章：記憶の貯蔵庫モデルと処理水準アプローチ</vt:lpstr>
      <vt:lpstr>この章で学習すること</vt:lpstr>
      <vt:lpstr>１．心理学における記憶研究の流れ</vt:lpstr>
      <vt:lpstr>PowerPoint プレゼンテーション</vt:lpstr>
      <vt:lpstr>PowerPoint プレゼンテーション</vt:lpstr>
      <vt:lpstr>PowerPoint プレゼンテーション</vt:lpstr>
      <vt:lpstr>参考：情報の構造化と記憶</vt:lpstr>
      <vt:lpstr>PowerPoint プレゼンテーション</vt:lpstr>
      <vt:lpstr>PowerPoint プレゼンテーション</vt:lpstr>
      <vt:lpstr>２．記憶の貯蔵庫モデル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３．処理水準アプローチ</vt:lpstr>
      <vt:lpstr>PowerPoint プレゼンテーション</vt:lpstr>
      <vt:lpstr>処理水準アプローチの主張</vt:lpstr>
      <vt:lpstr>PowerPoint プレゼンテーション</vt:lpstr>
      <vt:lpstr>PowerPoint プレゼンテーション</vt:lpstr>
      <vt:lpstr>PowerPoint プレゼンテーション</vt:lpstr>
      <vt:lpstr>４．貯蔵庫か処理水準か</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第３章：記憶の貯蔵庫モデルと処理水準アプローチ</dc:title>
  <dc:creator>Atsushi</dc:creator>
  <cp:lastModifiedBy>寺尾 敦</cp:lastModifiedBy>
  <cp:revision>13</cp:revision>
  <dcterms:created xsi:type="dcterms:W3CDTF">2012-09-05T00:08:06Z</dcterms:created>
  <dcterms:modified xsi:type="dcterms:W3CDTF">2021-04-18T09:44:51Z</dcterms:modified>
</cp:coreProperties>
</file>