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3" r:id="rId5"/>
    <p:sldId id="259" r:id="rId6"/>
    <p:sldId id="264" r:id="rId7"/>
    <p:sldId id="265" r:id="rId8"/>
    <p:sldId id="260" r:id="rId9"/>
    <p:sldId id="267" r:id="rId10"/>
    <p:sldId id="261" r:id="rId11"/>
    <p:sldId id="262" r:id="rId12"/>
    <p:sldId id="266"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FA8F9AC-5DFE-492F-8162-ECBDD4DFB6F8}" type="datetimeFigureOut">
              <a:rPr kumimoji="1" lang="ja-JP" altLang="en-US" smtClean="0"/>
              <a:pPr/>
              <a:t>2016/9/6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C3E53C7-366A-4F69-992F-6DBCAE999F3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FA8F9AC-5DFE-492F-8162-ECBDD4DFB6F8}" type="datetimeFigureOut">
              <a:rPr kumimoji="1" lang="ja-JP" altLang="en-US" smtClean="0"/>
              <a:pPr/>
              <a:t>2016/9/6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C3E53C7-366A-4F69-992F-6DBCAE999F3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FA8F9AC-5DFE-492F-8162-ECBDD4DFB6F8}" type="datetimeFigureOut">
              <a:rPr kumimoji="1" lang="ja-JP" altLang="en-US" smtClean="0"/>
              <a:pPr/>
              <a:t>2016/9/6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C3E53C7-366A-4F69-992F-6DBCAE999F3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FA8F9AC-5DFE-492F-8162-ECBDD4DFB6F8}" type="datetimeFigureOut">
              <a:rPr kumimoji="1" lang="ja-JP" altLang="en-US" smtClean="0"/>
              <a:pPr/>
              <a:t>2016/9/6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C3E53C7-366A-4F69-992F-6DBCAE999F3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FA8F9AC-5DFE-492F-8162-ECBDD4DFB6F8}" type="datetimeFigureOut">
              <a:rPr kumimoji="1" lang="ja-JP" altLang="en-US" smtClean="0"/>
              <a:pPr/>
              <a:t>2016/9/6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C3E53C7-366A-4F69-992F-6DBCAE999F3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FA8F9AC-5DFE-492F-8162-ECBDD4DFB6F8}" type="datetimeFigureOut">
              <a:rPr kumimoji="1" lang="ja-JP" altLang="en-US" smtClean="0"/>
              <a:pPr/>
              <a:t>2016/9/6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C3E53C7-366A-4F69-992F-6DBCAE999F3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FFA8F9AC-5DFE-492F-8162-ECBDD4DFB6F8}" type="datetimeFigureOut">
              <a:rPr kumimoji="1" lang="ja-JP" altLang="en-US" smtClean="0"/>
              <a:pPr/>
              <a:t>2016/9/6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C3E53C7-366A-4F69-992F-6DBCAE999F3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FA8F9AC-5DFE-492F-8162-ECBDD4DFB6F8}" type="datetimeFigureOut">
              <a:rPr kumimoji="1" lang="ja-JP" altLang="en-US" smtClean="0"/>
              <a:pPr/>
              <a:t>2016/9/6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C3E53C7-366A-4F69-992F-6DBCAE999F3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FA8F9AC-5DFE-492F-8162-ECBDD4DFB6F8}" type="datetimeFigureOut">
              <a:rPr kumimoji="1" lang="ja-JP" altLang="en-US" smtClean="0"/>
              <a:pPr/>
              <a:t>2016/9/6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C3E53C7-366A-4F69-992F-6DBCAE999F3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FA8F9AC-5DFE-492F-8162-ECBDD4DFB6F8}" type="datetimeFigureOut">
              <a:rPr kumimoji="1" lang="ja-JP" altLang="en-US" smtClean="0"/>
              <a:pPr/>
              <a:t>2016/9/6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C3E53C7-366A-4F69-992F-6DBCAE999F3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FA8F9AC-5DFE-492F-8162-ECBDD4DFB6F8}" type="datetimeFigureOut">
              <a:rPr kumimoji="1" lang="ja-JP" altLang="en-US" smtClean="0"/>
              <a:pPr/>
              <a:t>2016/9/6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C3E53C7-366A-4F69-992F-6DBCAE999F3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A8F9AC-5DFE-492F-8162-ECBDD4DFB6F8}" type="datetimeFigureOut">
              <a:rPr kumimoji="1" lang="ja-JP" altLang="en-US" smtClean="0"/>
              <a:pPr/>
              <a:t>2016/9/6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3E53C7-366A-4F69-992F-6DBCAE999F3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第２章</a:t>
            </a:r>
            <a:r>
              <a:rPr kumimoji="1" lang="en-US" altLang="ja-JP" dirty="0" smtClean="0"/>
              <a:t/>
            </a:r>
            <a:br>
              <a:rPr kumimoji="1" lang="en-US" altLang="ja-JP" dirty="0" smtClean="0"/>
            </a:br>
            <a:r>
              <a:rPr lang="ja-JP" altLang="en-US" dirty="0"/>
              <a:t>イメージの機能的性質</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smtClean="0"/>
              <a:t>執筆者：市川伸一</a:t>
            </a:r>
            <a:endParaRPr lang="en-US" altLang="ja-JP" dirty="0" smtClean="0"/>
          </a:p>
          <a:p>
            <a:r>
              <a:rPr lang="ja-JP" altLang="en-US" dirty="0" smtClean="0"/>
              <a:t>授業者：寺尾 敦</a:t>
            </a:r>
            <a:endParaRPr lang="en-US" altLang="ja-JP" dirty="0" smtClean="0"/>
          </a:p>
          <a:p>
            <a:r>
              <a:rPr lang="en-US" altLang="ja-JP" dirty="0" err="1" smtClean="0"/>
              <a:t>atsushi</a:t>
            </a:r>
            <a:r>
              <a:rPr lang="en-US" altLang="ja-JP" dirty="0" smtClean="0"/>
              <a:t> [at] si.aoyama.ac.jp</a:t>
            </a:r>
          </a:p>
          <a:p>
            <a:r>
              <a:rPr lang="en-US" altLang="ja-JP" dirty="0" smtClean="0"/>
              <a:t>Twitter: @</a:t>
            </a:r>
            <a:r>
              <a:rPr lang="en-US" altLang="ja-JP" dirty="0" err="1" smtClean="0"/>
              <a:t>aterao</a:t>
            </a:r>
            <a:endParaRPr kumimoji="1" lang="ja-JP" altLang="en-US" dirty="0"/>
          </a:p>
        </p:txBody>
      </p:sp>
      <p:sp>
        <p:nvSpPr>
          <p:cNvPr id="4" name="テキスト ボックス 3"/>
          <p:cNvSpPr txBox="1"/>
          <p:nvPr/>
        </p:nvSpPr>
        <p:spPr>
          <a:xfrm>
            <a:off x="611560" y="548680"/>
            <a:ext cx="6476453" cy="369332"/>
          </a:xfrm>
          <a:prstGeom prst="rect">
            <a:avLst/>
          </a:prstGeom>
          <a:noFill/>
        </p:spPr>
        <p:txBody>
          <a:bodyPr wrap="none" rtlCol="0">
            <a:spAutoFit/>
          </a:bodyPr>
          <a:lstStyle/>
          <a:p>
            <a:r>
              <a:rPr lang="ja-JP" altLang="en-US" dirty="0"/>
              <a:t>市川伸一・伊東祐司（編）</a:t>
            </a:r>
            <a:r>
              <a:rPr lang="en-US" altLang="ja-JP" dirty="0"/>
              <a:t>『</a:t>
            </a:r>
            <a:r>
              <a:rPr lang="ja-JP" altLang="en-US" dirty="0"/>
              <a:t>認知心理学を知る＜第３版＞</a:t>
            </a:r>
            <a:r>
              <a:rPr lang="en-US" altLang="ja-JP" dirty="0"/>
              <a:t>』</a:t>
            </a:r>
            <a:r>
              <a:rPr lang="ja-JP" altLang="en-US" dirty="0"/>
              <a:t>おう</a:t>
            </a:r>
            <a:r>
              <a:rPr lang="ja-JP" altLang="en-US" dirty="0" smtClean="0"/>
              <a:t>ふう</a:t>
            </a:r>
            <a:endParaRPr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２．メンタルアナログとしてのイメージ</a:t>
            </a:r>
            <a:endParaRPr kumimoji="1" lang="ja-JP" altLang="en-US" dirty="0"/>
          </a:p>
        </p:txBody>
      </p:sp>
      <p:sp>
        <p:nvSpPr>
          <p:cNvPr id="3" name="コンテンツ プレースホルダ 2"/>
          <p:cNvSpPr>
            <a:spLocks noGrp="1"/>
          </p:cNvSpPr>
          <p:nvPr>
            <p:ph idx="1"/>
          </p:nvPr>
        </p:nvSpPr>
        <p:spPr/>
        <p:txBody>
          <a:bodyPr/>
          <a:lstStyle/>
          <a:p>
            <a:r>
              <a:rPr kumimoji="1" lang="ja-JP" altLang="en-US" u="sng" dirty="0" smtClean="0"/>
              <a:t>イメージは実物のように操作できる</a:t>
            </a:r>
            <a:endParaRPr kumimoji="1" lang="en-US" altLang="ja-JP" u="sng" dirty="0" smtClean="0"/>
          </a:p>
          <a:p>
            <a:pPr lvl="1"/>
            <a:r>
              <a:rPr lang="ja-JP" altLang="en-US" dirty="0" smtClean="0"/>
              <a:t>メンタルアナログとしてのイメージ</a:t>
            </a:r>
            <a:endParaRPr kumimoji="1" lang="en-US" altLang="ja-JP" dirty="0" smtClean="0"/>
          </a:p>
          <a:p>
            <a:r>
              <a:rPr lang="ja-JP" altLang="en-US" u="sng" dirty="0">
                <a:solidFill>
                  <a:srgbClr val="FF0000"/>
                </a:solidFill>
              </a:rPr>
              <a:t>心的</a:t>
            </a:r>
            <a:r>
              <a:rPr lang="ja-JP" altLang="en-US" u="sng" dirty="0" smtClean="0">
                <a:solidFill>
                  <a:srgbClr val="FF0000"/>
                </a:solidFill>
              </a:rPr>
              <a:t>回転</a:t>
            </a:r>
            <a:endParaRPr lang="en-US" altLang="ja-JP" u="sng" dirty="0" smtClean="0">
              <a:solidFill>
                <a:srgbClr val="FF0000"/>
              </a:solidFill>
            </a:endParaRPr>
          </a:p>
          <a:p>
            <a:pPr lvl="1"/>
            <a:r>
              <a:rPr lang="ja-JP" altLang="en-US" dirty="0" smtClean="0"/>
              <a:t>現象</a:t>
            </a:r>
            <a:r>
              <a:rPr lang="ja-JP" altLang="en-US" dirty="0"/>
              <a:t>：</a:t>
            </a:r>
            <a:r>
              <a:rPr kumimoji="1" lang="ja-JP" altLang="en-US" dirty="0" smtClean="0"/>
              <a:t>回転</a:t>
            </a:r>
            <a:r>
              <a:rPr kumimoji="1" lang="ja-JP" altLang="en-US" dirty="0"/>
              <a:t>角度</a:t>
            </a:r>
            <a:r>
              <a:rPr kumimoji="1" lang="ja-JP" altLang="en-US" dirty="0" smtClean="0"/>
              <a:t>と反応時間が比例する</a:t>
            </a:r>
            <a:endParaRPr kumimoji="1" lang="en-US" altLang="ja-JP" dirty="0" smtClean="0"/>
          </a:p>
          <a:p>
            <a:pPr lvl="1"/>
            <a:r>
              <a:rPr lang="ja-JP" altLang="en-US" dirty="0" smtClean="0"/>
              <a:t>説明：はじめに提示される文字を，まるで実物のように回転させて反応するため</a:t>
            </a:r>
            <a:endParaRPr lang="en-US" altLang="ja-JP" dirty="0" smtClean="0"/>
          </a:p>
          <a:p>
            <a:pPr lvl="1"/>
            <a:r>
              <a:rPr kumimoji="1" lang="ja-JP" altLang="en-US" dirty="0"/>
              <a:t>実験の説明は</a:t>
            </a:r>
            <a:r>
              <a:rPr kumimoji="1" lang="ja-JP" altLang="en-US" dirty="0" smtClean="0"/>
              <a:t>テキスト参照</a:t>
            </a:r>
            <a:endParaRPr kumimoji="1" lang="en-US" altLang="ja-JP"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３．知覚とイメージの干渉</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イメージと知覚は類似</a:t>
            </a:r>
            <a:r>
              <a:rPr kumimoji="1" lang="en-US" altLang="ja-JP" dirty="0" smtClean="0">
                <a:sym typeface="Wingdings" pitchFamily="2" charset="2"/>
              </a:rPr>
              <a:t></a:t>
            </a:r>
            <a:r>
              <a:rPr lang="ja-JP" altLang="en-US" dirty="0">
                <a:sym typeface="Wingdings" pitchFamily="2" charset="2"/>
              </a:rPr>
              <a:t>両者</a:t>
            </a:r>
            <a:r>
              <a:rPr lang="ja-JP" altLang="en-US" dirty="0" smtClean="0">
                <a:sym typeface="Wingdings" pitchFamily="2" charset="2"/>
              </a:rPr>
              <a:t>は同じシステムを共有？（答え：</a:t>
            </a:r>
            <a:r>
              <a:rPr lang="en-US" altLang="ja-JP" dirty="0" smtClean="0">
                <a:sym typeface="Wingdings" pitchFamily="2" charset="2"/>
              </a:rPr>
              <a:t>Yes</a:t>
            </a:r>
            <a:r>
              <a:rPr lang="ja-JP" altLang="en-US" dirty="0" smtClean="0">
                <a:sym typeface="Wingdings" pitchFamily="2" charset="2"/>
              </a:rPr>
              <a:t>）</a:t>
            </a:r>
            <a:endParaRPr lang="en-US" altLang="ja-JP" dirty="0" smtClean="0">
              <a:sym typeface="Wingdings" pitchFamily="2" charset="2"/>
            </a:endParaRPr>
          </a:p>
          <a:p>
            <a:r>
              <a:rPr kumimoji="1" lang="ja-JP" altLang="en-US" u="sng" dirty="0" smtClean="0">
                <a:solidFill>
                  <a:srgbClr val="FF0000"/>
                </a:solidFill>
              </a:rPr>
              <a:t>選択的干渉</a:t>
            </a:r>
            <a:r>
              <a:rPr kumimoji="1" lang="ja-JP" altLang="en-US" dirty="0" smtClean="0"/>
              <a:t>：言語聴覚的イメージは実際の言語聴覚的活動で，視覚的なイメージは実際の視覚的活動で妨害される．（テキストにある</a:t>
            </a:r>
            <a:r>
              <a:rPr lang="en-US" altLang="ja-JP" dirty="0" smtClean="0"/>
              <a:t>Brooks </a:t>
            </a:r>
            <a:r>
              <a:rPr lang="ja-JP" altLang="en-US" dirty="0" smtClean="0"/>
              <a:t>の実験参照</a:t>
            </a:r>
            <a:r>
              <a:rPr kumimoji="1" lang="ja-JP" altLang="en-US" dirty="0" smtClean="0"/>
              <a:t>）</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４．知覚とイメージの等価性</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イメージと知覚は，どこまで同じなのか？</a:t>
            </a:r>
            <a:endParaRPr kumimoji="1" lang="en-US" altLang="ja-JP" dirty="0" smtClean="0"/>
          </a:p>
          <a:p>
            <a:r>
              <a:rPr lang="ja-JP" altLang="en-US" dirty="0" smtClean="0"/>
              <a:t>視覚的処理（図</a:t>
            </a:r>
            <a:r>
              <a:rPr lang="en-US" altLang="ja-JP" dirty="0" smtClean="0"/>
              <a:t>2-5</a:t>
            </a:r>
            <a:r>
              <a:rPr lang="ja-JP" altLang="en-US" dirty="0" smtClean="0"/>
              <a:t>）</a:t>
            </a:r>
            <a:endParaRPr lang="en-US" altLang="ja-JP" dirty="0" smtClean="0"/>
          </a:p>
          <a:p>
            <a:pPr lvl="1"/>
            <a:r>
              <a:rPr kumimoji="1" lang="ja-JP" altLang="en-US" dirty="0" smtClean="0"/>
              <a:t>網膜での情報処理</a:t>
            </a:r>
            <a:endParaRPr kumimoji="1" lang="en-US" altLang="ja-JP" dirty="0" smtClean="0"/>
          </a:p>
          <a:p>
            <a:pPr lvl="1"/>
            <a:r>
              <a:rPr lang="ja-JP" altLang="en-US" dirty="0" smtClean="0"/>
              <a:t>明るさの検出</a:t>
            </a:r>
            <a:endParaRPr lang="en-US" altLang="ja-JP" dirty="0" smtClean="0"/>
          </a:p>
          <a:p>
            <a:pPr lvl="1"/>
            <a:r>
              <a:rPr kumimoji="1" lang="ja-JP" altLang="en-US" dirty="0" smtClean="0"/>
              <a:t>特徴の識別</a:t>
            </a:r>
            <a:endParaRPr kumimoji="1" lang="en-US" altLang="ja-JP" dirty="0" smtClean="0"/>
          </a:p>
          <a:p>
            <a:pPr lvl="1"/>
            <a:r>
              <a:rPr lang="ja-JP" altLang="en-US" dirty="0" smtClean="0"/>
              <a:t>より高次の特徴分析</a:t>
            </a:r>
            <a:endParaRPr lang="en-US" altLang="ja-JP" dirty="0" smtClean="0"/>
          </a:p>
          <a:p>
            <a:pPr lvl="1"/>
            <a:r>
              <a:rPr kumimoji="1" lang="ja-JP" altLang="en-US" dirty="0" smtClean="0"/>
              <a:t>対象についての</a:t>
            </a:r>
            <a:r>
              <a:rPr lang="ja-JP" altLang="en-US" dirty="0" smtClean="0"/>
              <a:t>知識</a:t>
            </a:r>
            <a:endParaRPr lang="en-US" altLang="ja-JP" dirty="0" smtClean="0"/>
          </a:p>
          <a:p>
            <a:r>
              <a:rPr kumimoji="1" lang="ja-JP" altLang="en-US" u="sng" dirty="0" smtClean="0"/>
              <a:t>イメージは高次レベルの処理を受ける</a:t>
            </a:r>
            <a:endParaRPr kumimoji="1" lang="ja-JP" altLang="en-US" u="sng" dirty="0"/>
          </a:p>
        </p:txBody>
      </p:sp>
      <p:sp>
        <p:nvSpPr>
          <p:cNvPr id="4" name="上下矢印 3"/>
          <p:cNvSpPr/>
          <p:nvPr/>
        </p:nvSpPr>
        <p:spPr>
          <a:xfrm>
            <a:off x="5076056" y="2924944"/>
            <a:ext cx="576064" cy="237626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796136" y="4941168"/>
            <a:ext cx="800219" cy="461665"/>
          </a:xfrm>
          <a:prstGeom prst="rect">
            <a:avLst/>
          </a:prstGeom>
          <a:noFill/>
        </p:spPr>
        <p:txBody>
          <a:bodyPr wrap="none" rtlCol="0">
            <a:spAutoFit/>
          </a:bodyPr>
          <a:lstStyle/>
          <a:p>
            <a:r>
              <a:rPr lang="ja-JP" altLang="en-US" sz="2400" dirty="0" smtClean="0"/>
              <a:t>高次</a:t>
            </a:r>
            <a:endParaRPr kumimoji="1" lang="ja-JP" altLang="en-US" sz="2400" dirty="0"/>
          </a:p>
        </p:txBody>
      </p:sp>
      <p:sp>
        <p:nvSpPr>
          <p:cNvPr id="6" name="テキスト ボックス 5"/>
          <p:cNvSpPr txBox="1"/>
          <p:nvPr/>
        </p:nvSpPr>
        <p:spPr>
          <a:xfrm>
            <a:off x="5796136" y="2852936"/>
            <a:ext cx="800219" cy="461665"/>
          </a:xfrm>
          <a:prstGeom prst="rect">
            <a:avLst/>
          </a:prstGeom>
          <a:noFill/>
        </p:spPr>
        <p:txBody>
          <a:bodyPr wrap="none" rtlCol="0">
            <a:spAutoFit/>
          </a:bodyPr>
          <a:lstStyle/>
          <a:p>
            <a:r>
              <a:rPr kumimoji="1" lang="ja-JP" altLang="en-US" sz="2400" dirty="0" smtClean="0"/>
              <a:t>低次</a:t>
            </a:r>
            <a:endParaRPr kumimoji="1" lang="ja-JP" alt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この章で学習すること</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イメージ論争</a:t>
            </a:r>
            <a:endParaRPr kumimoji="1" lang="en-US" altLang="ja-JP" dirty="0" smtClean="0"/>
          </a:p>
          <a:p>
            <a:pPr lvl="1"/>
            <a:r>
              <a:rPr lang="ja-JP" altLang="en-US" dirty="0" smtClean="0"/>
              <a:t>イメージは，頭の中でどのように表現されているのか？（参考：マーの「表現とアルゴリズム」）</a:t>
            </a:r>
            <a:endParaRPr lang="en-US" altLang="ja-JP" dirty="0" smtClean="0"/>
          </a:p>
          <a:p>
            <a:pPr lvl="1"/>
            <a:r>
              <a:rPr lang="ja-JP" altLang="en-US" dirty="0" smtClean="0"/>
              <a:t>第８章の内容を参照</a:t>
            </a:r>
            <a:endParaRPr lang="en-US" altLang="ja-JP" dirty="0" smtClean="0"/>
          </a:p>
          <a:p>
            <a:r>
              <a:rPr lang="ja-JP" altLang="en-US" dirty="0" smtClean="0"/>
              <a:t>イメージの性質</a:t>
            </a:r>
            <a:endParaRPr lang="en-US" altLang="ja-JP" dirty="0" smtClean="0"/>
          </a:p>
          <a:p>
            <a:pPr lvl="1"/>
            <a:r>
              <a:rPr lang="ja-JP" altLang="en-US" dirty="0" smtClean="0"/>
              <a:t>メンタルアナログ</a:t>
            </a:r>
            <a:endParaRPr lang="en-US" altLang="ja-JP" dirty="0" smtClean="0"/>
          </a:p>
          <a:p>
            <a:pPr lvl="1"/>
            <a:r>
              <a:rPr lang="ja-JP" altLang="en-US" dirty="0" smtClean="0"/>
              <a:t>知覚とイメージの等価性</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１．言語とイメージの２重コード説</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あなたの家には窓がいくつありますか？</a:t>
            </a:r>
            <a:endParaRPr kumimoji="1" lang="en-US" altLang="ja-JP" dirty="0" smtClean="0"/>
          </a:p>
          <a:p>
            <a:pPr lvl="1"/>
            <a:r>
              <a:rPr lang="ja-JP" altLang="en-US" dirty="0" smtClean="0"/>
              <a:t>おそらく，多くの人は家のイメージを思い浮かべる．</a:t>
            </a:r>
            <a:endParaRPr lang="en-US" altLang="ja-JP" dirty="0" smtClean="0"/>
          </a:p>
          <a:p>
            <a:r>
              <a:rPr kumimoji="1" lang="ja-JP" altLang="en-US" dirty="0" smtClean="0"/>
              <a:t>イメージは古くから心理学の研究対象だった．</a:t>
            </a:r>
            <a:endParaRPr kumimoji="1" lang="en-US" altLang="ja-JP" dirty="0" smtClean="0"/>
          </a:p>
          <a:p>
            <a:pPr lvl="1"/>
            <a:r>
              <a:rPr kumimoji="1" lang="ja-JP" altLang="en-US" dirty="0" smtClean="0"/>
              <a:t>例：意識心理学での </a:t>
            </a:r>
            <a:r>
              <a:rPr kumimoji="1" lang="en-US" altLang="ja-JP" dirty="0" smtClean="0"/>
              <a:t>imageless thought </a:t>
            </a:r>
            <a:r>
              <a:rPr kumimoji="1" lang="ja-JP" altLang="en-US" dirty="0" smtClean="0"/>
              <a:t>に関する議論（イメージをともなわない思考は存在するのか？）．</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a:bodyPr>
          <a:lstStyle/>
          <a:p>
            <a:r>
              <a:rPr lang="ja-JP" altLang="en-US" u="sng" dirty="0" smtClean="0"/>
              <a:t>（視覚的）</a:t>
            </a:r>
            <a:r>
              <a:rPr lang="ja-JP" altLang="en-US" u="sng" dirty="0" smtClean="0">
                <a:solidFill>
                  <a:srgbClr val="FF0000"/>
                </a:solidFill>
              </a:rPr>
              <a:t>イメージ</a:t>
            </a:r>
            <a:r>
              <a:rPr lang="ja-JP" altLang="en-US" u="sng" dirty="0" smtClean="0"/>
              <a:t>の定義</a:t>
            </a:r>
            <a:r>
              <a:rPr lang="ja-JP" altLang="en-US" dirty="0" smtClean="0"/>
              <a:t>：物理的な対象が存在しないにもかかわらず生じる疑似視覚的な体験</a:t>
            </a:r>
            <a:endParaRPr lang="en-US" altLang="ja-JP" dirty="0" smtClean="0"/>
          </a:p>
          <a:p>
            <a:r>
              <a:rPr lang="ja-JP" altLang="en-US" u="sng" dirty="0" smtClean="0">
                <a:solidFill>
                  <a:srgbClr val="FF0000"/>
                </a:solidFill>
              </a:rPr>
              <a:t>心的イメージ</a:t>
            </a:r>
            <a:r>
              <a:rPr lang="ja-JP" altLang="en-US" dirty="0" smtClean="0"/>
              <a:t>は主観的な体験</a:t>
            </a:r>
            <a:endParaRPr lang="en-US" altLang="ja-JP" dirty="0" smtClean="0"/>
          </a:p>
          <a:p>
            <a:pPr lvl="1"/>
            <a:r>
              <a:rPr lang="ja-JP" altLang="en-US" dirty="0" smtClean="0"/>
              <a:t>イメージ（例：家のイメージ）を思い浮かべたということが，他者からはわからない．</a:t>
            </a:r>
            <a:endParaRPr lang="en-US" altLang="ja-JP" dirty="0" smtClean="0"/>
          </a:p>
          <a:p>
            <a:pPr lvl="1"/>
            <a:r>
              <a:rPr lang="ja-JP" altLang="en-US" dirty="0" smtClean="0"/>
              <a:t>行動主義の時代には研究対象から外された．</a:t>
            </a:r>
            <a:endParaRPr lang="en-US" altLang="ja-JP" dirty="0" smtClean="0"/>
          </a:p>
          <a:p>
            <a:pPr lvl="1"/>
            <a:r>
              <a:rPr lang="ja-JP" altLang="en-US" dirty="0" smtClean="0"/>
              <a:t>認知心理学が生まれて，再び研究対象になった．</a:t>
            </a:r>
            <a:endParaRPr lang="en-US" altLang="ja-JP"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初期の認知心理学では，言語材料の記憶におけるイメージの働きが研究された．</a:t>
            </a:r>
            <a:endParaRPr lang="en-US" altLang="ja-JP" dirty="0" smtClean="0"/>
          </a:p>
          <a:p>
            <a:pPr lvl="1"/>
            <a:r>
              <a:rPr lang="ja-JP" altLang="en-US" dirty="0" smtClean="0"/>
              <a:t>ペイビオらによる研究（</a:t>
            </a:r>
            <a:r>
              <a:rPr lang="en-US" altLang="ja-JP" dirty="0" err="1" smtClean="0"/>
              <a:t>Pavio</a:t>
            </a:r>
            <a:r>
              <a:rPr lang="en-US" altLang="ja-JP" dirty="0" smtClean="0"/>
              <a:t>, 1969, 1971</a:t>
            </a:r>
            <a:r>
              <a:rPr lang="ja-JP" altLang="en-US" dirty="0" smtClean="0"/>
              <a:t>）</a:t>
            </a:r>
            <a:endParaRPr lang="en-US" altLang="ja-JP" dirty="0" smtClean="0"/>
          </a:p>
          <a:p>
            <a:r>
              <a:rPr kumimoji="1" lang="ja-JP" altLang="en-US" dirty="0" smtClean="0"/>
              <a:t>イメージ</a:t>
            </a:r>
            <a:r>
              <a:rPr lang="ja-JP" altLang="en-US" dirty="0" smtClean="0"/>
              <a:t>が記憶を助けるというデータ：</a:t>
            </a:r>
            <a:endParaRPr kumimoji="1" lang="en-US" altLang="ja-JP" dirty="0" smtClean="0"/>
          </a:p>
          <a:p>
            <a:pPr lvl="1"/>
            <a:r>
              <a:rPr lang="ja-JP" altLang="en-US" dirty="0" smtClean="0"/>
              <a:t>「イメージを使って覚えなさい」という教示を与えると，記憶成績がよくなる．</a:t>
            </a:r>
            <a:endParaRPr lang="en-US" altLang="ja-JP" dirty="0" smtClean="0"/>
          </a:p>
          <a:p>
            <a:pPr lvl="1"/>
            <a:r>
              <a:rPr lang="ja-JP" altLang="en-US" dirty="0" smtClean="0"/>
              <a:t>具体語（イメージを構成しやすい）は抽象語よりもよく記憶される．</a:t>
            </a:r>
            <a:endParaRPr lang="en-US" altLang="ja-JP" dirty="0" smtClean="0"/>
          </a:p>
          <a:p>
            <a:endParaRPr kumimoji="1" lang="en-US" altLang="ja-JP"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２重コード説</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なぜか？</a:t>
            </a:r>
            <a:r>
              <a:rPr lang="en-US" altLang="ja-JP" dirty="0" smtClean="0">
                <a:sym typeface="Wingdings" pitchFamily="2" charset="2"/>
              </a:rPr>
              <a:t></a:t>
            </a:r>
            <a:r>
              <a:rPr lang="en-US" altLang="ja-JP" dirty="0" smtClean="0"/>
              <a:t> </a:t>
            </a:r>
            <a:r>
              <a:rPr lang="ja-JP" altLang="en-US" u="sng" dirty="0" smtClean="0">
                <a:solidFill>
                  <a:srgbClr val="FF0000"/>
                </a:solidFill>
              </a:rPr>
              <a:t>２重コード説</a:t>
            </a:r>
            <a:r>
              <a:rPr lang="ja-JP" altLang="en-US" dirty="0" smtClean="0"/>
              <a:t>：２種類の表現形式で記憶しているから．</a:t>
            </a:r>
            <a:endParaRPr lang="en-US" altLang="ja-JP" dirty="0" smtClean="0"/>
          </a:p>
          <a:p>
            <a:pPr lvl="1"/>
            <a:r>
              <a:rPr lang="ja-JP" altLang="en-US" dirty="0" smtClean="0"/>
              <a:t>言語コード（言語的）</a:t>
            </a:r>
            <a:endParaRPr lang="en-US" altLang="ja-JP" dirty="0" smtClean="0"/>
          </a:p>
          <a:p>
            <a:pPr lvl="1"/>
            <a:r>
              <a:rPr lang="ja-JP" altLang="en-US" dirty="0" smtClean="0"/>
              <a:t>イメージコード（視覚的，聴覚的，触覚的）</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２重コード説は，われわれの直観に一致している．</a:t>
            </a:r>
            <a:endParaRPr kumimoji="1" lang="en-US" altLang="ja-JP" dirty="0" smtClean="0"/>
          </a:p>
          <a:p>
            <a:r>
              <a:rPr lang="ja-JP" altLang="en-US" dirty="0" smtClean="0"/>
              <a:t>この立場での実験的研究が多く行われた．</a:t>
            </a:r>
            <a:endParaRPr lang="en-US" altLang="ja-JP" dirty="0" smtClean="0"/>
          </a:p>
          <a:p>
            <a:pPr lvl="1"/>
            <a:r>
              <a:rPr kumimoji="1" lang="ja-JP" altLang="en-US" dirty="0" smtClean="0"/>
              <a:t>イメージの存在，機能の研究</a:t>
            </a:r>
            <a:endParaRPr kumimoji="1" lang="en-US" altLang="ja-JP" dirty="0" smtClean="0"/>
          </a:p>
          <a:p>
            <a:r>
              <a:rPr lang="ja-JP" altLang="en-US" dirty="0" smtClean="0"/>
              <a:t>しかし，２重コード説は，認知心理学（認知科学）の中から異議を唱えられた．</a:t>
            </a:r>
            <a:endParaRPr lang="en-US" altLang="ja-JP" dirty="0" smtClean="0"/>
          </a:p>
          <a:p>
            <a:pPr lvl="1"/>
            <a:r>
              <a:rPr kumimoji="1" lang="en-US" altLang="ja-JP" dirty="0" err="1" smtClean="0"/>
              <a:t>Pylyshy</a:t>
            </a:r>
            <a:r>
              <a:rPr kumimoji="1" lang="en-US" altLang="ja-JP" dirty="0" smtClean="0"/>
              <a:t> (1973). </a:t>
            </a:r>
            <a:r>
              <a:rPr kumimoji="1" lang="en-US" altLang="ja-JP" dirty="0" smtClean="0">
                <a:latin typeface="Times New Roman" pitchFamily="18" charset="0"/>
                <a:cs typeface="Times New Roman" pitchFamily="18" charset="0"/>
              </a:rPr>
              <a:t>What the mind’s eye tells the mind’s brain: A critique of mental imagery</a:t>
            </a: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イメージ論争</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a:t>命題</a:t>
            </a:r>
            <a:r>
              <a:rPr kumimoji="1" lang="ja-JP" altLang="en-US" dirty="0" smtClean="0"/>
              <a:t>派の主張：人間の知識の一形態としてイメージという概念を考えることは不適切．</a:t>
            </a:r>
            <a:r>
              <a:rPr kumimoji="1" lang="ja-JP" altLang="en-US" u="sng" dirty="0" smtClean="0">
                <a:solidFill>
                  <a:srgbClr val="FF0000"/>
                </a:solidFill>
              </a:rPr>
              <a:t>命題的表象</a:t>
            </a:r>
            <a:r>
              <a:rPr kumimoji="1" lang="ja-JP" altLang="en-US" dirty="0" smtClean="0"/>
              <a:t>（</a:t>
            </a:r>
            <a:r>
              <a:rPr kumimoji="1" lang="en-US" altLang="ja-JP" dirty="0" smtClean="0"/>
              <a:t>propositional representation</a:t>
            </a:r>
            <a:r>
              <a:rPr kumimoji="1" lang="ja-JP" altLang="en-US" dirty="0" smtClean="0"/>
              <a:t>）</a:t>
            </a:r>
            <a:r>
              <a:rPr lang="ja-JP" altLang="en-US" dirty="0" smtClean="0"/>
              <a:t>という形式のみ考える．</a:t>
            </a:r>
            <a:r>
              <a:rPr kumimoji="1" lang="ja-JP" altLang="en-US" dirty="0" smtClean="0"/>
              <a:t>イメージは，命題的表象から，必要に応じて構成できる．</a:t>
            </a:r>
            <a:endParaRPr kumimoji="1" lang="en-US" altLang="ja-JP" dirty="0" smtClean="0"/>
          </a:p>
          <a:p>
            <a:r>
              <a:rPr lang="ja-JP" altLang="en-US" dirty="0" smtClean="0"/>
              <a:t>イメージ派の主張：２重コード説</a:t>
            </a:r>
            <a:endParaRPr lang="en-US" altLang="ja-JP" dirty="0" smtClean="0"/>
          </a:p>
          <a:p>
            <a:pPr lvl="1"/>
            <a:r>
              <a:rPr kumimoji="1" lang="ja-JP" altLang="en-US" dirty="0" smtClean="0"/>
              <a:t>論争初期には，命題派はイメージの存在を否定していると誤解された．</a:t>
            </a:r>
            <a:endParaRPr kumimoji="1" lang="en-US" altLang="ja-JP" dirty="0" smtClean="0"/>
          </a:p>
          <a:p>
            <a:pPr lvl="1"/>
            <a:r>
              <a:rPr lang="ja-JP" altLang="en-US" dirty="0" smtClean="0"/>
              <a:t>第８章３節「イメージの命題的記述」参照</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「はやぶさ」の撮影した地球</a:t>
            </a:r>
            <a:endParaRPr kumimoji="1" lang="ja-JP" altLang="en-US" dirty="0"/>
          </a:p>
        </p:txBody>
      </p:sp>
      <p:pic>
        <p:nvPicPr>
          <p:cNvPr id="4" name="コンテンツ プレースホルダー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88946" y="1600200"/>
            <a:ext cx="7166108" cy="4525963"/>
          </a:xfrm>
        </p:spPr>
      </p:pic>
      <p:sp>
        <p:nvSpPr>
          <p:cNvPr id="3" name="テキスト ボックス 2"/>
          <p:cNvSpPr txBox="1"/>
          <p:nvPr/>
        </p:nvSpPr>
        <p:spPr>
          <a:xfrm>
            <a:off x="980629" y="6237312"/>
            <a:ext cx="4799712" cy="369332"/>
          </a:xfrm>
          <a:prstGeom prst="rect">
            <a:avLst/>
          </a:prstGeom>
          <a:noFill/>
        </p:spPr>
        <p:txBody>
          <a:bodyPr wrap="none" rtlCol="0">
            <a:spAutoFit/>
          </a:bodyPr>
          <a:lstStyle/>
          <a:p>
            <a:r>
              <a:rPr kumimoji="1" lang="ja-JP" altLang="en-US" dirty="0" smtClean="0"/>
              <a:t>人間のイメージには，こういうノイズは入らない．</a:t>
            </a:r>
            <a:endParaRPr kumimoji="1" lang="ja-JP" altLang="en-US" dirty="0"/>
          </a:p>
        </p:txBody>
      </p:sp>
    </p:spTree>
    <p:extLst>
      <p:ext uri="{BB962C8B-B14F-4D97-AF65-F5344CB8AC3E}">
        <p14:creationId xmlns:p14="http://schemas.microsoft.com/office/powerpoint/2010/main" val="25885771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712</TotalTime>
  <Words>673</Words>
  <Application>Microsoft Office PowerPoint</Application>
  <PresentationFormat>画面に合わせる (4:3)</PresentationFormat>
  <Paragraphs>65</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Arial</vt:lpstr>
      <vt:lpstr>Calibri</vt:lpstr>
      <vt:lpstr>Times New Roman</vt:lpstr>
      <vt:lpstr>Wingdings</vt:lpstr>
      <vt:lpstr>Office テーマ</vt:lpstr>
      <vt:lpstr>第２章 イメージの機能的性質</vt:lpstr>
      <vt:lpstr>この章で学習すること</vt:lpstr>
      <vt:lpstr>１．言語とイメージの２重コード説</vt:lpstr>
      <vt:lpstr>PowerPoint プレゼンテーション</vt:lpstr>
      <vt:lpstr>PowerPoint プレゼンテーション</vt:lpstr>
      <vt:lpstr>２重コード説</vt:lpstr>
      <vt:lpstr>PowerPoint プレゼンテーション</vt:lpstr>
      <vt:lpstr>イメージ論争</vt:lpstr>
      <vt:lpstr>「はやぶさ」の撮影した地球</vt:lpstr>
      <vt:lpstr>２．メンタルアナログとしてのイメージ</vt:lpstr>
      <vt:lpstr>３．知覚とイメージの干渉</vt:lpstr>
      <vt:lpstr>４．知覚とイメージの等価性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第２章 イメージの機能的性質</dc:title>
  <dc:creator>Atsushi</dc:creator>
  <cp:lastModifiedBy>Atsushi</cp:lastModifiedBy>
  <cp:revision>18</cp:revision>
  <dcterms:created xsi:type="dcterms:W3CDTF">2009-08-19T00:39:01Z</dcterms:created>
  <dcterms:modified xsi:type="dcterms:W3CDTF">2016-09-06T07:13:17Z</dcterms:modified>
</cp:coreProperties>
</file>