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4" r:id="rId8"/>
    <p:sldId id="262" r:id="rId9"/>
    <p:sldId id="265" r:id="rId10"/>
    <p:sldId id="266" r:id="rId11"/>
    <p:sldId id="263" r:id="rId12"/>
    <p:sldId id="267" r:id="rId13"/>
    <p:sldId id="268" r:id="rId14"/>
    <p:sldId id="269" r:id="rId1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308827-5B05-4C42-9645-378D344A8CE0}" type="datetimeFigureOut">
              <a:rPr kumimoji="1" lang="ja-JP" altLang="en-US" smtClean="0"/>
              <a:t>2013/8/28</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92FD94-0ACE-4705-890E-BEEB18CE5B25}" type="slidenum">
              <a:rPr kumimoji="1" lang="ja-JP" altLang="en-US" smtClean="0"/>
              <a:t>‹#›</a:t>
            </a:fld>
            <a:endParaRPr kumimoji="1" lang="ja-JP" altLang="en-US"/>
          </a:p>
        </p:txBody>
      </p:sp>
    </p:spTree>
    <p:extLst>
      <p:ext uri="{BB962C8B-B14F-4D97-AF65-F5344CB8AC3E}">
        <p14:creationId xmlns:p14="http://schemas.microsoft.com/office/powerpoint/2010/main" val="17661263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社会的分散認知との関わりとして何を伝えたいのか，テキストの記述がよくわからない．</a:t>
            </a:r>
            <a:endParaRPr kumimoji="1" lang="ja-JP" altLang="en-US" dirty="0"/>
          </a:p>
        </p:txBody>
      </p:sp>
      <p:sp>
        <p:nvSpPr>
          <p:cNvPr id="4" name="スライド番号プレースホルダ 3"/>
          <p:cNvSpPr>
            <a:spLocks noGrp="1"/>
          </p:cNvSpPr>
          <p:nvPr>
            <p:ph type="sldNum" sz="quarter" idx="10"/>
          </p:nvPr>
        </p:nvSpPr>
        <p:spPr/>
        <p:txBody>
          <a:bodyPr/>
          <a:lstStyle/>
          <a:p>
            <a:fld id="{A492FD94-0ACE-4705-890E-BEEB18CE5B25}" type="slidenum">
              <a:rPr kumimoji="1" lang="ja-JP" altLang="en-US" smtClean="0"/>
              <a:t>10</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0E751D9A-D32D-4DC0-B280-4EA925615B01}" type="datetime1">
              <a:rPr kumimoji="1" lang="ja-JP" altLang="en-US" smtClean="0"/>
              <a:t>2013/8/28</a:t>
            </a:fld>
            <a:endParaRPr kumimoji="1" lang="ja-JP" altLang="en-US"/>
          </a:p>
        </p:txBody>
      </p:sp>
      <p:sp>
        <p:nvSpPr>
          <p:cNvPr id="5" name="フッター プレースホルダ 4"/>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6" name="スライド番号プレースホルダ 5"/>
          <p:cNvSpPr>
            <a:spLocks noGrp="1"/>
          </p:cNvSpPr>
          <p:nvPr>
            <p:ph type="sldNum" sz="quarter" idx="12"/>
          </p:nvPr>
        </p:nvSpPr>
        <p:spPr/>
        <p:txBody>
          <a:bodyPr/>
          <a:lstStyle/>
          <a:p>
            <a:fld id="{508D47DF-D006-47DF-9B11-F7D99496B07A}"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3C8D559-B15E-4580-9029-3794E3A9C5D0}" type="datetime1">
              <a:rPr kumimoji="1" lang="ja-JP" altLang="en-US" smtClean="0"/>
              <a:t>2013/8/28</a:t>
            </a:fld>
            <a:endParaRPr kumimoji="1" lang="ja-JP" altLang="en-US"/>
          </a:p>
        </p:txBody>
      </p:sp>
      <p:sp>
        <p:nvSpPr>
          <p:cNvPr id="5" name="フッター プレースホルダ 4"/>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6" name="スライド番号プレースホルダ 5"/>
          <p:cNvSpPr>
            <a:spLocks noGrp="1"/>
          </p:cNvSpPr>
          <p:nvPr>
            <p:ph type="sldNum" sz="quarter" idx="12"/>
          </p:nvPr>
        </p:nvSpPr>
        <p:spPr/>
        <p:txBody>
          <a:bodyPr/>
          <a:lstStyle/>
          <a:p>
            <a:fld id="{508D47DF-D006-47DF-9B11-F7D99496B07A}"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FD4BCCB-B513-4050-911E-08B11950BEC1}" type="datetime1">
              <a:rPr kumimoji="1" lang="ja-JP" altLang="en-US" smtClean="0"/>
              <a:t>2013/8/28</a:t>
            </a:fld>
            <a:endParaRPr kumimoji="1" lang="ja-JP" altLang="en-US"/>
          </a:p>
        </p:txBody>
      </p:sp>
      <p:sp>
        <p:nvSpPr>
          <p:cNvPr id="5" name="フッター プレースホルダ 4"/>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6" name="スライド番号プレースホルダ 5"/>
          <p:cNvSpPr>
            <a:spLocks noGrp="1"/>
          </p:cNvSpPr>
          <p:nvPr>
            <p:ph type="sldNum" sz="quarter" idx="12"/>
          </p:nvPr>
        </p:nvSpPr>
        <p:spPr/>
        <p:txBody>
          <a:bodyPr/>
          <a:lstStyle/>
          <a:p>
            <a:fld id="{508D47DF-D006-47DF-9B11-F7D99496B07A}"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E96FB6D-7793-4038-874B-1D197FF9E983}" type="datetime1">
              <a:rPr kumimoji="1" lang="ja-JP" altLang="en-US" smtClean="0"/>
              <a:t>2013/8/28</a:t>
            </a:fld>
            <a:endParaRPr kumimoji="1" lang="ja-JP" altLang="en-US"/>
          </a:p>
        </p:txBody>
      </p:sp>
      <p:sp>
        <p:nvSpPr>
          <p:cNvPr id="5" name="フッター プレースホルダ 4"/>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6" name="スライド番号プレースホルダ 5"/>
          <p:cNvSpPr>
            <a:spLocks noGrp="1"/>
          </p:cNvSpPr>
          <p:nvPr>
            <p:ph type="sldNum" sz="quarter" idx="12"/>
          </p:nvPr>
        </p:nvSpPr>
        <p:spPr/>
        <p:txBody>
          <a:bodyPr/>
          <a:lstStyle/>
          <a:p>
            <a:fld id="{508D47DF-D006-47DF-9B11-F7D99496B07A}"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4E74447-567A-4A56-B2A3-BC736E908167}" type="datetime1">
              <a:rPr kumimoji="1" lang="ja-JP" altLang="en-US" smtClean="0"/>
              <a:t>2013/8/28</a:t>
            </a:fld>
            <a:endParaRPr kumimoji="1" lang="ja-JP" altLang="en-US"/>
          </a:p>
        </p:txBody>
      </p:sp>
      <p:sp>
        <p:nvSpPr>
          <p:cNvPr id="5" name="フッター プレースホルダ 4"/>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6" name="スライド番号プレースホルダ 5"/>
          <p:cNvSpPr>
            <a:spLocks noGrp="1"/>
          </p:cNvSpPr>
          <p:nvPr>
            <p:ph type="sldNum" sz="quarter" idx="12"/>
          </p:nvPr>
        </p:nvSpPr>
        <p:spPr/>
        <p:txBody>
          <a:bodyPr/>
          <a:lstStyle/>
          <a:p>
            <a:fld id="{508D47DF-D006-47DF-9B11-F7D99496B07A}"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FD948610-2971-47F6-8AFD-CF0954D25127}" type="datetime1">
              <a:rPr kumimoji="1" lang="ja-JP" altLang="en-US" smtClean="0"/>
              <a:t>2013/8/28</a:t>
            </a:fld>
            <a:endParaRPr kumimoji="1" lang="ja-JP" altLang="en-US"/>
          </a:p>
        </p:txBody>
      </p:sp>
      <p:sp>
        <p:nvSpPr>
          <p:cNvPr id="6" name="フッター プレースホルダ 5"/>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7" name="スライド番号プレースホルダ 6"/>
          <p:cNvSpPr>
            <a:spLocks noGrp="1"/>
          </p:cNvSpPr>
          <p:nvPr>
            <p:ph type="sldNum" sz="quarter" idx="12"/>
          </p:nvPr>
        </p:nvSpPr>
        <p:spPr/>
        <p:txBody>
          <a:bodyPr/>
          <a:lstStyle/>
          <a:p>
            <a:fld id="{508D47DF-D006-47DF-9B11-F7D99496B07A}"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12FAF0B6-E8AB-400E-B7E4-C26A8C56D6FB}" type="datetime1">
              <a:rPr kumimoji="1" lang="ja-JP" altLang="en-US" smtClean="0"/>
              <a:t>2013/8/28</a:t>
            </a:fld>
            <a:endParaRPr kumimoji="1" lang="ja-JP" altLang="en-US"/>
          </a:p>
        </p:txBody>
      </p:sp>
      <p:sp>
        <p:nvSpPr>
          <p:cNvPr id="8" name="フッター プレースホルダ 7"/>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9" name="スライド番号プレースホルダ 8"/>
          <p:cNvSpPr>
            <a:spLocks noGrp="1"/>
          </p:cNvSpPr>
          <p:nvPr>
            <p:ph type="sldNum" sz="quarter" idx="12"/>
          </p:nvPr>
        </p:nvSpPr>
        <p:spPr/>
        <p:txBody>
          <a:bodyPr/>
          <a:lstStyle/>
          <a:p>
            <a:fld id="{508D47DF-D006-47DF-9B11-F7D99496B07A}"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B2F5EBA6-62AC-4836-8EA1-C399533CE731}" type="datetime1">
              <a:rPr kumimoji="1" lang="ja-JP" altLang="en-US" smtClean="0"/>
              <a:t>2013/8/28</a:t>
            </a:fld>
            <a:endParaRPr kumimoji="1" lang="ja-JP" altLang="en-US"/>
          </a:p>
        </p:txBody>
      </p:sp>
      <p:sp>
        <p:nvSpPr>
          <p:cNvPr id="4" name="フッター プレースホルダ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5" name="スライド番号プレースホルダ 4"/>
          <p:cNvSpPr>
            <a:spLocks noGrp="1"/>
          </p:cNvSpPr>
          <p:nvPr>
            <p:ph type="sldNum" sz="quarter" idx="12"/>
          </p:nvPr>
        </p:nvSpPr>
        <p:spPr/>
        <p:txBody>
          <a:bodyPr/>
          <a:lstStyle/>
          <a:p>
            <a:fld id="{508D47DF-D006-47DF-9B11-F7D99496B07A}"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5527706-043E-40BF-B14E-08659A3F2CB5}" type="datetime1">
              <a:rPr kumimoji="1" lang="ja-JP" altLang="en-US" smtClean="0"/>
              <a:t>2013/8/28</a:t>
            </a:fld>
            <a:endParaRPr kumimoji="1" lang="ja-JP" altLang="en-US"/>
          </a:p>
        </p:txBody>
      </p:sp>
      <p:sp>
        <p:nvSpPr>
          <p:cNvPr id="3" name="フッター プレースホルダ 2"/>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4" name="スライド番号プレースホルダ 3"/>
          <p:cNvSpPr>
            <a:spLocks noGrp="1"/>
          </p:cNvSpPr>
          <p:nvPr>
            <p:ph type="sldNum" sz="quarter" idx="12"/>
          </p:nvPr>
        </p:nvSpPr>
        <p:spPr/>
        <p:txBody>
          <a:bodyPr/>
          <a:lstStyle/>
          <a:p>
            <a:fld id="{508D47DF-D006-47DF-9B11-F7D99496B07A}"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4EB3231-31BE-48C1-939A-D86656552A8D}" type="datetime1">
              <a:rPr kumimoji="1" lang="ja-JP" altLang="en-US" smtClean="0"/>
              <a:t>2013/8/28</a:t>
            </a:fld>
            <a:endParaRPr kumimoji="1" lang="ja-JP" altLang="en-US"/>
          </a:p>
        </p:txBody>
      </p:sp>
      <p:sp>
        <p:nvSpPr>
          <p:cNvPr id="6" name="フッター プレースホルダ 5"/>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7" name="スライド番号プレースホルダ 6"/>
          <p:cNvSpPr>
            <a:spLocks noGrp="1"/>
          </p:cNvSpPr>
          <p:nvPr>
            <p:ph type="sldNum" sz="quarter" idx="12"/>
          </p:nvPr>
        </p:nvSpPr>
        <p:spPr/>
        <p:txBody>
          <a:bodyPr/>
          <a:lstStyle/>
          <a:p>
            <a:fld id="{508D47DF-D006-47DF-9B11-F7D99496B07A}"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364D188-5121-4C31-A548-D609FAFB3F5F}" type="datetime1">
              <a:rPr kumimoji="1" lang="ja-JP" altLang="en-US" smtClean="0"/>
              <a:t>2013/8/28</a:t>
            </a:fld>
            <a:endParaRPr kumimoji="1" lang="ja-JP" altLang="en-US"/>
          </a:p>
        </p:txBody>
      </p:sp>
      <p:sp>
        <p:nvSpPr>
          <p:cNvPr id="6" name="フッター プレースホルダ 5"/>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7" name="スライド番号プレースホルダ 6"/>
          <p:cNvSpPr>
            <a:spLocks noGrp="1"/>
          </p:cNvSpPr>
          <p:nvPr>
            <p:ph type="sldNum" sz="quarter" idx="12"/>
          </p:nvPr>
        </p:nvSpPr>
        <p:spPr/>
        <p:txBody>
          <a:bodyPr/>
          <a:lstStyle/>
          <a:p>
            <a:fld id="{508D47DF-D006-47DF-9B11-F7D99496B07A}"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0C49A0-71AC-4BD4-9D6C-D34BE8901685}" type="datetime1">
              <a:rPr kumimoji="1" lang="ja-JP" altLang="en-US" smtClean="0"/>
              <a:t>2013/8/28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zh-TW" altLang="en-US" smtClean="0"/>
              <a:t>室蘭工業大学　集中講義「認知心理学」</a:t>
            </a:r>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8D47DF-D006-47DF-9B11-F7D99496B07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第</a:t>
            </a:r>
            <a:r>
              <a:rPr kumimoji="1" lang="en-US" altLang="ja-JP" dirty="0" smtClean="0"/>
              <a:t>15</a:t>
            </a:r>
            <a:r>
              <a:rPr kumimoji="1" lang="ja-JP" altLang="en-US" dirty="0" smtClean="0"/>
              <a:t>章</a:t>
            </a:r>
            <a:r>
              <a:rPr kumimoji="1" lang="en-US" altLang="ja-JP" dirty="0" smtClean="0"/>
              <a:t/>
            </a:r>
            <a:br>
              <a:rPr kumimoji="1" lang="en-US" altLang="ja-JP" dirty="0" smtClean="0"/>
            </a:br>
            <a:r>
              <a:rPr lang="ja-JP" altLang="en-US" dirty="0" smtClean="0"/>
              <a:t>社会的</a:t>
            </a:r>
            <a:r>
              <a:rPr lang="ja-JP" altLang="en-US" dirty="0"/>
              <a:t>分散認知</a:t>
            </a: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r>
              <a:rPr lang="ja-JP" altLang="en-US" dirty="0" smtClean="0"/>
              <a:t>執筆者：野島久雄</a:t>
            </a:r>
            <a:endParaRPr lang="en-US" altLang="ja-JP" dirty="0" smtClean="0"/>
          </a:p>
          <a:p>
            <a:r>
              <a:rPr lang="ja-JP" altLang="en-US" dirty="0" smtClean="0"/>
              <a:t>授業者：寺尾 敦</a:t>
            </a:r>
            <a:endParaRPr lang="en-US" altLang="ja-JP" dirty="0" smtClean="0"/>
          </a:p>
          <a:p>
            <a:r>
              <a:rPr lang="en-US" altLang="ja-JP" dirty="0" err="1" smtClean="0"/>
              <a:t>atsushi</a:t>
            </a:r>
            <a:r>
              <a:rPr lang="en-US" altLang="ja-JP" dirty="0" smtClean="0"/>
              <a:t> [at] si.aoyama.ac.jp</a:t>
            </a:r>
          </a:p>
          <a:p>
            <a:r>
              <a:rPr lang="en-US" altLang="ja-JP" dirty="0" smtClean="0"/>
              <a:t>Twitter: @</a:t>
            </a:r>
            <a:r>
              <a:rPr lang="en-US" altLang="ja-JP" dirty="0" err="1" smtClean="0"/>
              <a:t>aterao</a:t>
            </a:r>
            <a:endParaRPr kumimoji="1" lang="ja-JP" altLang="en-US" dirty="0"/>
          </a:p>
        </p:txBody>
      </p:sp>
      <p:sp>
        <p:nvSpPr>
          <p:cNvPr id="5" name="フッター プレースホルダー 4"/>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
        <p:nvSpPr>
          <p:cNvPr id="6" name="テキスト ボックス 5"/>
          <p:cNvSpPr txBox="1"/>
          <p:nvPr/>
        </p:nvSpPr>
        <p:spPr>
          <a:xfrm>
            <a:off x="611560" y="548680"/>
            <a:ext cx="6476453" cy="369332"/>
          </a:xfrm>
          <a:prstGeom prst="rect">
            <a:avLst/>
          </a:prstGeom>
          <a:noFill/>
        </p:spPr>
        <p:txBody>
          <a:bodyPr wrap="none" rtlCol="0">
            <a:spAutoFit/>
          </a:bodyPr>
          <a:lstStyle/>
          <a:p>
            <a:r>
              <a:rPr lang="ja-JP" altLang="en-US" dirty="0"/>
              <a:t>市川伸一・伊東祐司（編）</a:t>
            </a:r>
            <a:r>
              <a:rPr lang="en-US" altLang="ja-JP" dirty="0"/>
              <a:t>『</a:t>
            </a:r>
            <a:r>
              <a:rPr lang="ja-JP" altLang="en-US" dirty="0"/>
              <a:t>認知心理学を知る＜第３版＞</a:t>
            </a:r>
            <a:r>
              <a:rPr lang="en-US" altLang="ja-JP" dirty="0"/>
              <a:t>』</a:t>
            </a:r>
            <a:r>
              <a:rPr lang="ja-JP" altLang="en-US" dirty="0"/>
              <a:t>おう</a:t>
            </a:r>
            <a:r>
              <a:rPr lang="ja-JP" altLang="en-US" dirty="0" smtClean="0"/>
              <a:t>ふう</a:t>
            </a:r>
            <a:endParaRPr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3.2 </a:t>
            </a:r>
            <a:r>
              <a:rPr kumimoji="1" lang="ja-JP" altLang="en-US" dirty="0" smtClean="0"/>
              <a:t>個人の学習プロセスと</a:t>
            </a:r>
            <a:r>
              <a:rPr kumimoji="1" lang="en-US" altLang="ja-JP" dirty="0" smtClean="0"/>
              <a:t/>
            </a:r>
            <a:br>
              <a:rPr kumimoji="1" lang="en-US" altLang="ja-JP" dirty="0" smtClean="0"/>
            </a:br>
            <a:r>
              <a:rPr kumimoji="1" lang="ja-JP" altLang="en-US" dirty="0" smtClean="0"/>
              <a:t>社会のかかわり</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初心者と熟達者の比較研究は，伝統的な認知心理学の研究において多く行われてきた．</a:t>
            </a:r>
            <a:endParaRPr kumimoji="1" lang="en-US" altLang="ja-JP" dirty="0" smtClean="0"/>
          </a:p>
          <a:p>
            <a:r>
              <a:rPr lang="ja-JP" altLang="en-US" dirty="0" smtClean="0"/>
              <a:t>しかし，多くの人は，ある領域において初心者と熟達者の中間にいる．</a:t>
            </a:r>
            <a:endParaRPr lang="en-US" altLang="ja-JP" dirty="0" smtClean="0"/>
          </a:p>
          <a:p>
            <a:r>
              <a:rPr kumimoji="1" lang="ja-JP" altLang="en-US" dirty="0" smtClean="0"/>
              <a:t>個人</a:t>
            </a:r>
            <a:r>
              <a:rPr lang="ja-JP" altLang="en-US" dirty="0" smtClean="0"/>
              <a:t>は</a:t>
            </a:r>
            <a:r>
              <a:rPr kumimoji="1" lang="ja-JP" altLang="en-US" dirty="0" smtClean="0"/>
              <a:t>，他者や道具とかかわりながら，どのように有能さを発揮できるようになっていくのだろうか？</a:t>
            </a:r>
            <a:endParaRPr kumimoji="1" lang="en-US" altLang="ja-JP" dirty="0" smtClean="0"/>
          </a:p>
          <a:p>
            <a:pPr lvl="1"/>
            <a:r>
              <a:rPr lang="ja-JP" altLang="en-US" dirty="0" smtClean="0"/>
              <a:t>社会的分散認知の枠組みで</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４</a:t>
            </a:r>
            <a:r>
              <a:rPr lang="ja-JP" altLang="en-US" dirty="0" smtClean="0"/>
              <a:t>．状況的認知</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人間の行為を社会的分散認知システムに埋め込まれたものとしてとらえた場合，学習という現象は，こうしたシステムと学習主体との協調関係の構築過程として理解される</a:t>
            </a:r>
            <a:r>
              <a:rPr kumimoji="1" lang="ja-JP" altLang="en-US" sz="2000" dirty="0" smtClean="0"/>
              <a:t>．</a:t>
            </a:r>
            <a:r>
              <a:rPr lang="ja-JP" altLang="en-US" sz="2000" dirty="0" smtClean="0"/>
              <a:t> （東京大学出版会</a:t>
            </a:r>
            <a:r>
              <a:rPr lang="en-US" altLang="ja-JP" sz="2000" dirty="0" smtClean="0"/>
              <a:t>『</a:t>
            </a:r>
            <a:r>
              <a:rPr lang="ja-JP" altLang="en-US" sz="2000" dirty="0" smtClean="0"/>
              <a:t>認知心理学５　学習と発達</a:t>
            </a:r>
            <a:r>
              <a:rPr lang="en-US" altLang="ja-JP" sz="2000" dirty="0" smtClean="0"/>
              <a:t>』</a:t>
            </a:r>
            <a:r>
              <a:rPr lang="ja-JP" altLang="en-US" sz="2000" dirty="0" smtClean="0"/>
              <a:t>第２章参照）</a:t>
            </a:r>
            <a:endParaRPr kumimoji="1" lang="en-US" altLang="ja-JP" sz="2000" dirty="0" smtClean="0"/>
          </a:p>
          <a:p>
            <a:pPr lvl="1"/>
            <a:r>
              <a:rPr lang="ja-JP" altLang="en-US" dirty="0" smtClean="0"/>
              <a:t>この過程をどのように分析していけばよいか？</a:t>
            </a:r>
            <a:endParaRPr kumimoji="1" lang="en-US" altLang="ja-JP" dirty="0" smtClean="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lnSpcReduction="10000"/>
          </a:bodyPr>
          <a:lstStyle/>
          <a:p>
            <a:r>
              <a:rPr lang="ja-JP" altLang="en-US" u="sng" dirty="0" smtClean="0">
                <a:solidFill>
                  <a:srgbClr val="FF0000"/>
                </a:solidFill>
              </a:rPr>
              <a:t>状況論</a:t>
            </a:r>
            <a:r>
              <a:rPr lang="ja-JP" altLang="en-US" dirty="0" smtClean="0"/>
              <a:t>：学習主体の行為やそれを可能にしている知識などを直接とらえようとするのではなく，学習主体をとりまく多様な事物の諸関係，すなわち，学習の文脈を入念に記述することで学習現象をとらえようとする立場．  </a:t>
            </a:r>
            <a:r>
              <a:rPr lang="ja-JP" altLang="en-US" sz="2000" dirty="0" smtClean="0"/>
              <a:t>（東京大学出版会</a:t>
            </a:r>
            <a:r>
              <a:rPr lang="en-US" altLang="ja-JP" sz="2000" dirty="0" smtClean="0"/>
              <a:t>『</a:t>
            </a:r>
            <a:r>
              <a:rPr lang="ja-JP" altLang="en-US" sz="2000" dirty="0" smtClean="0"/>
              <a:t>認知心理学５　学習と発達</a:t>
            </a:r>
            <a:r>
              <a:rPr lang="en-US" altLang="ja-JP" sz="2000" dirty="0" smtClean="0"/>
              <a:t>』</a:t>
            </a:r>
            <a:r>
              <a:rPr lang="ja-JP" altLang="en-US" sz="2000" dirty="0" smtClean="0"/>
              <a:t>第２章参照）</a:t>
            </a:r>
            <a:endParaRPr lang="en-US" altLang="ja-JP" sz="2000" dirty="0" smtClean="0"/>
          </a:p>
          <a:p>
            <a:pPr lvl="1"/>
            <a:r>
              <a:rPr lang="ja-JP" altLang="en-US" dirty="0" smtClean="0"/>
              <a:t>注意：テキストでの，状況論が認知モデルを否定しているという記述は，少し不適切だろう（ギブソンは「認知的処理」を否定しているけれども）．外界とのインタラクションを重視ということ．</a:t>
            </a:r>
            <a:endParaRPr lang="en-US" altLang="ja-JP" dirty="0" smtClean="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a:bodyPr>
          <a:lstStyle/>
          <a:p>
            <a:r>
              <a:rPr kumimoji="1" lang="ja-JP" altLang="en-US" dirty="0" smtClean="0"/>
              <a:t>状況論は，あらゆる認知活動が頭の中に閉じておらず，状況に開かれていると主張</a:t>
            </a:r>
            <a:r>
              <a:rPr lang="ja-JP" altLang="en-US" dirty="0" smtClean="0"/>
              <a:t>する</a:t>
            </a:r>
            <a:r>
              <a:rPr lang="ja-JP" altLang="en-US" sz="2000" dirty="0" smtClean="0"/>
              <a:t>（香川</a:t>
            </a:r>
            <a:r>
              <a:rPr lang="en-US" altLang="ja-JP" sz="2000" dirty="0" smtClean="0"/>
              <a:t>, 2011『</a:t>
            </a:r>
            <a:r>
              <a:rPr lang="ja-JP" altLang="en-US" sz="2000" dirty="0" smtClean="0"/>
              <a:t>認知科学</a:t>
            </a:r>
            <a:r>
              <a:rPr lang="en-US" altLang="ja-JP" sz="2000" dirty="0" smtClean="0"/>
              <a:t>』</a:t>
            </a:r>
            <a:r>
              <a:rPr lang="ja-JP" altLang="en-US" sz="2000" dirty="0" smtClean="0"/>
              <a:t>）</a:t>
            </a:r>
            <a:r>
              <a:rPr lang="ja-JP" altLang="en-US" dirty="0" smtClean="0"/>
              <a:t>．</a:t>
            </a:r>
            <a:endParaRPr lang="en-US" altLang="ja-JP" dirty="0" smtClean="0"/>
          </a:p>
          <a:p>
            <a:r>
              <a:rPr kumimoji="1" lang="ja-JP" altLang="en-US" dirty="0" smtClean="0"/>
              <a:t>個人内の心的過程を否定するのではない．個人の「中」と「外」という線引きの発想から根本的に離れようとする．</a:t>
            </a:r>
            <a:endParaRPr kumimoji="1" lang="en-US" altLang="ja-JP" dirty="0" smtClean="0"/>
          </a:p>
          <a:p>
            <a:pPr lvl="1"/>
            <a:r>
              <a:rPr lang="ja-JP" altLang="en-US" dirty="0" smtClean="0"/>
              <a:t>環境を含めての自己．環境決定論ではない．</a:t>
            </a:r>
            <a:endParaRPr lang="en-US" altLang="ja-JP" dirty="0" smtClean="0"/>
          </a:p>
          <a:p>
            <a:pPr lvl="1"/>
            <a:r>
              <a:rPr kumimoji="1" lang="ja-JP" altLang="en-US" dirty="0" smtClean="0"/>
              <a:t>内外の区別を明確にすることはできない</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a:bodyPr>
          <a:lstStyle/>
          <a:p>
            <a:r>
              <a:rPr kumimoji="1" lang="ja-JP" altLang="en-US" dirty="0" smtClean="0"/>
              <a:t>研究例：バーテンダー養成スクールの学生，卒業生，インストラクターが，カクテルをつくる過程の分析</a:t>
            </a:r>
            <a:r>
              <a:rPr kumimoji="1" lang="ja-JP" altLang="en-US" sz="2000" dirty="0" smtClean="0"/>
              <a:t>（</a:t>
            </a:r>
            <a:r>
              <a:rPr kumimoji="1" lang="en-US" altLang="ja-JP" sz="2000" dirty="0" smtClean="0"/>
              <a:t>Beach, 1993</a:t>
            </a:r>
            <a:r>
              <a:rPr kumimoji="1" lang="ja-JP" altLang="en-US" sz="2000" dirty="0" smtClean="0"/>
              <a:t>）</a:t>
            </a:r>
            <a:r>
              <a:rPr lang="ja-JP" altLang="en-US" dirty="0" smtClean="0"/>
              <a:t>．</a:t>
            </a:r>
            <a:endParaRPr lang="en-US" altLang="ja-JP" dirty="0" smtClean="0"/>
          </a:p>
          <a:p>
            <a:pPr lvl="1"/>
            <a:r>
              <a:rPr kumimoji="1" lang="ja-JP" altLang="en-US" dirty="0" smtClean="0"/>
              <a:t>初心者の学生は，酒の名前の言語的なリハーサルを頻繁に行い，マニュアルを頻繁に参照．</a:t>
            </a:r>
            <a:endParaRPr kumimoji="1" lang="en-US" altLang="ja-JP" dirty="0" smtClean="0"/>
          </a:p>
          <a:p>
            <a:pPr lvl="1"/>
            <a:r>
              <a:rPr kumimoji="1" lang="ja-JP" altLang="en-US" dirty="0" smtClean="0"/>
              <a:t>卒業生やインストラクターは，グラスの形状やグラスにすでに注がれた液体の色など，具体物を参照．具体物のこうした情報を参照できなくすると，うまくカクテルを作ることができなかった．</a:t>
            </a:r>
            <a:endParaRPr kumimoji="1" lang="en-US" altLang="ja-JP" dirty="0" smtClean="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１．個人に閉じた認知から</a:t>
            </a:r>
            <a:r>
              <a:rPr kumimoji="1" lang="en-US" altLang="ja-JP" dirty="0" smtClean="0"/>
              <a:t/>
            </a:r>
            <a:br>
              <a:rPr kumimoji="1" lang="en-US" altLang="ja-JP" dirty="0" smtClean="0"/>
            </a:br>
            <a:r>
              <a:rPr kumimoji="1" lang="ja-JP" altLang="en-US" dirty="0" smtClean="0"/>
              <a:t>社会的な認知へ</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認知心理学は，１人の人間の中で生じる認知過程を研究対象としてきた．</a:t>
            </a:r>
            <a:endParaRPr kumimoji="1" lang="en-US" altLang="ja-JP" dirty="0" smtClean="0"/>
          </a:p>
          <a:p>
            <a:r>
              <a:rPr lang="ja-JP" altLang="en-US" dirty="0"/>
              <a:t>しかし</a:t>
            </a:r>
            <a:r>
              <a:rPr lang="ja-JP" altLang="en-US" dirty="0" smtClean="0"/>
              <a:t>，人は他者や道具と相互作用しながら認知活動を行っている．</a:t>
            </a:r>
            <a:endParaRPr lang="en-US" altLang="ja-JP" dirty="0" smtClean="0"/>
          </a:p>
          <a:p>
            <a:pPr lvl="1"/>
            <a:r>
              <a:rPr lang="ja-JP" altLang="en-US" dirty="0"/>
              <a:t>友達</a:t>
            </a:r>
            <a:r>
              <a:rPr lang="ja-JP" altLang="en-US" dirty="0" smtClean="0"/>
              <a:t>に相談する</a:t>
            </a:r>
            <a:endParaRPr lang="en-US" altLang="ja-JP" dirty="0" smtClean="0"/>
          </a:p>
          <a:p>
            <a:pPr lvl="1"/>
            <a:r>
              <a:rPr lang="ja-JP" altLang="en-US" dirty="0"/>
              <a:t>辞書</a:t>
            </a:r>
            <a:r>
              <a:rPr lang="ja-JP" altLang="en-US" dirty="0" smtClean="0"/>
              <a:t>で調べる</a:t>
            </a:r>
            <a:endParaRPr lang="en-US" altLang="ja-JP" dirty="0" smtClean="0"/>
          </a:p>
          <a:p>
            <a:r>
              <a:rPr lang="ja-JP" altLang="en-US" u="sng" dirty="0" smtClean="0"/>
              <a:t>他者，道具，文化といった，外の世界との相互作用を積極的に考えた認知研究が必要</a:t>
            </a:r>
            <a:r>
              <a:rPr lang="ja-JP" altLang="en-US" dirty="0" smtClean="0"/>
              <a:t>．</a:t>
            </a:r>
            <a:endParaRPr lang="en-US" altLang="ja-JP"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２．認知過程と社会のかかわり</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社会的相互作用に注目が集まるようになったのは，</a:t>
            </a:r>
            <a:r>
              <a:rPr kumimoji="1" lang="en-US" altLang="ja-JP" dirty="0" smtClean="0"/>
              <a:t>1980</a:t>
            </a:r>
            <a:r>
              <a:rPr kumimoji="1" lang="ja-JP" altLang="en-US" dirty="0" smtClean="0"/>
              <a:t>年代以降．</a:t>
            </a:r>
            <a:endParaRPr kumimoji="1" lang="en-US" altLang="ja-JP" dirty="0" smtClean="0"/>
          </a:p>
          <a:p>
            <a:pPr lvl="1"/>
            <a:r>
              <a:rPr lang="ja-JP" altLang="en-US" dirty="0"/>
              <a:t>社会に</a:t>
            </a:r>
            <a:r>
              <a:rPr lang="ja-JP" altLang="en-US" dirty="0" smtClean="0"/>
              <a:t>おける</a:t>
            </a:r>
            <a:r>
              <a:rPr lang="ja-JP" altLang="en-US" dirty="0"/>
              <a:t>人</a:t>
            </a:r>
            <a:r>
              <a:rPr lang="ja-JP" altLang="en-US" dirty="0" smtClean="0"/>
              <a:t>の</a:t>
            </a:r>
            <a:r>
              <a:rPr lang="ja-JP" altLang="en-US" dirty="0"/>
              <a:t>学習プロセス</a:t>
            </a:r>
            <a:r>
              <a:rPr lang="ja-JP" altLang="en-US" dirty="0" smtClean="0"/>
              <a:t>の研究</a:t>
            </a:r>
            <a:endParaRPr lang="en-US" altLang="ja-JP" dirty="0" smtClean="0"/>
          </a:p>
          <a:p>
            <a:pPr lvl="1"/>
            <a:r>
              <a:rPr kumimoji="1" lang="ja-JP" altLang="en-US" dirty="0"/>
              <a:t>道具のデザインの</a:t>
            </a:r>
            <a:r>
              <a:rPr kumimoji="1" lang="ja-JP" altLang="en-US" dirty="0" smtClean="0"/>
              <a:t>研究</a:t>
            </a:r>
            <a:endParaRPr kumimoji="1" lang="en-US" altLang="ja-JP" dirty="0" smtClean="0"/>
          </a:p>
          <a:p>
            <a:pPr lvl="1"/>
            <a:r>
              <a:rPr lang="ja-JP" altLang="en-US" dirty="0" smtClean="0"/>
              <a:t>コンピュータネットワークの広がり（</a:t>
            </a:r>
            <a:r>
              <a:rPr lang="en-US" altLang="ja-JP" dirty="0" smtClean="0"/>
              <a:t>3.1</a:t>
            </a:r>
            <a:r>
              <a:rPr lang="ja-JP" altLang="en-US" dirty="0" smtClean="0"/>
              <a:t>節）</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2.1. </a:t>
            </a:r>
            <a:r>
              <a:rPr lang="ja-JP" altLang="en-US" dirty="0" smtClean="0"/>
              <a:t>社会の中での人々の学習</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道具のマニュアルは，それにそって順に学習を進め，道具の使用に熟達していくように作ら</a:t>
            </a:r>
            <a:r>
              <a:rPr lang="ja-JP" altLang="en-US" dirty="0"/>
              <a:t>れて</a:t>
            </a:r>
            <a:r>
              <a:rPr lang="ja-JP" altLang="en-US" dirty="0" smtClean="0"/>
              <a:t>いる（ように見えることが多い）．</a:t>
            </a:r>
            <a:endParaRPr lang="en-US" altLang="ja-JP" dirty="0" smtClean="0"/>
          </a:p>
          <a:p>
            <a:pPr lvl="1"/>
            <a:r>
              <a:rPr lang="ja-JP" altLang="en-US" dirty="0" smtClean="0"/>
              <a:t>知識の蓄積によって熟達化する</a:t>
            </a:r>
            <a:endParaRPr lang="en-US" altLang="ja-JP" dirty="0" smtClean="0"/>
          </a:p>
          <a:p>
            <a:r>
              <a:rPr kumimoji="1" lang="ja-JP" altLang="en-US" dirty="0"/>
              <a:t>しかし</a:t>
            </a:r>
            <a:r>
              <a:rPr kumimoji="1" lang="ja-JP" altLang="en-US" dirty="0" smtClean="0"/>
              <a:t>，人の実際の行動は，こうした想定に反するものである．</a:t>
            </a:r>
            <a:endParaRPr kumimoji="1" lang="en-US" altLang="ja-JP" dirty="0" smtClean="0"/>
          </a:p>
          <a:p>
            <a:pPr lvl="1"/>
            <a:r>
              <a:rPr lang="ja-JP" altLang="en-US" dirty="0"/>
              <a:t>マニュアル</a:t>
            </a:r>
            <a:r>
              <a:rPr lang="ja-JP" altLang="en-US" dirty="0" smtClean="0"/>
              <a:t>を読まないで，まずは使う</a:t>
            </a:r>
            <a:endParaRPr lang="en-US" altLang="ja-JP" dirty="0" smtClean="0"/>
          </a:p>
          <a:p>
            <a:pPr lvl="1"/>
            <a:r>
              <a:rPr kumimoji="1" lang="ja-JP" altLang="en-US" u="sng" dirty="0" smtClean="0"/>
              <a:t>他者からの支援がある</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dirty="0" smtClean="0"/>
              <a:t>社会的な関係は，集団内での学習プロセスに組み込まれていることがある．たとえば，</a:t>
            </a:r>
            <a:r>
              <a:rPr lang="ja-JP" altLang="en-US" u="sng" dirty="0" smtClean="0">
                <a:solidFill>
                  <a:srgbClr val="FF0000"/>
                </a:solidFill>
              </a:rPr>
              <a:t>正統的周辺参加</a:t>
            </a:r>
            <a:r>
              <a:rPr lang="ja-JP" altLang="en-US" dirty="0" smtClean="0"/>
              <a:t>：</a:t>
            </a:r>
            <a:endParaRPr lang="en-US" altLang="ja-JP" dirty="0" smtClean="0"/>
          </a:p>
          <a:p>
            <a:pPr lvl="1"/>
            <a:r>
              <a:rPr kumimoji="1" lang="ja-JP" altLang="en-US" dirty="0" smtClean="0"/>
              <a:t>後述する</a:t>
            </a:r>
            <a:r>
              <a:rPr kumimoji="1" lang="ja-JP" altLang="en-US" u="sng" dirty="0" smtClean="0">
                <a:solidFill>
                  <a:srgbClr val="FF0000"/>
                </a:solidFill>
              </a:rPr>
              <a:t>状況論</a:t>
            </a:r>
            <a:r>
              <a:rPr kumimoji="1" lang="ja-JP" altLang="en-US" dirty="0" smtClean="0"/>
              <a:t>の立場の</a:t>
            </a:r>
            <a:r>
              <a:rPr lang="ja-JP" altLang="en-US" dirty="0" smtClean="0"/>
              <a:t>ひとつ．「認知的徒弟制」と呼ばれる．</a:t>
            </a:r>
          </a:p>
          <a:p>
            <a:pPr lvl="1"/>
            <a:r>
              <a:rPr kumimoji="1" lang="ja-JP" altLang="en-US" dirty="0" smtClean="0"/>
              <a:t>本物の仕事の一端を請け負う</a:t>
            </a:r>
            <a:endParaRPr kumimoji="1" lang="en-US" altLang="ja-JP" dirty="0" smtClean="0"/>
          </a:p>
          <a:p>
            <a:pPr lvl="1"/>
            <a:r>
              <a:rPr kumimoji="1" lang="ja-JP" altLang="en-US" dirty="0" smtClean="0"/>
              <a:t>他者からの支援を受けながら学習</a:t>
            </a:r>
            <a:endParaRPr kumimoji="1" lang="en-US" altLang="ja-JP" dirty="0" smtClean="0"/>
          </a:p>
          <a:p>
            <a:pPr lvl="1"/>
            <a:r>
              <a:rPr lang="ja-JP" altLang="en-US" dirty="0"/>
              <a:t>周辺的</a:t>
            </a:r>
            <a:r>
              <a:rPr lang="ja-JP" altLang="en-US" dirty="0" smtClean="0"/>
              <a:t>な仕事から，中心的・全体的仕事へ</a:t>
            </a:r>
            <a:endParaRPr lang="en-US" altLang="ja-JP" dirty="0" smtClean="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2.2 </a:t>
            </a:r>
            <a:r>
              <a:rPr kumimoji="1" lang="ja-JP" altLang="en-US" dirty="0" smtClean="0"/>
              <a:t>インタフェースデザインと</a:t>
            </a:r>
            <a:r>
              <a:rPr kumimoji="1" lang="en-US" altLang="ja-JP" dirty="0" smtClean="0"/>
              <a:t/>
            </a:r>
            <a:br>
              <a:rPr kumimoji="1" lang="en-US" altLang="ja-JP" dirty="0" smtClean="0"/>
            </a:br>
            <a:r>
              <a:rPr lang="ja-JP" altLang="en-US" dirty="0"/>
              <a:t>外界とのインタラクション</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日常場面で様々な行動をするとき，われわれは対象の性質や特徴をとらえて，それに対して適切な行動をとっている．</a:t>
            </a:r>
            <a:endParaRPr kumimoji="1" lang="en-US" altLang="ja-JP" dirty="0" smtClean="0"/>
          </a:p>
          <a:p>
            <a:pPr lvl="1"/>
            <a:r>
              <a:rPr lang="ja-JP" altLang="en-US" dirty="0" smtClean="0"/>
              <a:t>木箱や岩は，椅子の代わりになる</a:t>
            </a:r>
            <a:endParaRPr lang="en-US" altLang="ja-JP" dirty="0" smtClean="0"/>
          </a:p>
          <a:p>
            <a:pPr lvl="1"/>
            <a:r>
              <a:rPr lang="ja-JP" altLang="en-US" dirty="0" smtClean="0"/>
              <a:t>段ボール箱はだめかもしれない</a:t>
            </a:r>
            <a:endParaRPr lang="en-US" altLang="ja-JP" dirty="0" smtClean="0"/>
          </a:p>
          <a:p>
            <a:r>
              <a:rPr lang="ja-JP" altLang="en-US" dirty="0"/>
              <a:t>対象</a:t>
            </a:r>
            <a:r>
              <a:rPr lang="ja-JP" altLang="en-US" dirty="0" smtClean="0"/>
              <a:t>の側が，われわれに対して特定の行為を行うよう訴えているように思える．</a:t>
            </a:r>
            <a:endParaRPr lang="en-US" altLang="ja-JP" dirty="0" smtClean="0"/>
          </a:p>
          <a:p>
            <a:pPr lvl="1"/>
            <a:r>
              <a:rPr kumimoji="1" lang="ja-JP" altLang="en-US" u="sng" dirty="0" smtClean="0">
                <a:solidFill>
                  <a:srgbClr val="FF0000"/>
                </a:solidFill>
              </a:rPr>
              <a:t>アフォーダンス</a:t>
            </a:r>
            <a:endParaRPr kumimoji="1" lang="en-US" altLang="ja-JP" u="sng" dirty="0" smtClean="0">
              <a:solidFill>
                <a:srgbClr val="FF0000"/>
              </a:solidFill>
            </a:endParaRPr>
          </a:p>
          <a:p>
            <a:pPr lvl="1"/>
            <a:r>
              <a:rPr lang="ja-JP" altLang="en-US" dirty="0"/>
              <a:t>適切な行為</a:t>
            </a:r>
            <a:r>
              <a:rPr lang="ja-JP" altLang="en-US" dirty="0" smtClean="0"/>
              <a:t>をアフォードするようにデザインする</a:t>
            </a:r>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われわれは，道具の使用において，アフォーダンスを利用している．頭の中にある知識だけでなく，</a:t>
            </a:r>
            <a:r>
              <a:rPr kumimoji="1" lang="ja-JP" altLang="en-US" u="sng" dirty="0" smtClean="0"/>
              <a:t>外界にある知識</a:t>
            </a:r>
            <a:r>
              <a:rPr kumimoji="1" lang="ja-JP" altLang="en-US" dirty="0" smtClean="0"/>
              <a:t>も使っている．</a:t>
            </a:r>
            <a:endParaRPr kumimoji="1" lang="en-US" altLang="ja-JP" dirty="0" smtClean="0"/>
          </a:p>
          <a:p>
            <a:pPr lvl="1"/>
            <a:r>
              <a:rPr lang="ja-JP" altLang="en-US" dirty="0" smtClean="0"/>
              <a:t>突き出たものを押す</a:t>
            </a:r>
            <a:endParaRPr lang="en-US" altLang="ja-JP" dirty="0" smtClean="0"/>
          </a:p>
          <a:p>
            <a:pPr lvl="1"/>
            <a:r>
              <a:rPr kumimoji="1" lang="ja-JP" altLang="en-US" dirty="0" smtClean="0"/>
              <a:t>丸いものを回す</a:t>
            </a:r>
            <a:endParaRPr kumimoji="1" lang="en-US" altLang="ja-JP" dirty="0" smtClean="0"/>
          </a:p>
          <a:p>
            <a:r>
              <a:rPr lang="ja-JP" altLang="en-US" dirty="0" smtClean="0"/>
              <a:t>適切なアフォーダンスが利用できるようにデザインされた道具は使いやすい．</a:t>
            </a:r>
            <a:endParaRPr lang="en-US" altLang="ja-JP" dirty="0" smtClean="0"/>
          </a:p>
          <a:p>
            <a:pPr lvl="1"/>
            <a:r>
              <a:rPr kumimoji="1" lang="ja-JP" altLang="en-US" dirty="0" smtClean="0"/>
              <a:t>不適切な例は，テキスト</a:t>
            </a:r>
            <a:r>
              <a:rPr lang="ja-JP" altLang="en-US" dirty="0" smtClean="0"/>
              <a:t>図</a:t>
            </a:r>
            <a:r>
              <a:rPr lang="en-US" altLang="ja-JP" dirty="0" smtClean="0"/>
              <a:t>15-1</a:t>
            </a:r>
            <a:endParaRPr kumimoji="1" lang="en-US" altLang="ja-JP" dirty="0" smtClean="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３．社会的分散認知という</a:t>
            </a:r>
            <a:r>
              <a:rPr kumimoji="1" lang="en-US" altLang="ja-JP" dirty="0" smtClean="0"/>
              <a:t/>
            </a:r>
            <a:br>
              <a:rPr kumimoji="1" lang="en-US" altLang="ja-JP" dirty="0" smtClean="0"/>
            </a:br>
            <a:r>
              <a:rPr kumimoji="1" lang="ja-JP" altLang="en-US" dirty="0" smtClean="0"/>
              <a:t>考えの広まり</a:t>
            </a:r>
            <a:endParaRPr kumimoji="1" lang="ja-JP" altLang="en-US" dirty="0"/>
          </a:p>
        </p:txBody>
      </p:sp>
      <p:sp>
        <p:nvSpPr>
          <p:cNvPr id="3" name="コンテンツ プレースホルダ 2"/>
          <p:cNvSpPr>
            <a:spLocks noGrp="1"/>
          </p:cNvSpPr>
          <p:nvPr>
            <p:ph idx="1"/>
          </p:nvPr>
        </p:nvSpPr>
        <p:spPr/>
        <p:txBody>
          <a:bodyPr/>
          <a:lstStyle/>
          <a:p>
            <a:r>
              <a:rPr lang="ja-JP" altLang="en-US" u="sng" dirty="0">
                <a:solidFill>
                  <a:srgbClr val="FF0000"/>
                </a:solidFill>
              </a:rPr>
              <a:t>社会的分散認知</a:t>
            </a:r>
            <a:r>
              <a:rPr lang="ja-JP" altLang="en-US" dirty="0" smtClean="0"/>
              <a:t>：知的行為が，人と人の間，あるいは，人と道具の間に分散して，個人を超えたひとつのシステムとして機能しているという考え方．</a:t>
            </a:r>
            <a:r>
              <a:rPr lang="en-US" altLang="ja-JP" dirty="0" smtClean="0"/>
              <a:t/>
            </a:r>
            <a:br>
              <a:rPr lang="en-US" altLang="ja-JP" dirty="0" smtClean="0"/>
            </a:br>
            <a:r>
              <a:rPr lang="ja-JP" altLang="en-US" sz="2000" dirty="0" smtClean="0"/>
              <a:t>（東京大学出版会</a:t>
            </a:r>
            <a:r>
              <a:rPr lang="en-US" altLang="ja-JP" sz="2000" dirty="0" smtClean="0"/>
              <a:t>『</a:t>
            </a:r>
            <a:r>
              <a:rPr lang="ja-JP" altLang="en-US" sz="2000" dirty="0" smtClean="0"/>
              <a:t>認知心理学５　学習と発達</a:t>
            </a:r>
            <a:r>
              <a:rPr lang="en-US" altLang="ja-JP" sz="2000" dirty="0" smtClean="0"/>
              <a:t>』</a:t>
            </a:r>
            <a:r>
              <a:rPr lang="ja-JP" altLang="en-US" sz="2000" dirty="0" smtClean="0"/>
              <a:t>第２章参照）</a:t>
            </a:r>
            <a:r>
              <a:rPr lang="en-US" altLang="ja-JP" sz="2000" dirty="0" smtClean="0"/>
              <a:t/>
            </a:r>
            <a:br>
              <a:rPr lang="en-US" altLang="ja-JP" sz="2000" dirty="0" smtClean="0"/>
            </a:br>
            <a:r>
              <a:rPr lang="ja-JP" altLang="en-US" sz="2000" dirty="0" smtClean="0"/>
              <a:t>注意：テキストには明確な定義が書かれていないので，他の文献を参照します．</a:t>
            </a:r>
            <a:endParaRPr lang="en-US" altLang="ja-JP" sz="2000"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3.1 </a:t>
            </a:r>
            <a:r>
              <a:rPr kumimoji="1" lang="ja-JP" altLang="en-US" dirty="0" smtClean="0"/>
              <a:t>ネットワーク社会における学習</a:t>
            </a:r>
            <a:endParaRPr kumimoji="1" lang="ja-JP" altLang="en-US" dirty="0"/>
          </a:p>
        </p:txBody>
      </p:sp>
      <p:sp>
        <p:nvSpPr>
          <p:cNvPr id="3" name="コンテンツ プレースホルダ 2"/>
          <p:cNvSpPr>
            <a:spLocks noGrp="1"/>
          </p:cNvSpPr>
          <p:nvPr>
            <p:ph idx="1"/>
          </p:nvPr>
        </p:nvSpPr>
        <p:spPr/>
        <p:txBody>
          <a:bodyPr>
            <a:normAutofit/>
          </a:bodyPr>
          <a:lstStyle/>
          <a:p>
            <a:r>
              <a:rPr lang="en-US" altLang="ja-JP" dirty="0" smtClean="0"/>
              <a:t>1980</a:t>
            </a:r>
            <a:r>
              <a:rPr lang="ja-JP" altLang="en-US" dirty="0" smtClean="0"/>
              <a:t>年代以降，コンピュータを相互に接続して，情報通信を行うネットワークが広まった．</a:t>
            </a:r>
            <a:endParaRPr lang="en-US" altLang="ja-JP" dirty="0" smtClean="0"/>
          </a:p>
          <a:p>
            <a:r>
              <a:rPr lang="en-US" altLang="ja-JP" dirty="0" smtClean="0"/>
              <a:t>1990</a:t>
            </a:r>
            <a:r>
              <a:rPr lang="ja-JP" altLang="en-US" dirty="0" smtClean="0"/>
              <a:t>年代には</a:t>
            </a:r>
            <a:r>
              <a:rPr lang="en-US" altLang="ja-JP" dirty="0" smtClean="0"/>
              <a:t>WWW</a:t>
            </a:r>
            <a:r>
              <a:rPr lang="ja-JP" altLang="en-US" dirty="0" smtClean="0"/>
              <a:t>が出現した．</a:t>
            </a:r>
            <a:endParaRPr lang="en-US" altLang="ja-JP" dirty="0" smtClean="0"/>
          </a:p>
          <a:p>
            <a:r>
              <a:rPr lang="ja-JP" altLang="en-US" dirty="0" smtClean="0"/>
              <a:t>コンピュータネットワークでつながった社会での学習や認知を研究する枠組みとして，社会的分散認知の考え方が有効である．</a:t>
            </a:r>
          </a:p>
          <a:p>
            <a:endParaRPr kumimoji="1" lang="ja-JP" altLang="en-US" dirty="0"/>
          </a:p>
        </p:txBody>
      </p:sp>
      <p:sp>
        <p:nvSpPr>
          <p:cNvPr id="4" name="フッター プレースホルダー 3"/>
          <p:cNvSpPr>
            <a:spLocks noGrp="1"/>
          </p:cNvSpPr>
          <p:nvPr>
            <p:ph type="ftr" sz="quarter" idx="11"/>
          </p:nvPr>
        </p:nvSpPr>
        <p:spPr/>
        <p:txBody>
          <a:bodyPr/>
          <a:lstStyle/>
          <a:p>
            <a:r>
              <a:rPr kumimoji="1" lang="zh-TW" altLang="en-US" smtClean="0"/>
              <a:t>室蘭工業大学　集中講義「認知心理学」</a:t>
            </a:r>
            <a:endParaRPr kumimoji="1"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988</Words>
  <Application>Microsoft Office PowerPoint</Application>
  <PresentationFormat>画面に合わせる (4:3)</PresentationFormat>
  <Paragraphs>79</Paragraphs>
  <Slides>14</Slides>
  <Notes>1</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Office テーマ</vt:lpstr>
      <vt:lpstr>第15章 社会的分散認知</vt:lpstr>
      <vt:lpstr>１．個人に閉じた認知から 社会的な認知へ</vt:lpstr>
      <vt:lpstr>２．認知過程と社会のかかわり</vt:lpstr>
      <vt:lpstr>2.1. 社会の中での人々の学習</vt:lpstr>
      <vt:lpstr>PowerPoint プレゼンテーション</vt:lpstr>
      <vt:lpstr>2.2 インタフェースデザインと 外界とのインタラクション</vt:lpstr>
      <vt:lpstr>PowerPoint プレゼンテーション</vt:lpstr>
      <vt:lpstr>３．社会的分散認知という 考えの広まり</vt:lpstr>
      <vt:lpstr>3.1 ネットワーク社会における学習</vt:lpstr>
      <vt:lpstr>3.2 個人の学習プロセスと 社会のかかわり</vt:lpstr>
      <vt:lpstr>４．状況的認知</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第15章 社会的分散認知</dc:title>
  <dc:creator>Atsushi</dc:creator>
  <cp:lastModifiedBy>Atsushi</cp:lastModifiedBy>
  <cp:revision>18</cp:revision>
  <dcterms:created xsi:type="dcterms:W3CDTF">2012-09-06T02:58:53Z</dcterms:created>
  <dcterms:modified xsi:type="dcterms:W3CDTF">2013-08-28T06:20:41Z</dcterms:modified>
</cp:coreProperties>
</file>