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3A444-3F13-4A90-812C-72BDE99CE017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94C38-8E61-4077-BF06-BBD6ADBB2D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第１４章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コンピュータ</a:t>
            </a:r>
            <a:r>
              <a:rPr lang="ja-JP" altLang="en-US" dirty="0" smtClean="0"/>
              <a:t>と教育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執筆者：野島久雄</a:t>
            </a:r>
            <a:endParaRPr lang="en-US" altLang="ja-JP" dirty="0" smtClean="0"/>
          </a:p>
          <a:p>
            <a:r>
              <a:rPr lang="ja-JP" altLang="en-US" dirty="0" smtClean="0"/>
              <a:t>授業者：寺尾 敦</a:t>
            </a:r>
            <a:endParaRPr lang="en-US" altLang="ja-JP" dirty="0" smtClean="0"/>
          </a:p>
          <a:p>
            <a:r>
              <a:rPr lang="en-US" altLang="ja-JP" dirty="0" err="1" smtClean="0"/>
              <a:t>atsushi</a:t>
            </a:r>
            <a:r>
              <a:rPr lang="en-US" altLang="ja-JP" dirty="0" smtClean="0"/>
              <a:t> [at] si.aoyama.ac.jp</a:t>
            </a:r>
          </a:p>
          <a:p>
            <a:r>
              <a:rPr lang="en-US" altLang="ja-JP" dirty="0" smtClean="0"/>
              <a:t>Twitter: @</a:t>
            </a:r>
            <a:r>
              <a:rPr lang="en-US" altLang="ja-JP" dirty="0" err="1" smtClean="0"/>
              <a:t>aterao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596" y="714356"/>
            <a:ext cx="6476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市川伸一・伊東祐司（編）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認知心理学を知る＜第３版＞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おうふう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村の道</a:t>
            </a:r>
            <a:r>
              <a:rPr lang="ja-JP" altLang="en-US" dirty="0" smtClean="0"/>
              <a:t>の地図を作成するためにプログラム（</a:t>
            </a:r>
            <a:r>
              <a:rPr lang="en-US" altLang="ja-JP" dirty="0" smtClean="0"/>
              <a:t>LOGO</a:t>
            </a:r>
            <a:r>
              <a:rPr lang="ja-JP" altLang="en-US" dirty="0" smtClean="0"/>
              <a:t>）を用いた実践（戸塚実践）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村の</a:t>
            </a:r>
            <a:r>
              <a:rPr kumimoji="1" lang="ja-JP" altLang="en-US" dirty="0" smtClean="0"/>
              <a:t>道（５本ある）を歩いて方向と距離を測定する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それぞれの道をプログラムで描く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すべての道</a:t>
            </a:r>
            <a:r>
              <a:rPr lang="ja-JP" altLang="en-US" dirty="0" smtClean="0"/>
              <a:t>を描くと，地図ができる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自分たち</a:t>
            </a:r>
            <a:r>
              <a:rPr kumimoji="1" lang="ja-JP" altLang="en-US" dirty="0" smtClean="0"/>
              <a:t>の主観と違った</a:t>
            </a:r>
            <a:r>
              <a:rPr lang="ja-JP" altLang="en-US" dirty="0"/>
              <a:t>地図だった</a:t>
            </a:r>
            <a:r>
              <a:rPr lang="ja-JP" altLang="en-US" dirty="0" smtClean="0"/>
              <a:t>が，航空写真と一致していることを確認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伊能忠</a:t>
            </a:r>
            <a:r>
              <a:rPr kumimoji="1" lang="ja-JP" altLang="en-US" dirty="0" smtClean="0"/>
              <a:t>敬の地図作成過程を理解できた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３．コンピュータ観の変化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3.1. </a:t>
            </a:r>
            <a:r>
              <a:rPr kumimoji="1" lang="ja-JP" altLang="en-US" dirty="0" smtClean="0"/>
              <a:t>“コンピュータ不安”から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“道具としてのコンピュータ”へ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かつて，コンピュータは巨大で複雑な機械だった．</a:t>
            </a:r>
            <a:endParaRPr kumimoji="1" lang="en-US" altLang="ja-JP" dirty="0" smtClean="0"/>
          </a:p>
          <a:p>
            <a:r>
              <a:rPr lang="ja-JP" altLang="en-US" dirty="0" smtClean="0"/>
              <a:t>大型計算機や，初期のパソコンは，身近なものではなかった．これらを使うには，プログラミングの知識を必要とした．</a:t>
            </a:r>
            <a:endParaRPr lang="en-US" altLang="ja-JP" dirty="0" smtClean="0"/>
          </a:p>
          <a:p>
            <a:r>
              <a:rPr kumimoji="1" lang="ja-JP" altLang="en-US" dirty="0" smtClean="0"/>
              <a:t>コンピュータを使う教育では，コンピュータ不安を取り除くこと</a:t>
            </a:r>
            <a:r>
              <a:rPr kumimoji="1" lang="ja-JP" altLang="en-US" dirty="0" smtClean="0"/>
              <a:t>が大きな課題</a:t>
            </a:r>
            <a:r>
              <a:rPr kumimoji="1" lang="ja-JP" altLang="en-US" dirty="0" smtClean="0"/>
              <a:t>のひとつだった．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コンピュータの使い方を学ぶことが目的になりがち．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しかし，コンピュータを使って何かを行うことが本来の目的のはず．コンピュータは道具にすぎない．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当然の考え方．しかし，道具として考えるには，コンピュータはまだ未成熟だった．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3.2. </a:t>
            </a:r>
            <a:r>
              <a:rPr kumimoji="1" lang="ja-JP" altLang="en-US" dirty="0" smtClean="0"/>
              <a:t>コンピュータはどのように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受け入れられてきたか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コンピュータは何度かブームになってきた．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altLang="ja-JP" dirty="0" smtClean="0"/>
              <a:t>1960</a:t>
            </a:r>
            <a:r>
              <a:rPr lang="ja-JP" altLang="en-US" dirty="0" smtClean="0"/>
              <a:t>年代後半の </a:t>
            </a:r>
            <a:r>
              <a:rPr lang="en-US" altLang="ja-JP" dirty="0" smtClean="0"/>
              <a:t>Management Information System </a:t>
            </a:r>
            <a:r>
              <a:rPr lang="ja-JP" altLang="en-US" dirty="0" smtClean="0"/>
              <a:t>（</a:t>
            </a:r>
            <a:r>
              <a:rPr lang="en-US" altLang="ja-JP" dirty="0" smtClean="0"/>
              <a:t>MIS</a:t>
            </a:r>
            <a:r>
              <a:rPr lang="ja-JP" altLang="en-US" dirty="0" smtClean="0"/>
              <a:t>）．企業の持つ情報をコンピュータで管理．</a:t>
            </a: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kumimoji="1" lang="en-US" altLang="ja-JP" dirty="0" smtClean="0"/>
              <a:t>1970</a:t>
            </a:r>
            <a:r>
              <a:rPr kumimoji="1" lang="ja-JP" altLang="en-US" dirty="0" smtClean="0"/>
              <a:t>年代から</a:t>
            </a:r>
            <a:r>
              <a:rPr kumimoji="1" lang="en-US" altLang="ja-JP" dirty="0" smtClean="0"/>
              <a:t>80</a:t>
            </a:r>
            <a:r>
              <a:rPr kumimoji="1" lang="ja-JP" altLang="en-US" dirty="0" smtClean="0"/>
              <a:t>年代にかけてのパソコンブーム．</a:t>
            </a:r>
            <a:r>
              <a:rPr kumimoji="1" lang="en-US" altLang="ja-JP" dirty="0" smtClean="0"/>
              <a:t>BASIC </a:t>
            </a:r>
            <a:r>
              <a:rPr kumimoji="1" lang="ja-JP" altLang="en-US" dirty="0" smtClean="0"/>
              <a:t>のプログラムを書いて動かす．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altLang="ja-JP" dirty="0" smtClean="0"/>
              <a:t>1990</a:t>
            </a:r>
            <a:r>
              <a:rPr lang="ja-JP" altLang="en-US" dirty="0" smtClean="0"/>
              <a:t>年代からのコンピュータ・ネットワークのブーム．現在に続いている．</a:t>
            </a:r>
            <a:r>
              <a:rPr lang="ja-JP" altLang="en-US" u="sng" dirty="0" smtClean="0"/>
              <a:t>他者とのコミュニケーションのためのコンピュータ</a:t>
            </a:r>
            <a:r>
              <a:rPr lang="ja-JP" altLang="en-US" dirty="0" smtClean="0"/>
              <a:t>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コンピュータは成熟し，「道具としてのコンピュータ」として簡単に使うことができるようになった．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コミュニケーションの道具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情報検索の道具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などなど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3.3. </a:t>
            </a:r>
            <a:r>
              <a:rPr kumimoji="1" lang="ja-JP" altLang="en-US" dirty="0" smtClean="0"/>
              <a:t>認知的な道具としての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コンピュータ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 smtClean="0">
                <a:solidFill>
                  <a:srgbClr val="FF0000"/>
                </a:solidFill>
              </a:rPr>
              <a:t>認知的な道具</a:t>
            </a:r>
            <a:r>
              <a:rPr kumimoji="1" lang="ja-JP" altLang="en-US" dirty="0" smtClean="0"/>
              <a:t>：コンピュータは情報（文字や記号などのシンボル）を取り扱う道具．</a:t>
            </a:r>
            <a:endParaRPr kumimoji="1" lang="en-US" altLang="ja-JP" dirty="0" smtClean="0"/>
          </a:p>
          <a:p>
            <a:r>
              <a:rPr lang="ja-JP" altLang="en-US" dirty="0" smtClean="0"/>
              <a:t>普通の道具と何が違う？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他の道具と同様に，能力を拡大する．高速な計算，大量の情報保持．</a:t>
            </a:r>
            <a:endParaRPr kumimoji="1" lang="en-US" altLang="ja-JP" dirty="0" smtClean="0"/>
          </a:p>
          <a:p>
            <a:pPr lvl="1"/>
            <a:r>
              <a:rPr lang="ja-JP" altLang="en-US" u="sng" dirty="0" smtClean="0"/>
              <a:t>人が行う作業の性質を変える</a:t>
            </a:r>
            <a:r>
              <a:rPr lang="ja-JP" altLang="en-US" dirty="0" smtClean="0"/>
              <a:t>．作業のやり方が変わる．コンピュータを使って，日常の問題解決をより簡単に，より創造的なものに変えたい．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４．情報環境としてのコンピュータ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コンピュータを使うことで，情報を扱いやすくデザインすることができる．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情報デザイン：われわれが使いやすいように情報を加工する．わかりやすく情報を伝達し，共有する．</a:t>
            </a:r>
            <a:endParaRPr kumimoji="1" lang="en-US" altLang="ja-JP" dirty="0" smtClean="0"/>
          </a:p>
          <a:p>
            <a:r>
              <a:rPr lang="ja-JP" altLang="en-US" dirty="0" smtClean="0"/>
              <a:t>コンピュータの画面は，われわれと情報との接点（インタフェース）である．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適切にデザインされたインタフェースは，情報の利用を助ける．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「情報教育」とは？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かつてはコンピュータの使い方を教育することだった．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現在では，情報の適切な利用法（情報読解，情報発信，情報デザイン，など）を学ぶという側面が強い．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１．なぜコンピュータ教育なのか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1980</a:t>
            </a:r>
            <a:r>
              <a:rPr kumimoji="1" lang="ja-JP" altLang="en-US" dirty="0" smtClean="0"/>
              <a:t>年代後半の状況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コンピュータは人工物であり，本来は人間の認知プロセスとは無縁のもの．しかし，認知心理学では，人間の認知プロセスのモデルとして用いられてきた．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コンピュータはまだ道具として成熟しておらず，コンピュータの</a:t>
            </a:r>
            <a:r>
              <a:rPr lang="ja-JP" altLang="en-US" dirty="0"/>
              <a:t>使い方</a:t>
            </a:r>
            <a:r>
              <a:rPr lang="ja-JP" altLang="en-US" dirty="0" smtClean="0"/>
              <a:t>を教えることは，教育の問題として重要であった．（まだ学校教育にはほとんど入っていなかったが）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現在，技術としてのコンピュータは急速に進歩．コンピュータと教育をめぐる状況の変化も激しい．</a:t>
            </a:r>
            <a:endParaRPr lang="en-US" altLang="ja-JP" dirty="0" smtClean="0"/>
          </a:p>
          <a:p>
            <a:r>
              <a:rPr kumimoji="1" lang="ja-JP" altLang="en-US" dirty="0" smtClean="0"/>
              <a:t>この章では，「コンピュータと教育」についての，過去および現在（</a:t>
            </a:r>
            <a:r>
              <a:rPr kumimoji="1" lang="en-US" altLang="ja-JP" dirty="0" smtClean="0"/>
              <a:t>1990</a:t>
            </a:r>
            <a:r>
              <a:rPr kumimoji="1" lang="ja-JP" altLang="en-US" dirty="0" smtClean="0"/>
              <a:t>年代中ごろ）の状況を紹介して，今後を考える手がかりとする．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２．コンピュータと教育の結びつき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コンピュータによる学習の制御</a:t>
            </a:r>
            <a:endParaRPr kumimoji="1" lang="en-US" altLang="ja-JP" dirty="0" smtClean="0"/>
          </a:p>
          <a:p>
            <a:r>
              <a:rPr lang="ja-JP" altLang="en-US" dirty="0" smtClean="0"/>
              <a:t>体験に基づく学びを支援するコンピュータ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2.1. </a:t>
            </a:r>
            <a:r>
              <a:rPr lang="ja-JP" altLang="en-US" dirty="0" smtClean="0"/>
              <a:t>プログラム学習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テキストでは，プログラミングの考え方が学習場面に応用されて「プログラム学習」が生まれたと書かれているが，これは誤り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r>
              <a:rPr kumimoji="1" lang="ja-JP" altLang="en-US" dirty="0"/>
              <a:t>行動主義心理</a:t>
            </a:r>
            <a:r>
              <a:rPr kumimoji="1" lang="ja-JP" altLang="en-US" dirty="0" smtClean="0"/>
              <a:t>学の成果を生かす教育方法として，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プログラム学習</a:t>
            </a:r>
            <a:r>
              <a:rPr kumimoji="1" lang="ja-JP" altLang="en-US" dirty="0" smtClean="0"/>
              <a:t>が生まれた．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オペラント条件づけの実験（例：ネズミがレバーを押したら，エサを与える）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主体的</a:t>
            </a:r>
            <a:r>
              <a:rPr lang="ja-JP" altLang="en-US" dirty="0"/>
              <a:t>な</a:t>
            </a:r>
            <a:r>
              <a:rPr lang="ja-JP" altLang="en-US" dirty="0" smtClean="0"/>
              <a:t>反応と，</a:t>
            </a:r>
            <a:r>
              <a:rPr kumimoji="1" lang="ja-JP" altLang="en-US" dirty="0" smtClean="0"/>
              <a:t>反応</a:t>
            </a:r>
            <a:r>
              <a:rPr kumimoji="1" lang="ja-JP" altLang="en-US" dirty="0"/>
              <a:t>に</a:t>
            </a:r>
            <a:r>
              <a:rPr kumimoji="1" lang="ja-JP" altLang="en-US" dirty="0" smtClean="0"/>
              <a:t>対するフィードバック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4294967295"/>
          </p:nvPr>
        </p:nvGraphicFramePr>
        <p:xfrm>
          <a:off x="467544" y="404664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4989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原理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内容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 smtClean="0"/>
                        <a:t>積極的反応の原理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学習者がどの程度理解したかは、問題に答えさせて判断する。 外に出してみることで初めて学習の程度が判明すると考えよ。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即時確認の原理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学習者の反応の正否をすぐ知らせる。 学習者は、自分の反応が正しかったかどうかを知った上で、次の反応を要求されるようにせよ。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altLang="en-US"/>
                        <a:t>スモールステップの原理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/>
                        <a:t>学習者がなるべく失敗しないように、学習のステップを細かく設定する。 失敗をするとそれが定着する危険性があると考えよ。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altLang="en-US"/>
                        <a:t>自己ペースの原理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/>
                        <a:t>学習者個々が自分のペースで学習を進められるようにする。 適当なスピードは学習者それぞれによって異なると考えよ。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altLang="en-US"/>
                        <a:t>学習者検証の原理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プログラムの良し悪しは、専門家が判断するのではなく、実際に学習が成立したかどうかで判断する。そのためには、未学習の協力者に開発中のプログラムを試用してもらい、必要に応じて改善せよ。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11560" y="5877272"/>
            <a:ext cx="7545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http://www.gsis.kumamoto-u.ac.jp/opencourses/pf/3Block/07/07-2_text.html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568" y="6237312"/>
            <a:ext cx="6441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出典：鈴木克明（編著）</a:t>
            </a:r>
            <a:r>
              <a:rPr lang="en-US" altLang="ja-JP" dirty="0" smtClean="0"/>
              <a:t>(2004)『</a:t>
            </a:r>
            <a:r>
              <a:rPr lang="ja-JP" altLang="en-US" dirty="0" smtClean="0"/>
              <a:t>詳説インストラクショナルデザイン</a:t>
            </a:r>
            <a:r>
              <a:rPr lang="en-US" altLang="ja-JP" dirty="0" smtClean="0"/>
              <a:t>』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2.2. </a:t>
            </a:r>
            <a:r>
              <a:rPr kumimoji="1" lang="ja-JP" altLang="en-US" dirty="0" smtClean="0"/>
              <a:t>コンピュータに支援された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教授・学習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初期のプログラム学習に用いられた装置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紙（テキスト）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ティーチングマシン：プログラム学習を制御する機械</a:t>
            </a:r>
            <a:endParaRPr kumimoji="1" lang="en-US" altLang="ja-JP" dirty="0" smtClean="0"/>
          </a:p>
          <a:p>
            <a:r>
              <a:rPr lang="en-US" altLang="ja-JP" dirty="0" smtClean="0"/>
              <a:t>Computer-Assisted Instruction (</a:t>
            </a:r>
            <a:r>
              <a:rPr lang="en-US" altLang="ja-JP" u="sng" dirty="0" smtClean="0">
                <a:solidFill>
                  <a:srgbClr val="FF0000"/>
                </a:solidFill>
              </a:rPr>
              <a:t>CAI</a:t>
            </a:r>
            <a:r>
              <a:rPr lang="en-US" altLang="ja-JP" dirty="0" smtClean="0"/>
              <a:t>)</a:t>
            </a:r>
            <a:r>
              <a:rPr lang="ja-JP" altLang="en-US" dirty="0" smtClean="0"/>
              <a:t>：</a:t>
            </a:r>
            <a:r>
              <a:rPr lang="ja-JP" altLang="en-US" u="sng" dirty="0" smtClean="0"/>
              <a:t>プログラム</a:t>
            </a:r>
            <a:r>
              <a:rPr lang="ja-JP" altLang="en-US" u="sng" dirty="0"/>
              <a:t>学習の制御</a:t>
            </a:r>
            <a:r>
              <a:rPr lang="ja-JP" altLang="en-US" u="sng" dirty="0" smtClean="0"/>
              <a:t>をコンピュータにまかせた．</a:t>
            </a:r>
            <a:endParaRPr lang="en-US" altLang="ja-JP" u="sng" dirty="0" smtClean="0"/>
          </a:p>
          <a:p>
            <a:pPr lvl="1"/>
            <a:r>
              <a:rPr kumimoji="1" lang="ja-JP" altLang="en-US" dirty="0"/>
              <a:t>教育工学の</a:t>
            </a:r>
            <a:r>
              <a:rPr kumimoji="1" lang="ja-JP" altLang="en-US" dirty="0" smtClean="0"/>
              <a:t>始まり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学習者の知識を診断し，適切なフィードバックと出題を行う </a:t>
            </a:r>
            <a:r>
              <a:rPr kumimoji="1" lang="en-US" altLang="ja-JP" dirty="0" smtClean="0"/>
              <a:t>Intelligent Tutoring System </a:t>
            </a:r>
            <a:r>
              <a:rPr kumimoji="1" lang="ja-JP" altLang="en-US" dirty="0" err="1" smtClean="0"/>
              <a:t>へと</a:t>
            </a:r>
            <a:r>
              <a:rPr kumimoji="1" lang="ja-JP" altLang="en-US" dirty="0" smtClean="0"/>
              <a:t>発展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2.3. </a:t>
            </a:r>
            <a:r>
              <a:rPr kumimoji="1" lang="ja-JP" altLang="en-US" dirty="0" smtClean="0"/>
              <a:t>コンピュータで学ぶ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 smtClean="0">
                <a:solidFill>
                  <a:srgbClr val="FF0000"/>
                </a:solidFill>
              </a:rPr>
              <a:t>構成主義的知識観</a:t>
            </a:r>
            <a:r>
              <a:rPr lang="ja-JP" altLang="en-US" dirty="0" smtClean="0"/>
              <a:t>：知識伝達としての学習ではなく，自発的な活動を通して知識を獲得していく．</a:t>
            </a:r>
            <a:endParaRPr lang="en-US" altLang="ja-JP" dirty="0" smtClean="0"/>
          </a:p>
          <a:p>
            <a:r>
              <a:rPr kumimoji="1" lang="ja-JP" altLang="en-US" u="sng" dirty="0" smtClean="0"/>
              <a:t>自発的な活動，体験に基づく学び</a:t>
            </a:r>
            <a:r>
              <a:rPr lang="ja-JP" altLang="en-US" u="sng" dirty="0" smtClean="0"/>
              <a:t>を支援するためにコンピュータを活用</a:t>
            </a:r>
            <a:r>
              <a:rPr lang="ja-JP" altLang="en-US" dirty="0" smtClean="0"/>
              <a:t>する．</a:t>
            </a:r>
            <a:endParaRPr lang="en-US" altLang="ja-JP" dirty="0" smtClean="0"/>
          </a:p>
          <a:p>
            <a:pPr lvl="1"/>
            <a:r>
              <a:rPr kumimoji="1" lang="en-US" altLang="ja-JP" u="sng" dirty="0" smtClean="0">
                <a:solidFill>
                  <a:srgbClr val="FF0000"/>
                </a:solidFill>
              </a:rPr>
              <a:t>LOGO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を用いた実践．タートルを動かして絵を描くプログラム．単純だが，これを用いたさまざまな実践が生み出された．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ヒマワリの</a:t>
            </a:r>
            <a:r>
              <a:rPr lang="ja-JP" altLang="en-US" dirty="0" smtClean="0"/>
              <a:t>葉の成長過程を理解するために，プログラム（</a:t>
            </a:r>
            <a:r>
              <a:rPr lang="en-US" altLang="ja-JP" dirty="0" smtClean="0"/>
              <a:t>LOGO</a:t>
            </a:r>
            <a:r>
              <a:rPr lang="ja-JP" altLang="en-US" dirty="0" smtClean="0"/>
              <a:t>）を用いた実践（戸塚実践）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葉に放射状の線を入れる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毎日，線</a:t>
            </a:r>
            <a:r>
              <a:rPr lang="ja-JP" altLang="en-US" dirty="0"/>
              <a:t>の長さ</a:t>
            </a:r>
            <a:r>
              <a:rPr lang="ja-JP" altLang="en-US" dirty="0" smtClean="0"/>
              <a:t>と，線の間の角度を測定する．</a:t>
            </a:r>
            <a:endParaRPr lang="en-US" altLang="ja-JP" dirty="0"/>
          </a:p>
          <a:p>
            <a:pPr lvl="1"/>
            <a:r>
              <a:rPr lang="ja-JP" altLang="en-US" dirty="0" smtClean="0"/>
              <a:t>すべての線を記述するプログラムを書く．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葉の成長が止まるまでこれを繰り返し，最初の日から最後の日までのプログラムをまとめて実行する．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1240</Words>
  <Application>Microsoft Office PowerPoint</Application>
  <PresentationFormat>画面に合わせる 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テーマ</vt:lpstr>
      <vt:lpstr>第１４章 コンピュータと教育</vt:lpstr>
      <vt:lpstr>１．なぜコンピュータ教育なのか</vt:lpstr>
      <vt:lpstr>PowerPoint プレゼンテーション</vt:lpstr>
      <vt:lpstr>２．コンピュータと教育の結びつき</vt:lpstr>
      <vt:lpstr>2.1. プログラム学習</vt:lpstr>
      <vt:lpstr>PowerPoint プレゼンテーション</vt:lpstr>
      <vt:lpstr>2.2. コンピュータに支援された 教授・学習</vt:lpstr>
      <vt:lpstr>2.3. コンピュータで学ぶ</vt:lpstr>
      <vt:lpstr>PowerPoint プレゼンテーション</vt:lpstr>
      <vt:lpstr>PowerPoint プレゼンテーション</vt:lpstr>
      <vt:lpstr>３．コンピュータ観の変化</vt:lpstr>
      <vt:lpstr>3.1. “コンピュータ不安”から “道具としてのコンピュータ”へ</vt:lpstr>
      <vt:lpstr>PowerPoint プレゼンテーション</vt:lpstr>
      <vt:lpstr>3.2. コンピュータはどのように 受け入れられてきたか</vt:lpstr>
      <vt:lpstr>PowerPoint プレゼンテーション</vt:lpstr>
      <vt:lpstr>3.3. 認知的な道具としての コンピュータ</vt:lpstr>
      <vt:lpstr>４．情報環境としてのコンピュータ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第１４章 コンピュータと教育</dc:title>
  <dc:creator>Atsushi</dc:creator>
  <cp:lastModifiedBy>Atsushi</cp:lastModifiedBy>
  <cp:revision>12</cp:revision>
  <dcterms:created xsi:type="dcterms:W3CDTF">2012-09-05T21:27:46Z</dcterms:created>
  <dcterms:modified xsi:type="dcterms:W3CDTF">2013-08-27T07:02:38Z</dcterms:modified>
</cp:coreProperties>
</file>