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6" r:id="rId11"/>
    <p:sldId id="268" r:id="rId12"/>
    <p:sldId id="264" r:id="rId13"/>
    <p:sldId id="265" r:id="rId1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88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B91DD-5D73-4FDA-9817-5416605204AE}" type="datetimeFigureOut">
              <a:rPr kumimoji="1" lang="ja-JP" altLang="en-US" smtClean="0"/>
              <a:pPr/>
              <a:t>2021/11/18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22069-AACE-4814-A694-5E87ED113D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766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50E0F-ACBD-4924-A698-E0E8AB82C022}" type="datetime1">
              <a:rPr lang="ja-JP" altLang="en-US" smtClean="0"/>
              <a:pPr>
                <a:defRPr/>
              </a:pPr>
              <a:t>2021/11/18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BB32B-D7F3-4E9D-83B3-347BBA2CE9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30325-3151-4501-94D1-FCEDFA041781}" type="datetime1">
              <a:rPr lang="ja-JP" altLang="en-US" smtClean="0"/>
              <a:pPr>
                <a:defRPr/>
              </a:pPr>
              <a:t>2021/11/18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A627C-17B0-4951-A073-900E87D6EA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E9C0A-5029-466F-8D11-0CE97F9412DE}" type="datetime1">
              <a:rPr lang="ja-JP" altLang="en-US" smtClean="0"/>
              <a:pPr>
                <a:defRPr/>
              </a:pPr>
              <a:t>2021/11/18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B497E-2D16-4241-94CD-B3AAD33E52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10434-F88C-4C20-BCFA-4CA24D61603B}" type="datetime1">
              <a:rPr lang="ja-JP" altLang="en-US" smtClean="0"/>
              <a:pPr>
                <a:defRPr/>
              </a:pPr>
              <a:t>2021/11/18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400AD-FBFA-47D0-AB0E-612C56B94E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BCFCA-4040-4A3B-8530-9B799FADDF73}" type="datetime1">
              <a:rPr lang="ja-JP" altLang="en-US" smtClean="0"/>
              <a:pPr>
                <a:defRPr/>
              </a:pPr>
              <a:t>2021/11/18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B4D98-9AB1-474E-A0E5-EC45FE20377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A8986-8781-4F6C-8FDF-F803FDFDCE0D}" type="datetime1">
              <a:rPr lang="ja-JP" altLang="en-US" smtClean="0"/>
              <a:pPr>
                <a:defRPr/>
              </a:pPr>
              <a:t>2021/11/18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BC69E-E66C-48F8-AF50-07913D4CA2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B07EB-3C66-4C95-BB45-E6DEDE985B8D}" type="datetime1">
              <a:rPr lang="ja-JP" altLang="en-US" smtClean="0"/>
              <a:pPr>
                <a:defRPr/>
              </a:pPr>
              <a:t>2021/11/18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B7C75-DEED-4792-9F39-6AAE6CB582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16FDB-9DBD-4935-ABC0-7E532C19DFFA}" type="datetime1">
              <a:rPr lang="ja-JP" altLang="en-US" smtClean="0"/>
              <a:pPr>
                <a:defRPr/>
              </a:pPr>
              <a:t>2021/11/18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5B522-7ED1-4155-ADC1-939C3A7D70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5BB35-7275-4FEE-9208-6E11D7B94B06}" type="datetime1">
              <a:rPr lang="ja-JP" altLang="en-US" smtClean="0"/>
              <a:pPr>
                <a:defRPr/>
              </a:pPr>
              <a:t>2021/11/18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47F98-1E21-4C77-966B-6EC16206B55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6F060-0BF5-4C5D-A277-819ACEB781C5}" type="datetime1">
              <a:rPr lang="ja-JP" altLang="en-US" smtClean="0"/>
              <a:pPr>
                <a:defRPr/>
              </a:pPr>
              <a:t>2021/11/18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32B5B-F2DC-4523-9CE1-95F5D16227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5F654-14B8-4653-A3E9-20FF87EAA182}" type="datetime1">
              <a:rPr lang="ja-JP" altLang="en-US" smtClean="0"/>
              <a:pPr>
                <a:defRPr/>
              </a:pPr>
              <a:t>2021/11/18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6F64E-4C51-47F9-A0DE-48013675B1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6404C6-4317-4C76-B41E-AF4F6A57D00D}" type="datetime1">
              <a:rPr lang="ja-JP" altLang="en-US" smtClean="0"/>
              <a:pPr>
                <a:defRPr/>
              </a:pPr>
              <a:t>2021/11/18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CC92708-2707-4BAF-9B43-F25C67B8B5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第</a:t>
            </a:r>
            <a:r>
              <a:rPr lang="en-US" altLang="ja-JP" dirty="0"/>
              <a:t>13</a:t>
            </a:r>
            <a:r>
              <a:rPr lang="ja-JP" altLang="en-US" dirty="0"/>
              <a:t>章</a:t>
            </a:r>
            <a:br>
              <a:rPr lang="en-US" altLang="ja-JP" dirty="0"/>
            </a:br>
            <a:r>
              <a:rPr lang="ja-JP" altLang="en-US" dirty="0"/>
              <a:t>問題解決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85000" lnSpcReduction="20000"/>
          </a:bodyPr>
          <a:lstStyle/>
          <a:p>
            <a:r>
              <a:rPr lang="ja-JP" altLang="en-US" dirty="0"/>
              <a:t>執筆者：伊東 裕司</a:t>
            </a:r>
            <a:endParaRPr lang="en-US" altLang="ja-JP" dirty="0"/>
          </a:p>
          <a:p>
            <a:r>
              <a:rPr lang="ja-JP" altLang="en-US" dirty="0"/>
              <a:t>授業者：寺尾 敦</a:t>
            </a:r>
            <a:endParaRPr lang="en-US" altLang="ja-JP" dirty="0"/>
          </a:p>
          <a:p>
            <a:r>
              <a:rPr lang="en-US" altLang="ja-JP" dirty="0" err="1"/>
              <a:t>atsushi</a:t>
            </a:r>
            <a:r>
              <a:rPr lang="en-US" altLang="ja-JP" dirty="0"/>
              <a:t> [at] si.aoyama.ac.jp</a:t>
            </a:r>
          </a:p>
          <a:p>
            <a:r>
              <a:rPr lang="en-US" altLang="ja-JP" dirty="0"/>
              <a:t>Twitter: @</a:t>
            </a:r>
            <a:r>
              <a:rPr lang="en-US" altLang="ja-JP" dirty="0" err="1"/>
              <a:t>aterao</a:t>
            </a: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8596" y="714356"/>
            <a:ext cx="6476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市川伸一・伊東祐司（編）</a:t>
            </a:r>
            <a:r>
              <a:rPr kumimoji="1" lang="en-US" altLang="ja-JP" dirty="0"/>
              <a:t>『</a:t>
            </a:r>
            <a:r>
              <a:rPr kumimoji="1" lang="ja-JP" altLang="en-US" dirty="0"/>
              <a:t>認知心理学を知る＜第３版＞</a:t>
            </a:r>
            <a:r>
              <a:rPr kumimoji="1" lang="en-US" altLang="ja-JP" dirty="0"/>
              <a:t>』</a:t>
            </a:r>
            <a:r>
              <a:rPr kumimoji="1" lang="ja-JP" altLang="en-US" dirty="0"/>
              <a:t>おうふう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6A94B678-EDD5-4A84-90F9-A38696D6A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/>
          <a:p>
            <a:r>
              <a:rPr lang="ja-JP" altLang="en-US" dirty="0"/>
              <a:t>初心者の問題解決</a:t>
            </a:r>
            <a:endParaRPr lang="en-US" dirty="0"/>
          </a:p>
        </p:txBody>
      </p:sp>
      <p:pic>
        <p:nvPicPr>
          <p:cNvPr id="6" name="図 5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9ECBA81C-42E7-473E-84C0-37BF6275C2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732" y="273050"/>
            <a:ext cx="4726386" cy="5853113"/>
          </a:xfrm>
          <a:prstGeom prst="rect">
            <a:avLst/>
          </a:prstGeom>
          <a:noFill/>
        </p:spPr>
      </p:pic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21B0438A-17D0-4FDF-98EA-0EBC598127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32BF71D-152C-4844-BDF3-3C914A3B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0892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01478E-0FDE-4403-8F59-D1F99F34E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熟達者の問題解決</a:t>
            </a:r>
          </a:p>
        </p:txBody>
      </p:sp>
      <p:pic>
        <p:nvPicPr>
          <p:cNvPr id="7" name="コンテンツ プレースホルダー 6" descr="テキスト, 手紙&#10;&#10;自動的に生成された説明">
            <a:extLst>
              <a:ext uri="{FF2B5EF4-FFF2-40B4-BE49-F238E27FC236}">
                <a16:creationId xmlns:a16="http://schemas.microsoft.com/office/drawing/2014/main" id="{ACA53677-4F5A-4398-9065-574B7B0991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9078" y="1450091"/>
            <a:ext cx="4743694" cy="3499030"/>
          </a:xfrm>
        </p:spPr>
      </p:pic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F1E01F1-9907-4C28-B301-91D33DFDA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871DC4-90F2-4DBE-99C4-B519675B8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9458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024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u="sng" dirty="0"/>
              <a:t>熟達者の問題解決は，領域固有の知識に支えられている</a:t>
            </a:r>
            <a:r>
              <a:rPr lang="ja-JP" altLang="en-US" dirty="0"/>
              <a:t>．</a:t>
            </a:r>
            <a:endParaRPr lang="en-US" altLang="ja-JP" dirty="0"/>
          </a:p>
          <a:p>
            <a:r>
              <a:rPr lang="ja-JP" altLang="en-US" dirty="0"/>
              <a:t>手段</a:t>
            </a:r>
            <a:r>
              <a:rPr lang="en-US" altLang="ja-JP" dirty="0"/>
              <a:t>―</a:t>
            </a:r>
            <a:r>
              <a:rPr lang="ja-JP" altLang="en-US" dirty="0"/>
              <a:t>目標分析のような，領域に依存しない方略だけでは，熟達者になれない．</a:t>
            </a:r>
            <a:endParaRPr lang="en-US" altLang="ja-JP" dirty="0"/>
          </a:p>
          <a:p>
            <a:r>
              <a:rPr lang="ja-JP" altLang="en-US" dirty="0"/>
              <a:t>熟達化は狭い領域で起こる．他への「転移」は難しい．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u="sng" dirty="0"/>
              <a:t>初心者と熟達者では，問題の理解（問題の初期表象）にも違いがある</a:t>
            </a:r>
            <a:r>
              <a:rPr kumimoji="1" lang="ja-JP" altLang="en-US" dirty="0"/>
              <a:t>．</a:t>
            </a:r>
            <a:endParaRPr kumimoji="1" lang="en-US" altLang="ja-JP" dirty="0"/>
          </a:p>
          <a:p>
            <a:pPr lvl="1"/>
            <a:r>
              <a:rPr lang="ja-JP" altLang="en-US" dirty="0"/>
              <a:t>初期表象：問題文を読み，最初に構成される問題理解．これを初期状態と考えることもできる．</a:t>
            </a:r>
            <a:endParaRPr lang="en-US" altLang="ja-JP" dirty="0"/>
          </a:p>
          <a:p>
            <a:pPr lvl="1"/>
            <a:r>
              <a:rPr kumimoji="1" lang="ja-JP" altLang="en-US" dirty="0"/>
              <a:t>問題の分類を求めると，初心者は表面的特徴に基づいて分類を行うが，熟達者は深層的な構造に基づい</a:t>
            </a:r>
            <a:r>
              <a:rPr lang="ja-JP" altLang="en-US" dirty="0"/>
              <a:t>て分類する．</a:t>
            </a:r>
            <a:endParaRPr lang="en-US" altLang="ja-JP" dirty="0"/>
          </a:p>
          <a:p>
            <a:pPr lvl="1"/>
            <a:r>
              <a:rPr kumimoji="1" lang="ja-JP" altLang="en-US" dirty="0"/>
              <a:t>この違いも，領域知識の差を反映している．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501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１．問題空間</a:t>
            </a:r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u="sng" dirty="0">
                <a:solidFill>
                  <a:srgbClr val="FF0000"/>
                </a:solidFill>
              </a:rPr>
              <a:t>初期状態</a:t>
            </a:r>
            <a:r>
              <a:rPr lang="ja-JP" altLang="en-US" dirty="0"/>
              <a:t>：現在の状態</a:t>
            </a:r>
            <a:endParaRPr lang="en-US" altLang="ja-JP" dirty="0"/>
          </a:p>
          <a:p>
            <a:r>
              <a:rPr lang="ja-JP" altLang="en-US" u="sng" dirty="0">
                <a:solidFill>
                  <a:srgbClr val="FF0000"/>
                </a:solidFill>
              </a:rPr>
              <a:t>目標状態</a:t>
            </a:r>
            <a:endParaRPr lang="en-US" altLang="ja-JP" u="sng" dirty="0">
              <a:solidFill>
                <a:srgbClr val="FF0000"/>
              </a:solidFill>
            </a:endParaRPr>
          </a:p>
          <a:p>
            <a:r>
              <a:rPr lang="ja-JP" altLang="en-US" u="sng" dirty="0">
                <a:solidFill>
                  <a:srgbClr val="FF0000"/>
                </a:solidFill>
              </a:rPr>
              <a:t>問題</a:t>
            </a:r>
            <a:r>
              <a:rPr lang="ja-JP" altLang="en-US" dirty="0"/>
              <a:t>：初期状態と目標状態の間にギャップがあり，それを埋める必要のある状況</a:t>
            </a:r>
            <a:endParaRPr lang="en-US" altLang="ja-JP" dirty="0"/>
          </a:p>
          <a:p>
            <a:r>
              <a:rPr lang="ja-JP" altLang="en-US" u="sng" dirty="0">
                <a:solidFill>
                  <a:srgbClr val="FF0000"/>
                </a:solidFill>
              </a:rPr>
              <a:t>操作子</a:t>
            </a:r>
            <a:r>
              <a:rPr lang="ja-JP" altLang="en-US" dirty="0"/>
              <a:t>：問題の状態を変化させる手段</a:t>
            </a:r>
            <a:endParaRPr lang="en-US" altLang="ja-JP" dirty="0"/>
          </a:p>
          <a:p>
            <a:pPr lvl="1"/>
            <a:r>
              <a:rPr lang="ja-JP" altLang="en-US" dirty="0"/>
              <a:t>ハノイの塔での，円盤の移動</a:t>
            </a:r>
            <a:endParaRPr lang="en-US" altLang="ja-JP" dirty="0"/>
          </a:p>
          <a:p>
            <a:pPr lvl="1"/>
            <a:r>
              <a:rPr lang="ja-JP" altLang="en-US" dirty="0"/>
              <a:t>数学での数式操作（移項など）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09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u="sng" dirty="0">
                <a:solidFill>
                  <a:srgbClr val="FF0000"/>
                </a:solidFill>
              </a:rPr>
              <a:t>問題空間</a:t>
            </a:r>
            <a:r>
              <a:rPr lang="ja-JP" altLang="en-US" dirty="0"/>
              <a:t>：初期状態から，操作子を適用して得られる，すべての問題状態の集合．</a:t>
            </a:r>
            <a:endParaRPr lang="en-US" altLang="ja-JP" dirty="0"/>
          </a:p>
          <a:p>
            <a:r>
              <a:rPr lang="ja-JP" altLang="en-US" u="sng" dirty="0"/>
              <a:t>問題解決とは，問題空間を探索して，初期状態から目標状態に至るパスを見つけること</a:t>
            </a:r>
            <a:r>
              <a:rPr lang="ja-JP" altLang="en-US" dirty="0"/>
              <a:t>．</a:t>
            </a:r>
            <a:endParaRPr lang="en-US" altLang="ja-JP" dirty="0"/>
          </a:p>
          <a:p>
            <a:r>
              <a:rPr lang="ja-JP" altLang="en-US" dirty="0"/>
              <a:t>問題空間をどうやって探索するか？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２．問題解決の方略</a:t>
            </a:r>
          </a:p>
        </p:txBody>
      </p:sp>
      <p:sp>
        <p:nvSpPr>
          <p:cNvPr id="512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u="sng" dirty="0">
                <a:solidFill>
                  <a:srgbClr val="FF0000"/>
                </a:solidFill>
              </a:rPr>
              <a:t>山登り法</a:t>
            </a:r>
            <a:endParaRPr lang="en-US" altLang="ja-JP" u="sng" dirty="0">
              <a:solidFill>
                <a:srgbClr val="FF0000"/>
              </a:solidFill>
            </a:endParaRPr>
          </a:p>
          <a:p>
            <a:pPr lvl="1"/>
            <a:r>
              <a:rPr lang="ja-JP" altLang="en-US" dirty="0"/>
              <a:t>現在の状態に，可能な操作子を適用．</a:t>
            </a:r>
            <a:endParaRPr lang="en-US" altLang="ja-JP" dirty="0"/>
          </a:p>
          <a:p>
            <a:pPr lvl="1"/>
            <a:r>
              <a:rPr lang="ja-JP" altLang="en-US" dirty="0"/>
              <a:t>次の状態として得られる問題状態のうち，目標状態に最も「近くなる」操作子を適用する．</a:t>
            </a:r>
            <a:endParaRPr lang="en-US" altLang="ja-JP" dirty="0"/>
          </a:p>
          <a:p>
            <a:pPr lvl="1"/>
            <a:r>
              <a:rPr lang="ja-JP" altLang="en-US" dirty="0"/>
              <a:t>視界の悪い山の中での登頂．一歩踏み出して，一番高くなる方向に（一歩）進む．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14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u="sng" dirty="0">
                <a:solidFill>
                  <a:srgbClr val="FF0000"/>
                </a:solidFill>
              </a:rPr>
              <a:t>手段</a:t>
            </a:r>
            <a:r>
              <a:rPr lang="en-US" altLang="ja-JP" u="sng" dirty="0">
                <a:solidFill>
                  <a:srgbClr val="FF0000"/>
                </a:solidFill>
              </a:rPr>
              <a:t>―</a:t>
            </a:r>
            <a:r>
              <a:rPr lang="ja-JP" altLang="en-US" u="sng" dirty="0">
                <a:solidFill>
                  <a:srgbClr val="FF0000"/>
                </a:solidFill>
              </a:rPr>
              <a:t>目標分析</a:t>
            </a:r>
            <a:endParaRPr lang="en-US" altLang="ja-JP" u="sng" dirty="0">
              <a:solidFill>
                <a:srgbClr val="FF0000"/>
              </a:solidFill>
            </a:endParaRPr>
          </a:p>
          <a:p>
            <a:pPr lvl="1"/>
            <a:r>
              <a:rPr lang="ja-JP" altLang="en-US" dirty="0"/>
              <a:t>目標をただちに達成できる手段があれば，それを適用して問題を解決する．（終了）</a:t>
            </a:r>
            <a:endParaRPr lang="en-US" altLang="ja-JP" dirty="0"/>
          </a:p>
          <a:p>
            <a:pPr lvl="1"/>
            <a:r>
              <a:rPr lang="ja-JP" altLang="en-US" dirty="0"/>
              <a:t>そうした手段がなければ，目標達成を妨げている原因を取り除くような下位目標を設定する．</a:t>
            </a:r>
            <a:endParaRPr lang="en-US" altLang="ja-JP" dirty="0"/>
          </a:p>
          <a:p>
            <a:pPr lvl="1"/>
            <a:r>
              <a:rPr lang="ja-JP" altLang="en-US" dirty="0"/>
              <a:t>下位目標を達成する手段があれば，それを適用．</a:t>
            </a:r>
            <a:endParaRPr lang="en-US" altLang="ja-JP" dirty="0"/>
          </a:p>
          <a:p>
            <a:pPr lvl="1"/>
            <a:r>
              <a:rPr lang="ja-JP" altLang="en-US" dirty="0"/>
              <a:t>そうした手段がなければ，さらに下位目標を設定する．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17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手段－目標分析により，いつかはただちに達成可能な下位目標が設定される．下位目標の設定と達成を繰り返せば，いつかは課題を解決できる．</a:t>
            </a:r>
            <a:endParaRPr lang="en-US" altLang="ja-JP" dirty="0"/>
          </a:p>
          <a:p>
            <a:r>
              <a:rPr lang="ja-JP" altLang="en-US" dirty="0"/>
              <a:t>手段－目標分析は，山登り法とは異なり，目標達成のための「遠回り」が可能．</a:t>
            </a:r>
            <a:endParaRPr lang="en-US" altLang="ja-JP" dirty="0"/>
          </a:p>
          <a:p>
            <a:pPr lvl="1"/>
            <a:r>
              <a:rPr lang="ja-JP" altLang="en-US" dirty="0"/>
              <a:t>子どもを保育園に送る．車があればよい．ガソリンがない．最初に近くのスタンドに行く．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その後の問題解決研究</a:t>
            </a:r>
          </a:p>
        </p:txBody>
      </p:sp>
      <p:sp>
        <p:nvSpPr>
          <p:cNvPr id="819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当初（</a:t>
            </a:r>
            <a:r>
              <a:rPr lang="en-US" altLang="ja-JP" dirty="0"/>
              <a:t>1960</a:t>
            </a:r>
            <a:r>
              <a:rPr lang="ja-JP" altLang="en-US" dirty="0"/>
              <a:t>年代）の期待として，手段</a:t>
            </a:r>
            <a:r>
              <a:rPr lang="en-US" altLang="ja-JP" dirty="0"/>
              <a:t>―</a:t>
            </a:r>
            <a:r>
              <a:rPr lang="ja-JP" altLang="en-US" dirty="0"/>
              <a:t>目標分析によって様々な問題（いろいろな領域の，いろいろな問題）が解決可能と思われた．</a:t>
            </a:r>
            <a:endParaRPr lang="en-US" altLang="ja-JP" dirty="0"/>
          </a:p>
          <a:p>
            <a:pPr lvl="1"/>
            <a:r>
              <a:rPr lang="en-US" altLang="ja-JP" dirty="0"/>
              <a:t>GPS (General Problem Solver) </a:t>
            </a:r>
            <a:r>
              <a:rPr lang="ja-JP" altLang="en-US" dirty="0"/>
              <a:t>という試み</a:t>
            </a:r>
            <a:endParaRPr lang="en-US" altLang="ja-JP" dirty="0"/>
          </a:p>
          <a:p>
            <a:r>
              <a:rPr lang="ja-JP" altLang="en-US" dirty="0"/>
              <a:t>しだいに，それがうまくいかないことがわかってきた．</a:t>
            </a:r>
            <a:endParaRPr lang="en-US" altLang="ja-JP" dirty="0"/>
          </a:p>
          <a:p>
            <a:r>
              <a:rPr lang="ja-JP" altLang="en-US" dirty="0"/>
              <a:t>何が足りないのか？</a:t>
            </a:r>
            <a:r>
              <a:rPr lang="en-US" altLang="ja-JP" dirty="0">
                <a:sym typeface="Wingdings" pitchFamily="2" charset="2"/>
              </a:rPr>
              <a:t> </a:t>
            </a:r>
            <a:r>
              <a:rPr lang="ja-JP" altLang="en-US" u="sng" dirty="0">
                <a:sym typeface="Wingdings" pitchFamily="2" charset="2"/>
              </a:rPr>
              <a:t>領域固有の知識</a:t>
            </a:r>
            <a:endParaRPr lang="en-US" altLang="ja-JP" u="sng" dirty="0">
              <a:sym typeface="Wingdings" pitchFamily="2" charset="2"/>
            </a:endParaRPr>
          </a:p>
          <a:p>
            <a:pPr lvl="1"/>
            <a:r>
              <a:rPr lang="ja-JP" altLang="en-US" dirty="0">
                <a:sym typeface="Wingdings" pitchFamily="2" charset="2"/>
              </a:rPr>
              <a:t>初心者と熟達者の比較</a:t>
            </a:r>
            <a:endParaRPr lang="ja-JP" altLang="en-US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４．初心者</a:t>
            </a:r>
            <a:r>
              <a:rPr lang="en-US" altLang="ja-JP"/>
              <a:t>―</a:t>
            </a:r>
            <a:r>
              <a:rPr lang="ja-JP" altLang="en-US"/>
              <a:t>熟達者の比較研究</a:t>
            </a:r>
          </a:p>
        </p:txBody>
      </p:sp>
      <p:sp>
        <p:nvSpPr>
          <p:cNvPr id="921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熟達者は問題を前向きに解く．</a:t>
            </a:r>
            <a:endParaRPr lang="en-US" altLang="ja-JP" dirty="0"/>
          </a:p>
          <a:p>
            <a:pPr lvl="1"/>
            <a:r>
              <a:rPr lang="ja-JP" altLang="en-US" dirty="0"/>
              <a:t>現在の状態に，適用可能なオペレータをどんどん適用していく．</a:t>
            </a:r>
            <a:endParaRPr lang="en-US" altLang="ja-JP" dirty="0"/>
          </a:p>
          <a:p>
            <a:r>
              <a:rPr lang="ja-JP" altLang="en-US" dirty="0"/>
              <a:t>初心者は，問題を後ろ向きに解く</a:t>
            </a:r>
            <a:endParaRPr lang="en-US" altLang="ja-JP" dirty="0"/>
          </a:p>
          <a:p>
            <a:pPr lvl="1"/>
            <a:r>
              <a:rPr lang="ja-JP" altLang="en-US"/>
              <a:t>目標から出発する．たとえば，「速度を求めよ」という問題で，速度を含んだ公式を思い出す．その式の中に，未知のものがあれば，それを含んだ別の式を思い出す．</a:t>
            </a:r>
            <a:endParaRPr lang="en-US" altLang="ja-JP" dirty="0"/>
          </a:p>
          <a:p>
            <a:pPr lvl="1"/>
            <a:r>
              <a:rPr lang="ja-JP" altLang="en-US" dirty="0"/>
              <a:t>これはまさに手段</a:t>
            </a:r>
            <a:r>
              <a:rPr lang="en-US" altLang="ja-JP" dirty="0"/>
              <a:t>―</a:t>
            </a:r>
            <a:r>
              <a:rPr lang="ja-JP" altLang="en-US" dirty="0"/>
              <a:t>目標分析！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F01BFF0B-906D-4F30-AC37-2EE69CC26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E9005E76-5386-40E7-AF1A-E3E2C1CE3D47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4038600" cy="4525963"/>
              </a:xfrm>
            </p:spPr>
            <p:txBody>
              <a:bodyPr wrap="square" anchor="t">
                <a:normAutofit/>
              </a:bodyPr>
              <a:lstStyle/>
              <a:p>
                <a:r>
                  <a:rPr kumimoji="1" lang="ja-JP" altLang="en-US" dirty="0"/>
                  <a:t>例題：静止状態にある質量 </a:t>
                </a:r>
                <a:r>
                  <a:rPr kumimoji="1" lang="en-US" altLang="ja-JP" i="1" dirty="0"/>
                  <a:t>m </a:t>
                </a:r>
                <a:r>
                  <a:rPr kumimoji="1" lang="ja-JP" altLang="en-US" dirty="0"/>
                  <a:t>のブロックが</a:t>
                </a:r>
                <a:r>
                  <a:rPr lang="ja-JP" altLang="en-US" dirty="0"/>
                  <a:t>，</a:t>
                </a:r>
                <a:r>
                  <a:rPr kumimoji="1" lang="ja-JP" altLang="en-US" dirty="0"/>
                  <a:t>長さ </a:t>
                </a:r>
                <a:r>
                  <a:rPr kumimoji="1" lang="en-US" altLang="ja-JP" i="1" dirty="0"/>
                  <a:t>l </a:t>
                </a:r>
                <a:r>
                  <a:rPr kumimoji="1" lang="ja-JP" altLang="en-US" dirty="0"/>
                  <a:t>の斜面を滑り落ちる．ブロックと斜面の摩擦係数が </a:t>
                </a:r>
                <a14:m>
                  <m:oMath xmlns:m="http://schemas.openxmlformats.org/officeDocument/2006/math">
                    <m:r>
                      <a:rPr kumimoji="1" lang="ja-JP" altLang="en-US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kumimoji="1" lang="ja-JP" altLang="en-US" dirty="0"/>
                  <a:t> であるとき，斜面の下でのブロックの速度はどれだけか．</a:t>
                </a:r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E9005E76-5386-40E7-AF1A-E3E2C1CE3D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4038600" cy="4525963"/>
              </a:xfrm>
              <a:blipFill>
                <a:blip r:embed="rId2"/>
                <a:stretch>
                  <a:fillRect l="-2715" t="-148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図 5" descr="アンテナ, 座る, 写真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0821A0BD-49F7-47CE-B2DE-3C994A1CA0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71424"/>
            <a:ext cx="4038600" cy="2583515"/>
          </a:xfrm>
          <a:prstGeom prst="rect">
            <a:avLst/>
          </a:prstGeom>
          <a:noFill/>
        </p:spPr>
      </p:pic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71370D2-5124-4BE1-9A9E-0CEB5E934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zh-TW" altLang="en-US"/>
              <a:t>室蘭工業大学　集中講義「認知心理学」</a:t>
            </a:r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3A128D9-D8F6-4D4C-9862-402A05E41716}"/>
              </a:ext>
            </a:extLst>
          </p:cNvPr>
          <p:cNvSpPr txBox="1"/>
          <p:nvPr/>
        </p:nvSpPr>
        <p:spPr>
          <a:xfrm>
            <a:off x="909936" y="5348684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Larkin, J. H. (1981). Enriching formal knowledge: A model for learning to solve textbook physics problem. In J. R. Anderson (Ed.),</a:t>
            </a:r>
            <a:r>
              <a:rPr kumimoji="1" lang="en-US" altLang="ja-JP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Cognitive skills and their acquisition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Hillsdale, NJ: Lawrence Erlbaum Associates.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489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914</Words>
  <Application>Microsoft Office PowerPoint</Application>
  <PresentationFormat>画面に合わせる (4:3)</PresentationFormat>
  <Paragraphs>65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 Math</vt:lpstr>
      <vt:lpstr>Times New Roman</vt:lpstr>
      <vt:lpstr>Office テーマ</vt:lpstr>
      <vt:lpstr>第13章 問題解決</vt:lpstr>
      <vt:lpstr>１．問題空間</vt:lpstr>
      <vt:lpstr>PowerPoint プレゼンテーション</vt:lpstr>
      <vt:lpstr>２．問題解決の方略</vt:lpstr>
      <vt:lpstr>PowerPoint プレゼンテーション</vt:lpstr>
      <vt:lpstr>PowerPoint プレゼンテーション</vt:lpstr>
      <vt:lpstr>その後の問題解決研究</vt:lpstr>
      <vt:lpstr>４．初心者―熟達者の比較研究</vt:lpstr>
      <vt:lpstr>PowerPoint プレゼンテーション</vt:lpstr>
      <vt:lpstr>初心者の問題解決</vt:lpstr>
      <vt:lpstr>熟達者の問題解決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Atsushi</dc:creator>
  <cp:lastModifiedBy>寺尾 敦</cp:lastModifiedBy>
  <cp:revision>12</cp:revision>
  <dcterms:created xsi:type="dcterms:W3CDTF">2009-08-20T06:56:02Z</dcterms:created>
  <dcterms:modified xsi:type="dcterms:W3CDTF">2021-11-18T03:54:08Z</dcterms:modified>
</cp:coreProperties>
</file>