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65" r:id="rId4"/>
    <p:sldId id="268" r:id="rId5"/>
    <p:sldId id="266" r:id="rId6"/>
    <p:sldId id="269" r:id="rId7"/>
    <p:sldId id="270" r:id="rId8"/>
    <p:sldId id="267" r:id="rId9"/>
    <p:sldId id="271" r:id="rId10"/>
    <p:sldId id="272" r:id="rId11"/>
    <p:sldId id="273" r:id="rId12"/>
    <p:sldId id="274" r:id="rId13"/>
    <p:sldId id="275" r:id="rId14"/>
    <p:sldId id="276" r:id="rId15"/>
    <p:sldId id="278" r:id="rId16"/>
    <p:sldId id="284" r:id="rId17"/>
    <p:sldId id="279" r:id="rId18"/>
    <p:sldId id="280" r:id="rId19"/>
    <p:sldId id="281" r:id="rId20"/>
    <p:sldId id="282" r:id="rId21"/>
    <p:sldId id="283" r:id="rId22"/>
    <p:sldId id="277" r:id="rId23"/>
    <p:sldId id="285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8ED94-C673-4DAE-9100-0E79C59920AB}" type="datetimeFigureOut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8F005-E03F-4F8D-A1CB-011FD37872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51017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Tversky</a:t>
            </a:r>
            <a:r>
              <a:rPr kumimoji="1" lang="en-US" altLang="ja-JP" dirty="0" smtClean="0"/>
              <a:t>,</a:t>
            </a:r>
            <a:r>
              <a:rPr kumimoji="1" lang="en-US" altLang="ja-JP" baseline="0" dirty="0" smtClean="0"/>
              <a:t> A., &amp; </a:t>
            </a:r>
            <a:r>
              <a:rPr kumimoji="1" lang="en-US" altLang="ja-JP" baseline="0" dirty="0" err="1" smtClean="0"/>
              <a:t>Kahneman</a:t>
            </a:r>
            <a:r>
              <a:rPr kumimoji="1" lang="en-US" altLang="ja-JP" baseline="0" dirty="0" smtClean="0"/>
              <a:t>, D. (1983). Extensive versus intuitive reasoning: The conjunction fallacy in probability judgment. Psychological Review, 90, 293-315.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4123F-0CC4-464A-828D-B864B011BB41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T:</a:t>
            </a:r>
            <a:r>
              <a:rPr kumimoji="1" lang="en-US" altLang="ja-JP" baseline="0" dirty="0" smtClean="0"/>
              <a:t> bank teller, F: feminist movement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4123F-0CC4-464A-828D-B864B011BB4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Tversky</a:t>
            </a:r>
            <a:r>
              <a:rPr kumimoji="1" lang="en-US" altLang="ja-JP" dirty="0" smtClean="0"/>
              <a:t>, A., &amp; </a:t>
            </a:r>
            <a:r>
              <a:rPr kumimoji="1" lang="en-US" altLang="ja-JP" dirty="0" err="1" smtClean="0"/>
              <a:t>Kahneman</a:t>
            </a:r>
            <a:r>
              <a:rPr kumimoji="1" lang="en-US" altLang="ja-JP" dirty="0" smtClean="0"/>
              <a:t>, D. (1974). Judgment under uncertainty:</a:t>
            </a:r>
            <a:r>
              <a:rPr kumimoji="1" lang="en-US" altLang="ja-JP" baseline="0" dirty="0" smtClean="0"/>
              <a:t> Heuristics and biases. Science, 185, 1124-1131.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4123F-0CC4-464A-828D-B864B011BB41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Ichikawa,</a:t>
            </a:r>
            <a:r>
              <a:rPr kumimoji="1" lang="en-US" altLang="ja-JP" baseline="0" dirty="0" smtClean="0"/>
              <a:t> S. (1989). The role of isomorphic schematic representation in the comprehension of counterintuitive Bayesian problems. Journal of Mathematical Behavior, 8, 269-281.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4123F-0CC4-464A-828D-B864B011BB41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4A7-337A-4AC2-9266-CC54BC57A8BC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881-6CFA-4D52-B7C2-01DAD3A706BC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0C08-96A8-41C5-B36E-1370BF1656B7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231A-74B1-4031-835F-86908B87D552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B162-2297-43AA-B34F-AB616ACCC4D6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97EF-B919-43E3-B17A-0DD03DEB50AA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B91FF-8EF1-4D83-8070-B77B3A785062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E2C2-C71E-4F2D-BFC7-CAB8BCA05073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2A72-89DE-413A-BFB8-306187549D30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2EB9-F40F-47CF-B6EE-DDA3FF4F077C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8BE52-5E69-45CF-997C-ECB5A6E6F48F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4481-4645-48AB-979F-581F5049EFD5}" type="datetime1">
              <a:rPr kumimoji="1" lang="ja-JP" altLang="en-US" smtClean="0"/>
              <a:pPr/>
              <a:t>2013/9/2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F322-337A-433D-8950-65D2A3F4F3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章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確からしさの判断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執筆者：市川 伸一</a:t>
            </a:r>
            <a:endParaRPr lang="en-US" altLang="ja-JP" dirty="0" smtClean="0"/>
          </a:p>
          <a:p>
            <a:r>
              <a:rPr lang="ja-JP" altLang="en-US" dirty="0" smtClean="0"/>
              <a:t>授業者：寺尾 敦</a:t>
            </a:r>
            <a:endParaRPr lang="en-US" altLang="ja-JP" dirty="0" smtClean="0"/>
          </a:p>
          <a:p>
            <a:r>
              <a:rPr lang="en-US" altLang="ja-JP" dirty="0" err="1" smtClean="0"/>
              <a:t>atsushi</a:t>
            </a:r>
            <a:r>
              <a:rPr lang="en-US" altLang="ja-JP" dirty="0" smtClean="0"/>
              <a:t> [at] si.aoyama.ac.jp</a:t>
            </a:r>
          </a:p>
          <a:p>
            <a:r>
              <a:rPr lang="en-US" altLang="ja-JP" dirty="0" smtClean="0"/>
              <a:t>Twitter: @</a:t>
            </a:r>
            <a:r>
              <a:rPr lang="en-US" altLang="ja-JP" dirty="0" err="1" smtClean="0"/>
              <a:t>aterao</a:t>
            </a:r>
            <a:endParaRPr lang="ja-JP" alt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596" y="714356"/>
            <a:ext cx="647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市川伸一・伊東祐司（編）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認知心理学を知る＜第３版＞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おうふう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病院問題での代表性ヒューリスティック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男児の出生率５０％という事象は，代表性が高い．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この代表性判断には，標本の大きさは入っていない．</a:t>
            </a:r>
            <a:endParaRPr lang="en-US" altLang="ja-JP" dirty="0" smtClean="0"/>
          </a:p>
          <a:p>
            <a:r>
              <a:rPr lang="ja-JP" altLang="en-US" dirty="0"/>
              <a:t>リンダ問題で</a:t>
            </a:r>
            <a:r>
              <a:rPr lang="ja-JP" altLang="en-US" dirty="0" smtClean="0"/>
              <a:t>の代表性ヒューリスティック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リンダは，それぞれのクラス（小学校教師，銀行員，女性解放運動に熱心な銀行員，</a:t>
            </a:r>
            <a:r>
              <a:rPr lang="ja-JP" altLang="en-US" dirty="0"/>
              <a:t>・・・</a:t>
            </a:r>
            <a:r>
              <a:rPr lang="ja-JP" altLang="en-US" dirty="0" smtClean="0"/>
              <a:t>）の典型的なメンバーにどれくらい似ているか？</a:t>
            </a:r>
            <a:endParaRPr lang="en-US" altLang="ja-JP" dirty="0" smtClean="0"/>
          </a:p>
          <a:p>
            <a:pPr lvl="1"/>
            <a:r>
              <a:rPr lang="ja-JP" altLang="en-US" dirty="0"/>
              <a:t>代表性に</a:t>
            </a:r>
            <a:r>
              <a:rPr lang="ja-JP" altLang="en-US" dirty="0" smtClean="0"/>
              <a:t>基づいて，</a:t>
            </a:r>
            <a:r>
              <a:rPr lang="en-US" altLang="ja-JP" dirty="0" smtClean="0"/>
              <a:t>P(T&amp;F) &gt; P(T) </a:t>
            </a:r>
            <a:r>
              <a:rPr lang="ja-JP" altLang="en-US" dirty="0" smtClean="0"/>
              <a:t>と判断される．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7621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h</a:t>
            </a:r>
            <a:r>
              <a:rPr kumimoji="1" lang="en-US" altLang="ja-JP" dirty="0" err="1" smtClean="0"/>
              <a:t>uristics</a:t>
            </a:r>
            <a:r>
              <a:rPr kumimoji="1" lang="en-US" altLang="ja-JP" dirty="0" smtClean="0"/>
              <a:t>-and-biases </a:t>
            </a:r>
            <a:r>
              <a:rPr kumimoji="1" lang="ja-JP" altLang="en-US" dirty="0" smtClean="0"/>
              <a:t>アプローチ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Amos </a:t>
            </a:r>
            <a:r>
              <a:rPr kumimoji="1" lang="en-US" altLang="ja-JP" dirty="0" err="1" smtClean="0"/>
              <a:t>Tversky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Daniel </a:t>
            </a:r>
            <a:r>
              <a:rPr kumimoji="1" lang="en-US" altLang="ja-JP" dirty="0" err="1" smtClean="0"/>
              <a:t>Kaneman</a:t>
            </a:r>
            <a:r>
              <a:rPr kumimoji="1" lang="ja-JP" altLang="en-US" dirty="0" smtClean="0"/>
              <a:t>による主張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Tversky</a:t>
            </a:r>
            <a:r>
              <a:rPr lang="en-US" altLang="ja-JP" dirty="0" smtClean="0"/>
              <a:t> &amp; </a:t>
            </a:r>
            <a:r>
              <a:rPr lang="en-US" altLang="ja-JP" dirty="0" err="1" smtClean="0"/>
              <a:t>Kahneman</a:t>
            </a:r>
            <a:r>
              <a:rPr lang="en-US" altLang="ja-JP" dirty="0" smtClean="0"/>
              <a:t>, 1974)</a:t>
            </a:r>
            <a:endParaRPr kumimoji="1" lang="en-US" altLang="ja-JP" dirty="0" smtClean="0"/>
          </a:p>
          <a:p>
            <a:r>
              <a:rPr kumimoji="1" lang="en-US" altLang="ja-JP" dirty="0" smtClean="0"/>
              <a:t>Many decisions are based on beliefs concerning the likelihood of uncertain events such as the outcome of an election, the guilt of a defendant, or the future value of the dollar.</a:t>
            </a:r>
            <a:r>
              <a:rPr lang="en-US" altLang="ja-JP" dirty="0" smtClean="0"/>
              <a:t>  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8667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… </a:t>
            </a:r>
            <a:r>
              <a:rPr lang="en-US" altLang="ja-JP" u="sng" dirty="0" smtClean="0"/>
              <a:t>people rely on a limited number of heuristic principles </a:t>
            </a:r>
            <a:r>
              <a:rPr lang="en-US" altLang="ja-JP" dirty="0" smtClean="0"/>
              <a:t>which reduce the complex tasks of assessing probabilities and predicting values to simpler judgment operations.</a:t>
            </a:r>
          </a:p>
          <a:p>
            <a:r>
              <a:rPr kumimoji="1" lang="en-US" altLang="ja-JP" dirty="0" smtClean="0"/>
              <a:t>In general, </a:t>
            </a:r>
            <a:r>
              <a:rPr kumimoji="1" lang="en-US" altLang="ja-JP" u="sng" dirty="0" smtClean="0"/>
              <a:t>these heuristics are quite useful, but sometimes they lead to severe and systematic errors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7784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２．ベイズ的な確率推定問題の難しさ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条件つき確率：事象 </a:t>
            </a:r>
            <a:r>
              <a:rPr lang="en-US" altLang="ja-JP" dirty="0"/>
              <a:t>B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が生じたという条件のもとで，</a:t>
            </a:r>
            <a:r>
              <a:rPr lang="ja-JP" altLang="en-US" dirty="0" smtClean="0"/>
              <a:t>事象 </a:t>
            </a:r>
            <a:r>
              <a:rPr lang="en-US" altLang="ja-JP" dirty="0" smtClean="0"/>
              <a:t>A</a:t>
            </a:r>
            <a:r>
              <a:rPr lang="ja-JP" altLang="en-US" dirty="0" smtClean="0"/>
              <a:t>が生じる確率．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(A|B)</a:t>
            </a:r>
          </a:p>
          <a:p>
            <a:r>
              <a:rPr lang="ja-JP" altLang="en-US" dirty="0" smtClean="0">
                <a:latin typeface="+mn-ea"/>
                <a:cs typeface="Times New Roman" pitchFamily="18" charset="0"/>
              </a:rPr>
              <a:t>結果（</a:t>
            </a:r>
            <a:r>
              <a:rPr lang="en-US" altLang="ja-JP" dirty="0" smtClean="0">
                <a:latin typeface="+mn-ea"/>
                <a:cs typeface="Times New Roman" pitchFamily="18" charset="0"/>
              </a:rPr>
              <a:t>B</a:t>
            </a:r>
            <a:r>
              <a:rPr lang="ja-JP" altLang="en-US" dirty="0" smtClean="0">
                <a:latin typeface="+mn-ea"/>
                <a:cs typeface="Times New Roman" pitchFamily="18" charset="0"/>
              </a:rPr>
              <a:t>）から原因（</a:t>
            </a:r>
            <a:r>
              <a:rPr lang="en-US" altLang="ja-JP" dirty="0">
                <a:latin typeface="+mn-ea"/>
                <a:cs typeface="Times New Roman" pitchFamily="18" charset="0"/>
              </a:rPr>
              <a:t>A</a:t>
            </a:r>
            <a:r>
              <a:rPr lang="ja-JP" altLang="en-US" dirty="0" smtClean="0">
                <a:latin typeface="+mn-ea"/>
                <a:cs typeface="Times New Roman" pitchFamily="18" charset="0"/>
              </a:rPr>
              <a:t>）を推測するということがしばしば行われる．</a:t>
            </a:r>
            <a:endParaRPr lang="en-US" altLang="ja-JP" dirty="0" smtClean="0">
              <a:latin typeface="+mn-ea"/>
              <a:cs typeface="Times New Roman" pitchFamily="18" charset="0"/>
            </a:endParaRPr>
          </a:p>
          <a:p>
            <a:r>
              <a:rPr lang="ja-JP" altLang="en-US" dirty="0" smtClean="0">
                <a:latin typeface="+mn-ea"/>
                <a:cs typeface="Times New Roman" pitchFamily="18" charset="0"/>
              </a:rPr>
              <a:t>ありうる原因それぞれについて，その結果が生じる確率がわかっていれば，ベイズの定理を用いて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(A|B) </a:t>
            </a:r>
            <a:r>
              <a:rPr lang="ja-JP" altLang="en-US" dirty="0" smtClean="0">
                <a:latin typeface="+mn-ea"/>
                <a:cs typeface="Times New Roman" pitchFamily="18" charset="0"/>
              </a:rPr>
              <a:t>を計算できる．</a:t>
            </a:r>
            <a:endParaRPr lang="en-US" altLang="ja-JP" dirty="0" smtClean="0">
              <a:latin typeface="+mn-ea"/>
              <a:cs typeface="Times New Roman" pitchFamily="18" charset="0"/>
            </a:endParaRPr>
          </a:p>
          <a:p>
            <a:r>
              <a:rPr lang="ja-JP" altLang="en-US" dirty="0">
                <a:latin typeface="+mn-ea"/>
                <a:cs typeface="Times New Roman" pitchFamily="18" charset="0"/>
              </a:rPr>
              <a:t>人間</a:t>
            </a:r>
            <a:r>
              <a:rPr lang="ja-JP" altLang="en-US" dirty="0" smtClean="0">
                <a:latin typeface="+mn-ea"/>
                <a:cs typeface="Times New Roman" pitchFamily="18" charset="0"/>
              </a:rPr>
              <a:t>はこれをうまく計算できる？</a:t>
            </a:r>
            <a:endParaRPr lang="en-US" altLang="ja-JP" dirty="0" smtClean="0">
              <a:latin typeface="+mn-ea"/>
              <a:cs typeface="Times New Roman" pitchFamily="18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05925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タクシー問題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ある街のタクシーの８５％は緑で，１５％は青である．あるときタクシーによるひき逃げ事件が起きた．そこに目撃者が現れて，「青のタクシーがひいた」と証言した．この証人がどれくらい正確かを，同じような状況下でテストしたところ，８０％の場合は正しく色を識別できるが，２０％の場合は実際と逆の色を言ってしまうことがわかった．さて，証言どおり，青タクシーが犯人である確率はどれだけか．</a:t>
            </a:r>
            <a:endParaRPr kumimoji="1"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469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事前確率（目撃情報がない時点での確率）の</a:t>
            </a:r>
            <a:r>
              <a:rPr lang="ja-JP" altLang="en-US" dirty="0" smtClean="0"/>
              <a:t>，緑</a:t>
            </a:r>
            <a:r>
              <a:rPr kumimoji="1" lang="ja-JP" altLang="en-US" dirty="0" smtClean="0"/>
              <a:t>８５％</a:t>
            </a:r>
            <a:r>
              <a:rPr lang="ja-JP" altLang="en-US" dirty="0" smtClean="0"/>
              <a:t>，青１５％を考慮する必要がある</a:t>
            </a:r>
            <a:endParaRPr lang="en-US" altLang="ja-JP" dirty="0" smtClean="0"/>
          </a:p>
          <a:p>
            <a:pPr lvl="1"/>
            <a:r>
              <a:rPr lang="ja-JP" altLang="en-US" dirty="0"/>
              <a:t>それぞれのタクシーが事故を起こす確率はすべて等しいと</a:t>
            </a:r>
            <a:r>
              <a:rPr lang="ja-JP" altLang="en-US" dirty="0" smtClean="0"/>
              <a:t>する</a:t>
            </a:r>
            <a:endParaRPr lang="en-US" altLang="ja-JP" dirty="0"/>
          </a:p>
          <a:p>
            <a:r>
              <a:rPr kumimoji="1" lang="ja-JP" altLang="en-US" dirty="0" smtClean="0"/>
              <a:t>しかし，ひとはこれを考慮しない．（基準率無視</a:t>
            </a:r>
            <a:r>
              <a:rPr kumimoji="1" lang="en-US" altLang="ja-JP" dirty="0" smtClean="0"/>
              <a:t>[base-rate fallacy]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/>
              <a:t>人間</a:t>
            </a:r>
            <a:r>
              <a:rPr lang="ja-JP" altLang="en-US" dirty="0" smtClean="0"/>
              <a:t>はベイズの定理のような形式的ルールをうまく使えない．</a:t>
            </a:r>
            <a:endParaRPr kumimoji="1"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896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dirty="0" smtClean="0"/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代表性ヒューリスティックは，よい仮説を好む．</a:t>
            </a:r>
            <a:endParaRPr lang="en-US" altLang="ja-JP" dirty="0"/>
          </a:p>
          <a:p>
            <a:pPr lvl="1"/>
            <a:r>
              <a:rPr lang="ja-JP" altLang="en-US" dirty="0"/>
              <a:t>フェミニストの銀行員（リンダ問題での仮説）</a:t>
            </a:r>
            <a:endParaRPr lang="en-US" altLang="ja-JP" dirty="0"/>
          </a:p>
          <a:p>
            <a:pPr lvl="1"/>
            <a:r>
              <a:rPr lang="ja-JP" altLang="en-US" dirty="0"/>
              <a:t>青タクシーがひいたとしたら，「青タクシーがひいた」という証言は代表性が高い．</a:t>
            </a:r>
          </a:p>
          <a:p>
            <a:pPr eaLnBrk="1" hangingPunct="1"/>
            <a:r>
              <a:rPr lang="ja-JP" altLang="en-US" dirty="0" smtClean="0"/>
              <a:t>アンカリングと調整：基準点をひとつ決めて，そこから多少の調整をするというヒューリスティック．タクシー問題の誤答（</a:t>
            </a:r>
            <a:r>
              <a:rPr lang="en-US" altLang="ja-JP" dirty="0" smtClean="0"/>
              <a:t>80%</a:t>
            </a:r>
            <a:r>
              <a:rPr lang="ja-JP" altLang="en-US" dirty="0" smtClean="0"/>
              <a:t>）は，この現れかもしれない</a:t>
            </a:r>
            <a:r>
              <a:rPr lang="ja-JP" altLang="en-US" dirty="0"/>
              <a:t>．</a:t>
            </a:r>
            <a:endParaRPr lang="ja-JP" altLang="en-US" dirty="0" smtClean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5456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３．確率判断の研究のインパクト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1960</a:t>
            </a:r>
            <a:r>
              <a:rPr kumimoji="1" lang="ja-JP" altLang="en-US" dirty="0" smtClean="0"/>
              <a:t>年代ごろまでは，人間の直感的な確率判断はほぼ正しいと考えられてきた．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lang="ja-JP" altLang="en-US" dirty="0"/>
              <a:t>一般的</a:t>
            </a:r>
            <a:r>
              <a:rPr lang="ja-JP" altLang="en-US" dirty="0" smtClean="0"/>
              <a:t>に言えば，人間の思考は（数学的な意味で）合理的だと考えられてきた．</a:t>
            </a:r>
            <a:endParaRPr kumimoji="1" lang="en-US" altLang="ja-JP" dirty="0" smtClean="0"/>
          </a:p>
          <a:p>
            <a:r>
              <a:rPr lang="ja-JP" altLang="en-US" dirty="0"/>
              <a:t>しかし</a:t>
            </a:r>
            <a:r>
              <a:rPr lang="ja-JP" altLang="en-US" dirty="0" smtClean="0"/>
              <a:t>，</a:t>
            </a:r>
            <a:r>
              <a:rPr lang="ja-JP" altLang="en-US" u="sng" dirty="0"/>
              <a:t>人間</a:t>
            </a:r>
            <a:r>
              <a:rPr lang="ja-JP" altLang="en-US" u="sng" dirty="0" smtClean="0"/>
              <a:t>の確率判断はしばしば不正確で，非合理的</a:t>
            </a:r>
            <a:r>
              <a:rPr lang="ja-JP" altLang="en-US" dirty="0" smtClean="0"/>
              <a:t>であった．</a:t>
            </a:r>
            <a:endParaRPr lang="en-US" altLang="ja-JP" dirty="0" smtClean="0"/>
          </a:p>
          <a:p>
            <a:pPr lvl="1">
              <a:buFont typeface="Wingdings" pitchFamily="2" charset="2"/>
              <a:buChar char="Ø"/>
            </a:pPr>
            <a:r>
              <a:rPr kumimoji="1" lang="en-US" altLang="ja-JP" dirty="0" err="1" smtClean="0"/>
              <a:t>Tversky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 </a:t>
            </a:r>
            <a:r>
              <a:rPr kumimoji="1" lang="en-US" altLang="ja-JP" dirty="0" err="1" smtClean="0"/>
              <a:t>Kahneman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は，</a:t>
            </a:r>
            <a:r>
              <a:rPr kumimoji="1" lang="ja-JP" altLang="en-US" u="sng" dirty="0" smtClean="0"/>
              <a:t>誤った</a:t>
            </a:r>
            <a:r>
              <a:rPr kumimoji="1" lang="ja-JP" altLang="en-US" u="sng" dirty="0"/>
              <a:t>確率推論</a:t>
            </a:r>
            <a:r>
              <a:rPr kumimoji="1" lang="ja-JP" altLang="en-US" u="sng" dirty="0" smtClean="0"/>
              <a:t>は個別的に生じるのではなく，ヒューリスティックによって体系的に生じる</a:t>
            </a:r>
            <a:r>
              <a:rPr kumimoji="1" lang="ja-JP" altLang="en-US" dirty="0" smtClean="0"/>
              <a:t>と主張した．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907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４．直感は改造できるか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例題：ある病気の患者は全人口の</a:t>
            </a:r>
            <a:r>
              <a:rPr lang="en-US" altLang="ja-JP" dirty="0" smtClean="0"/>
              <a:t>2%</a:t>
            </a:r>
            <a:r>
              <a:rPr lang="ja-JP" altLang="en-US" dirty="0" smtClean="0"/>
              <a:t>である．この病気にかかっているかどうかを調べるために，ある試薬を与える．この試薬はこの病気にとても敏感で，これにかかっている人の</a:t>
            </a:r>
            <a:r>
              <a:rPr lang="en-US" altLang="ja-JP" dirty="0" smtClean="0"/>
              <a:t>95%</a:t>
            </a:r>
            <a:r>
              <a:rPr lang="ja-JP" altLang="en-US" dirty="0" smtClean="0"/>
              <a:t>に反応があらわれる．ただし，この病気にかかっていない人の</a:t>
            </a:r>
            <a:r>
              <a:rPr lang="en-US" altLang="ja-JP" dirty="0" smtClean="0"/>
              <a:t>10%</a:t>
            </a:r>
            <a:r>
              <a:rPr lang="ja-JP" altLang="en-US" dirty="0" smtClean="0"/>
              <a:t>にも，反応があらわれてしまう．この試薬によって反応があらわれた人が，本当にこの病気にかかっている確率はいくらか？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711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2285984" y="1500174"/>
            <a:ext cx="3744000" cy="3744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パイ 2"/>
          <p:cNvSpPr/>
          <p:nvPr/>
        </p:nvSpPr>
        <p:spPr>
          <a:xfrm flipH="1">
            <a:off x="2285984" y="1500174"/>
            <a:ext cx="3744000" cy="3744000"/>
          </a:xfrm>
          <a:prstGeom prst="pie">
            <a:avLst>
              <a:gd name="adj1" fmla="val 13893821"/>
              <a:gd name="adj2" fmla="val 1620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29322" y="1357298"/>
            <a:ext cx="2962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P{</a:t>
            </a:r>
            <a:r>
              <a:rPr kumimoji="1" lang="ja-JP" altLang="en-US" sz="4000" dirty="0" smtClean="0"/>
              <a:t>病気</a:t>
            </a:r>
            <a:r>
              <a:rPr kumimoji="1" lang="en-US" altLang="ja-JP" sz="4000" dirty="0" smtClean="0"/>
              <a:t>}=0.02</a:t>
            </a:r>
            <a:endParaRPr kumimoji="1" lang="ja-JP" altLang="en-US" sz="4000" dirty="0"/>
          </a:p>
        </p:txBody>
      </p:sp>
      <p:cxnSp>
        <p:nvCxnSpPr>
          <p:cNvPr id="9" name="直線矢印コネクタ 8"/>
          <p:cNvCxnSpPr>
            <a:stCxn id="5" idx="1"/>
          </p:cNvCxnSpPr>
          <p:nvPr/>
        </p:nvCxnSpPr>
        <p:spPr>
          <a:xfrm rot="10800000" flipV="1">
            <a:off x="4857752" y="1711240"/>
            <a:ext cx="1071570" cy="1461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14282" y="5572140"/>
            <a:ext cx="43749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P{</a:t>
            </a:r>
            <a:r>
              <a:rPr kumimoji="1" lang="ja-JP" altLang="en-US" sz="4000" dirty="0" smtClean="0"/>
              <a:t>病気</a:t>
            </a:r>
            <a:r>
              <a:rPr lang="ja-JP" altLang="en-US" sz="4000" dirty="0"/>
              <a:t>でない</a:t>
            </a:r>
            <a:r>
              <a:rPr kumimoji="1" lang="en-US" altLang="ja-JP" sz="4000" dirty="0" smtClean="0"/>
              <a:t>}=0.98</a:t>
            </a:r>
            <a:endParaRPr kumimoji="1" lang="ja-JP" altLang="en-US" sz="4000" dirty="0"/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1000100" y="4286256"/>
            <a:ext cx="1857388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パイ 12"/>
          <p:cNvSpPr/>
          <p:nvPr/>
        </p:nvSpPr>
        <p:spPr>
          <a:xfrm flipH="1">
            <a:off x="4357686" y="5072074"/>
            <a:ext cx="1980000" cy="1980000"/>
          </a:xfrm>
          <a:prstGeom prst="pie">
            <a:avLst>
              <a:gd name="adj1" fmla="val 14151092"/>
              <a:gd name="adj2" fmla="val 1620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29322" y="557214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は</a:t>
            </a:r>
            <a:r>
              <a:rPr lang="ja-JP" altLang="en-US" dirty="0" smtClean="0"/>
              <a:t>，実際はもっと小さい領域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7158" y="1500174"/>
            <a:ext cx="207167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円の全面積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=</a:t>
            </a:r>
            <a:r>
              <a:rPr kumimoji="1" lang="ja-JP" altLang="en-US" sz="2800" dirty="0" smtClean="0"/>
              <a:t>１</a:t>
            </a:r>
            <a:endParaRPr kumimoji="1" lang="ja-JP" altLang="en-US" sz="2800" dirty="0"/>
          </a:p>
        </p:txBody>
      </p:sp>
      <p:sp>
        <p:nvSpPr>
          <p:cNvPr id="16" name="タイトル 15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ルーレット図（</a:t>
            </a:r>
            <a:r>
              <a:rPr lang="en-US" altLang="ja-JP" dirty="0" smtClean="0"/>
              <a:t>Ichikawa, 1989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422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人間の論理的思考は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何に基づくのか？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可能性１：論理形式的なルール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論</a:t>
            </a:r>
            <a:r>
              <a:rPr lang="ja-JP" altLang="en-US" dirty="0"/>
              <a:t>理学での</a:t>
            </a:r>
            <a:r>
              <a:rPr lang="ja-JP" altLang="en-US" dirty="0" smtClean="0"/>
              <a:t>ルール．</a:t>
            </a:r>
            <a:r>
              <a:rPr lang="ja-JP" altLang="en-US" u="sng" dirty="0" smtClean="0"/>
              <a:t>課題内容に関係なく</a:t>
            </a:r>
            <a:r>
              <a:rPr lang="ja-JP" altLang="en-US" dirty="0" smtClean="0"/>
              <a:t>，特定の論理構造の問題には，同じルールが適用される．人間は合理的に思考できる．</a:t>
            </a:r>
            <a:endParaRPr lang="en-US" altLang="ja-JP" dirty="0" smtClean="0"/>
          </a:p>
          <a:p>
            <a:r>
              <a:rPr kumimoji="1" lang="ja-JP" altLang="en-US" dirty="0" smtClean="0"/>
              <a:t>可能性２</a:t>
            </a:r>
            <a:r>
              <a:rPr lang="ja-JP" altLang="en-US" dirty="0"/>
              <a:t>：</a:t>
            </a:r>
            <a:r>
              <a:rPr kumimoji="1" lang="ja-JP" altLang="en-US" dirty="0" smtClean="0"/>
              <a:t>個別</a:t>
            </a:r>
            <a:r>
              <a:rPr kumimoji="1" lang="ja-JP" altLang="en-US" dirty="0"/>
              <a:t>の問題ごと</a:t>
            </a:r>
            <a:r>
              <a:rPr kumimoji="1" lang="ja-JP" altLang="en-US" dirty="0" smtClean="0"/>
              <a:t>に考える</a:t>
            </a:r>
            <a:endParaRPr kumimoji="1" lang="en-US" altLang="ja-JP" dirty="0" smtClean="0"/>
          </a:p>
          <a:p>
            <a:r>
              <a:rPr lang="ja-JP" altLang="en-US" dirty="0"/>
              <a:t>可能性</a:t>
            </a:r>
            <a:r>
              <a:rPr lang="ja-JP" altLang="en-US" dirty="0" smtClean="0"/>
              <a:t>３：ある程度抽象化された文脈，目的に応じて決められたルール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目的・文脈の例：許可を与える，違反者を探す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849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2285984" y="1500174"/>
            <a:ext cx="3744000" cy="3744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パイ 15"/>
          <p:cNvSpPr/>
          <p:nvPr/>
        </p:nvSpPr>
        <p:spPr>
          <a:xfrm flipH="1">
            <a:off x="2285984" y="1500174"/>
            <a:ext cx="3744000" cy="3744000"/>
          </a:xfrm>
          <a:prstGeom prst="pie">
            <a:avLst>
              <a:gd name="adj1" fmla="val 13893821"/>
              <a:gd name="adj2" fmla="val 1620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3" name="グループ化 36"/>
          <p:cNvGrpSpPr/>
          <p:nvPr/>
        </p:nvGrpSpPr>
        <p:grpSpPr>
          <a:xfrm>
            <a:off x="5929322" y="4071942"/>
            <a:ext cx="3800264" cy="3014446"/>
            <a:chOff x="5929322" y="4071942"/>
            <a:chExt cx="3800264" cy="3014446"/>
          </a:xfrm>
        </p:grpSpPr>
        <p:grpSp>
          <p:nvGrpSpPr>
            <p:cNvPr id="4" name="グループ化 34"/>
            <p:cNvGrpSpPr/>
            <p:nvPr/>
          </p:nvGrpSpPr>
          <p:grpSpPr>
            <a:xfrm>
              <a:off x="6000760" y="4071942"/>
              <a:ext cx="3728826" cy="3014446"/>
              <a:chOff x="6000760" y="4071942"/>
              <a:chExt cx="3728826" cy="3014446"/>
            </a:xfrm>
          </p:grpSpPr>
          <p:grpSp>
            <p:nvGrpSpPr>
              <p:cNvPr id="6" name="グループ化 28"/>
              <p:cNvGrpSpPr/>
              <p:nvPr/>
            </p:nvGrpSpPr>
            <p:grpSpPr>
              <a:xfrm>
                <a:off x="6000760" y="5286388"/>
                <a:ext cx="1800000" cy="1800000"/>
                <a:chOff x="5000628" y="5500702"/>
                <a:chExt cx="1800000" cy="1800000"/>
              </a:xfrm>
            </p:grpSpPr>
            <p:sp>
              <p:nvSpPr>
                <p:cNvPr id="18" name="パイ 17"/>
                <p:cNvSpPr/>
                <p:nvPr/>
              </p:nvSpPr>
              <p:spPr>
                <a:xfrm flipH="1">
                  <a:off x="5000628" y="5500702"/>
                  <a:ext cx="1800000" cy="1800000"/>
                </a:xfrm>
                <a:prstGeom prst="pie">
                  <a:avLst>
                    <a:gd name="adj1" fmla="val 14559404"/>
                    <a:gd name="adj2" fmla="val 16200000"/>
                  </a:avLst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パイ 18"/>
                <p:cNvSpPr/>
                <p:nvPr/>
              </p:nvSpPr>
              <p:spPr>
                <a:xfrm flipH="1">
                  <a:off x="5000628" y="5500702"/>
                  <a:ext cx="1800000" cy="1800000"/>
                </a:xfrm>
                <a:prstGeom prst="pie">
                  <a:avLst>
                    <a:gd name="adj1" fmla="val 14545369"/>
                    <a:gd name="adj2" fmla="val 16200000"/>
                  </a:avLst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" name="グループ化 29"/>
              <p:cNvGrpSpPr/>
              <p:nvPr/>
            </p:nvGrpSpPr>
            <p:grpSpPr>
              <a:xfrm>
                <a:off x="6786578" y="4071942"/>
                <a:ext cx="1800000" cy="1800000"/>
                <a:chOff x="5000628" y="5500702"/>
                <a:chExt cx="1800000" cy="1800000"/>
              </a:xfrm>
            </p:grpSpPr>
            <p:sp>
              <p:nvSpPr>
                <p:cNvPr id="31" name="パイ 30"/>
                <p:cNvSpPr/>
                <p:nvPr/>
              </p:nvSpPr>
              <p:spPr>
                <a:xfrm flipH="1">
                  <a:off x="5000628" y="5500702"/>
                  <a:ext cx="1800000" cy="1800000"/>
                </a:xfrm>
                <a:prstGeom prst="pie">
                  <a:avLst>
                    <a:gd name="adj1" fmla="val 14559404"/>
                    <a:gd name="adj2" fmla="val 16200000"/>
                  </a:avLst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パイ 31"/>
                <p:cNvSpPr/>
                <p:nvPr/>
              </p:nvSpPr>
              <p:spPr>
                <a:xfrm flipH="1">
                  <a:off x="5000628" y="5500702"/>
                  <a:ext cx="1800000" cy="1800000"/>
                </a:xfrm>
                <a:prstGeom prst="pie">
                  <a:avLst>
                    <a:gd name="adj1" fmla="val 14545369"/>
                    <a:gd name="adj2" fmla="val 16200000"/>
                  </a:avLst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34" name="直線コネクタ 33"/>
              <p:cNvCxnSpPr/>
              <p:nvPr/>
            </p:nvCxnSpPr>
            <p:spPr>
              <a:xfrm>
                <a:off x="6500826" y="5072074"/>
                <a:ext cx="2428892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グループ化 38"/>
              <p:cNvGrpSpPr/>
              <p:nvPr/>
            </p:nvGrpSpPr>
            <p:grpSpPr>
              <a:xfrm>
                <a:off x="7929586" y="5214950"/>
                <a:ext cx="1800000" cy="1800000"/>
                <a:chOff x="7929586" y="5286388"/>
                <a:chExt cx="1800000" cy="1800000"/>
              </a:xfrm>
            </p:grpSpPr>
            <p:sp>
              <p:nvSpPr>
                <p:cNvPr id="38" name="パイ 37"/>
                <p:cNvSpPr/>
                <p:nvPr/>
              </p:nvSpPr>
              <p:spPr>
                <a:xfrm>
                  <a:off x="7929586" y="5286388"/>
                  <a:ext cx="1800000" cy="1800000"/>
                </a:xfrm>
                <a:prstGeom prst="pie">
                  <a:avLst>
                    <a:gd name="adj1" fmla="val 11606796"/>
                    <a:gd name="adj2" fmla="val 16200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パイ 35"/>
                <p:cNvSpPr/>
                <p:nvPr/>
              </p:nvSpPr>
              <p:spPr>
                <a:xfrm>
                  <a:off x="7929586" y="5286388"/>
                  <a:ext cx="1800000" cy="1800000"/>
                </a:xfrm>
                <a:prstGeom prst="pie">
                  <a:avLst>
                    <a:gd name="adj1" fmla="val 11606796"/>
                    <a:gd name="adj2" fmla="val 16200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0" name="テキスト ボックス 39"/>
              <p:cNvSpPr txBox="1"/>
              <p:nvPr/>
            </p:nvSpPr>
            <p:spPr>
              <a:xfrm>
                <a:off x="7429520" y="5357826"/>
                <a:ext cx="3898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 smtClean="0"/>
                  <a:t>+</a:t>
                </a:r>
                <a:endParaRPr kumimoji="1" lang="ja-JP" altLang="en-US" sz="3200" dirty="0"/>
              </a:p>
            </p:txBody>
          </p:sp>
        </p:grpSp>
        <p:sp>
          <p:nvSpPr>
            <p:cNvPr id="41" name="テキスト ボックス 40"/>
            <p:cNvSpPr txBox="1"/>
            <p:nvPr/>
          </p:nvSpPr>
          <p:spPr>
            <a:xfrm>
              <a:off x="5929322" y="4786322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=</a:t>
              </a:r>
              <a:endParaRPr kumimoji="1" lang="ja-JP" altLang="en-US" sz="3200" dirty="0"/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6083547" y="3214686"/>
            <a:ext cx="3060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P{</a:t>
            </a:r>
            <a:r>
              <a:rPr lang="ja-JP" altLang="en-US" sz="4000" dirty="0" smtClean="0"/>
              <a:t>病気</a:t>
            </a:r>
            <a:r>
              <a:rPr lang="en-US" altLang="ja-JP" sz="4000" dirty="0" smtClean="0"/>
              <a:t>|</a:t>
            </a:r>
            <a:r>
              <a:rPr lang="ja-JP" altLang="en-US" sz="4000" dirty="0" smtClean="0"/>
              <a:t>陽性</a:t>
            </a:r>
            <a:r>
              <a:rPr lang="en-US" altLang="ja-JP" sz="4000" dirty="0" smtClean="0"/>
              <a:t>}</a:t>
            </a:r>
          </a:p>
        </p:txBody>
      </p:sp>
      <p:sp>
        <p:nvSpPr>
          <p:cNvPr id="25" name="パイ 24"/>
          <p:cNvSpPr/>
          <p:nvPr/>
        </p:nvSpPr>
        <p:spPr>
          <a:xfrm flipH="1">
            <a:off x="2285984" y="1500174"/>
            <a:ext cx="3744000" cy="3744000"/>
          </a:xfrm>
          <a:prstGeom prst="pie">
            <a:avLst>
              <a:gd name="adj1" fmla="val 14552434"/>
              <a:gd name="adj2" fmla="val 1620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パイ 25"/>
          <p:cNvSpPr/>
          <p:nvPr/>
        </p:nvSpPr>
        <p:spPr>
          <a:xfrm>
            <a:off x="2285984" y="1500174"/>
            <a:ext cx="3744000" cy="3744000"/>
          </a:xfrm>
          <a:prstGeom prst="pie">
            <a:avLst>
              <a:gd name="adj1" fmla="val 11648943"/>
              <a:gd name="adj2" fmla="val 1620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1" name="グループ化 27"/>
          <p:cNvGrpSpPr/>
          <p:nvPr/>
        </p:nvGrpSpPr>
        <p:grpSpPr>
          <a:xfrm>
            <a:off x="285720" y="285728"/>
            <a:ext cx="4214842" cy="1569660"/>
            <a:chOff x="285720" y="285728"/>
            <a:chExt cx="4214842" cy="15696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85720" y="285728"/>
              <a:ext cx="3983783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 smtClean="0"/>
                <a:t>P{</a:t>
              </a:r>
              <a:r>
                <a:rPr lang="ja-JP" altLang="en-US" sz="3200" dirty="0" smtClean="0"/>
                <a:t>病気 </a:t>
              </a:r>
              <a:r>
                <a:rPr lang="en-US" altLang="ja-JP" sz="3200" dirty="0" smtClean="0"/>
                <a:t>and</a:t>
              </a:r>
              <a:r>
                <a:rPr lang="ja-JP" altLang="en-US" sz="3200" dirty="0" smtClean="0"/>
                <a:t> 陽性</a:t>
              </a:r>
              <a:r>
                <a:rPr lang="en-US" altLang="ja-JP" sz="3200" dirty="0" smtClean="0"/>
                <a:t>}</a:t>
              </a:r>
            </a:p>
            <a:p>
              <a:r>
                <a:rPr lang="en-US" altLang="ja-JP" sz="3200" dirty="0" smtClean="0"/>
                <a:t>P{</a:t>
              </a:r>
              <a:r>
                <a:rPr lang="ja-JP" altLang="en-US" sz="3200" dirty="0" smtClean="0"/>
                <a:t>病気</a:t>
              </a:r>
              <a:r>
                <a:rPr lang="en-US" altLang="ja-JP" sz="3200" dirty="0" smtClean="0"/>
                <a:t>}*P{</a:t>
              </a:r>
              <a:r>
                <a:rPr lang="ja-JP" altLang="en-US" sz="3200" dirty="0" smtClean="0"/>
                <a:t>陽性</a:t>
              </a:r>
              <a:r>
                <a:rPr lang="en-US" altLang="ja-JP" sz="3200" dirty="0" smtClean="0"/>
                <a:t>|</a:t>
              </a:r>
              <a:r>
                <a:rPr lang="ja-JP" altLang="en-US" sz="3200" dirty="0" smtClean="0"/>
                <a:t>病気</a:t>
              </a:r>
              <a:r>
                <a:rPr lang="en-US" altLang="ja-JP" sz="3200" dirty="0" smtClean="0"/>
                <a:t>}</a:t>
              </a:r>
            </a:p>
            <a:p>
              <a:r>
                <a:rPr kumimoji="1" lang="en-US" altLang="ja-JP" sz="3200" dirty="0" smtClean="0"/>
                <a:t>=0.02×0.95</a:t>
              </a:r>
              <a:endParaRPr kumimoji="1" lang="ja-JP" altLang="en-US" sz="3200" dirty="0"/>
            </a:p>
          </p:txBody>
        </p:sp>
        <p:cxnSp>
          <p:nvCxnSpPr>
            <p:cNvPr id="9" name="直線矢印コネクタ 8"/>
            <p:cNvCxnSpPr/>
            <p:nvPr/>
          </p:nvCxnSpPr>
          <p:spPr>
            <a:xfrm rot="16200000" flipH="1">
              <a:off x="3964777" y="1107265"/>
              <a:ext cx="785818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グループ化 32"/>
          <p:cNvGrpSpPr/>
          <p:nvPr/>
        </p:nvGrpSpPr>
        <p:grpSpPr>
          <a:xfrm>
            <a:off x="214282" y="3071810"/>
            <a:ext cx="5311069" cy="3569924"/>
            <a:chOff x="214282" y="3071810"/>
            <a:chExt cx="5311069" cy="3569924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214282" y="5072074"/>
              <a:ext cx="531106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P{</a:t>
              </a:r>
              <a:r>
                <a:rPr kumimoji="1" lang="ja-JP" altLang="en-US" sz="3200" dirty="0" smtClean="0"/>
                <a:t>病気でない</a:t>
              </a:r>
              <a:r>
                <a:rPr lang="ja-JP" altLang="en-US" sz="3200" dirty="0" smtClean="0"/>
                <a:t> </a:t>
              </a:r>
              <a:r>
                <a:rPr kumimoji="1" lang="en-US" altLang="ja-JP" sz="3200" dirty="0" smtClean="0"/>
                <a:t>and </a:t>
              </a:r>
              <a:r>
                <a:rPr kumimoji="1" lang="ja-JP" altLang="en-US" sz="3200" dirty="0" smtClean="0"/>
                <a:t>陽性</a:t>
              </a:r>
              <a:r>
                <a:rPr kumimoji="1" lang="en-US" altLang="ja-JP" sz="3200" dirty="0" smtClean="0"/>
                <a:t>}</a:t>
              </a:r>
            </a:p>
            <a:p>
              <a:r>
                <a:rPr kumimoji="1" lang="en-US" altLang="ja-JP" sz="3200" dirty="0" smtClean="0"/>
                <a:t>P{not </a:t>
              </a:r>
              <a:r>
                <a:rPr kumimoji="1" lang="ja-JP" altLang="en-US" sz="3200" dirty="0" smtClean="0"/>
                <a:t>病気</a:t>
              </a:r>
              <a:r>
                <a:rPr kumimoji="1" lang="en-US" altLang="ja-JP" sz="3200" dirty="0" smtClean="0"/>
                <a:t>}*P{</a:t>
              </a:r>
              <a:r>
                <a:rPr kumimoji="1" lang="ja-JP" altLang="en-US" sz="3200" dirty="0" smtClean="0"/>
                <a:t>陽性</a:t>
              </a:r>
              <a:r>
                <a:rPr kumimoji="1" lang="en-US" altLang="ja-JP" sz="3200" dirty="0" smtClean="0"/>
                <a:t>|not </a:t>
              </a:r>
              <a:r>
                <a:rPr kumimoji="1" lang="ja-JP" altLang="en-US" sz="3200" dirty="0" smtClean="0"/>
                <a:t>病気</a:t>
              </a:r>
              <a:r>
                <a:rPr kumimoji="1" lang="en-US" altLang="ja-JP" sz="3200" dirty="0" smtClean="0"/>
                <a:t>}</a:t>
              </a:r>
            </a:p>
            <a:p>
              <a:r>
                <a:rPr kumimoji="1" lang="en-US" altLang="ja-JP" sz="3200" dirty="0" smtClean="0"/>
                <a:t>=0.98×0.10</a:t>
              </a:r>
              <a:endParaRPr kumimoji="1" lang="ja-JP" altLang="en-US" sz="3200" dirty="0"/>
            </a:p>
          </p:txBody>
        </p:sp>
        <p:cxnSp>
          <p:nvCxnSpPr>
            <p:cNvPr id="12" name="直線矢印コネクタ 11"/>
            <p:cNvCxnSpPr/>
            <p:nvPr/>
          </p:nvCxnSpPr>
          <p:spPr>
            <a:xfrm rot="5400000" flipH="1" flipV="1">
              <a:off x="1071538" y="3357562"/>
              <a:ext cx="1928826" cy="135732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8681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2" name="数式" r:id="rId3" imgW="114151" imgH="215619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357158" y="357166"/>
          <a:ext cx="8507412" cy="5395912"/>
        </p:xfrm>
        <a:graphic>
          <a:graphicData uri="http://schemas.openxmlformats.org/presentationml/2006/ole">
            <p:oleObj spid="_x0000_s1033" name="数式" r:id="rId4" imgW="4064000" imgH="2578100" progId="Equation.3">
              <p:embed/>
            </p:oleObj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429124" y="4857760"/>
            <a:ext cx="342902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ルーレット図は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タクシー</a:t>
            </a:r>
            <a:r>
              <a:rPr lang="ja-JP" altLang="en-US" sz="2400" dirty="0"/>
              <a:t>問題</a:t>
            </a:r>
            <a:r>
              <a:rPr lang="ja-JP" altLang="en-US" sz="2400" dirty="0" smtClean="0"/>
              <a:t>でも使える</a:t>
            </a:r>
            <a:endParaRPr kumimoji="1" lang="ja-JP" altLang="en-US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4500562" y="500042"/>
            <a:ext cx="2357454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ベイスの定理</a:t>
            </a:r>
            <a:endParaRPr kumimoji="1" lang="ja-JP" altLang="en-US" sz="2400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1519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メンタルモデルとして利用可能な道具を工夫すれば，人間の直感を改造できるかもしれない．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55398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11</a:t>
            </a:r>
            <a:r>
              <a:rPr lang="ja-JP" altLang="en-US" smtClean="0"/>
              <a:t>章・</a:t>
            </a:r>
            <a:r>
              <a:rPr lang="en-US" altLang="ja-JP" smtClean="0"/>
              <a:t>12</a:t>
            </a:r>
            <a:r>
              <a:rPr lang="ja-JP" altLang="en-US" smtClean="0"/>
              <a:t>章のまとめ</a:t>
            </a: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人間の論理的思考，確率的思考は，論理的，確率的に正しいものではない．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しかし，その状況ごとにばらばらな思考をしているのでもない．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ある程度抽象化された目的や文脈のもとで，特定のルール・方略に基づいて思考している．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そうした思考の結果は，論理的・数学的結果と一致するかもしれないが，大きく異なることもある．</a:t>
            </a:r>
            <a:endParaRPr lang="en-US" altLang="ja-JP" smtClean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9571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この章で学ぶこと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日常，われわれはそれなりにうまく，確からしさの判断を行っている．</a:t>
            </a:r>
            <a:endParaRPr lang="en-US" altLang="ja-JP" dirty="0" smtClean="0"/>
          </a:p>
          <a:p>
            <a:r>
              <a:rPr kumimoji="1" lang="ja-JP" altLang="en-US" dirty="0"/>
              <a:t>しかし</a:t>
            </a:r>
            <a:r>
              <a:rPr kumimoji="1" lang="ja-JP" altLang="en-US" dirty="0" smtClean="0"/>
              <a:t>，その判断は確率論的に正しいルールに基づいたものではない．</a:t>
            </a:r>
            <a:endParaRPr kumimoji="1" lang="en-US" altLang="ja-JP" dirty="0" smtClean="0"/>
          </a:p>
          <a:p>
            <a:r>
              <a:rPr kumimoji="1" lang="ja-JP" altLang="en-US" dirty="0" smtClean="0"/>
              <a:t>簡単に判断を行うことができ，多くの場合にはその判断が正しい思考ルールである，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ヒューリスティック</a:t>
            </a:r>
            <a:r>
              <a:rPr kumimoji="1" lang="ja-JP" altLang="en-US" dirty="0" smtClean="0"/>
              <a:t>を用いている．</a:t>
            </a:r>
            <a:endParaRPr kumimoji="1" lang="en-US" altLang="ja-JP" dirty="0" smtClean="0"/>
          </a:p>
          <a:p>
            <a:r>
              <a:rPr lang="ja-JP" altLang="en-US" dirty="0"/>
              <a:t>これにより</a:t>
            </a:r>
            <a:r>
              <a:rPr lang="ja-JP" altLang="en-US" dirty="0" smtClean="0"/>
              <a:t>，時に深刻な，一貫した誤り（</a:t>
            </a:r>
            <a:r>
              <a:rPr lang="ja-JP" altLang="en-US" u="sng" dirty="0" smtClean="0">
                <a:solidFill>
                  <a:srgbClr val="FF0000"/>
                </a:solidFill>
              </a:rPr>
              <a:t>バイアス</a:t>
            </a:r>
            <a:r>
              <a:rPr lang="ja-JP" altLang="en-US" dirty="0" smtClean="0"/>
              <a:t>）が生じる．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0701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リンダ問題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リンダは３１歳で独身，ものをはっきり言うタイプで，頭が良い．大学では哲学を専攻した．学生として，差別問題や社会主義の問題に強い関心を持ち，反核デモにも参加した．</a:t>
            </a:r>
            <a:r>
              <a:rPr lang="ja-JP" altLang="en-US" dirty="0" smtClean="0"/>
              <a:t>以下の選択肢</a:t>
            </a:r>
            <a:r>
              <a:rPr lang="ja-JP" altLang="en-US" dirty="0"/>
              <a:t>を</a:t>
            </a:r>
            <a:r>
              <a:rPr lang="ja-JP" altLang="en-US" dirty="0" smtClean="0"/>
              <a:t>，可能性が高い（</a:t>
            </a:r>
            <a:r>
              <a:rPr lang="en-US" altLang="ja-JP" dirty="0" smtClean="0"/>
              <a:t>probable</a:t>
            </a:r>
            <a:r>
              <a:rPr lang="ja-JP" altLang="en-US" dirty="0" smtClean="0"/>
              <a:t>）と思う順に並べよ．（次のスライド）</a:t>
            </a:r>
            <a:endParaRPr kumimoji="1"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921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１．日常的状況での確からしさの判断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日常にわれわれが行っている確からしさの判断は，確率的に正しいのか？</a:t>
            </a:r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57605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リンダ問題（選択肢）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リンダは小学校</a:t>
            </a:r>
            <a:r>
              <a:rPr lang="ja-JP" altLang="en-US" dirty="0"/>
              <a:t>の教師で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書店で働いて</a:t>
            </a:r>
            <a:r>
              <a:rPr lang="ja-JP" altLang="en-US" dirty="0" smtClean="0"/>
              <a:t>おり，ヨガのクラスを取っている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女性解放運動に熱心で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精神医学</a:t>
            </a:r>
            <a:r>
              <a:rPr lang="ja-JP" altLang="en-US" dirty="0" smtClean="0"/>
              <a:t>のソーシャルワーカーである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女性投票者</a:t>
            </a:r>
            <a:r>
              <a:rPr lang="ja-JP" altLang="en-US" dirty="0"/>
              <a:t>同盟</a:t>
            </a:r>
            <a:r>
              <a:rPr lang="ja-JP" altLang="en-US" dirty="0" smtClean="0"/>
              <a:t>の</a:t>
            </a:r>
            <a:r>
              <a:rPr lang="ja-JP" altLang="en-US" dirty="0"/>
              <a:t>メンバーで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銀行の現金出納係で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保険のセールスマンで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銀行の現金出納係で</a:t>
            </a:r>
            <a:r>
              <a:rPr lang="ja-JP" altLang="en-US" dirty="0" smtClean="0"/>
              <a:t>あり，女性解放運動に熱心である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2853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病院問題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る町には，２つの病院がある．大病院では毎日約４５人，小病院では約１５人の赤ん坊が生まれる．当然ながら，約５０％の赤ん坊が男児である．しかし，正確には男児の出生率は日によって異なっており，５０％より高い日もあれば低い日もある．ところで，１年のうちで，６０％以上が男児であったという日の数は，大病院と小病院ではどちらが多いだろうか．（大病院？小病院？どちらも同じ？）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308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rgbClr val="FF0000"/>
                </a:solidFill>
              </a:rPr>
              <a:t>連言錯誤</a:t>
            </a:r>
            <a:r>
              <a:rPr lang="ja-JP" altLang="en-US" dirty="0"/>
              <a:t>：事象 </a:t>
            </a:r>
            <a:r>
              <a:rPr lang="en-US" altLang="ja-JP" dirty="0"/>
              <a:t>A </a:t>
            </a:r>
            <a:r>
              <a:rPr lang="ja-JP" altLang="en-US" dirty="0"/>
              <a:t>と </a:t>
            </a:r>
            <a:r>
              <a:rPr lang="en-US" altLang="ja-JP" dirty="0"/>
              <a:t>B </a:t>
            </a:r>
            <a:r>
              <a:rPr lang="ja-JP" altLang="en-US" dirty="0"/>
              <a:t>の連言（</a:t>
            </a:r>
            <a:r>
              <a:rPr lang="en-US" altLang="ja-JP" dirty="0"/>
              <a:t>A and B</a:t>
            </a:r>
            <a:r>
              <a:rPr lang="ja-JP" altLang="en-US" dirty="0"/>
              <a:t>）の確率が，単独事象より高く評価</a:t>
            </a:r>
            <a:r>
              <a:rPr lang="ja-JP" altLang="en-US" dirty="0" smtClean="0"/>
              <a:t>されることがある．（リンダ</a:t>
            </a:r>
            <a:r>
              <a:rPr lang="ja-JP" altLang="en-US" dirty="0"/>
              <a:t>問題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u="sng" dirty="0">
                <a:solidFill>
                  <a:srgbClr val="FF0000"/>
                </a:solidFill>
              </a:rPr>
              <a:t>標本の大きさ</a:t>
            </a:r>
            <a:r>
              <a:rPr lang="ja-JP" altLang="en-US" u="sng" dirty="0" smtClean="0">
                <a:solidFill>
                  <a:srgbClr val="FF0000"/>
                </a:solidFill>
              </a:rPr>
              <a:t>の無視</a:t>
            </a:r>
            <a:r>
              <a:rPr lang="ja-JP" altLang="en-US" dirty="0" smtClean="0"/>
              <a:t>：比率だけを考え，分母の大きさを無視してしまう．（病院問題）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25201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代表性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代表性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representativeness</a:t>
            </a:r>
            <a:r>
              <a:rPr kumimoji="1" lang="ja-JP" altLang="en-US" dirty="0" smtClean="0"/>
              <a:t>）：もっとも典型的な事象との類似度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標本と母集団，事例とカテゴリ，行為と行為者，あるいはより一般には，結果とモデルの間の一致の程度である</a:t>
            </a:r>
            <a:r>
              <a:rPr kumimoji="1" lang="ja-JP" altLang="en-US" sz="2400" dirty="0" smtClean="0"/>
              <a:t>（</a:t>
            </a:r>
            <a:r>
              <a:rPr kumimoji="1" lang="en-US" altLang="ja-JP" sz="2400" dirty="0" err="1" smtClean="0"/>
              <a:t>Tversky</a:t>
            </a:r>
            <a:r>
              <a:rPr kumimoji="1" lang="en-US" altLang="ja-JP" sz="2400" dirty="0" smtClean="0"/>
              <a:t> &amp; </a:t>
            </a:r>
            <a:r>
              <a:rPr kumimoji="1" lang="en-US" altLang="ja-JP" sz="2400" dirty="0" err="1" smtClean="0"/>
              <a:t>Kahneman</a:t>
            </a:r>
            <a:r>
              <a:rPr kumimoji="1" lang="en-US" altLang="ja-JP" sz="2400" dirty="0" smtClean="0"/>
              <a:t>, 1983</a:t>
            </a:r>
            <a:r>
              <a:rPr kumimoji="1" lang="ja-JP" altLang="en-US" sz="2400" dirty="0" smtClean="0"/>
              <a:t>）</a:t>
            </a:r>
            <a:endParaRPr kumimoji="1" lang="en-US" altLang="ja-JP" sz="2400" dirty="0" smtClean="0"/>
          </a:p>
          <a:p>
            <a:r>
              <a:rPr lang="ja-JP" altLang="en-US" dirty="0" smtClean="0"/>
              <a:t>代表性ヒューリスティック：人間は，確率判断を求められたとき，代表性により判断する．</a:t>
            </a:r>
            <a:endParaRPr lang="en-US" altLang="ja-JP" dirty="0" smtClean="0"/>
          </a:p>
          <a:p>
            <a:pPr lvl="1"/>
            <a:r>
              <a:rPr lang="ja-JP" altLang="en-US" dirty="0"/>
              <a:t>代表性の</a:t>
            </a:r>
            <a:r>
              <a:rPr lang="ja-JP" altLang="en-US" dirty="0" smtClean="0"/>
              <a:t>高い典型的な事例は，必ずしも高頻度（高確率）ではない．例：ハリウッドの女優にとって，「４回以上の離婚歴がある」は，「民主党に投票する」よりも代表的．</a:t>
            </a:r>
            <a:endParaRPr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887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1725</Words>
  <Application>Microsoft Office PowerPoint</Application>
  <PresentationFormat>画面に合わせる (4:3)</PresentationFormat>
  <Paragraphs>128</Paragraphs>
  <Slides>23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5" baseType="lpstr">
      <vt:lpstr>Office テーマ</vt:lpstr>
      <vt:lpstr>数式</vt:lpstr>
      <vt:lpstr>第12章 確からしさの判断</vt:lpstr>
      <vt:lpstr>人間の論理的思考は 何に基づくのか？</vt:lpstr>
      <vt:lpstr>この章で学ぶこと</vt:lpstr>
      <vt:lpstr>リンダ問題</vt:lpstr>
      <vt:lpstr>１．日常的状況での確からしさの判断</vt:lpstr>
      <vt:lpstr>リンダ問題（選択肢）</vt:lpstr>
      <vt:lpstr>病院問題</vt:lpstr>
      <vt:lpstr>スライド 8</vt:lpstr>
      <vt:lpstr>代表性</vt:lpstr>
      <vt:lpstr>スライド 10</vt:lpstr>
      <vt:lpstr>huristics-and-biases アプローチ</vt:lpstr>
      <vt:lpstr>スライド 12</vt:lpstr>
      <vt:lpstr>２．ベイズ的な確率推定問題の難しさ</vt:lpstr>
      <vt:lpstr>タクシー問題</vt:lpstr>
      <vt:lpstr>スライド 15</vt:lpstr>
      <vt:lpstr>スライド 16</vt:lpstr>
      <vt:lpstr>３．確率判断の研究のインパクト</vt:lpstr>
      <vt:lpstr>４．直感は改造できるか</vt:lpstr>
      <vt:lpstr>ルーレット図（Ichikawa, 1989）</vt:lpstr>
      <vt:lpstr>スライド 20</vt:lpstr>
      <vt:lpstr>スライド 21</vt:lpstr>
      <vt:lpstr>スライド 22</vt:lpstr>
      <vt:lpstr>11章・12章のまとめ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</dc:creator>
  <cp:lastModifiedBy>Atsushi Terao</cp:lastModifiedBy>
  <cp:revision>12</cp:revision>
  <dcterms:created xsi:type="dcterms:W3CDTF">2009-08-20T02:50:44Z</dcterms:created>
  <dcterms:modified xsi:type="dcterms:W3CDTF">2013-09-02T08:18:05Z</dcterms:modified>
</cp:coreProperties>
</file>