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1" r:id="rId4"/>
    <p:sldId id="262" r:id="rId5"/>
    <p:sldId id="263" r:id="rId6"/>
    <p:sldId id="264" r:id="rId7"/>
    <p:sldId id="265" r:id="rId8"/>
    <p:sldId id="270" r:id="rId9"/>
    <p:sldId id="258" r:id="rId10"/>
    <p:sldId id="269" r:id="rId11"/>
    <p:sldId id="267" r:id="rId12"/>
    <p:sldId id="266" r:id="rId13"/>
    <p:sldId id="260" r:id="rId14"/>
    <p:sldId id="259" r:id="rId15"/>
    <p:sldId id="268" r:id="rId16"/>
    <p:sldId id="271"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9709F6-2E48-4B35-9EC4-28649DFFC473}" type="datetimeFigureOut">
              <a:rPr kumimoji="1" lang="ja-JP" altLang="en-US" smtClean="0"/>
              <a:t>2015/9/2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490FA0-82A4-4674-8AB5-31860C11BD01}" type="slidenum">
              <a:rPr kumimoji="1" lang="ja-JP" altLang="en-US" smtClean="0"/>
              <a:t>‹#›</a:t>
            </a:fld>
            <a:endParaRPr kumimoji="1" lang="ja-JP" altLang="en-US"/>
          </a:p>
        </p:txBody>
      </p:sp>
    </p:spTree>
    <p:extLst>
      <p:ext uri="{BB962C8B-B14F-4D97-AF65-F5344CB8AC3E}">
        <p14:creationId xmlns:p14="http://schemas.microsoft.com/office/powerpoint/2010/main" val="39489601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5852F1B-16C8-4F25-BFC2-DC6E9C429A23}" type="datetime1">
              <a:rPr kumimoji="1" lang="ja-JP" altLang="en-US" smtClean="0"/>
              <a:t>2015/9/2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F1049D5-58DC-4EAB-A7B9-31317934E291}" type="datetime1">
              <a:rPr kumimoji="1" lang="ja-JP" altLang="en-US" smtClean="0"/>
              <a:t>2015/9/2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A0C4C60-7002-42B1-A221-831D4040BB41}" type="datetime1">
              <a:rPr kumimoji="1" lang="ja-JP" altLang="en-US" smtClean="0"/>
              <a:t>2015/9/2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8C7931-D817-4AD5-BDCA-9249BDE5ACA9}" type="datetime1">
              <a:rPr kumimoji="1" lang="ja-JP" altLang="en-US" smtClean="0"/>
              <a:t>2015/9/2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023D713-895A-477F-B54B-18B2FB9F94BF}" type="datetime1">
              <a:rPr kumimoji="1" lang="ja-JP" altLang="en-US" smtClean="0"/>
              <a:t>2015/9/2</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22D2A09-DD9F-4CFE-981E-7099BEB361FB}" type="datetime1">
              <a:rPr kumimoji="1" lang="ja-JP" altLang="en-US" smtClean="0"/>
              <a:t>2015/9/2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D0601C0-1F02-45BA-BFB7-FAC4117C7B33}" type="datetime1">
              <a:rPr kumimoji="1" lang="ja-JP" altLang="en-US" smtClean="0"/>
              <a:t>2015/9/2</a:t>
            </a:fld>
            <a:endParaRPr kumimoji="1" lang="ja-JP" altLang="en-US"/>
          </a:p>
        </p:txBody>
      </p:sp>
      <p:sp>
        <p:nvSpPr>
          <p:cNvPr id="8" name="フッター プレースホルダ 7"/>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9" name="スライド番号プレースホルダ 8"/>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E3836B3-1C57-4DE6-BF15-5D648CAD3C96}" type="datetime1">
              <a:rPr kumimoji="1" lang="ja-JP" altLang="en-US" smtClean="0"/>
              <a:t>2015/9/2</a:t>
            </a:fld>
            <a:endParaRPr kumimoji="1" lang="ja-JP" altLang="en-US"/>
          </a:p>
        </p:txBody>
      </p:sp>
      <p:sp>
        <p:nvSpPr>
          <p:cNvPr id="4" name="フッター プレースホルダ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5" name="スライド番号プレースホルダ 4"/>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FEA349E-A885-40CB-A696-7B1BFA8A2186}" type="datetime1">
              <a:rPr kumimoji="1" lang="ja-JP" altLang="en-US" smtClean="0"/>
              <a:t>2015/9/2</a:t>
            </a:fld>
            <a:endParaRPr kumimoji="1" lang="ja-JP" altLang="en-US"/>
          </a:p>
        </p:txBody>
      </p:sp>
      <p:sp>
        <p:nvSpPr>
          <p:cNvPr id="3" name="フッター プレースホルダ 2"/>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4" name="スライド番号プレースホルダ 3"/>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A6165B4-1440-4567-A611-E29938AC207C}" type="datetime1">
              <a:rPr kumimoji="1" lang="ja-JP" altLang="en-US" smtClean="0"/>
              <a:t>2015/9/2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70C2798-6CA8-4230-B2BD-EA1645E05164}" type="datetime1">
              <a:rPr kumimoji="1" lang="ja-JP" altLang="en-US" smtClean="0"/>
              <a:t>2015/9/2</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63A311CA-3CFD-4676-ABE3-DC1D0EF37F70}"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F1A3B-60A7-452C-A10B-3909D8F66744}" type="datetime1">
              <a:rPr kumimoji="1" lang="ja-JP" altLang="en-US" smtClean="0"/>
              <a:t>2015/9/2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311CA-3CFD-4676-ABE3-DC1D0EF37F7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11</a:t>
            </a:r>
            <a:r>
              <a:rPr kumimoji="1" lang="ja-JP" altLang="en-US" dirty="0" smtClean="0"/>
              <a:t>章</a:t>
            </a:r>
            <a:r>
              <a:rPr kumimoji="1" lang="en-US" altLang="ja-JP" dirty="0" smtClean="0"/>
              <a:t/>
            </a:r>
            <a:br>
              <a:rPr kumimoji="1" lang="en-US" altLang="ja-JP" dirty="0" smtClean="0"/>
            </a:br>
            <a:r>
              <a:rPr lang="ja-JP" altLang="en-US" dirty="0"/>
              <a:t>人間の論理的判断</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執筆者</a:t>
            </a:r>
            <a:r>
              <a:rPr lang="ja-JP" altLang="en-US" dirty="0" smtClean="0"/>
              <a:t>：伊東 昌子</a:t>
            </a:r>
            <a:endParaRPr lang="en-US" altLang="ja-JP" dirty="0"/>
          </a:p>
          <a:p>
            <a:r>
              <a:rPr lang="ja-JP" altLang="en-US" dirty="0"/>
              <a:t>授業者：寺尾 敦</a:t>
            </a:r>
            <a:endParaRPr lang="en-US" altLang="ja-JP" dirty="0"/>
          </a:p>
          <a:p>
            <a:r>
              <a:rPr lang="en-US" altLang="ja-JP" dirty="0" err="1"/>
              <a:t>atsushi</a:t>
            </a:r>
            <a:r>
              <a:rPr lang="en-US" altLang="ja-JP" dirty="0"/>
              <a:t> [at] si.aoyama.ac.jp</a:t>
            </a:r>
          </a:p>
          <a:p>
            <a:r>
              <a:rPr lang="en-US" altLang="ja-JP" dirty="0"/>
              <a:t>Twitter: @</a:t>
            </a:r>
            <a:r>
              <a:rPr lang="en-US" altLang="ja-JP" dirty="0" err="1" smtClean="0"/>
              <a:t>aterao</a:t>
            </a:r>
            <a:endParaRPr lang="ja-JP" altLang="en-US" dirty="0"/>
          </a:p>
        </p:txBody>
      </p:sp>
      <p:sp>
        <p:nvSpPr>
          <p:cNvPr id="4" name="テキスト ボックス 3"/>
          <p:cNvSpPr txBox="1"/>
          <p:nvPr/>
        </p:nvSpPr>
        <p:spPr>
          <a:xfrm>
            <a:off x="428596" y="714356"/>
            <a:ext cx="6476453" cy="369332"/>
          </a:xfrm>
          <a:prstGeom prst="rect">
            <a:avLst/>
          </a:prstGeom>
          <a:noFill/>
        </p:spPr>
        <p:txBody>
          <a:bodyPr wrap="none" rtlCol="0">
            <a:spAutoFit/>
          </a:bodyPr>
          <a:lstStyle/>
          <a:p>
            <a:r>
              <a:rPr kumimoji="1" lang="ja-JP" altLang="en-US" dirty="0" smtClean="0"/>
              <a:t>市川伸一・伊東祐司（編）</a:t>
            </a:r>
            <a:r>
              <a:rPr kumimoji="1" lang="en-US" altLang="ja-JP" dirty="0" smtClean="0"/>
              <a:t>『</a:t>
            </a:r>
            <a:r>
              <a:rPr kumimoji="1" lang="ja-JP" altLang="en-US" dirty="0" smtClean="0"/>
              <a:t>認知心理学を知る＜第３版＞</a:t>
            </a:r>
            <a:r>
              <a:rPr kumimoji="1" lang="en-US" altLang="ja-JP" dirty="0" smtClean="0"/>
              <a:t>』</a:t>
            </a:r>
            <a:r>
              <a:rPr kumimoji="1" lang="ja-JP" altLang="en-US" dirty="0" smtClean="0"/>
              <a:t>おうふう</a:t>
            </a:r>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実用的</a:t>
            </a:r>
            <a:r>
              <a:rPr lang="ja-JP" altLang="en-US" dirty="0"/>
              <a:t>推論スキーマによる推論結果は，論理的な推論による結果と，たまたま一致することがある．</a:t>
            </a:r>
            <a:endParaRPr lang="en-US" altLang="ja-JP" dirty="0"/>
          </a:p>
          <a:p>
            <a:pPr lvl="1"/>
            <a:r>
              <a:rPr lang="ja-JP" altLang="en-US" dirty="0"/>
              <a:t>「実用的推論スキーマによって，論理的に正しく思考できた」という言い方はおかしい</a:t>
            </a:r>
            <a:r>
              <a:rPr lang="ja-JP" altLang="en-US" dirty="0" smtClean="0"/>
              <a:t>．</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4080736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他の論理演繹的推論の例として，</a:t>
            </a:r>
            <a:r>
              <a:rPr lang="ja-JP" altLang="en-US" u="sng" dirty="0" smtClean="0">
                <a:solidFill>
                  <a:srgbClr val="FF0000"/>
                </a:solidFill>
              </a:rPr>
              <a:t>定言</a:t>
            </a:r>
            <a:r>
              <a:rPr kumimoji="1" lang="ja-JP" altLang="en-US" u="sng" dirty="0" smtClean="0">
                <a:solidFill>
                  <a:srgbClr val="FF0000"/>
                </a:solidFill>
              </a:rPr>
              <a:t>的三段論法</a:t>
            </a:r>
            <a:r>
              <a:rPr kumimoji="1" lang="ja-JP" altLang="en-US" dirty="0" smtClean="0"/>
              <a:t>（</a:t>
            </a:r>
            <a:r>
              <a:rPr kumimoji="1" lang="en-US" altLang="ja-JP" dirty="0" smtClean="0"/>
              <a:t>categorical syllogism</a:t>
            </a:r>
            <a:r>
              <a:rPr kumimoji="1" lang="ja-JP" altLang="en-US" dirty="0" smtClean="0"/>
              <a:t>）がある．</a:t>
            </a:r>
            <a:endParaRPr kumimoji="1" lang="en-US" altLang="ja-JP" dirty="0" smtClean="0"/>
          </a:p>
          <a:p>
            <a:pPr lvl="1"/>
            <a:r>
              <a:rPr lang="ja-JP" altLang="en-US" dirty="0" smtClean="0"/>
              <a:t>前提１：すべての </a:t>
            </a:r>
            <a:r>
              <a:rPr lang="en-US" altLang="ja-JP" dirty="0" smtClean="0"/>
              <a:t>A </a:t>
            </a:r>
            <a:r>
              <a:rPr lang="ja-JP" altLang="en-US" dirty="0" smtClean="0"/>
              <a:t>は </a:t>
            </a:r>
            <a:r>
              <a:rPr lang="en-US" altLang="ja-JP" dirty="0" smtClean="0"/>
              <a:t>B </a:t>
            </a:r>
            <a:r>
              <a:rPr lang="ja-JP" altLang="en-US" dirty="0" smtClean="0"/>
              <a:t>である．</a:t>
            </a:r>
            <a:endParaRPr lang="en-US" altLang="ja-JP" dirty="0" smtClean="0"/>
          </a:p>
          <a:p>
            <a:pPr lvl="1"/>
            <a:r>
              <a:rPr lang="ja-JP" altLang="en-US" dirty="0" smtClean="0"/>
              <a:t>前提２：すべての </a:t>
            </a:r>
            <a:r>
              <a:rPr lang="en-US" altLang="ja-JP" dirty="0" smtClean="0"/>
              <a:t>B </a:t>
            </a:r>
            <a:r>
              <a:rPr lang="ja-JP" altLang="en-US" dirty="0" smtClean="0"/>
              <a:t>は </a:t>
            </a:r>
            <a:r>
              <a:rPr lang="en-US" altLang="ja-JP" dirty="0" smtClean="0"/>
              <a:t>C </a:t>
            </a:r>
            <a:r>
              <a:rPr lang="ja-JP" altLang="en-US" dirty="0" smtClean="0"/>
              <a:t>である．</a:t>
            </a:r>
            <a:endParaRPr lang="en-US" altLang="ja-JP" dirty="0" smtClean="0"/>
          </a:p>
          <a:p>
            <a:pPr lvl="1"/>
            <a:r>
              <a:rPr kumimoji="1" lang="ja-JP" altLang="en-US" dirty="0" smtClean="0"/>
              <a:t>結論：すべての </a:t>
            </a:r>
            <a:r>
              <a:rPr kumimoji="1" lang="en-US" altLang="ja-JP" dirty="0" smtClean="0"/>
              <a:t>A </a:t>
            </a:r>
            <a:r>
              <a:rPr kumimoji="1" lang="ja-JP" altLang="en-US" dirty="0" smtClean="0"/>
              <a:t>は </a:t>
            </a:r>
            <a:r>
              <a:rPr kumimoji="1" lang="en-US" altLang="ja-JP" dirty="0" smtClean="0"/>
              <a:t>C </a:t>
            </a:r>
            <a:r>
              <a:rPr kumimoji="1" lang="ja-JP" altLang="en-US" dirty="0" smtClean="0"/>
              <a:t>である．（正しい）</a:t>
            </a:r>
            <a:endParaRPr kumimoji="1" lang="en-US" altLang="ja-JP" dirty="0" smtClean="0"/>
          </a:p>
          <a:p>
            <a:r>
              <a:rPr lang="ja-JP" altLang="en-US" dirty="0"/>
              <a:t>人</a:t>
            </a:r>
            <a:r>
              <a:rPr lang="ja-JP" altLang="en-US" dirty="0" smtClean="0"/>
              <a:t>はこの課題でもしばしば誤りを犯す．</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1976433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人間の論理的思考は</a:t>
            </a:r>
            <a:r>
              <a:rPr kumimoji="1" lang="en-US" altLang="ja-JP" dirty="0" smtClean="0"/>
              <a:t/>
            </a:r>
            <a:br>
              <a:rPr kumimoji="1" lang="en-US" altLang="ja-JP" dirty="0" smtClean="0"/>
            </a:br>
            <a:r>
              <a:rPr kumimoji="1" lang="ja-JP" altLang="en-US" dirty="0" smtClean="0"/>
              <a:t>何に基づくのか？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solidFill>
                  <a:schemeClr val="bg1">
                    <a:lumMod val="75000"/>
                  </a:schemeClr>
                </a:solidFill>
              </a:rPr>
              <a:t>可能性１：論理形式的なルール</a:t>
            </a:r>
            <a:endParaRPr kumimoji="1" lang="en-US" altLang="ja-JP" dirty="0" smtClean="0">
              <a:solidFill>
                <a:schemeClr val="bg1">
                  <a:lumMod val="75000"/>
                </a:schemeClr>
              </a:solidFill>
            </a:endParaRPr>
          </a:p>
          <a:p>
            <a:pPr lvl="1"/>
            <a:r>
              <a:rPr lang="ja-JP" altLang="en-US" dirty="0" smtClean="0">
                <a:solidFill>
                  <a:schemeClr val="bg1">
                    <a:lumMod val="75000"/>
                  </a:schemeClr>
                </a:solidFill>
              </a:rPr>
              <a:t>論</a:t>
            </a:r>
            <a:r>
              <a:rPr lang="ja-JP" altLang="en-US" dirty="0">
                <a:solidFill>
                  <a:schemeClr val="bg1">
                    <a:lumMod val="75000"/>
                  </a:schemeClr>
                </a:solidFill>
              </a:rPr>
              <a:t>理学での</a:t>
            </a:r>
            <a:r>
              <a:rPr lang="ja-JP" altLang="en-US" dirty="0" smtClean="0">
                <a:solidFill>
                  <a:schemeClr val="bg1">
                    <a:lumMod val="75000"/>
                  </a:schemeClr>
                </a:solidFill>
              </a:rPr>
              <a:t>ルール．</a:t>
            </a:r>
            <a:r>
              <a:rPr lang="ja-JP" altLang="en-US" u="sng" dirty="0" smtClean="0">
                <a:solidFill>
                  <a:schemeClr val="bg1">
                    <a:lumMod val="75000"/>
                  </a:schemeClr>
                </a:solidFill>
              </a:rPr>
              <a:t>課題内容に関係なく</a:t>
            </a:r>
            <a:r>
              <a:rPr lang="ja-JP" altLang="en-US" dirty="0" smtClean="0">
                <a:solidFill>
                  <a:schemeClr val="bg1">
                    <a:lumMod val="75000"/>
                  </a:schemeClr>
                </a:solidFill>
              </a:rPr>
              <a:t>，特定の論理構造の問題には，同じルールが適用される．人間は合理的に思考できる．</a:t>
            </a:r>
            <a:endParaRPr lang="en-US" altLang="ja-JP" dirty="0" smtClean="0">
              <a:solidFill>
                <a:schemeClr val="bg1">
                  <a:lumMod val="75000"/>
                </a:schemeClr>
              </a:solidFill>
            </a:endParaRPr>
          </a:p>
          <a:p>
            <a:r>
              <a:rPr kumimoji="1" lang="ja-JP" altLang="en-US" dirty="0" smtClean="0">
                <a:solidFill>
                  <a:schemeClr val="bg1">
                    <a:lumMod val="75000"/>
                  </a:schemeClr>
                </a:solidFill>
              </a:rPr>
              <a:t>可能性２</a:t>
            </a:r>
            <a:r>
              <a:rPr lang="ja-JP" altLang="en-US" dirty="0">
                <a:solidFill>
                  <a:schemeClr val="bg1">
                    <a:lumMod val="75000"/>
                  </a:schemeClr>
                </a:solidFill>
              </a:rPr>
              <a:t>：</a:t>
            </a:r>
            <a:r>
              <a:rPr kumimoji="1" lang="ja-JP" altLang="en-US" dirty="0" smtClean="0">
                <a:solidFill>
                  <a:schemeClr val="bg1">
                    <a:lumMod val="75000"/>
                  </a:schemeClr>
                </a:solidFill>
              </a:rPr>
              <a:t>個別</a:t>
            </a:r>
            <a:r>
              <a:rPr kumimoji="1" lang="ja-JP" altLang="en-US" dirty="0">
                <a:solidFill>
                  <a:schemeClr val="bg1">
                    <a:lumMod val="75000"/>
                  </a:schemeClr>
                </a:solidFill>
              </a:rPr>
              <a:t>の問題ごと</a:t>
            </a:r>
            <a:r>
              <a:rPr kumimoji="1" lang="ja-JP" altLang="en-US" dirty="0" smtClean="0">
                <a:solidFill>
                  <a:schemeClr val="bg1">
                    <a:lumMod val="75000"/>
                  </a:schemeClr>
                </a:solidFill>
              </a:rPr>
              <a:t>に考える</a:t>
            </a:r>
            <a:endParaRPr kumimoji="1" lang="en-US" altLang="ja-JP" dirty="0" smtClean="0">
              <a:solidFill>
                <a:schemeClr val="bg1">
                  <a:lumMod val="75000"/>
                </a:schemeClr>
              </a:solidFill>
            </a:endParaRPr>
          </a:p>
          <a:p>
            <a:r>
              <a:rPr lang="ja-JP" altLang="en-US" dirty="0"/>
              <a:t>可能性</a:t>
            </a:r>
            <a:r>
              <a:rPr lang="ja-JP" altLang="en-US" dirty="0" smtClean="0"/>
              <a:t>３：ある程度抽象化された文脈，目的に応じて決められたルール</a:t>
            </a:r>
            <a:endParaRPr lang="en-US" altLang="ja-JP" dirty="0" smtClean="0"/>
          </a:p>
          <a:p>
            <a:pPr lvl="1"/>
            <a:r>
              <a:rPr kumimoji="1" lang="ja-JP" altLang="en-US" dirty="0" smtClean="0"/>
              <a:t>目的・文脈の例：許可を与える，違反者を探す</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597089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３．何が論理的推論を</a:t>
            </a:r>
            <a:r>
              <a:rPr kumimoji="1" lang="en-US" altLang="ja-JP" dirty="0" smtClean="0"/>
              <a:t/>
            </a:r>
            <a:br>
              <a:rPr kumimoji="1" lang="en-US" altLang="ja-JP" dirty="0" smtClean="0"/>
            </a:br>
            <a:r>
              <a:rPr kumimoji="1" lang="ja-JP" altLang="en-US" dirty="0" smtClean="0"/>
              <a:t>困難にしているか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論理学的ルールとは異なったルールの使用</a:t>
            </a:r>
            <a:endParaRPr kumimoji="1" lang="en-US" altLang="ja-JP" dirty="0" smtClean="0"/>
          </a:p>
          <a:p>
            <a:pPr lvl="1"/>
            <a:r>
              <a:rPr lang="ja-JP" altLang="en-US" dirty="0"/>
              <a:t>実用的推論</a:t>
            </a:r>
            <a:r>
              <a:rPr lang="ja-JP" altLang="en-US" dirty="0" smtClean="0"/>
              <a:t>スキーマ</a:t>
            </a:r>
            <a:endParaRPr lang="en-US" altLang="ja-JP" dirty="0" smtClean="0"/>
          </a:p>
          <a:p>
            <a:r>
              <a:rPr lang="ja-JP" altLang="en-US" dirty="0" smtClean="0"/>
              <a:t>その他に，課題解決に影響する要因がいくつか指摘されている．</a:t>
            </a:r>
            <a:endParaRPr lang="en-US" altLang="ja-JP" dirty="0" smtClean="0"/>
          </a:p>
          <a:p>
            <a:pPr lvl="1"/>
            <a:r>
              <a:rPr kumimoji="1" lang="ja-JP" altLang="en-US" dirty="0"/>
              <a:t>三段論法で</a:t>
            </a:r>
            <a:r>
              <a:rPr kumimoji="1" lang="ja-JP" altLang="en-US" dirty="0" smtClean="0"/>
              <a:t>の</a:t>
            </a:r>
            <a:r>
              <a:rPr kumimoji="1" lang="ja-JP" altLang="en-US" u="sng" dirty="0" smtClean="0">
                <a:solidFill>
                  <a:srgbClr val="FF0000"/>
                </a:solidFill>
              </a:rPr>
              <a:t>雰囲気効果</a:t>
            </a:r>
            <a:endParaRPr kumimoji="1" lang="en-US" altLang="ja-JP" dirty="0" smtClean="0"/>
          </a:p>
          <a:p>
            <a:pPr lvl="1"/>
            <a:r>
              <a:rPr lang="ja-JP" altLang="en-US" u="sng" dirty="0">
                <a:solidFill>
                  <a:srgbClr val="FF0000"/>
                </a:solidFill>
              </a:rPr>
              <a:t>視点</a:t>
            </a:r>
            <a:r>
              <a:rPr lang="ja-JP" altLang="en-US" dirty="0"/>
              <a:t>の</a:t>
            </a:r>
            <a:r>
              <a:rPr lang="ja-JP" altLang="en-US" dirty="0" smtClean="0"/>
              <a:t>効果</a:t>
            </a:r>
            <a:endParaRPr lang="en-US" altLang="ja-JP" dirty="0" smtClean="0"/>
          </a:p>
          <a:p>
            <a:pPr lvl="1"/>
            <a:r>
              <a:rPr kumimoji="1" lang="ja-JP" altLang="en-US" u="sng" dirty="0">
                <a:solidFill>
                  <a:srgbClr val="FF0000"/>
                </a:solidFill>
              </a:rPr>
              <a:t>文化的要因</a:t>
            </a:r>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４．課題の内的表象</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論理推論課題</a:t>
            </a:r>
            <a:r>
              <a:rPr lang="ja-JP" altLang="en-US" dirty="0"/>
              <a:t>に</a:t>
            </a:r>
            <a:r>
              <a:rPr lang="ja-JP" altLang="en-US" dirty="0" smtClean="0"/>
              <a:t>対して，われわれはどのような</a:t>
            </a:r>
            <a:r>
              <a:rPr lang="ja-JP" altLang="en-US" u="sng" dirty="0" smtClean="0">
                <a:solidFill>
                  <a:srgbClr val="FF0000"/>
                </a:solidFill>
              </a:rPr>
              <a:t>内的表象</a:t>
            </a:r>
            <a:r>
              <a:rPr lang="ja-JP" altLang="en-US" dirty="0" smtClean="0"/>
              <a:t>を構成するのか？</a:t>
            </a:r>
            <a:endParaRPr lang="en-US" altLang="ja-JP" dirty="0" smtClean="0"/>
          </a:p>
          <a:p>
            <a:pPr lvl="1"/>
            <a:r>
              <a:rPr lang="ja-JP" altLang="en-US" dirty="0" smtClean="0"/>
              <a:t>課題の内的表象：与えられた問題の心的表現．</a:t>
            </a:r>
            <a:r>
              <a:rPr lang="ja-JP" altLang="en-US" u="sng" dirty="0" smtClean="0"/>
              <a:t>課題の理解を反映</a:t>
            </a:r>
            <a:r>
              <a:rPr lang="ja-JP" altLang="en-US" dirty="0" smtClean="0"/>
              <a:t>する．</a:t>
            </a:r>
            <a:endParaRPr lang="en-US" altLang="ja-JP" dirty="0" smtClean="0"/>
          </a:p>
          <a:p>
            <a:pPr lvl="1"/>
            <a:r>
              <a:rPr lang="ja-JP" altLang="en-US" u="sng" dirty="0" smtClean="0"/>
              <a:t>どのような推論が可能であるかは，問題の内的表象に依存する</a:t>
            </a:r>
            <a:r>
              <a:rPr lang="ja-JP" altLang="en-US" dirty="0" smtClean="0"/>
              <a:t>．</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u="sng" dirty="0">
                <a:solidFill>
                  <a:srgbClr val="FF0000"/>
                </a:solidFill>
              </a:rPr>
              <a:t>メンタルモデル</a:t>
            </a:r>
            <a:r>
              <a:rPr lang="ja-JP" altLang="en-US" dirty="0"/>
              <a:t>を使って推論を行う．</a:t>
            </a:r>
            <a:endParaRPr lang="en-US" altLang="ja-JP" dirty="0"/>
          </a:p>
          <a:p>
            <a:pPr lvl="1"/>
            <a:r>
              <a:rPr lang="ja-JP" altLang="en-US" dirty="0" smtClean="0"/>
              <a:t>メンタルモデル：人が構成する問題理解表象．入力情報に含まれる項目間の関係を構成的に表象したもの．</a:t>
            </a:r>
            <a:endParaRPr lang="en-US" altLang="ja-JP" dirty="0" smtClean="0"/>
          </a:p>
          <a:p>
            <a:pPr lvl="1"/>
            <a:r>
              <a:rPr lang="ja-JP" altLang="en-US" dirty="0" smtClean="0"/>
              <a:t>例</a:t>
            </a:r>
            <a:r>
              <a:rPr lang="ja-JP" altLang="en-US" dirty="0"/>
              <a:t>：定言的三段論法での推論（テキスト </a:t>
            </a:r>
            <a:r>
              <a:rPr lang="en-US" altLang="ja-JP" dirty="0"/>
              <a:t>p.136</a:t>
            </a:r>
            <a:r>
              <a:rPr lang="ja-JP" altLang="en-US" dirty="0" smtClean="0"/>
              <a:t>）．ある結論の真偽判断は，その結論がメンタルモデルから容易に導かれる場合に受け入れられる．</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2920022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5" name="テキスト ボックス 4"/>
          <p:cNvSpPr txBox="1"/>
          <p:nvPr/>
        </p:nvSpPr>
        <p:spPr>
          <a:xfrm>
            <a:off x="2491197" y="2035286"/>
            <a:ext cx="5442516" cy="3108543"/>
          </a:xfrm>
          <a:prstGeom prst="rect">
            <a:avLst/>
          </a:prstGeom>
          <a:noFill/>
        </p:spPr>
        <p:txBody>
          <a:bodyPr wrap="none" rtlCol="0">
            <a:spAutoFit/>
          </a:bodyPr>
          <a:lstStyle/>
          <a:p>
            <a:r>
              <a:rPr kumimoji="1" lang="ja-JP" altLang="en-US" sz="2800" dirty="0" smtClean="0"/>
              <a:t>芸術家</a:t>
            </a:r>
            <a:endParaRPr lang="en-US" altLang="ja-JP" sz="2800" dirty="0" smtClean="0"/>
          </a:p>
          <a:p>
            <a:r>
              <a:rPr lang="ja-JP" altLang="en-US" sz="2800" dirty="0"/>
              <a:t>芸術家　＝　</a:t>
            </a:r>
            <a:r>
              <a:rPr lang="ja-JP" altLang="en-US" sz="2800" dirty="0" smtClean="0"/>
              <a:t>養蜂家</a:t>
            </a:r>
            <a:endParaRPr lang="en-US" altLang="ja-JP" sz="2800" dirty="0" smtClean="0"/>
          </a:p>
          <a:p>
            <a:r>
              <a:rPr lang="ja-JP" altLang="en-US" sz="2800" u="sng" dirty="0"/>
              <a:t>芸術家　＝　</a:t>
            </a:r>
            <a:r>
              <a:rPr lang="ja-JP" altLang="en-US" sz="2800" u="sng" dirty="0" smtClean="0"/>
              <a:t>養蜂家　＝　化学者</a:t>
            </a:r>
            <a:endParaRPr lang="en-US" altLang="ja-JP" sz="2800" u="sng" dirty="0" smtClean="0"/>
          </a:p>
          <a:p>
            <a:r>
              <a:rPr kumimoji="1" lang="ja-JP" altLang="en-US" sz="2800" dirty="0" smtClean="0"/>
              <a:t>　　　　　　　（養蜂家）　＝　化学者</a:t>
            </a:r>
            <a:endParaRPr kumimoji="1" lang="en-US" altLang="ja-JP" sz="2800" dirty="0" smtClean="0"/>
          </a:p>
          <a:p>
            <a:r>
              <a:rPr lang="ja-JP" altLang="en-US" sz="2800" dirty="0"/>
              <a:t>　</a:t>
            </a:r>
            <a:r>
              <a:rPr lang="ja-JP" altLang="en-US" sz="2800" dirty="0" smtClean="0"/>
              <a:t>　　　　　　（養蜂家）　＝　化学者</a:t>
            </a:r>
            <a:endParaRPr lang="en-US" altLang="ja-JP" sz="2800" dirty="0" smtClean="0"/>
          </a:p>
          <a:p>
            <a:r>
              <a:rPr kumimoji="1" lang="ja-JP" altLang="en-US" sz="2800" dirty="0"/>
              <a:t>　</a:t>
            </a:r>
            <a:r>
              <a:rPr kumimoji="1" lang="ja-JP" altLang="en-US" sz="2800" dirty="0" smtClean="0"/>
              <a:t>　　　　　　　　　　　　　　　（化学者）</a:t>
            </a:r>
            <a:endParaRPr kumimoji="1" lang="en-US" altLang="ja-JP" sz="2800" dirty="0" smtClean="0"/>
          </a:p>
          <a:p>
            <a:r>
              <a:rPr lang="ja-JP" altLang="en-US" sz="2800" dirty="0"/>
              <a:t>　</a:t>
            </a:r>
            <a:r>
              <a:rPr lang="ja-JP" altLang="en-US" sz="2800" dirty="0" smtClean="0"/>
              <a:t>　　　　　　　　　　　　　　　（化学者）</a:t>
            </a:r>
            <a:endParaRPr kumimoji="1" lang="en-US" altLang="ja-JP" sz="2800" dirty="0" smtClean="0"/>
          </a:p>
        </p:txBody>
      </p:sp>
      <p:sp>
        <p:nvSpPr>
          <p:cNvPr id="6" name="テキスト ボックス 5"/>
          <p:cNvSpPr txBox="1"/>
          <p:nvPr/>
        </p:nvSpPr>
        <p:spPr>
          <a:xfrm>
            <a:off x="1907704" y="492890"/>
            <a:ext cx="6609502" cy="954107"/>
          </a:xfrm>
          <a:prstGeom prst="rect">
            <a:avLst/>
          </a:prstGeom>
          <a:noFill/>
        </p:spPr>
        <p:txBody>
          <a:bodyPr wrap="none" rtlCol="0">
            <a:spAutoFit/>
          </a:bodyPr>
          <a:lstStyle/>
          <a:p>
            <a:r>
              <a:rPr lang="ja-JP" altLang="en-US" sz="2800" dirty="0" smtClean="0"/>
              <a:t>前提１：いくら</a:t>
            </a:r>
            <a:r>
              <a:rPr kumimoji="1" lang="ja-JP" altLang="en-US" sz="2800" dirty="0" smtClean="0"/>
              <a:t>かの芸術家は養蜂家である．</a:t>
            </a:r>
            <a:endParaRPr kumimoji="1" lang="en-US" altLang="ja-JP" sz="2800" dirty="0" smtClean="0"/>
          </a:p>
          <a:p>
            <a:r>
              <a:rPr kumimoji="1" lang="ja-JP" altLang="en-US" sz="2800" dirty="0" smtClean="0"/>
              <a:t>前提２：いくらかの養蜂家は化学者である．</a:t>
            </a:r>
            <a:endParaRPr kumimoji="1" lang="ja-JP" altLang="en-US" sz="2800" dirty="0"/>
          </a:p>
        </p:txBody>
      </p:sp>
      <p:sp>
        <p:nvSpPr>
          <p:cNvPr id="7" name="テキスト ボックス 6"/>
          <p:cNvSpPr txBox="1"/>
          <p:nvPr/>
        </p:nvSpPr>
        <p:spPr>
          <a:xfrm>
            <a:off x="945017" y="5115034"/>
            <a:ext cx="7104830" cy="523220"/>
          </a:xfrm>
          <a:prstGeom prst="rect">
            <a:avLst/>
          </a:prstGeom>
          <a:noFill/>
        </p:spPr>
        <p:txBody>
          <a:bodyPr wrap="none" rtlCol="0">
            <a:spAutoFit/>
          </a:bodyPr>
          <a:lstStyle/>
          <a:p>
            <a:r>
              <a:rPr kumimoji="1" lang="ja-JP" altLang="en-US" sz="2800" dirty="0" smtClean="0"/>
              <a:t>誤った結論：いくらかの芸術家は化学者である</a:t>
            </a:r>
            <a:endParaRPr kumimoji="1" lang="ja-JP" altLang="en-US" sz="2800" dirty="0"/>
          </a:p>
        </p:txBody>
      </p:sp>
      <p:sp>
        <p:nvSpPr>
          <p:cNvPr id="8" name="テキスト ボックス 7"/>
          <p:cNvSpPr txBox="1"/>
          <p:nvPr/>
        </p:nvSpPr>
        <p:spPr>
          <a:xfrm>
            <a:off x="683567" y="1512639"/>
            <a:ext cx="3813865" cy="523220"/>
          </a:xfrm>
          <a:prstGeom prst="rect">
            <a:avLst/>
          </a:prstGeom>
          <a:noFill/>
        </p:spPr>
        <p:txBody>
          <a:bodyPr wrap="none" rtlCol="0">
            <a:spAutoFit/>
          </a:bodyPr>
          <a:lstStyle/>
          <a:p>
            <a:r>
              <a:rPr kumimoji="1" lang="ja-JP" altLang="en-US" sz="2800" dirty="0" smtClean="0"/>
              <a:t>不適切なメンタルモデル</a:t>
            </a:r>
            <a:endParaRPr kumimoji="1" lang="ja-JP" altLang="en-US" sz="2800" dirty="0"/>
          </a:p>
        </p:txBody>
      </p:sp>
    </p:spTree>
    <p:extLst>
      <p:ext uri="{BB962C8B-B14F-4D97-AF65-F5344CB8AC3E}">
        <p14:creationId xmlns:p14="http://schemas.microsoft.com/office/powerpoint/2010/main" val="1926471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人間の論理的思考は</a:t>
            </a:r>
            <a:r>
              <a:rPr kumimoji="1" lang="en-US" altLang="ja-JP" dirty="0" smtClean="0"/>
              <a:t/>
            </a:r>
            <a:br>
              <a:rPr kumimoji="1" lang="en-US" altLang="ja-JP" dirty="0" smtClean="0"/>
            </a:br>
            <a:r>
              <a:rPr kumimoji="1" lang="ja-JP" altLang="en-US" dirty="0" smtClean="0"/>
              <a:t>何に基づくのか？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可能性１：論理形式的なルール</a:t>
            </a:r>
            <a:endParaRPr kumimoji="1" lang="en-US" altLang="ja-JP" dirty="0" smtClean="0"/>
          </a:p>
          <a:p>
            <a:pPr lvl="1"/>
            <a:r>
              <a:rPr lang="ja-JP" altLang="en-US" dirty="0" smtClean="0"/>
              <a:t>論</a:t>
            </a:r>
            <a:r>
              <a:rPr lang="ja-JP" altLang="en-US" dirty="0"/>
              <a:t>理学での</a:t>
            </a:r>
            <a:r>
              <a:rPr lang="ja-JP" altLang="en-US" dirty="0" smtClean="0"/>
              <a:t>ルール．</a:t>
            </a:r>
            <a:r>
              <a:rPr lang="ja-JP" altLang="en-US" u="sng" dirty="0" smtClean="0"/>
              <a:t>課題内容に関係なく</a:t>
            </a:r>
            <a:r>
              <a:rPr lang="ja-JP" altLang="en-US" dirty="0" smtClean="0"/>
              <a:t>，特定の論理構造の問題には，同じルールが適用される．人間は合理的に思考できる．</a:t>
            </a:r>
            <a:endParaRPr lang="en-US" altLang="ja-JP" dirty="0" smtClean="0"/>
          </a:p>
          <a:p>
            <a:r>
              <a:rPr kumimoji="1" lang="ja-JP" altLang="en-US" dirty="0" smtClean="0"/>
              <a:t>可能性２</a:t>
            </a:r>
            <a:r>
              <a:rPr lang="ja-JP" altLang="en-US" dirty="0"/>
              <a:t>：</a:t>
            </a:r>
            <a:r>
              <a:rPr kumimoji="1" lang="ja-JP" altLang="en-US" dirty="0" smtClean="0"/>
              <a:t>個別</a:t>
            </a:r>
            <a:r>
              <a:rPr kumimoji="1" lang="ja-JP" altLang="en-US" dirty="0"/>
              <a:t>の問題ごと</a:t>
            </a:r>
            <a:r>
              <a:rPr kumimoji="1" lang="ja-JP" altLang="en-US" dirty="0" smtClean="0"/>
              <a:t>に考える</a:t>
            </a:r>
            <a:endParaRPr kumimoji="1" lang="en-US" altLang="ja-JP" dirty="0" smtClean="0"/>
          </a:p>
          <a:p>
            <a:r>
              <a:rPr lang="ja-JP" altLang="en-US" dirty="0"/>
              <a:t>可能性</a:t>
            </a:r>
            <a:r>
              <a:rPr lang="ja-JP" altLang="en-US" dirty="0" smtClean="0"/>
              <a:t>３：ある程度抽象化された文脈，目的に応じて決められたルール</a:t>
            </a:r>
            <a:endParaRPr lang="en-US" altLang="ja-JP" dirty="0" smtClean="0"/>
          </a:p>
          <a:p>
            <a:pPr lvl="1"/>
            <a:r>
              <a:rPr kumimoji="1" lang="ja-JP" altLang="en-US" dirty="0" smtClean="0"/>
              <a:t>目的・文脈の例：許可を与える，違反者を探す</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１．論理的な判断とは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人間は合理的か？</a:t>
            </a:r>
            <a:endParaRPr kumimoji="1" lang="en-US" altLang="ja-JP" dirty="0" smtClean="0"/>
          </a:p>
          <a:p>
            <a:pPr lvl="1"/>
            <a:r>
              <a:rPr lang="ja-JP" altLang="en-US" dirty="0"/>
              <a:t>論理的に正しい思考ができる</a:t>
            </a:r>
            <a:r>
              <a:rPr lang="ja-JP" altLang="en-US" dirty="0" smtClean="0"/>
              <a:t>か？</a:t>
            </a:r>
            <a:endParaRPr lang="en-US" altLang="ja-JP" dirty="0" smtClean="0"/>
          </a:p>
          <a:p>
            <a:pPr lvl="1"/>
            <a:r>
              <a:rPr kumimoji="1" lang="ja-JP" altLang="en-US" dirty="0"/>
              <a:t>特定の目的</a:t>
            </a:r>
            <a:r>
              <a:rPr kumimoji="1" lang="ja-JP" altLang="en-US" dirty="0" smtClean="0"/>
              <a:t>にてらして最適な行動をとることができるか？</a:t>
            </a:r>
            <a:endParaRPr kumimoji="1" lang="en-US" altLang="ja-JP" dirty="0" smtClean="0"/>
          </a:p>
          <a:p>
            <a:r>
              <a:rPr lang="ja-JP" altLang="en-US" dirty="0" smtClean="0"/>
              <a:t>参考：伝統的な経済学は人間が合理的であることを仮定する．</a:t>
            </a:r>
            <a:endParaRPr lang="en-US" altLang="ja-JP" dirty="0" smtClean="0"/>
          </a:p>
          <a:p>
            <a:pPr lvl="1"/>
            <a:r>
              <a:rPr kumimoji="1" lang="ja-JP" altLang="en-US" dirty="0" smtClean="0"/>
              <a:t>自己の利益を最大化する行動を選択する</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2576777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u="sng" dirty="0" smtClean="0">
                <a:solidFill>
                  <a:srgbClr val="FF0000"/>
                </a:solidFill>
              </a:rPr>
              <a:t>論理演繹的推論</a:t>
            </a:r>
            <a:r>
              <a:rPr kumimoji="1" lang="ja-JP" altLang="en-US" dirty="0" smtClean="0"/>
              <a:t>（</a:t>
            </a:r>
            <a:r>
              <a:rPr kumimoji="1" lang="en-US" altLang="ja-JP" dirty="0" smtClean="0"/>
              <a:t>deductive reasoning</a:t>
            </a:r>
            <a:r>
              <a:rPr kumimoji="1" lang="ja-JP" altLang="en-US" dirty="0" smtClean="0"/>
              <a:t>）：与えられた前提から，妥当な推論ルールを適用して，結論を導く．</a:t>
            </a:r>
            <a:endParaRPr kumimoji="1" lang="en-US" altLang="ja-JP" dirty="0" smtClean="0"/>
          </a:p>
          <a:p>
            <a:r>
              <a:rPr kumimoji="1" lang="ja-JP" altLang="en-US" u="sng" dirty="0" smtClean="0">
                <a:solidFill>
                  <a:srgbClr val="FF0000"/>
                </a:solidFill>
              </a:rPr>
              <a:t>条件文推理</a:t>
            </a:r>
            <a:r>
              <a:rPr kumimoji="1" lang="ja-JP" altLang="en-US" dirty="0" smtClean="0"/>
              <a:t>（</a:t>
            </a:r>
            <a:r>
              <a:rPr kumimoji="1" lang="en-US" altLang="ja-JP" dirty="0" smtClean="0"/>
              <a:t>conditional reasoning</a:t>
            </a:r>
            <a:r>
              <a:rPr kumimoji="1" lang="ja-JP" altLang="en-US" dirty="0" smtClean="0"/>
              <a:t>）</a:t>
            </a:r>
            <a:endParaRPr kumimoji="1" lang="en-US" altLang="ja-JP" dirty="0" smtClean="0"/>
          </a:p>
          <a:p>
            <a:pPr lvl="1"/>
            <a:r>
              <a:rPr lang="ja-JP" altLang="en-US" dirty="0" smtClean="0"/>
              <a:t>前提１：雨</a:t>
            </a:r>
            <a:r>
              <a:rPr lang="ja-JP" altLang="en-US" dirty="0"/>
              <a:t>が</a:t>
            </a:r>
            <a:r>
              <a:rPr lang="ja-JP" altLang="en-US" dirty="0" smtClean="0"/>
              <a:t>降ったら遠足は中止である</a:t>
            </a:r>
            <a:endParaRPr lang="en-US" altLang="ja-JP" dirty="0" smtClean="0"/>
          </a:p>
          <a:p>
            <a:pPr lvl="1"/>
            <a:r>
              <a:rPr lang="ja-JP" altLang="en-US" dirty="0" smtClean="0"/>
              <a:t>前提２：雨</a:t>
            </a:r>
            <a:r>
              <a:rPr lang="ja-JP" altLang="en-US" dirty="0"/>
              <a:t>が</a:t>
            </a:r>
            <a:r>
              <a:rPr lang="ja-JP" altLang="en-US" dirty="0" smtClean="0"/>
              <a:t>降った</a:t>
            </a:r>
            <a:endParaRPr lang="en-US" altLang="ja-JP" dirty="0" smtClean="0"/>
          </a:p>
          <a:p>
            <a:pPr lvl="1"/>
            <a:r>
              <a:rPr lang="ja-JP" altLang="en-US" dirty="0" smtClean="0"/>
              <a:t>結論：遠足</a:t>
            </a:r>
            <a:r>
              <a:rPr lang="ja-JP" altLang="en-US" dirty="0"/>
              <a:t>は中止で</a:t>
            </a:r>
            <a:r>
              <a:rPr lang="ja-JP" altLang="en-US" dirty="0" smtClean="0"/>
              <a:t>ある（正しい．誤りの例はテキスト参照）</a:t>
            </a:r>
            <a:endParaRPr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2173868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２．論理的に推論することは難しいか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問題１（テキスト</a:t>
            </a:r>
            <a:r>
              <a:rPr kumimoji="1" lang="en-US" altLang="ja-JP" dirty="0" smtClean="0"/>
              <a:t>p.130</a:t>
            </a:r>
            <a:r>
              <a:rPr kumimoji="1" lang="ja-JP" altLang="en-US" dirty="0" smtClean="0"/>
              <a:t>）</a:t>
            </a:r>
            <a:r>
              <a:rPr lang="ja-JP" altLang="en-US" dirty="0" smtClean="0"/>
              <a:t>：カードはすべて</a:t>
            </a:r>
            <a:r>
              <a:rPr lang="ja-JP" altLang="en-US" dirty="0"/>
              <a:t>，</a:t>
            </a:r>
            <a:r>
              <a:rPr lang="ja-JP" altLang="en-US" dirty="0" smtClean="0"/>
              <a:t>表にはアルファベット，裏には数字が書いてある．「もしカードの表が母音ならば，裏は偶数である」という命題が正しいかどうか確かめるために，必ずめくらなければならないカードはどれか．</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5" name="正方形/長方形 4"/>
          <p:cNvSpPr/>
          <p:nvPr/>
        </p:nvSpPr>
        <p:spPr>
          <a:xfrm>
            <a:off x="1547664" y="4642284"/>
            <a:ext cx="11521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t>A</a:t>
            </a:r>
            <a:endParaRPr kumimoji="1" lang="ja-JP" altLang="en-US" sz="4400" dirty="0"/>
          </a:p>
        </p:txBody>
      </p:sp>
      <p:sp>
        <p:nvSpPr>
          <p:cNvPr id="6" name="正方形/長方形 5"/>
          <p:cNvSpPr/>
          <p:nvPr/>
        </p:nvSpPr>
        <p:spPr>
          <a:xfrm>
            <a:off x="3227851" y="4649031"/>
            <a:ext cx="115212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t>D</a:t>
            </a:r>
            <a:endParaRPr kumimoji="1" lang="ja-JP" altLang="en-US" sz="4400" dirty="0"/>
          </a:p>
        </p:txBody>
      </p:sp>
      <p:sp>
        <p:nvSpPr>
          <p:cNvPr id="7" name="正方形/長方形 6"/>
          <p:cNvSpPr/>
          <p:nvPr/>
        </p:nvSpPr>
        <p:spPr>
          <a:xfrm>
            <a:off x="4908038" y="4649031"/>
            <a:ext cx="1152128" cy="12241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4400" dirty="0"/>
              <a:t>4</a:t>
            </a:r>
            <a:endParaRPr kumimoji="1" lang="ja-JP" altLang="en-US" sz="4400" dirty="0"/>
          </a:p>
        </p:txBody>
      </p:sp>
      <p:sp>
        <p:nvSpPr>
          <p:cNvPr id="8" name="正方形/長方形 7"/>
          <p:cNvSpPr/>
          <p:nvPr/>
        </p:nvSpPr>
        <p:spPr>
          <a:xfrm>
            <a:off x="6588224" y="4642284"/>
            <a:ext cx="1152128" cy="12241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ja-JP" sz="4400" dirty="0"/>
              <a:t>7</a:t>
            </a:r>
            <a:endParaRPr kumimoji="1" lang="ja-JP" altLang="en-US" sz="4400" dirty="0"/>
          </a:p>
        </p:txBody>
      </p:sp>
    </p:spTree>
    <p:extLst>
      <p:ext uri="{BB962C8B-B14F-4D97-AF65-F5344CB8AC3E}">
        <p14:creationId xmlns:p14="http://schemas.microsoft.com/office/powerpoint/2010/main" val="2393354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err="1" smtClean="0"/>
              <a:t>Wason</a:t>
            </a:r>
            <a:r>
              <a:rPr kumimoji="1" lang="en-US" altLang="ja-JP" dirty="0" smtClean="0"/>
              <a:t> </a:t>
            </a:r>
            <a:r>
              <a:rPr kumimoji="1" lang="ja-JP" altLang="en-US" dirty="0" smtClean="0"/>
              <a:t>課題（４枚カード問題）での正答率は，大学生でも非常に低い．</a:t>
            </a:r>
            <a:endParaRPr kumimoji="1" lang="en-US" altLang="ja-JP" dirty="0" smtClean="0"/>
          </a:p>
          <a:p>
            <a:pPr lvl="1"/>
            <a:r>
              <a:rPr lang="ja-JP" altLang="en-US" dirty="0"/>
              <a:t>正解</a:t>
            </a:r>
            <a:r>
              <a:rPr lang="ja-JP" altLang="en-US" dirty="0" smtClean="0"/>
              <a:t>は，</a:t>
            </a:r>
            <a:r>
              <a:rPr lang="en-US" altLang="ja-JP" dirty="0" smtClean="0"/>
              <a:t>[A] </a:t>
            </a:r>
            <a:r>
              <a:rPr lang="ja-JP" altLang="en-US" dirty="0" smtClean="0"/>
              <a:t>と </a:t>
            </a:r>
            <a:r>
              <a:rPr lang="en-US" altLang="ja-JP" dirty="0" smtClean="0"/>
              <a:t>[7]</a:t>
            </a:r>
          </a:p>
          <a:p>
            <a:pPr lvl="1"/>
            <a:r>
              <a:rPr lang="en-US" altLang="ja-JP" dirty="0" smtClean="0"/>
              <a:t>[A] </a:t>
            </a:r>
            <a:r>
              <a:rPr lang="ja-JP" altLang="en-US" dirty="0" smtClean="0"/>
              <a:t>のみ，</a:t>
            </a:r>
            <a:r>
              <a:rPr lang="ja-JP" altLang="en-US" dirty="0"/>
              <a:t>あるいは</a:t>
            </a:r>
            <a:r>
              <a:rPr lang="ja-JP" altLang="en-US" dirty="0" smtClean="0"/>
              <a:t>，</a:t>
            </a:r>
            <a:r>
              <a:rPr lang="en-US" altLang="ja-JP" dirty="0" smtClean="0"/>
              <a:t>[A] </a:t>
            </a:r>
            <a:r>
              <a:rPr lang="ja-JP" altLang="en-US" dirty="0" smtClean="0"/>
              <a:t>と </a:t>
            </a:r>
            <a:r>
              <a:rPr lang="en-US" altLang="ja-JP" dirty="0" smtClean="0"/>
              <a:t>[4] </a:t>
            </a:r>
            <a:r>
              <a:rPr lang="ja-JP" altLang="en-US" dirty="0" smtClean="0"/>
              <a:t>という誤答が多い．</a:t>
            </a:r>
            <a:endParaRPr lang="en-US" altLang="ja-JP" dirty="0" smtClean="0"/>
          </a:p>
          <a:p>
            <a:pPr lvl="1"/>
            <a:r>
              <a:rPr kumimoji="1" lang="ja-JP" altLang="en-US" dirty="0"/>
              <a:t>一般</a:t>
            </a:r>
            <a:r>
              <a:rPr kumimoji="1" lang="ja-JP" altLang="en-US" dirty="0" smtClean="0"/>
              <a:t>に，「</a:t>
            </a:r>
            <a:r>
              <a:rPr kumimoji="1" lang="en-US" altLang="ja-JP" dirty="0" smtClean="0"/>
              <a:t>P </a:t>
            </a:r>
            <a:r>
              <a:rPr kumimoji="1" lang="ja-JP" altLang="en-US" dirty="0" smtClean="0"/>
              <a:t>ならば </a:t>
            </a:r>
            <a:r>
              <a:rPr kumimoji="1" lang="en-US" altLang="ja-JP" dirty="0" smtClean="0"/>
              <a:t>Q </a:t>
            </a:r>
            <a:r>
              <a:rPr kumimoji="1" lang="ja-JP" altLang="en-US" dirty="0" smtClean="0"/>
              <a:t>である」という命題において，</a:t>
            </a:r>
            <a:r>
              <a:rPr kumimoji="1" lang="en-US" altLang="ja-JP" dirty="0" smtClean="0"/>
              <a:t>[P] </a:t>
            </a:r>
            <a:r>
              <a:rPr kumimoji="1" lang="ja-JP" altLang="en-US" dirty="0" smtClean="0"/>
              <a:t>と </a:t>
            </a:r>
            <a:r>
              <a:rPr kumimoji="1" lang="en-US" altLang="ja-JP" dirty="0" smtClean="0"/>
              <a:t>[not Q] </a:t>
            </a:r>
            <a:r>
              <a:rPr lang="ja-JP" altLang="en-US" dirty="0" smtClean="0"/>
              <a:t>のカードをめくる必要がある．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2068150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smtClean="0">
                <a:solidFill>
                  <a:srgbClr val="FF0000"/>
                </a:solidFill>
              </a:rPr>
              <a:t>課題素材効果</a:t>
            </a:r>
            <a:r>
              <a:rPr kumimoji="1" lang="ja-JP" altLang="en-US" dirty="0" smtClean="0"/>
              <a:t>：論理構造がまったく同一でも，社会生活の一場面を用いた文脈にすると，ほとんどの人は課題に正答する．（テキスト </a:t>
            </a:r>
            <a:r>
              <a:rPr kumimoji="1" lang="en-US" altLang="ja-JP" dirty="0" smtClean="0"/>
              <a:t>p.131 </a:t>
            </a:r>
            <a:r>
              <a:rPr kumimoji="1" lang="ja-JP" altLang="en-US" dirty="0" smtClean="0"/>
              <a:t>問題２）</a:t>
            </a:r>
            <a:endParaRPr kumimoji="1" lang="en-US" altLang="ja-JP" dirty="0" smtClean="0"/>
          </a:p>
          <a:p>
            <a:pPr lvl="1"/>
            <a:r>
              <a:rPr lang="ja-JP" altLang="en-US" dirty="0" smtClean="0"/>
              <a:t>この結果は，</a:t>
            </a:r>
            <a:r>
              <a:rPr lang="ja-JP" altLang="en-US" u="sng" dirty="0" smtClean="0"/>
              <a:t>人が課題内容に依存しない論理形式的な推論ルールを使うという考えに反する</a:t>
            </a:r>
            <a:r>
              <a:rPr lang="ja-JP" altLang="en-US" dirty="0" smtClean="0"/>
              <a:t>．</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1799805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日常的に親しみのある，具体的な課題であれば，論理的に正しい推論ができるのか？</a:t>
            </a:r>
            <a:endParaRPr lang="en-US" altLang="ja-JP" dirty="0"/>
          </a:p>
          <a:p>
            <a:pPr lvl="1"/>
            <a:r>
              <a:rPr lang="ja-JP" altLang="en-US" dirty="0"/>
              <a:t>テキスト </a:t>
            </a:r>
            <a:r>
              <a:rPr lang="en-US" altLang="ja-JP" dirty="0"/>
              <a:t>p.129</a:t>
            </a:r>
            <a:r>
              <a:rPr lang="ja-JP" altLang="en-US" dirty="0"/>
              <a:t> に，日常的課題（遠足）での誤った推論の例が示されている</a:t>
            </a:r>
            <a:r>
              <a:rPr lang="ja-JP" altLang="en-US" dirty="0" smtClean="0"/>
              <a:t>．</a:t>
            </a:r>
            <a:endParaRPr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extLst>
      <p:ext uri="{BB962C8B-B14F-4D97-AF65-F5344CB8AC3E}">
        <p14:creationId xmlns:p14="http://schemas.microsoft.com/office/powerpoint/2010/main" val="814047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実用的推論スキーマ</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実用的推論スキーマ</a:t>
            </a:r>
            <a:r>
              <a:rPr kumimoji="1" lang="ja-JP" altLang="en-US" dirty="0" smtClean="0"/>
              <a:t>：特定の目的，文脈のもとで使うことのできるルールの集合</a:t>
            </a:r>
            <a:endParaRPr kumimoji="1" lang="en-US" altLang="ja-JP" dirty="0" smtClean="0"/>
          </a:p>
          <a:p>
            <a:pPr lvl="1"/>
            <a:r>
              <a:rPr lang="ja-JP" altLang="en-US" dirty="0" smtClean="0"/>
              <a:t>例：「許可」スキーマ</a:t>
            </a:r>
            <a:endParaRPr lang="en-US" altLang="ja-JP" dirty="0" smtClean="0"/>
          </a:p>
          <a:p>
            <a:pPr lvl="1"/>
            <a:r>
              <a:rPr kumimoji="1" lang="ja-JP" altLang="en-US" dirty="0"/>
              <a:t>あるタイプの問題群</a:t>
            </a:r>
            <a:r>
              <a:rPr kumimoji="1" lang="ja-JP" altLang="en-US" dirty="0" smtClean="0"/>
              <a:t>に，同一</a:t>
            </a:r>
            <a:r>
              <a:rPr kumimoji="1" lang="ja-JP" altLang="en-US" smtClean="0"/>
              <a:t>の</a:t>
            </a:r>
            <a:r>
              <a:rPr kumimoji="1" lang="ja-JP" altLang="en-US" smtClean="0"/>
              <a:t>実用的</a:t>
            </a:r>
            <a:r>
              <a:rPr kumimoji="1" lang="ja-JP" altLang="en-US" dirty="0" smtClean="0"/>
              <a:t>推論スキーマが適用される．つまり，</a:t>
            </a:r>
            <a:r>
              <a:rPr kumimoji="1" lang="ja-JP" altLang="en-US" u="sng" dirty="0" smtClean="0"/>
              <a:t>個別の問題ごとに，異なった考え方を用いているのではない</a:t>
            </a:r>
            <a:r>
              <a:rPr kumimoji="1" lang="ja-JP" altLang="en-US" dirty="0" smtClean="0"/>
              <a:t>．</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1008</Words>
  <Application>Microsoft Office PowerPoint</Application>
  <PresentationFormat>画面に合わせる (4:3)</PresentationFormat>
  <Paragraphs>95</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第11章 人間の論理的判断</vt:lpstr>
      <vt:lpstr>人間の論理的思考は 何に基づくのか？</vt:lpstr>
      <vt:lpstr>１．論理的な判断とは</vt:lpstr>
      <vt:lpstr>PowerPoint プレゼンテーション</vt:lpstr>
      <vt:lpstr>２．論理的に推論することは難しいか</vt:lpstr>
      <vt:lpstr>PowerPoint プレゼンテーション</vt:lpstr>
      <vt:lpstr>PowerPoint プレゼンテーション</vt:lpstr>
      <vt:lpstr>PowerPoint プレゼンテーション</vt:lpstr>
      <vt:lpstr>実用的推論スキーマ</vt:lpstr>
      <vt:lpstr>PowerPoint プレゼンテーション</vt:lpstr>
      <vt:lpstr>PowerPoint プレゼンテーション</vt:lpstr>
      <vt:lpstr>人間の論理的思考は 何に基づくのか？</vt:lpstr>
      <vt:lpstr>３．何が論理的推論を 困難にしているか</vt:lpstr>
      <vt:lpstr>４．課題の内的表象</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dc:creator>
  <cp:lastModifiedBy>Atsushi</cp:lastModifiedBy>
  <cp:revision>17</cp:revision>
  <dcterms:created xsi:type="dcterms:W3CDTF">2009-08-20T05:27:39Z</dcterms:created>
  <dcterms:modified xsi:type="dcterms:W3CDTF">2015-09-02T02:30:02Z</dcterms:modified>
</cp:coreProperties>
</file>