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488F2-5B9D-4F44-9AF3-A1D2C8656801}" type="datetimeFigureOut">
              <a:rPr kumimoji="1" lang="ja-JP" altLang="en-US" smtClean="0"/>
              <a:t>2013/8/27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E3F75F-166D-4DBF-914B-45B25F1F45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969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284A-F25B-4459-9A08-AD6FCA151954}" type="datetime1">
              <a:rPr kumimoji="1" lang="ja-JP" altLang="en-US" smtClean="0"/>
              <a:t>2013/8/27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室何工業大学　集中講義「認知心理学」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88B2-CEDA-4D73-801B-0D2E1A1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610C-090A-4216-B8C7-0633F99DA48E}" type="datetime1">
              <a:rPr kumimoji="1" lang="ja-JP" altLang="en-US" smtClean="0"/>
              <a:t>2013/8/27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室何工業大学　集中講義「認知心理学」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88B2-CEDA-4D73-801B-0D2E1A1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3632-7F90-4B90-BB0C-98287CCF08A7}" type="datetime1">
              <a:rPr kumimoji="1" lang="ja-JP" altLang="en-US" smtClean="0"/>
              <a:t>2013/8/27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室何工業大学　集中講義「認知心理学」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88B2-CEDA-4D73-801B-0D2E1A1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DE35-4B59-45D0-AF19-75758BF0A6C3}" type="datetime1">
              <a:rPr kumimoji="1" lang="ja-JP" altLang="en-US" smtClean="0"/>
              <a:t>2013/8/27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室何工業大学　集中講義「認知心理学」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88B2-CEDA-4D73-801B-0D2E1A1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4DA2-D574-4091-9C37-012FD0F267FC}" type="datetime1">
              <a:rPr kumimoji="1" lang="ja-JP" altLang="en-US" smtClean="0"/>
              <a:t>2013/8/27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室何工業大学　集中講義「認知心理学」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88B2-CEDA-4D73-801B-0D2E1A1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CFF2F-A4AD-4B1D-98D4-ECDFC68FD311}" type="datetime1">
              <a:rPr kumimoji="1" lang="ja-JP" altLang="en-US" smtClean="0"/>
              <a:t>2013/8/27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室何工業大学　集中講義「認知心理学」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88B2-CEDA-4D73-801B-0D2E1A1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DE160-D4CE-42B2-ACD4-21FE0F0AB123}" type="datetime1">
              <a:rPr kumimoji="1" lang="ja-JP" altLang="en-US" smtClean="0"/>
              <a:t>2013/8/27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室何工業大学　集中講義「認知心理学」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88B2-CEDA-4D73-801B-0D2E1A1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761FC-A82A-482B-A5D5-9C0F6BF51025}" type="datetime1">
              <a:rPr kumimoji="1" lang="ja-JP" altLang="en-US" smtClean="0"/>
              <a:t>2013/8/27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室何工業大学　集中講義「認知心理学」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88B2-CEDA-4D73-801B-0D2E1A1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62C5-6EBC-4501-9F50-43817130AED4}" type="datetime1">
              <a:rPr kumimoji="1" lang="ja-JP" altLang="en-US" smtClean="0"/>
              <a:t>2013/8/27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室何工業大学　集中講義「認知心理学」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88B2-CEDA-4D73-801B-0D2E1A1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FFA-A298-4017-BD85-1166FA7D2AC9}" type="datetime1">
              <a:rPr kumimoji="1" lang="ja-JP" altLang="en-US" smtClean="0"/>
              <a:t>2013/8/27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室何工業大学　集中講義「認知心理学」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88B2-CEDA-4D73-801B-0D2E1A1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A4FD-4E06-4472-9368-C87F3B4B2B37}" type="datetime1">
              <a:rPr kumimoji="1" lang="ja-JP" altLang="en-US" smtClean="0"/>
              <a:t>2013/8/27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室何工業大学　集中講義「認知心理学」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88B2-CEDA-4D73-801B-0D2E1A1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975CA-5136-4F22-8265-CF1AFB140A6B}" type="datetime1">
              <a:rPr kumimoji="1" lang="ja-JP" altLang="en-US" smtClean="0"/>
              <a:t>2013/8/27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zh-TW" altLang="en-US" smtClean="0"/>
              <a:t>室何工業大学　集中講義「認知心理学」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D88B2-CEDA-4D73-801B-0D2E1A11D0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10</a:t>
            </a:r>
            <a:r>
              <a:rPr kumimoji="1" lang="ja-JP" altLang="en-US" dirty="0" smtClean="0"/>
              <a:t>章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メタ認知のはたらき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 smtClean="0"/>
              <a:t>執筆者：伊東昌子</a:t>
            </a:r>
            <a:endParaRPr lang="en-US" altLang="ja-JP" dirty="0" smtClean="0"/>
          </a:p>
          <a:p>
            <a:r>
              <a:rPr lang="ja-JP" altLang="en-US" dirty="0" smtClean="0"/>
              <a:t>授業者：寺尾敦</a:t>
            </a:r>
            <a:endParaRPr lang="en-US" altLang="ja-JP" dirty="0" smtClean="0"/>
          </a:p>
          <a:p>
            <a:r>
              <a:rPr kumimoji="1" lang="en-US" altLang="ja-JP" dirty="0" err="1" smtClean="0"/>
              <a:t>atsushi</a:t>
            </a:r>
            <a:r>
              <a:rPr kumimoji="1" lang="en-US" altLang="ja-JP" dirty="0" smtClean="0"/>
              <a:t> [at] si.aoyama.ac.jp</a:t>
            </a:r>
          </a:p>
          <a:p>
            <a:r>
              <a:rPr lang="en-US" altLang="ja-JP" dirty="0" smtClean="0"/>
              <a:t>Twitter: @</a:t>
            </a:r>
            <a:r>
              <a:rPr lang="en-US" altLang="ja-JP" dirty="0" err="1" smtClean="0"/>
              <a:t>aterao</a:t>
            </a:r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室何工業大学　集中講義「認知心理学」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8596" y="714356"/>
            <a:ext cx="6476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市川伸一・伊東祐司（編）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認知心理学を知る＜第３版＞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おうふう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この章で学習すること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認知の一段上で働くメタ認知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認知過程</a:t>
            </a:r>
            <a:r>
              <a:rPr lang="ja-JP" altLang="en-US" dirty="0" smtClean="0"/>
              <a:t>のモニタリング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認知過程の</a:t>
            </a:r>
            <a:r>
              <a:rPr kumimoji="1" lang="ja-JP" altLang="en-US" dirty="0" smtClean="0"/>
              <a:t>コントロール</a:t>
            </a:r>
            <a:endParaRPr kumimoji="1" lang="en-US" altLang="ja-JP" dirty="0" smtClean="0"/>
          </a:p>
          <a:p>
            <a:r>
              <a:rPr lang="ja-JP" altLang="en-US" dirty="0"/>
              <a:t>メタ</a:t>
            </a:r>
            <a:r>
              <a:rPr lang="ja-JP" altLang="en-US" dirty="0" smtClean="0"/>
              <a:t>認知は</a:t>
            </a:r>
            <a:r>
              <a:rPr lang="ja-JP" altLang="en-US" dirty="0"/>
              <a:t>発達的に獲得</a:t>
            </a:r>
            <a:r>
              <a:rPr lang="ja-JP" altLang="en-US" dirty="0" smtClean="0"/>
              <a:t>される．</a:t>
            </a:r>
            <a:endParaRPr lang="en-US" altLang="ja-JP" dirty="0" smtClean="0"/>
          </a:p>
          <a:p>
            <a:r>
              <a:rPr lang="ja-JP" altLang="en-US" dirty="0"/>
              <a:t>成人</a:t>
            </a:r>
            <a:r>
              <a:rPr lang="ja-JP" altLang="en-US" dirty="0" smtClean="0"/>
              <a:t>でも，メタ認知をいつも効果的に機能させられるとは限らない．</a:t>
            </a:r>
            <a:endParaRPr lang="en-US" altLang="ja-JP" dirty="0" smtClean="0"/>
          </a:p>
          <a:p>
            <a:r>
              <a:rPr kumimoji="1" lang="ja-JP" altLang="en-US" dirty="0"/>
              <a:t>メタ認知</a:t>
            </a:r>
            <a:r>
              <a:rPr kumimoji="1" lang="ja-JP" altLang="en-US" dirty="0" smtClean="0"/>
              <a:t>は大きな精神的負荷のかかる活動であり，障害を受けやすい．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室何工業大学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63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１．メタ認知とは何か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メタ：「より高次の」</a:t>
            </a:r>
            <a:r>
              <a:rPr lang="ja-JP" altLang="en-US" dirty="0" smtClean="0"/>
              <a:t>「一段上の」</a:t>
            </a:r>
            <a:r>
              <a:rPr kumimoji="1" lang="ja-JP" altLang="en-US" dirty="0" smtClean="0"/>
              <a:t>という意味</a:t>
            </a:r>
            <a:endParaRPr kumimoji="1" lang="en-US" altLang="ja-JP" dirty="0" smtClean="0"/>
          </a:p>
          <a:p>
            <a:r>
              <a:rPr lang="ja-JP" altLang="en-US" u="sng" dirty="0">
                <a:solidFill>
                  <a:srgbClr val="FF0000"/>
                </a:solidFill>
              </a:rPr>
              <a:t>メタ</a:t>
            </a:r>
            <a:r>
              <a:rPr lang="ja-JP" altLang="en-US" u="sng" dirty="0" smtClean="0">
                <a:solidFill>
                  <a:srgbClr val="FF0000"/>
                </a:solidFill>
              </a:rPr>
              <a:t>認知</a:t>
            </a:r>
            <a:r>
              <a:rPr lang="ja-JP" altLang="en-US" dirty="0" smtClean="0"/>
              <a:t>：認知に関する認知</a:t>
            </a:r>
            <a:endParaRPr lang="en-US" altLang="ja-JP" dirty="0" smtClean="0"/>
          </a:p>
          <a:p>
            <a:pPr lvl="1"/>
            <a:r>
              <a:rPr kumimoji="1" lang="ja-JP" altLang="en-US" u="sng" dirty="0" smtClean="0"/>
              <a:t>現在</a:t>
            </a:r>
            <a:r>
              <a:rPr kumimoji="1" lang="ja-JP" altLang="en-US" u="sng" dirty="0"/>
              <a:t>進行中</a:t>
            </a:r>
            <a:r>
              <a:rPr kumimoji="1" lang="ja-JP" altLang="en-US" u="sng" dirty="0" smtClean="0"/>
              <a:t>の自己の認知活動を</a:t>
            </a:r>
            <a:r>
              <a:rPr kumimoji="1" lang="ja-JP" altLang="en-US" u="sng" dirty="0" smtClean="0">
                <a:solidFill>
                  <a:srgbClr val="FF0000"/>
                </a:solidFill>
              </a:rPr>
              <a:t>モニタリング</a:t>
            </a:r>
            <a:r>
              <a:rPr kumimoji="1" lang="ja-JP" altLang="en-US" dirty="0" smtClean="0"/>
              <a:t>．</a:t>
            </a:r>
            <a:endParaRPr kumimoji="1" lang="en-US" altLang="ja-JP" dirty="0" smtClean="0"/>
          </a:p>
          <a:p>
            <a:pPr lvl="1"/>
            <a:r>
              <a:rPr lang="ja-JP" altLang="en-US" u="sng" dirty="0"/>
              <a:t>自分</a:t>
            </a:r>
            <a:r>
              <a:rPr lang="ja-JP" altLang="en-US" u="sng" dirty="0" smtClean="0"/>
              <a:t>の認知能力について知る（一種のモニタリングと考えられる）</a:t>
            </a:r>
            <a:r>
              <a:rPr lang="ja-JP" altLang="en-US" dirty="0" smtClean="0"/>
              <a:t>．例：記憶能力はどれくらいか．自分は何を知っているか（メタ記憶：何を知っているかを知っている）．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モニタリングの結果に基づいて，</a:t>
            </a:r>
            <a:r>
              <a:rPr lang="ja-JP" altLang="en-US" u="sng" dirty="0" smtClean="0"/>
              <a:t>認知活動を</a:t>
            </a:r>
            <a:r>
              <a:rPr lang="ja-JP" altLang="en-US" u="sng" dirty="0" smtClean="0">
                <a:solidFill>
                  <a:srgbClr val="FF0000"/>
                </a:solidFill>
              </a:rPr>
              <a:t>コントロール</a:t>
            </a:r>
            <a:r>
              <a:rPr lang="ja-JP" altLang="en-US" u="sng" dirty="0" smtClean="0"/>
              <a:t>する</a:t>
            </a:r>
            <a:r>
              <a:rPr lang="ja-JP" altLang="en-US" dirty="0" smtClean="0"/>
              <a:t>．</a:t>
            </a:r>
            <a:endParaRPr lang="en-US" altLang="ja-JP" dirty="0" smtClean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室何工業大学　集中講義「認知心理学」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問題解決でのメタ認知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自己の能力の限界</a:t>
            </a:r>
            <a:r>
              <a:rPr lang="ja-JP" altLang="en-US" dirty="0" smtClean="0"/>
              <a:t>を評価・判断する</a:t>
            </a:r>
            <a:r>
              <a:rPr lang="ja-JP" altLang="en-US" dirty="0" smtClean="0"/>
              <a:t>．</a:t>
            </a:r>
            <a:endParaRPr lang="en-US" altLang="ja-JP" dirty="0" smtClean="0"/>
          </a:p>
          <a:p>
            <a:r>
              <a:rPr kumimoji="1" lang="ja-JP" altLang="en-US" dirty="0"/>
              <a:t>自分に</a:t>
            </a:r>
            <a:r>
              <a:rPr kumimoji="1" lang="ja-JP" altLang="en-US" dirty="0" smtClean="0"/>
              <a:t>とっていま何が</a:t>
            </a:r>
            <a:r>
              <a:rPr kumimoji="1" lang="ja-JP" altLang="en-US" dirty="0" smtClean="0"/>
              <a:t>問題</a:t>
            </a:r>
            <a:r>
              <a:rPr lang="ja-JP" altLang="en-US" dirty="0"/>
              <a:t>か</a:t>
            </a:r>
            <a:r>
              <a:rPr kumimoji="1" lang="ja-JP" altLang="en-US" dirty="0" smtClean="0"/>
              <a:t>を</a:t>
            </a:r>
            <a:r>
              <a:rPr kumimoji="1" lang="ja-JP" altLang="en-US" dirty="0" smtClean="0"/>
              <a:t>明確にできる．</a:t>
            </a:r>
            <a:endParaRPr kumimoji="1" lang="en-US" altLang="ja-JP" dirty="0" smtClean="0"/>
          </a:p>
          <a:p>
            <a:r>
              <a:rPr lang="ja-JP" altLang="en-US" dirty="0"/>
              <a:t>問題の適切な解決法を予測</a:t>
            </a:r>
            <a:r>
              <a:rPr lang="ja-JP" altLang="en-US" dirty="0" smtClean="0"/>
              <a:t>する．具体的な解決策の計画を立てる．</a:t>
            </a:r>
            <a:endParaRPr lang="en-US" altLang="ja-JP" dirty="0" smtClean="0"/>
          </a:p>
          <a:p>
            <a:r>
              <a:rPr kumimoji="1" lang="ja-JP" altLang="en-US" dirty="0"/>
              <a:t>点検と</a:t>
            </a:r>
            <a:r>
              <a:rPr kumimoji="1" lang="ja-JP" altLang="en-US" dirty="0" smtClean="0"/>
              <a:t>モニタリング</a:t>
            </a:r>
            <a:endParaRPr kumimoji="1" lang="en-US" altLang="ja-JP" dirty="0" smtClean="0"/>
          </a:p>
          <a:p>
            <a:r>
              <a:rPr lang="ja-JP" altLang="en-US" dirty="0"/>
              <a:t>活動結果と目標を</a:t>
            </a:r>
            <a:r>
              <a:rPr lang="ja-JP" altLang="en-US" dirty="0" smtClean="0"/>
              <a:t>照らし合わせ，実行中の方略の続行，中止を判断する．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室何工業大学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16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２．メタ認知の発達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メタ認知</a:t>
            </a:r>
            <a:r>
              <a:rPr lang="ja-JP" altLang="en-US" dirty="0" smtClean="0"/>
              <a:t>は発達する能力である．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自己の能力の</a:t>
            </a:r>
            <a:r>
              <a:rPr kumimoji="1" lang="ja-JP" altLang="en-US" dirty="0" smtClean="0"/>
              <a:t>評価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有効方略の予測と実行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行為の点検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室何工業大学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06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３．メタ認知がはたらきにくい場合とは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成人であれば，いつでも適切にメタ認知を行うことができるわけではない．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問題に</a:t>
            </a:r>
            <a:r>
              <a:rPr lang="ja-JP" altLang="en-US" dirty="0" smtClean="0"/>
              <a:t>対する構えが形成されてしまう場合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目標が明確でないため</a:t>
            </a:r>
            <a:r>
              <a:rPr kumimoji="1" lang="ja-JP" altLang="en-US" dirty="0" smtClean="0"/>
              <a:t>に，考慮すべき事項が定まらない場合</a:t>
            </a:r>
            <a:endParaRPr kumimoji="1" lang="en-US" altLang="ja-JP" dirty="0" smtClean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室何工業大学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17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372</Words>
  <Application>Microsoft Office PowerPoint</Application>
  <PresentationFormat>画面に合わせる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テーマ</vt:lpstr>
      <vt:lpstr>第10章 メタ認知のはたらき</vt:lpstr>
      <vt:lpstr>この章で学習すること</vt:lpstr>
      <vt:lpstr>１．メタ認知とは何か</vt:lpstr>
      <vt:lpstr>問題解決でのメタ認知</vt:lpstr>
      <vt:lpstr>２．メタ認知の発達</vt:lpstr>
      <vt:lpstr>３．メタ認知がはたらきにくい場合とは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第10章 メタ認知のはたらき</dc:title>
  <dc:creator>Atsushi</dc:creator>
  <cp:lastModifiedBy>Atsushi</cp:lastModifiedBy>
  <cp:revision>10</cp:revision>
  <dcterms:created xsi:type="dcterms:W3CDTF">2009-08-20T04:11:23Z</dcterms:created>
  <dcterms:modified xsi:type="dcterms:W3CDTF">2013-08-27T06:05:26Z</dcterms:modified>
</cp:coreProperties>
</file>