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1" r:id="rId5"/>
    <p:sldId id="260" r:id="rId6"/>
    <p:sldId id="262" r:id="rId7"/>
    <p:sldId id="263" r:id="rId8"/>
    <p:sldId id="264" r:id="rId9"/>
    <p:sldId id="265" r:id="rId10"/>
    <p:sldId id="258" r:id="rId11"/>
    <p:sldId id="267" r:id="rId12"/>
    <p:sldId id="268" r:id="rId13"/>
    <p:sldId id="269" r:id="rId14"/>
    <p:sldId id="266" r:id="rId15"/>
    <p:sldId id="270" r:id="rId16"/>
    <p:sldId id="271" r:id="rId17"/>
    <p:sldId id="272" r:id="rId18"/>
    <p:sldId id="273" r:id="rId19"/>
    <p:sldId id="274" r:id="rId2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57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D6DB7DD3-D8DB-4ACB-81FF-C07091E8BE34}" type="datetimeFigureOut">
              <a:rPr kumimoji="1" lang="ja-JP" altLang="en-US" smtClean="0"/>
              <a:pPr/>
              <a:t>2013/8/26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2C2EC2D-51DB-4C92-8446-B924CD44C341}"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6DB7DD3-D8DB-4ACB-81FF-C07091E8BE34}" type="datetimeFigureOut">
              <a:rPr kumimoji="1" lang="ja-JP" altLang="en-US" smtClean="0"/>
              <a:pPr/>
              <a:t>2013/8/26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2C2EC2D-51DB-4C92-8446-B924CD44C341}"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6DB7DD3-D8DB-4ACB-81FF-C07091E8BE34}" type="datetimeFigureOut">
              <a:rPr kumimoji="1" lang="ja-JP" altLang="en-US" smtClean="0"/>
              <a:pPr/>
              <a:t>2013/8/26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2C2EC2D-51DB-4C92-8446-B924CD44C341}"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6DB7DD3-D8DB-4ACB-81FF-C07091E8BE34}" type="datetimeFigureOut">
              <a:rPr kumimoji="1" lang="ja-JP" altLang="en-US" smtClean="0"/>
              <a:pPr/>
              <a:t>2013/8/26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2C2EC2D-51DB-4C92-8446-B924CD44C341}"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D6DB7DD3-D8DB-4ACB-81FF-C07091E8BE34}" type="datetimeFigureOut">
              <a:rPr kumimoji="1" lang="ja-JP" altLang="en-US" smtClean="0"/>
              <a:pPr/>
              <a:t>2013/8/26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2C2EC2D-51DB-4C92-8446-B924CD44C341}"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D6DB7DD3-D8DB-4ACB-81FF-C07091E8BE34}" type="datetimeFigureOut">
              <a:rPr kumimoji="1" lang="ja-JP" altLang="en-US" smtClean="0"/>
              <a:pPr/>
              <a:t>2013/8/26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2C2EC2D-51DB-4C92-8446-B924CD44C341}"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D6DB7DD3-D8DB-4ACB-81FF-C07091E8BE34}" type="datetimeFigureOut">
              <a:rPr kumimoji="1" lang="ja-JP" altLang="en-US" smtClean="0"/>
              <a:pPr/>
              <a:t>2013/8/26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A2C2EC2D-51DB-4C92-8446-B924CD44C341}"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D6DB7DD3-D8DB-4ACB-81FF-C07091E8BE34}" type="datetimeFigureOut">
              <a:rPr kumimoji="1" lang="ja-JP" altLang="en-US" smtClean="0"/>
              <a:pPr/>
              <a:t>2013/8/26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A2C2EC2D-51DB-4C92-8446-B924CD44C341}"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6DB7DD3-D8DB-4ACB-81FF-C07091E8BE34}" type="datetimeFigureOut">
              <a:rPr kumimoji="1" lang="ja-JP" altLang="en-US" smtClean="0"/>
              <a:pPr/>
              <a:t>2013/8/26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A2C2EC2D-51DB-4C92-8446-B924CD44C341}"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6DB7DD3-D8DB-4ACB-81FF-C07091E8BE34}" type="datetimeFigureOut">
              <a:rPr kumimoji="1" lang="ja-JP" altLang="en-US" smtClean="0"/>
              <a:pPr/>
              <a:t>2013/8/26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2C2EC2D-51DB-4C92-8446-B924CD44C341}"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6DB7DD3-D8DB-4ACB-81FF-C07091E8BE34}" type="datetimeFigureOut">
              <a:rPr kumimoji="1" lang="ja-JP" altLang="en-US" smtClean="0"/>
              <a:pPr/>
              <a:t>2013/8/26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2C2EC2D-51DB-4C92-8446-B924CD44C341}"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DB7DD3-D8DB-4ACB-81FF-C07091E8BE34}" type="datetimeFigureOut">
              <a:rPr kumimoji="1" lang="ja-JP" altLang="en-US" smtClean="0"/>
              <a:pPr/>
              <a:t>2013/8/26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C2EC2D-51DB-4C92-8446-B924CD44C341}"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第１章</a:t>
            </a:r>
            <a:r>
              <a:rPr kumimoji="1" lang="en-US" altLang="ja-JP" dirty="0" smtClean="0"/>
              <a:t/>
            </a:r>
            <a:br>
              <a:rPr kumimoji="1" lang="en-US" altLang="ja-JP" dirty="0" smtClean="0"/>
            </a:br>
            <a:r>
              <a:rPr lang="ja-JP" altLang="en-US" dirty="0" smtClean="0"/>
              <a:t>知覚の成立過程</a:t>
            </a:r>
            <a:endParaRPr kumimoji="1" lang="ja-JP" altLang="en-US" dirty="0"/>
          </a:p>
        </p:txBody>
      </p:sp>
      <p:sp>
        <p:nvSpPr>
          <p:cNvPr id="3" name="サブタイトル 2"/>
          <p:cNvSpPr>
            <a:spLocks noGrp="1"/>
          </p:cNvSpPr>
          <p:nvPr>
            <p:ph type="subTitle" idx="1"/>
          </p:nvPr>
        </p:nvSpPr>
        <p:spPr/>
        <p:txBody>
          <a:bodyPr>
            <a:normAutofit fontScale="85000" lnSpcReduction="20000"/>
          </a:bodyPr>
          <a:lstStyle/>
          <a:p>
            <a:r>
              <a:rPr lang="ja-JP" altLang="en-US" dirty="0" smtClean="0"/>
              <a:t>執筆者：行場次郎</a:t>
            </a:r>
            <a:endParaRPr lang="en-US" altLang="ja-JP" dirty="0" smtClean="0"/>
          </a:p>
          <a:p>
            <a:r>
              <a:rPr lang="ja-JP" altLang="en-US" dirty="0" smtClean="0"/>
              <a:t>授業者</a:t>
            </a:r>
            <a:r>
              <a:rPr lang="ja-JP" altLang="en-US" dirty="0" smtClean="0"/>
              <a:t>：寺尾 敦</a:t>
            </a:r>
            <a:endParaRPr lang="en-US" altLang="ja-JP" dirty="0" smtClean="0"/>
          </a:p>
          <a:p>
            <a:r>
              <a:rPr lang="en-US" altLang="ja-JP" dirty="0" err="1" smtClean="0"/>
              <a:t>atsushi</a:t>
            </a:r>
            <a:r>
              <a:rPr lang="en-US" altLang="ja-JP" dirty="0" smtClean="0"/>
              <a:t> [at] si.aoyama.ac.jp</a:t>
            </a:r>
          </a:p>
          <a:p>
            <a:r>
              <a:rPr lang="en-US" altLang="ja-JP" dirty="0" smtClean="0"/>
              <a:t>Twitter: @</a:t>
            </a:r>
            <a:r>
              <a:rPr lang="en-US" altLang="ja-JP" dirty="0" err="1" smtClean="0"/>
              <a:t>aterao</a:t>
            </a:r>
            <a:endParaRPr lang="ja-JP" altLang="en-US" dirty="0" smtClean="0"/>
          </a:p>
        </p:txBody>
      </p:sp>
      <p:sp>
        <p:nvSpPr>
          <p:cNvPr id="4" name="テキスト ボックス 3"/>
          <p:cNvSpPr txBox="1"/>
          <p:nvPr/>
        </p:nvSpPr>
        <p:spPr>
          <a:xfrm>
            <a:off x="611560" y="548680"/>
            <a:ext cx="6476453" cy="369332"/>
          </a:xfrm>
          <a:prstGeom prst="rect">
            <a:avLst/>
          </a:prstGeom>
          <a:noFill/>
        </p:spPr>
        <p:txBody>
          <a:bodyPr wrap="none" rtlCol="0">
            <a:spAutoFit/>
          </a:bodyPr>
          <a:lstStyle/>
          <a:p>
            <a:r>
              <a:rPr lang="ja-JP" altLang="en-US" dirty="0"/>
              <a:t>市川伸一・伊東祐司（編）</a:t>
            </a:r>
            <a:r>
              <a:rPr lang="en-US" altLang="ja-JP" dirty="0"/>
              <a:t>『</a:t>
            </a:r>
            <a:r>
              <a:rPr lang="ja-JP" altLang="en-US" dirty="0"/>
              <a:t>認知心理学を知る＜第３版＞</a:t>
            </a:r>
            <a:r>
              <a:rPr lang="en-US" altLang="ja-JP" dirty="0"/>
              <a:t>』</a:t>
            </a:r>
            <a:r>
              <a:rPr lang="ja-JP" altLang="en-US" dirty="0"/>
              <a:t>おう</a:t>
            </a:r>
            <a:r>
              <a:rPr lang="ja-JP" altLang="en-US" dirty="0" smtClean="0"/>
              <a:t>ふう</a:t>
            </a:r>
            <a:endParaRPr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４</a:t>
            </a:r>
            <a:r>
              <a:rPr kumimoji="1" lang="ja-JP" altLang="en-US" dirty="0" smtClean="0"/>
              <a:t>．マーの計算論的アプローチ</a:t>
            </a:r>
            <a:endParaRPr kumimoji="1" lang="ja-JP" altLang="en-US" dirty="0"/>
          </a:p>
        </p:txBody>
      </p:sp>
      <p:sp>
        <p:nvSpPr>
          <p:cNvPr id="3" name="コンテンツ プレースホルダ 2"/>
          <p:cNvSpPr>
            <a:spLocks noGrp="1"/>
          </p:cNvSpPr>
          <p:nvPr>
            <p:ph idx="1"/>
          </p:nvPr>
        </p:nvSpPr>
        <p:spPr/>
        <p:txBody>
          <a:bodyPr/>
          <a:lstStyle/>
          <a:p>
            <a:r>
              <a:rPr kumimoji="1" lang="ja-JP" altLang="en-US" u="sng" dirty="0" smtClean="0">
                <a:solidFill>
                  <a:srgbClr val="FF0000"/>
                </a:solidFill>
              </a:rPr>
              <a:t>計算論的アプローチ</a:t>
            </a:r>
            <a:r>
              <a:rPr kumimoji="1" lang="ja-JP" altLang="en-US" dirty="0" smtClean="0"/>
              <a:t>（</a:t>
            </a:r>
            <a:r>
              <a:rPr kumimoji="1" lang="en-US" altLang="ja-JP" dirty="0" smtClean="0"/>
              <a:t>computational approach</a:t>
            </a:r>
            <a:r>
              <a:rPr kumimoji="1" lang="ja-JP" altLang="en-US" dirty="0" smtClean="0"/>
              <a:t>）</a:t>
            </a:r>
            <a:endParaRPr kumimoji="1" lang="en-US" altLang="ja-JP" dirty="0" smtClean="0"/>
          </a:p>
          <a:p>
            <a:pPr lvl="1"/>
            <a:r>
              <a:rPr lang="en-US" altLang="ja-JP" dirty="0" smtClean="0"/>
              <a:t>M1</a:t>
            </a:r>
            <a:r>
              <a:rPr lang="ja-JP" altLang="en-US" dirty="0" smtClean="0"/>
              <a:t>：対象や環境の属性の知覚に必要なすべての情報は不変項として刺激の中に豊富に与えられている．（仮定</a:t>
            </a:r>
            <a:r>
              <a:rPr lang="en-US" altLang="ja-JP" dirty="0" smtClean="0"/>
              <a:t>G1</a:t>
            </a:r>
            <a:r>
              <a:rPr lang="ja-JP" altLang="en-US" dirty="0" smtClean="0"/>
              <a:t>と同じ）</a:t>
            </a:r>
            <a:endParaRPr lang="en-US" altLang="ja-JP" dirty="0" smtClean="0"/>
          </a:p>
          <a:p>
            <a:pPr lvl="1"/>
            <a:r>
              <a:rPr kumimoji="1" lang="en-US" altLang="ja-JP" dirty="0" smtClean="0"/>
              <a:t>M2</a:t>
            </a:r>
            <a:r>
              <a:rPr kumimoji="1" lang="ja-JP" altLang="en-US" dirty="0" smtClean="0"/>
              <a:t>：視覚はダイレクトに生起するのではなく，</a:t>
            </a:r>
            <a:r>
              <a:rPr lang="ja-JP" altLang="en-US" dirty="0" smtClean="0"/>
              <a:t>表現形式の変換を経て，外界が徐々に復元される過程である．</a:t>
            </a:r>
            <a:endParaRPr kumimoji="1"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a:bodyPr>
          <a:lstStyle/>
          <a:p>
            <a:r>
              <a:rPr lang="ja-JP" altLang="en-US" u="sng" dirty="0" smtClean="0">
                <a:solidFill>
                  <a:srgbClr val="FF0000"/>
                </a:solidFill>
              </a:rPr>
              <a:t>表現形式</a:t>
            </a:r>
            <a:r>
              <a:rPr lang="ja-JP" altLang="en-US" dirty="0" smtClean="0"/>
              <a:t>（</a:t>
            </a:r>
            <a:r>
              <a:rPr lang="en-US" altLang="ja-JP" dirty="0" smtClean="0"/>
              <a:t>representation</a:t>
            </a:r>
            <a:r>
              <a:rPr lang="ja-JP" altLang="en-US" dirty="0" smtClean="0"/>
              <a:t>）の変換（図</a:t>
            </a:r>
            <a:r>
              <a:rPr lang="en-US" altLang="ja-JP" dirty="0" smtClean="0"/>
              <a:t>1-9</a:t>
            </a:r>
            <a:r>
              <a:rPr lang="ja-JP" altLang="en-US" dirty="0" smtClean="0"/>
              <a:t>）</a:t>
            </a:r>
            <a:endParaRPr lang="en-US" altLang="ja-JP" dirty="0" smtClean="0"/>
          </a:p>
          <a:p>
            <a:pPr lvl="1"/>
            <a:r>
              <a:rPr lang="ja-JP" altLang="en-US" dirty="0" smtClean="0"/>
              <a:t>プライマル</a:t>
            </a:r>
            <a:r>
              <a:rPr kumimoji="1" lang="ja-JP" altLang="en-US" dirty="0" smtClean="0"/>
              <a:t>スケッチ</a:t>
            </a:r>
            <a:endParaRPr kumimoji="1" lang="en-US" altLang="ja-JP" dirty="0" smtClean="0"/>
          </a:p>
          <a:p>
            <a:pPr lvl="1"/>
            <a:r>
              <a:rPr lang="ja-JP" altLang="en-US" dirty="0" smtClean="0"/>
              <a:t>　　　</a:t>
            </a:r>
            <a:r>
              <a:rPr lang="en-US" altLang="ja-JP" dirty="0" smtClean="0"/>
              <a:t>D</a:t>
            </a:r>
            <a:r>
              <a:rPr lang="ja-JP" altLang="en-US" dirty="0" smtClean="0"/>
              <a:t>スケッチ</a:t>
            </a:r>
            <a:endParaRPr lang="en-US" altLang="ja-JP" dirty="0" smtClean="0"/>
          </a:p>
          <a:p>
            <a:pPr lvl="1"/>
            <a:r>
              <a:rPr kumimoji="1" lang="en-US" altLang="ja-JP" dirty="0" smtClean="0"/>
              <a:t>3-D </a:t>
            </a:r>
            <a:r>
              <a:rPr kumimoji="1" lang="ja-JP" altLang="en-US" dirty="0" smtClean="0"/>
              <a:t>モデル</a:t>
            </a:r>
            <a:endParaRPr kumimoji="1" lang="en-US" altLang="ja-JP" dirty="0" smtClean="0"/>
          </a:p>
          <a:p>
            <a:r>
              <a:rPr lang="ja-JP" altLang="en-US" u="sng" dirty="0" smtClean="0">
                <a:solidFill>
                  <a:srgbClr val="FF0000"/>
                </a:solidFill>
              </a:rPr>
              <a:t>ボトムアップ処理</a:t>
            </a:r>
            <a:r>
              <a:rPr lang="ja-JP" altLang="en-US" dirty="0" smtClean="0"/>
              <a:t>（データ駆動型処理）</a:t>
            </a:r>
            <a:endParaRPr lang="en-US" altLang="ja-JP" dirty="0" smtClean="0"/>
          </a:p>
          <a:p>
            <a:pPr lvl="1"/>
            <a:r>
              <a:rPr kumimoji="1" lang="ja-JP" altLang="en-US" dirty="0" smtClean="0"/>
              <a:t>データから特徴抽出を行う．外的世界が持つ制約を利用しながら，低次の表現形式から高次の表現形式へと推論を行う．</a:t>
            </a:r>
            <a:endParaRPr kumimoji="1" lang="ja-JP" altLang="en-US" dirty="0"/>
          </a:p>
        </p:txBody>
      </p:sp>
      <p:graphicFrame>
        <p:nvGraphicFramePr>
          <p:cNvPr id="1027" name="Object 3"/>
          <p:cNvGraphicFramePr>
            <a:graphicFrameLocks noChangeAspect="1"/>
          </p:cNvGraphicFramePr>
          <p:nvPr/>
        </p:nvGraphicFramePr>
        <p:xfrm>
          <a:off x="1331640" y="2708920"/>
          <a:ext cx="725487" cy="511175"/>
        </p:xfrm>
        <a:graphic>
          <a:graphicData uri="http://schemas.openxmlformats.org/presentationml/2006/ole">
            <mc:AlternateContent xmlns:mc="http://schemas.openxmlformats.org/markup-compatibility/2006">
              <mc:Choice xmlns:v="urn:schemas-microsoft-com:vml" Requires="v">
                <p:oleObj spid="_x0000_s1028" name="数式" r:id="rId3" imgW="431640" imgH="304560" progId="Equation.3">
                  <p:embed/>
                </p:oleObj>
              </mc:Choice>
              <mc:Fallback>
                <p:oleObj name="数式" r:id="rId3" imgW="431640" imgH="30456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1640" y="2708920"/>
                        <a:ext cx="725487" cy="511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dirty="0" smtClean="0"/>
              <a:t>プライマルスケッチ</a:t>
            </a:r>
            <a:r>
              <a:rPr lang="ja-JP" altLang="en-US" dirty="0" smtClean="0"/>
              <a:t>：濃淡レベルの情報を持つ画像から，</a:t>
            </a:r>
            <a:r>
              <a:rPr lang="ja-JP" altLang="en-US" u="sng" dirty="0" smtClean="0"/>
              <a:t>エッジやバー（局所的な明るさの変化），ブロッブと呼ばれる小塊を検出</a:t>
            </a:r>
            <a:r>
              <a:rPr lang="ja-JP" altLang="en-US" dirty="0" smtClean="0"/>
              <a:t>．その方向，大きさ，コントラスト，終点位置などの情報を記述．</a:t>
            </a:r>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a:bodyPr>
          <a:lstStyle/>
          <a:p>
            <a:r>
              <a:rPr kumimoji="1" lang="ja-JP" altLang="en-US" dirty="0" smtClean="0"/>
              <a:t>　　　</a:t>
            </a:r>
            <a:r>
              <a:rPr kumimoji="1" lang="en-US" altLang="ja-JP" dirty="0" smtClean="0"/>
              <a:t>D</a:t>
            </a:r>
            <a:r>
              <a:rPr kumimoji="1" lang="ja-JP" altLang="en-US" dirty="0" smtClean="0"/>
              <a:t>スケッチ</a:t>
            </a:r>
            <a:r>
              <a:rPr lang="ja-JP" altLang="en-US" dirty="0" smtClean="0"/>
              <a:t>：プライマルスケッチで得られた情報をもとに，対象の面の傾きや観察者からの距離が，</a:t>
            </a:r>
            <a:r>
              <a:rPr lang="ja-JP" altLang="en-US" u="sng" dirty="0" smtClean="0"/>
              <a:t>観察者を原点とした座標系</a:t>
            </a:r>
            <a:r>
              <a:rPr lang="ja-JP" altLang="en-US" dirty="0" smtClean="0"/>
              <a:t>で記述される．</a:t>
            </a:r>
            <a:endParaRPr lang="en-US" altLang="ja-JP" dirty="0" smtClean="0"/>
          </a:p>
          <a:p>
            <a:r>
              <a:rPr kumimoji="1" lang="en-US" altLang="ja-JP" dirty="0" smtClean="0"/>
              <a:t>3-D </a:t>
            </a:r>
            <a:r>
              <a:rPr kumimoji="1" lang="ja-JP" altLang="en-US" dirty="0" smtClean="0"/>
              <a:t>モデル：対象の形状や空間的位置関係を，</a:t>
            </a:r>
            <a:r>
              <a:rPr kumimoji="1" lang="ja-JP" altLang="en-US" u="sng" dirty="0" smtClean="0"/>
              <a:t>対象を原点とした座標系</a:t>
            </a:r>
            <a:r>
              <a:rPr kumimoji="1" lang="ja-JP" altLang="en-US" dirty="0" smtClean="0"/>
              <a:t>で記述する．これにより，視点によらず，対象は一貫性を持つ．対象の記述には</a:t>
            </a:r>
            <a:r>
              <a:rPr kumimoji="1" lang="ja-JP" altLang="en-US" u="sng" dirty="0" smtClean="0"/>
              <a:t>一般円筒表現</a:t>
            </a:r>
            <a:r>
              <a:rPr kumimoji="1" lang="ja-JP" altLang="en-US" dirty="0" smtClean="0"/>
              <a:t>が用いられる．</a:t>
            </a:r>
            <a:endParaRPr kumimoji="1" lang="en-US" altLang="ja-JP" dirty="0" smtClean="0"/>
          </a:p>
        </p:txBody>
      </p:sp>
      <p:graphicFrame>
        <p:nvGraphicFramePr>
          <p:cNvPr id="24579" name="Object 3"/>
          <p:cNvGraphicFramePr>
            <a:graphicFrameLocks noChangeAspect="1"/>
          </p:cNvGraphicFramePr>
          <p:nvPr/>
        </p:nvGraphicFramePr>
        <p:xfrm>
          <a:off x="944563" y="1628775"/>
          <a:ext cx="725487" cy="511175"/>
        </p:xfrm>
        <a:graphic>
          <a:graphicData uri="http://schemas.openxmlformats.org/presentationml/2006/ole">
            <mc:AlternateContent xmlns:mc="http://schemas.openxmlformats.org/markup-compatibility/2006">
              <mc:Choice xmlns:v="urn:schemas-microsoft-com:vml" Requires="v">
                <p:oleObj spid="_x0000_s24580" name="数式" r:id="rId3" imgW="431640" imgH="304560" progId="Equation.3">
                  <p:embed/>
                </p:oleObj>
              </mc:Choice>
              <mc:Fallback>
                <p:oleObj name="数式" r:id="rId3" imgW="431640" imgH="30456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4563" y="1628775"/>
                        <a:ext cx="725487" cy="511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lang="ja-JP" altLang="en-US" dirty="0" smtClean="0"/>
              <a:t>マーによる研究水準の区別</a:t>
            </a:r>
            <a:endParaRPr lang="en-US" altLang="ja-JP" dirty="0" smtClean="0"/>
          </a:p>
          <a:p>
            <a:pPr lvl="1"/>
            <a:r>
              <a:rPr lang="ja-JP" altLang="en-US" u="sng" dirty="0" smtClean="0">
                <a:solidFill>
                  <a:srgbClr val="FF0000"/>
                </a:solidFill>
              </a:rPr>
              <a:t>計算論的レベル</a:t>
            </a:r>
            <a:r>
              <a:rPr lang="ja-JP" altLang="en-US" dirty="0" smtClean="0"/>
              <a:t>：計算（情報処理）の目的，入力と出力，制約条件</a:t>
            </a:r>
            <a:endParaRPr lang="en-US" altLang="ja-JP" dirty="0" smtClean="0"/>
          </a:p>
          <a:p>
            <a:pPr lvl="1"/>
            <a:r>
              <a:rPr lang="ja-JP" altLang="en-US" dirty="0" smtClean="0"/>
              <a:t>表現とアルゴリズム：情報の表現，計算アルゴリズム</a:t>
            </a:r>
            <a:endParaRPr lang="en-US" altLang="ja-JP" dirty="0" smtClean="0"/>
          </a:p>
          <a:p>
            <a:pPr lvl="1"/>
            <a:r>
              <a:rPr lang="ja-JP" altLang="en-US" dirty="0" smtClean="0"/>
              <a:t>実装レベル：情報処理を実現する実体．たとえば，神経細胞，コンピュータの部品</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５．並列分散処理モデルによる</a:t>
            </a:r>
            <a:r>
              <a:rPr kumimoji="1" lang="en-US" altLang="ja-JP" dirty="0" smtClean="0"/>
              <a:t/>
            </a:r>
            <a:br>
              <a:rPr kumimoji="1" lang="en-US" altLang="ja-JP" dirty="0" smtClean="0"/>
            </a:br>
            <a:r>
              <a:rPr kumimoji="1" lang="ja-JP" altLang="en-US" dirty="0" smtClean="0"/>
              <a:t>アプローチ</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1980</a:t>
            </a:r>
            <a:r>
              <a:rPr lang="ja-JP" altLang="en-US" dirty="0" smtClean="0"/>
              <a:t>年代後半から，神経回路網の特性からヒントを得て，</a:t>
            </a:r>
            <a:r>
              <a:rPr lang="ja-JP" altLang="en-US" u="sng" dirty="0" smtClean="0">
                <a:solidFill>
                  <a:srgbClr val="FF0000"/>
                </a:solidFill>
              </a:rPr>
              <a:t>並列分散処理モデル</a:t>
            </a:r>
            <a:r>
              <a:rPr lang="ja-JP" altLang="en-US" dirty="0" smtClean="0"/>
              <a:t>によるアプローチが発展した．（図</a:t>
            </a:r>
            <a:r>
              <a:rPr lang="en-US" altLang="ja-JP" dirty="0" smtClean="0"/>
              <a:t>1-10</a:t>
            </a:r>
            <a:r>
              <a:rPr lang="ja-JP" altLang="en-US" dirty="0" smtClean="0"/>
              <a:t>）</a:t>
            </a:r>
            <a:endParaRPr lang="en-US" altLang="ja-JP" dirty="0" smtClean="0"/>
          </a:p>
          <a:p>
            <a:pPr lvl="1"/>
            <a:r>
              <a:rPr kumimoji="1" lang="ja-JP" altLang="en-US" dirty="0" smtClean="0"/>
              <a:t>ニューロンの働きに似せた処理ユニット</a:t>
            </a:r>
            <a:endParaRPr kumimoji="1" lang="en-US" altLang="ja-JP" dirty="0" smtClean="0"/>
          </a:p>
          <a:p>
            <a:pPr lvl="1"/>
            <a:r>
              <a:rPr lang="ja-JP" altLang="en-US" dirty="0" smtClean="0"/>
              <a:t>処理ユニット間のネットワーク結合（シナプス結合）</a:t>
            </a:r>
            <a:endParaRPr lang="en-US" altLang="ja-JP" dirty="0" smtClean="0"/>
          </a:p>
          <a:p>
            <a:pPr lvl="1"/>
            <a:r>
              <a:rPr kumimoji="1" lang="ja-JP" altLang="en-US" dirty="0" smtClean="0"/>
              <a:t>さまざまな処理が同時並行で進む</a:t>
            </a:r>
            <a:endParaRPr lang="en-US" altLang="ja-JP" dirty="0" smtClean="0"/>
          </a:p>
          <a:p>
            <a:pPr lvl="1"/>
            <a:r>
              <a:rPr lang="ja-JP" altLang="en-US" dirty="0" smtClean="0"/>
              <a:t>最下層のユニットが入力，最上層のユニットが出力に対応する</a:t>
            </a:r>
            <a:endParaRPr kumimoji="1" lang="en-US" altLang="ja-JP"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dirty="0" smtClean="0"/>
              <a:t>各ユニットの活動状態は，</a:t>
            </a:r>
            <a:r>
              <a:rPr lang="ja-JP" altLang="en-US" dirty="0" smtClean="0"/>
              <a:t>シナプスを通して他のユニットに伝播してゆく．興奮性の結合は，受け手のユニットの活動を強める．抑制性のユニットは，受け手のユニットの活動を弱める．</a:t>
            </a:r>
            <a:endParaRPr lang="en-US" altLang="ja-JP" dirty="0" smtClean="0"/>
          </a:p>
          <a:p>
            <a:r>
              <a:rPr kumimoji="1" lang="ja-JP" altLang="en-US" dirty="0" smtClean="0"/>
              <a:t>ユニット間の結合の強さは，学習によって変化する．</a:t>
            </a:r>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dirty="0" smtClean="0"/>
              <a:t>ノイズに強い．</a:t>
            </a:r>
            <a:endParaRPr kumimoji="1" lang="en-US" altLang="ja-JP" dirty="0" smtClean="0"/>
          </a:p>
          <a:p>
            <a:r>
              <a:rPr lang="ja-JP" altLang="en-US" dirty="0" smtClean="0"/>
              <a:t>ネットワークが部分的に壊れても情報処理が可能．学習によって修復（新しいネットワーク状態）．</a:t>
            </a:r>
            <a:endParaRPr lang="en-US" altLang="ja-JP" dirty="0" smtClean="0"/>
          </a:p>
          <a:p>
            <a:r>
              <a:rPr kumimoji="1" lang="ja-JP" altLang="en-US" dirty="0" smtClean="0"/>
              <a:t>フィードバック結合を用意することにより，ボトムアップ処理だけでなく，トップダウン処理を実現できる．</a:t>
            </a:r>
            <a:endParaRPr kumimoji="1" lang="ja-JP"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６．脳科学からのアプローチ</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Hubel </a:t>
            </a:r>
            <a:r>
              <a:rPr lang="ja-JP" altLang="en-US" dirty="0" smtClean="0"/>
              <a:t>と </a:t>
            </a:r>
            <a:r>
              <a:rPr lang="en-US" altLang="ja-JP" dirty="0" smtClean="0"/>
              <a:t>Wiesel </a:t>
            </a:r>
            <a:r>
              <a:rPr lang="ja-JP" altLang="en-US" dirty="0" smtClean="0"/>
              <a:t>は，大脳後頭皮質にある視覚第１野（</a:t>
            </a:r>
            <a:r>
              <a:rPr lang="en-US" altLang="ja-JP" dirty="0" smtClean="0"/>
              <a:t>V1</a:t>
            </a:r>
            <a:r>
              <a:rPr lang="ja-JP" altLang="en-US" dirty="0" smtClean="0"/>
              <a:t>）と視覚第２野（</a:t>
            </a:r>
            <a:r>
              <a:rPr lang="en-US" altLang="ja-JP" dirty="0" smtClean="0"/>
              <a:t>V2</a:t>
            </a:r>
            <a:r>
              <a:rPr lang="ja-JP" altLang="en-US" dirty="0" smtClean="0"/>
              <a:t>）に，単純な特徴を持つ刺激（特定の位置にある，特定の傾きを持った線分）に反応するニューロンを発見した．</a:t>
            </a:r>
            <a:endParaRPr lang="en-US" altLang="ja-JP" dirty="0" smtClean="0"/>
          </a:p>
          <a:p>
            <a:pPr lvl="1"/>
            <a:r>
              <a:rPr kumimoji="1" lang="ja-JP" altLang="en-US" dirty="0" smtClean="0"/>
              <a:t>神経結合を追っていくことで，マーの考えたような情報処理プロセスが明らかになるかもしれない（マーの仕事は脳科学の影響を受けている）．</a:t>
            </a:r>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dirty="0" smtClean="0"/>
              <a:t>現在の脳科学では，神経系をいくつかの経路や機能単位に分ける．</a:t>
            </a:r>
            <a:endParaRPr kumimoji="1" lang="en-US" altLang="ja-JP" dirty="0" smtClean="0"/>
          </a:p>
          <a:p>
            <a:r>
              <a:rPr lang="ja-JP" altLang="en-US" dirty="0" smtClean="0"/>
              <a:t>脳の視覚情報処理には，２つの経路があることが明らかになっている．</a:t>
            </a:r>
            <a:endParaRPr lang="en-US" altLang="ja-JP" dirty="0" smtClean="0"/>
          </a:p>
          <a:p>
            <a:pPr lvl="1"/>
            <a:r>
              <a:rPr kumimoji="1" lang="ja-JP" altLang="en-US" dirty="0" smtClean="0"/>
              <a:t>背側経路：対象の位置関係や運動知覚に関わる．「どこ」経路．</a:t>
            </a:r>
            <a:endParaRPr kumimoji="1" lang="en-US" altLang="ja-JP" dirty="0" smtClean="0"/>
          </a:p>
          <a:p>
            <a:pPr lvl="1"/>
            <a:r>
              <a:rPr kumimoji="1" lang="ja-JP" altLang="en-US" dirty="0" smtClean="0"/>
              <a:t>腹側経路：対象の知覚や色の認知に関わる．「何」経路．</a:t>
            </a:r>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この章で学習すること</a:t>
            </a:r>
            <a:endParaRPr kumimoji="1" lang="ja-JP" altLang="en-US" dirty="0"/>
          </a:p>
        </p:txBody>
      </p:sp>
      <p:sp>
        <p:nvSpPr>
          <p:cNvPr id="3" name="コンテンツ プレースホルダ 2"/>
          <p:cNvSpPr>
            <a:spLocks noGrp="1"/>
          </p:cNvSpPr>
          <p:nvPr>
            <p:ph idx="1"/>
          </p:nvPr>
        </p:nvSpPr>
        <p:spPr/>
        <p:txBody>
          <a:bodyPr/>
          <a:lstStyle/>
          <a:p>
            <a:r>
              <a:rPr lang="ja-JP" altLang="en-US" dirty="0"/>
              <a:t>知覚</a:t>
            </a:r>
            <a:r>
              <a:rPr kumimoji="1" lang="ja-JP" altLang="en-US" dirty="0" smtClean="0"/>
              <a:t>はいかに成立するのか？</a:t>
            </a:r>
            <a:endParaRPr kumimoji="1" lang="en-US" altLang="ja-JP" dirty="0" smtClean="0"/>
          </a:p>
          <a:p>
            <a:pPr lvl="1"/>
            <a:r>
              <a:rPr kumimoji="1" lang="ja-JP" altLang="en-US" dirty="0" smtClean="0"/>
              <a:t>ヘルムホルツ，ギブソン，マーの知覚論を理解す</a:t>
            </a:r>
            <a:r>
              <a:rPr lang="ja-JP" altLang="en-US" dirty="0"/>
              <a:t>る</a:t>
            </a:r>
            <a:r>
              <a:rPr lang="ja-JP" altLang="en-US" dirty="0" smtClean="0"/>
              <a:t>．</a:t>
            </a:r>
            <a:endParaRPr lang="en-US" altLang="ja-JP" dirty="0" smtClean="0"/>
          </a:p>
          <a:p>
            <a:pPr lvl="1"/>
            <a:r>
              <a:rPr kumimoji="1" lang="ja-JP" altLang="en-US" dirty="0" smtClean="0"/>
              <a:t>トップダウン，ボトムアップという考え方を理解する．</a:t>
            </a:r>
            <a:endParaRPr kumimoji="1" lang="en-US" altLang="ja-JP" dirty="0" smtClean="0"/>
          </a:p>
          <a:p>
            <a:pPr lvl="1"/>
            <a:r>
              <a:rPr lang="ja-JP" altLang="en-US" dirty="0"/>
              <a:t>その他</a:t>
            </a:r>
            <a:r>
              <a:rPr lang="ja-JP" altLang="en-US" dirty="0" smtClean="0"/>
              <a:t>のアプローチ</a:t>
            </a:r>
            <a:endParaRPr lang="en-US" altLang="ja-JP" dirty="0" smtClean="0"/>
          </a:p>
          <a:p>
            <a:pPr lvl="2"/>
            <a:r>
              <a:rPr kumimoji="1" lang="ja-JP" altLang="en-US" dirty="0"/>
              <a:t>並列</a:t>
            </a:r>
            <a:r>
              <a:rPr kumimoji="1" lang="ja-JP" altLang="en-US"/>
              <a:t>分散</a:t>
            </a:r>
            <a:r>
              <a:rPr kumimoji="1" lang="ja-JP" altLang="en-US" smtClean="0"/>
              <a:t>処理（ニューラルネット）</a:t>
            </a:r>
            <a:endParaRPr kumimoji="1" lang="en-US" altLang="ja-JP" dirty="0" smtClean="0"/>
          </a:p>
          <a:p>
            <a:pPr lvl="2"/>
            <a:r>
              <a:rPr lang="ja-JP" altLang="en-US" dirty="0"/>
              <a:t>脳科学</a:t>
            </a:r>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１．ヘルムホルツ的見解による</a:t>
            </a:r>
            <a:r>
              <a:rPr kumimoji="1" lang="en-US" altLang="ja-JP" dirty="0" smtClean="0"/>
              <a:t/>
            </a:r>
            <a:br>
              <a:rPr kumimoji="1" lang="en-US" altLang="ja-JP" dirty="0" smtClean="0"/>
            </a:br>
            <a:r>
              <a:rPr lang="ja-JP" altLang="en-US" dirty="0" smtClean="0"/>
              <a:t>知覚</a:t>
            </a:r>
            <a:r>
              <a:rPr kumimoji="1" lang="ja-JP" altLang="en-US" dirty="0" smtClean="0"/>
              <a:t>のとらえ方</a:t>
            </a:r>
            <a:endParaRPr kumimoji="1" lang="ja-JP" altLang="en-US" dirty="0"/>
          </a:p>
        </p:txBody>
      </p:sp>
      <p:sp>
        <p:nvSpPr>
          <p:cNvPr id="3" name="コンテンツ プレースホルダ 2"/>
          <p:cNvSpPr>
            <a:spLocks noGrp="1"/>
          </p:cNvSpPr>
          <p:nvPr>
            <p:ph idx="1"/>
          </p:nvPr>
        </p:nvSpPr>
        <p:spPr/>
        <p:txBody>
          <a:bodyPr/>
          <a:lstStyle/>
          <a:p>
            <a:r>
              <a:rPr kumimoji="1" lang="ja-JP" altLang="en-US" u="sng" dirty="0" smtClean="0"/>
              <a:t>ヘルムホルツ的見解</a:t>
            </a:r>
            <a:endParaRPr kumimoji="1" lang="en-US" altLang="ja-JP" u="sng" dirty="0" smtClean="0"/>
          </a:p>
          <a:p>
            <a:pPr lvl="1"/>
            <a:r>
              <a:rPr kumimoji="1" lang="en-US" altLang="ja-JP" dirty="0" smtClean="0"/>
              <a:t>H1</a:t>
            </a:r>
            <a:r>
              <a:rPr kumimoji="1" lang="ja-JP" altLang="en-US" dirty="0" smtClean="0"/>
              <a:t>：眼に入る刺激には，外界の事物の属性をあいまいさなく決定するには不十分な情報しか含まれていない</a:t>
            </a:r>
            <a:endParaRPr kumimoji="1" lang="en-US" altLang="ja-JP" dirty="0" smtClean="0"/>
          </a:p>
          <a:p>
            <a:pPr lvl="1"/>
            <a:r>
              <a:rPr lang="en-US" altLang="ja-JP" dirty="0" smtClean="0"/>
              <a:t>H2</a:t>
            </a:r>
            <a:r>
              <a:rPr lang="ja-JP" altLang="en-US" dirty="0" smtClean="0"/>
              <a:t>：主体内に蓄積した既存の知識や記憶，および期待や推論などの内的媒介過程が積極的に働くことにより，私たちの知覚世界は成立する</a:t>
            </a:r>
            <a:endParaRPr kumimoji="1" lang="en-US" altLang="ja-JP"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無意識的推論</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異なった刺激が，</a:t>
            </a:r>
            <a:r>
              <a:rPr lang="ja-JP" altLang="en-US" dirty="0" smtClean="0"/>
              <a:t>網膜上では同じ像になることがある．</a:t>
            </a:r>
            <a:endParaRPr lang="en-US" altLang="ja-JP" dirty="0" smtClean="0"/>
          </a:p>
          <a:p>
            <a:pPr lvl="1"/>
            <a:r>
              <a:rPr lang="ja-JP" altLang="en-US" dirty="0" smtClean="0"/>
              <a:t>これを利用したトリックに，「エイムズの部屋」がある（テキスト図</a:t>
            </a:r>
            <a:r>
              <a:rPr lang="en-US" altLang="ja-JP" dirty="0" smtClean="0"/>
              <a:t>1-1</a:t>
            </a:r>
            <a:r>
              <a:rPr lang="ja-JP" altLang="en-US" dirty="0" smtClean="0"/>
              <a:t>）．</a:t>
            </a:r>
            <a:endParaRPr lang="en-US" altLang="ja-JP" dirty="0" smtClean="0"/>
          </a:p>
          <a:p>
            <a:r>
              <a:rPr kumimoji="1" lang="ja-JP" altLang="en-US" dirty="0" smtClean="0"/>
              <a:t>さまざまな可能性のうち，どれを採用するのか？ヘルムホルツは，ここに</a:t>
            </a:r>
            <a:r>
              <a:rPr kumimoji="1" lang="ja-JP" altLang="en-US" u="sng" dirty="0" smtClean="0">
                <a:solidFill>
                  <a:srgbClr val="FF0000"/>
                </a:solidFill>
              </a:rPr>
              <a:t>無意識的推論</a:t>
            </a:r>
            <a:r>
              <a:rPr kumimoji="1" lang="ja-JP" altLang="en-US" dirty="0" smtClean="0"/>
              <a:t>が働くとした．</a:t>
            </a:r>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トップダウン処理</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知識や仮説が先行して外界情報の分析を制約する情報処理様式を，</a:t>
            </a:r>
            <a:r>
              <a:rPr kumimoji="1" lang="ja-JP" altLang="en-US" u="sng" dirty="0" smtClean="0">
                <a:solidFill>
                  <a:srgbClr val="FF0000"/>
                </a:solidFill>
              </a:rPr>
              <a:t>トップダウン処理</a:t>
            </a:r>
            <a:r>
              <a:rPr kumimoji="1" lang="ja-JP" altLang="en-US" dirty="0" smtClean="0"/>
              <a:t>あるいは概念駆動型処理と呼ぶ．</a:t>
            </a:r>
            <a:endParaRPr kumimoji="1" lang="en-US" altLang="ja-JP" dirty="0" smtClean="0"/>
          </a:p>
          <a:p>
            <a:pPr lvl="1"/>
            <a:r>
              <a:rPr lang="ja-JP" altLang="en-US" dirty="0" smtClean="0"/>
              <a:t>階層的ネットワーク構造をした知識を仮定することが多い．</a:t>
            </a:r>
            <a:r>
              <a:rPr lang="ja-JP" altLang="en-US" u="sng" dirty="0" smtClean="0">
                <a:solidFill>
                  <a:srgbClr val="FF0000"/>
                </a:solidFill>
              </a:rPr>
              <a:t>スキーマ</a:t>
            </a:r>
            <a:r>
              <a:rPr lang="ja-JP" altLang="en-US" dirty="0" smtClean="0"/>
              <a:t>．（図</a:t>
            </a:r>
            <a:r>
              <a:rPr lang="en-US" altLang="ja-JP" dirty="0" smtClean="0"/>
              <a:t>1-2</a:t>
            </a:r>
            <a:r>
              <a:rPr lang="ja-JP" altLang="en-US" dirty="0" err="1" smtClean="0"/>
              <a:t>，</a:t>
            </a:r>
            <a:r>
              <a:rPr lang="ja-JP" altLang="en-US" dirty="0" smtClean="0"/>
              <a:t>図</a:t>
            </a:r>
            <a:r>
              <a:rPr lang="en-US" altLang="ja-JP" dirty="0" smtClean="0"/>
              <a:t>1-3</a:t>
            </a:r>
            <a:r>
              <a:rPr lang="ja-JP" altLang="en-US" dirty="0" smtClean="0"/>
              <a:t>）</a:t>
            </a:r>
            <a:endParaRPr lang="en-US" altLang="ja-JP" dirty="0" smtClean="0"/>
          </a:p>
          <a:p>
            <a:pPr lvl="1"/>
            <a:r>
              <a:rPr lang="ja-JP" altLang="en-US" dirty="0" smtClean="0"/>
              <a:t>ノイズを多く含んだ情報の処理において効力を発揮する．</a:t>
            </a:r>
            <a:endParaRPr kumimoji="1" lang="en-US" altLang="ja-JP" dirty="0" smtClean="0"/>
          </a:p>
          <a:p>
            <a:r>
              <a:rPr lang="ja-JP" altLang="en-US" dirty="0" smtClean="0"/>
              <a:t>ヘルムホルツ的見解はトップダウン処理を主張している．</a:t>
            </a:r>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２．ギブソン的見解による</a:t>
            </a:r>
            <a:r>
              <a:rPr kumimoji="1" lang="en-US" altLang="ja-JP" dirty="0" smtClean="0"/>
              <a:t/>
            </a:r>
            <a:br>
              <a:rPr kumimoji="1" lang="en-US" altLang="ja-JP" dirty="0" smtClean="0"/>
            </a:br>
            <a:r>
              <a:rPr lang="ja-JP" altLang="en-US" dirty="0" smtClean="0"/>
              <a:t>知覚のとらえ方</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比較的下等な生体も，知識や期待を働かせた知覚を行っているのか？</a:t>
            </a:r>
            <a:endParaRPr kumimoji="1" lang="en-US" altLang="ja-JP" dirty="0" smtClean="0"/>
          </a:p>
          <a:p>
            <a:r>
              <a:rPr kumimoji="1" lang="ja-JP" altLang="en-US" u="sng" dirty="0" smtClean="0"/>
              <a:t>ギブソン的見解</a:t>
            </a:r>
            <a:r>
              <a:rPr kumimoji="1" lang="ja-JP" altLang="en-US" dirty="0" smtClean="0"/>
              <a:t>（生態学的視覚論）</a:t>
            </a:r>
            <a:endParaRPr kumimoji="1" lang="en-US" altLang="ja-JP" dirty="0" smtClean="0"/>
          </a:p>
          <a:p>
            <a:pPr lvl="1"/>
            <a:r>
              <a:rPr lang="en-US" altLang="ja-JP" dirty="0" smtClean="0"/>
              <a:t>G1</a:t>
            </a:r>
            <a:r>
              <a:rPr lang="ja-JP" altLang="en-US" dirty="0" smtClean="0"/>
              <a:t>：対象や環境の属性の知覚に必要なすべての情報は不変項として刺激の中に豊富に与えられている．</a:t>
            </a:r>
            <a:endParaRPr lang="en-US" altLang="ja-JP" dirty="0" smtClean="0"/>
          </a:p>
          <a:p>
            <a:pPr lvl="1"/>
            <a:r>
              <a:rPr kumimoji="1" lang="en-US" altLang="ja-JP" dirty="0" smtClean="0"/>
              <a:t>G2</a:t>
            </a:r>
            <a:r>
              <a:rPr kumimoji="1" lang="ja-JP" altLang="en-US" dirty="0" smtClean="0"/>
              <a:t>：生体は単にそれを検出すればよく，解釈や推論などの内的処理は必要がない．</a:t>
            </a:r>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u="sng" dirty="0" smtClean="0"/>
              <a:t>ヘルムホルツと異なり，外界の知覚に必要な情報は十分に与えられていると考える</a:t>
            </a:r>
            <a:r>
              <a:rPr kumimoji="1" lang="ja-JP" altLang="en-US" dirty="0" smtClean="0"/>
              <a:t>．</a:t>
            </a:r>
            <a:endParaRPr kumimoji="1" lang="en-US" altLang="ja-JP" dirty="0" smtClean="0"/>
          </a:p>
          <a:p>
            <a:pPr lvl="1"/>
            <a:r>
              <a:rPr lang="ja-JP" altLang="en-US" dirty="0" smtClean="0"/>
              <a:t>奥行きの情報として，きめの勾配やオプティカルフロー（相対的運動での移動速度）など．</a:t>
            </a:r>
            <a:endParaRPr lang="en-US" altLang="ja-JP" dirty="0" smtClean="0"/>
          </a:p>
          <a:p>
            <a:pPr lvl="1"/>
            <a:r>
              <a:rPr kumimoji="1" lang="ja-JP" altLang="en-US" dirty="0" smtClean="0"/>
              <a:t>エイムズの部屋は人工的に情報を制限．</a:t>
            </a:r>
            <a:endParaRPr kumimoji="1" lang="en-US" altLang="ja-JP" dirty="0" smtClean="0"/>
          </a:p>
          <a:p>
            <a:r>
              <a:rPr lang="ja-JP" altLang="en-US" dirty="0" smtClean="0"/>
              <a:t>情報処理を考えない．</a:t>
            </a:r>
            <a:endParaRPr lang="en-US" altLang="ja-JP" dirty="0" smtClean="0"/>
          </a:p>
          <a:p>
            <a:pPr lvl="1"/>
            <a:r>
              <a:rPr lang="ja-JP" altLang="en-US" u="sng" dirty="0" smtClean="0"/>
              <a:t>トップダウン処理もボトムアップ処理も考えない</a:t>
            </a:r>
            <a:r>
              <a:rPr lang="ja-JP" altLang="en-US" dirty="0" smtClean="0"/>
              <a:t>．</a:t>
            </a:r>
            <a:endParaRPr kumimoji="1"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３．ウォルツの積木画像の</a:t>
            </a:r>
            <a:r>
              <a:rPr kumimoji="1" lang="en-US" altLang="ja-JP" dirty="0" smtClean="0"/>
              <a:t/>
            </a:r>
            <a:br>
              <a:rPr kumimoji="1" lang="en-US" altLang="ja-JP" dirty="0" smtClean="0"/>
            </a:br>
            <a:r>
              <a:rPr kumimoji="1" lang="ja-JP" altLang="en-US" dirty="0" smtClean="0"/>
              <a:t>解析プログラム</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コンピュータによる，積み木の線画の認識</a:t>
            </a:r>
            <a:endParaRPr lang="en-US" altLang="ja-JP" dirty="0" smtClean="0"/>
          </a:p>
          <a:p>
            <a:pPr lvl="1"/>
            <a:r>
              <a:rPr lang="ja-JP" altLang="en-US" dirty="0" smtClean="0"/>
              <a:t>線画の理解は，各線分に，稜線，境界線，影といったラベルを，整合的につけていくこと．（図</a:t>
            </a:r>
            <a:r>
              <a:rPr lang="en-US" altLang="ja-JP" dirty="0" smtClean="0"/>
              <a:t>1-7</a:t>
            </a:r>
            <a:r>
              <a:rPr lang="ja-JP" altLang="en-US" dirty="0" smtClean="0"/>
              <a:t>）</a:t>
            </a:r>
            <a:endParaRPr lang="en-US" altLang="ja-JP" dirty="0" smtClean="0"/>
          </a:p>
          <a:p>
            <a:pPr lvl="1"/>
            <a:r>
              <a:rPr lang="ja-JP" altLang="en-US" u="sng" dirty="0" smtClean="0">
                <a:solidFill>
                  <a:srgbClr val="FF0000"/>
                </a:solidFill>
              </a:rPr>
              <a:t>制約</a:t>
            </a:r>
            <a:r>
              <a:rPr lang="ja-JP" altLang="en-US" dirty="0" smtClean="0"/>
              <a:t>（</a:t>
            </a:r>
            <a:r>
              <a:rPr lang="en-US" altLang="ja-JP" dirty="0" smtClean="0"/>
              <a:t>constraints</a:t>
            </a:r>
            <a:r>
              <a:rPr lang="ja-JP" altLang="en-US" dirty="0" smtClean="0"/>
              <a:t>）の利用．不可能なラベル付け（図</a:t>
            </a:r>
            <a:r>
              <a:rPr lang="en-US" altLang="ja-JP" dirty="0" smtClean="0"/>
              <a:t>1-8</a:t>
            </a:r>
            <a:r>
              <a:rPr lang="ja-JP" altLang="en-US" dirty="0" smtClean="0"/>
              <a:t>）を排除することで，線画認識を行うことができた．</a:t>
            </a:r>
            <a:endParaRPr lang="en-US" altLang="ja-JP"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lang="ja-JP" altLang="en-US" dirty="0" smtClean="0"/>
              <a:t>ギブソンの考え方にしたがって，知覚を成立させることはできるのか？</a:t>
            </a:r>
            <a:endParaRPr lang="en-US" altLang="ja-JP" dirty="0" smtClean="0"/>
          </a:p>
          <a:p>
            <a:r>
              <a:rPr lang="ja-JP" altLang="en-US" dirty="0" smtClean="0"/>
              <a:t>現実の世界は積み木の世界よりもはるかに複雑．属性の決定に必要な光学的不変項を特定することは，かなり難しいように思われる．</a:t>
            </a:r>
          </a:p>
          <a:p>
            <a:endParaRPr kumimoji="1" lang="ja-JP"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1333</TotalTime>
  <Words>1095</Words>
  <Application>Microsoft Office PowerPoint</Application>
  <PresentationFormat>画面に合わせる (4:3)</PresentationFormat>
  <Paragraphs>77</Paragraphs>
  <Slides>19</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19</vt:i4>
      </vt:variant>
    </vt:vector>
  </HeadingPairs>
  <TitlesOfParts>
    <vt:vector size="21" baseType="lpstr">
      <vt:lpstr>Office テーマ</vt:lpstr>
      <vt:lpstr>数式</vt:lpstr>
      <vt:lpstr>第１章 知覚の成立過程</vt:lpstr>
      <vt:lpstr>この章で学習すること</vt:lpstr>
      <vt:lpstr>１．ヘルムホルツ的見解による 知覚のとらえ方</vt:lpstr>
      <vt:lpstr>無意識的推論</vt:lpstr>
      <vt:lpstr>トップダウン処理</vt:lpstr>
      <vt:lpstr>２．ギブソン的見解による 知覚のとらえ方</vt:lpstr>
      <vt:lpstr>PowerPoint プレゼンテーション</vt:lpstr>
      <vt:lpstr>３．ウォルツの積木画像の 解析プログラム</vt:lpstr>
      <vt:lpstr>PowerPoint プレゼンテーション</vt:lpstr>
      <vt:lpstr>４．マーの計算論的アプローチ</vt:lpstr>
      <vt:lpstr>PowerPoint プレゼンテーション</vt:lpstr>
      <vt:lpstr>PowerPoint プレゼンテーション</vt:lpstr>
      <vt:lpstr>PowerPoint プレゼンテーション</vt:lpstr>
      <vt:lpstr>PowerPoint プレゼンテーション</vt:lpstr>
      <vt:lpstr>５．並列分散処理モデルによる アプローチ</vt:lpstr>
      <vt:lpstr>PowerPoint プレゼンテーション</vt:lpstr>
      <vt:lpstr>PowerPoint プレゼンテーション</vt:lpstr>
      <vt:lpstr>６．脳科学からのアプローチ</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Atsushi</dc:creator>
  <cp:lastModifiedBy>Atsushi</cp:lastModifiedBy>
  <cp:revision>16</cp:revision>
  <dcterms:created xsi:type="dcterms:W3CDTF">2009-08-18T05:39:53Z</dcterms:created>
  <dcterms:modified xsi:type="dcterms:W3CDTF">2013-08-26T01:46:10Z</dcterms:modified>
</cp:coreProperties>
</file>