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 id="263" r:id="rId9"/>
    <p:sldId id="264" r:id="rId10"/>
    <p:sldId id="265"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12304;&#35506;&#38988;&#12305;&#30456;&#38306;&#12539;&#22238;&#24112;&#20998;&#2651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ltLang="en-US"/>
              <a:t>ゲーム時間とストレス値の相関</a:t>
            </a:r>
          </a:p>
        </c:rich>
      </c:tx>
      <c:layout/>
    </c:title>
    <c:plotArea>
      <c:layout/>
      <c:scatterChart>
        <c:scatterStyle val="lineMarker"/>
        <c:ser>
          <c:idx val="0"/>
          <c:order val="0"/>
          <c:tx>
            <c:v>ストレス値の合計</c:v>
          </c:tx>
          <c:spPr>
            <a:ln w="28575">
              <a:noFill/>
            </a:ln>
          </c:spPr>
          <c:xVal>
            <c:numRef>
              <c:f>Sheet2!$C$3:$BN$3</c:f>
              <c:numCache>
                <c:formatCode>0.0_ </c:formatCode>
                <c:ptCount val="64"/>
                <c:pt idx="0">
                  <c:v>0</c:v>
                </c:pt>
                <c:pt idx="1">
                  <c:v>0</c:v>
                </c:pt>
                <c:pt idx="2">
                  <c:v>3.5</c:v>
                </c:pt>
                <c:pt idx="3">
                  <c:v>1</c:v>
                </c:pt>
                <c:pt idx="4">
                  <c:v>2.5</c:v>
                </c:pt>
                <c:pt idx="5">
                  <c:v>0</c:v>
                </c:pt>
                <c:pt idx="6">
                  <c:v>0</c:v>
                </c:pt>
                <c:pt idx="7">
                  <c:v>2</c:v>
                </c:pt>
                <c:pt idx="8">
                  <c:v>0</c:v>
                </c:pt>
                <c:pt idx="9">
                  <c:v>0.5</c:v>
                </c:pt>
                <c:pt idx="10">
                  <c:v>1</c:v>
                </c:pt>
                <c:pt idx="11">
                  <c:v>1</c:v>
                </c:pt>
                <c:pt idx="12">
                  <c:v>3</c:v>
                </c:pt>
                <c:pt idx="13">
                  <c:v>0</c:v>
                </c:pt>
                <c:pt idx="14">
                  <c:v>2.5</c:v>
                </c:pt>
                <c:pt idx="15">
                  <c:v>0</c:v>
                </c:pt>
                <c:pt idx="16">
                  <c:v>1.5</c:v>
                </c:pt>
                <c:pt idx="17">
                  <c:v>4.5</c:v>
                </c:pt>
                <c:pt idx="18">
                  <c:v>1.2</c:v>
                </c:pt>
                <c:pt idx="19">
                  <c:v>0.5</c:v>
                </c:pt>
                <c:pt idx="20">
                  <c:v>0</c:v>
                </c:pt>
                <c:pt idx="21">
                  <c:v>5</c:v>
                </c:pt>
                <c:pt idx="22">
                  <c:v>0</c:v>
                </c:pt>
                <c:pt idx="23">
                  <c:v>0.5</c:v>
                </c:pt>
                <c:pt idx="24">
                  <c:v>0</c:v>
                </c:pt>
                <c:pt idx="25">
                  <c:v>3</c:v>
                </c:pt>
                <c:pt idx="26">
                  <c:v>3</c:v>
                </c:pt>
                <c:pt idx="27">
                  <c:v>0</c:v>
                </c:pt>
                <c:pt idx="28">
                  <c:v>0</c:v>
                </c:pt>
                <c:pt idx="29">
                  <c:v>2</c:v>
                </c:pt>
                <c:pt idx="30">
                  <c:v>0.5</c:v>
                </c:pt>
                <c:pt idx="31">
                  <c:v>0</c:v>
                </c:pt>
                <c:pt idx="32">
                  <c:v>0</c:v>
                </c:pt>
                <c:pt idx="33">
                  <c:v>1</c:v>
                </c:pt>
                <c:pt idx="34">
                  <c:v>0</c:v>
                </c:pt>
                <c:pt idx="35">
                  <c:v>0</c:v>
                </c:pt>
                <c:pt idx="36">
                  <c:v>0</c:v>
                </c:pt>
                <c:pt idx="37">
                  <c:v>2</c:v>
                </c:pt>
                <c:pt idx="38">
                  <c:v>0</c:v>
                </c:pt>
                <c:pt idx="39">
                  <c:v>5</c:v>
                </c:pt>
                <c:pt idx="40">
                  <c:v>3</c:v>
                </c:pt>
                <c:pt idx="41">
                  <c:v>2.5</c:v>
                </c:pt>
                <c:pt idx="42">
                  <c:v>1</c:v>
                </c:pt>
                <c:pt idx="43">
                  <c:v>0</c:v>
                </c:pt>
                <c:pt idx="44">
                  <c:v>0</c:v>
                </c:pt>
                <c:pt idx="45">
                  <c:v>2</c:v>
                </c:pt>
                <c:pt idx="46">
                  <c:v>0</c:v>
                </c:pt>
                <c:pt idx="47">
                  <c:v>1</c:v>
                </c:pt>
                <c:pt idx="48">
                  <c:v>2</c:v>
                </c:pt>
                <c:pt idx="49">
                  <c:v>2</c:v>
                </c:pt>
                <c:pt idx="50">
                  <c:v>0</c:v>
                </c:pt>
                <c:pt idx="51">
                  <c:v>0</c:v>
                </c:pt>
                <c:pt idx="52">
                  <c:v>3</c:v>
                </c:pt>
                <c:pt idx="53">
                  <c:v>0</c:v>
                </c:pt>
                <c:pt idx="54">
                  <c:v>2</c:v>
                </c:pt>
                <c:pt idx="55">
                  <c:v>1.5</c:v>
                </c:pt>
                <c:pt idx="56">
                  <c:v>1</c:v>
                </c:pt>
                <c:pt idx="57">
                  <c:v>4.5</c:v>
                </c:pt>
                <c:pt idx="58">
                  <c:v>1</c:v>
                </c:pt>
                <c:pt idx="59">
                  <c:v>0</c:v>
                </c:pt>
                <c:pt idx="60">
                  <c:v>1.5</c:v>
                </c:pt>
                <c:pt idx="61">
                  <c:v>1</c:v>
                </c:pt>
                <c:pt idx="62">
                  <c:v>2</c:v>
                </c:pt>
                <c:pt idx="63">
                  <c:v>2</c:v>
                </c:pt>
              </c:numCache>
            </c:numRef>
          </c:xVal>
          <c:yVal>
            <c:numRef>
              <c:f>Sheet2!$C$2:$BN$2</c:f>
              <c:numCache>
                <c:formatCode>0.0_ </c:formatCode>
                <c:ptCount val="64"/>
                <c:pt idx="0">
                  <c:v>2</c:v>
                </c:pt>
                <c:pt idx="1">
                  <c:v>4</c:v>
                </c:pt>
                <c:pt idx="2">
                  <c:v>3</c:v>
                </c:pt>
                <c:pt idx="3">
                  <c:v>7</c:v>
                </c:pt>
                <c:pt idx="4">
                  <c:v>4</c:v>
                </c:pt>
                <c:pt idx="5">
                  <c:v>5</c:v>
                </c:pt>
                <c:pt idx="6">
                  <c:v>5</c:v>
                </c:pt>
                <c:pt idx="7">
                  <c:v>5</c:v>
                </c:pt>
                <c:pt idx="8">
                  <c:v>7</c:v>
                </c:pt>
                <c:pt idx="9">
                  <c:v>7</c:v>
                </c:pt>
                <c:pt idx="10">
                  <c:v>7</c:v>
                </c:pt>
                <c:pt idx="11">
                  <c:v>2</c:v>
                </c:pt>
                <c:pt idx="12">
                  <c:v>4</c:v>
                </c:pt>
                <c:pt idx="13">
                  <c:v>2</c:v>
                </c:pt>
                <c:pt idx="14">
                  <c:v>3</c:v>
                </c:pt>
                <c:pt idx="15">
                  <c:v>7</c:v>
                </c:pt>
                <c:pt idx="16">
                  <c:v>4</c:v>
                </c:pt>
                <c:pt idx="17">
                  <c:v>1</c:v>
                </c:pt>
                <c:pt idx="18">
                  <c:v>2</c:v>
                </c:pt>
                <c:pt idx="19">
                  <c:v>8</c:v>
                </c:pt>
                <c:pt idx="20">
                  <c:v>7</c:v>
                </c:pt>
                <c:pt idx="21">
                  <c:v>4</c:v>
                </c:pt>
                <c:pt idx="22">
                  <c:v>4</c:v>
                </c:pt>
                <c:pt idx="23">
                  <c:v>4</c:v>
                </c:pt>
                <c:pt idx="24">
                  <c:v>4</c:v>
                </c:pt>
                <c:pt idx="25">
                  <c:v>7</c:v>
                </c:pt>
                <c:pt idx="26">
                  <c:v>7</c:v>
                </c:pt>
                <c:pt idx="27">
                  <c:v>6</c:v>
                </c:pt>
                <c:pt idx="28">
                  <c:v>1</c:v>
                </c:pt>
                <c:pt idx="29">
                  <c:v>7</c:v>
                </c:pt>
                <c:pt idx="30">
                  <c:v>7</c:v>
                </c:pt>
                <c:pt idx="31">
                  <c:v>5</c:v>
                </c:pt>
                <c:pt idx="32">
                  <c:v>5</c:v>
                </c:pt>
                <c:pt idx="33">
                  <c:v>4</c:v>
                </c:pt>
                <c:pt idx="34">
                  <c:v>5</c:v>
                </c:pt>
                <c:pt idx="35">
                  <c:v>6</c:v>
                </c:pt>
                <c:pt idx="36">
                  <c:v>7</c:v>
                </c:pt>
                <c:pt idx="37">
                  <c:v>5</c:v>
                </c:pt>
                <c:pt idx="38">
                  <c:v>5</c:v>
                </c:pt>
                <c:pt idx="39">
                  <c:v>6</c:v>
                </c:pt>
                <c:pt idx="40">
                  <c:v>4</c:v>
                </c:pt>
                <c:pt idx="41">
                  <c:v>5</c:v>
                </c:pt>
                <c:pt idx="42">
                  <c:v>4</c:v>
                </c:pt>
                <c:pt idx="43">
                  <c:v>6</c:v>
                </c:pt>
                <c:pt idx="44">
                  <c:v>5</c:v>
                </c:pt>
                <c:pt idx="45">
                  <c:v>6</c:v>
                </c:pt>
                <c:pt idx="46">
                  <c:v>4</c:v>
                </c:pt>
                <c:pt idx="47">
                  <c:v>5</c:v>
                </c:pt>
                <c:pt idx="48">
                  <c:v>4</c:v>
                </c:pt>
                <c:pt idx="49">
                  <c:v>5</c:v>
                </c:pt>
                <c:pt idx="50">
                  <c:v>7</c:v>
                </c:pt>
                <c:pt idx="51">
                  <c:v>8</c:v>
                </c:pt>
                <c:pt idx="52">
                  <c:v>7</c:v>
                </c:pt>
                <c:pt idx="53">
                  <c:v>10</c:v>
                </c:pt>
                <c:pt idx="54">
                  <c:v>7</c:v>
                </c:pt>
                <c:pt idx="55">
                  <c:v>5</c:v>
                </c:pt>
                <c:pt idx="56">
                  <c:v>9</c:v>
                </c:pt>
                <c:pt idx="57">
                  <c:v>6</c:v>
                </c:pt>
                <c:pt idx="58">
                  <c:v>10</c:v>
                </c:pt>
                <c:pt idx="59">
                  <c:v>2</c:v>
                </c:pt>
                <c:pt idx="60">
                  <c:v>2</c:v>
                </c:pt>
                <c:pt idx="61">
                  <c:v>9</c:v>
                </c:pt>
                <c:pt idx="62">
                  <c:v>4</c:v>
                </c:pt>
                <c:pt idx="63">
                  <c:v>10</c:v>
                </c:pt>
              </c:numCache>
            </c:numRef>
          </c:yVal>
        </c:ser>
        <c:axId val="104509824"/>
        <c:axId val="104511744"/>
      </c:scatterChart>
      <c:valAx>
        <c:axId val="104509824"/>
        <c:scaling>
          <c:orientation val="minMax"/>
          <c:min val="0"/>
        </c:scaling>
        <c:axPos val="b"/>
        <c:title>
          <c:tx>
            <c:rich>
              <a:bodyPr/>
              <a:lstStyle/>
              <a:p>
                <a:pPr>
                  <a:defRPr/>
                </a:pPr>
                <a:r>
                  <a:rPr lang="ja-JP" altLang="en-US" sz="1400"/>
                  <a:t>平均ゲーム時間　　（時間）</a:t>
                </a:r>
              </a:p>
            </c:rich>
          </c:tx>
          <c:layout/>
        </c:title>
        <c:numFmt formatCode="0.0_ " sourceLinked="1"/>
        <c:majorTickMark val="none"/>
        <c:tickLblPos val="nextTo"/>
        <c:txPr>
          <a:bodyPr rot="0" vert="horz"/>
          <a:lstStyle/>
          <a:p>
            <a:pPr>
              <a:defRPr sz="1000" b="0" i="0" u="none" strike="noStrike" baseline="0">
                <a:solidFill>
                  <a:srgbClr val="000000"/>
                </a:solidFill>
                <a:latin typeface="ＭＳ Ｐゴシック"/>
                <a:ea typeface="ＭＳ Ｐゴシック"/>
                <a:cs typeface="ＭＳ Ｐゴシック"/>
              </a:defRPr>
            </a:pPr>
            <a:endParaRPr lang="ja-JP"/>
          </a:p>
        </c:txPr>
        <c:crossAx val="104511744"/>
        <c:crosses val="autoZero"/>
        <c:crossBetween val="midCat"/>
        <c:majorUnit val="0.5"/>
      </c:valAx>
      <c:valAx>
        <c:axId val="104511744"/>
        <c:scaling>
          <c:orientation val="minMax"/>
        </c:scaling>
        <c:axPos val="l"/>
        <c:majorGridlines/>
        <c:title>
          <c:tx>
            <c:rich>
              <a:bodyPr/>
              <a:lstStyle/>
              <a:p>
                <a:pPr>
                  <a:defRPr/>
                </a:pPr>
                <a:r>
                  <a:rPr lang="ja-JP" altLang="en-US" sz="1400"/>
                  <a:t>ストレス値</a:t>
                </a:r>
              </a:p>
            </c:rich>
          </c:tx>
          <c:layout/>
        </c:title>
        <c:numFmt formatCode="0.0_ " sourceLinked="1"/>
        <c:majorTickMark val="none"/>
        <c:tickLblPos val="nextTo"/>
        <c:crossAx val="104509824"/>
        <c:crosses val="autoZero"/>
        <c:crossBetween val="midCat"/>
      </c:valAx>
      <c:spPr>
        <a:solidFill>
          <a:schemeClr val="bg1"/>
        </a:solidFill>
      </c:spPr>
    </c:plotArea>
    <c:legend>
      <c:legendPos val="r"/>
      <c:legendEntry>
        <c:idx val="0"/>
        <c:txPr>
          <a:bodyPr/>
          <a:lstStyle/>
          <a:p>
            <a:pPr>
              <a:defRPr sz="1100"/>
            </a:pPr>
            <a:endParaRPr lang="ja-JP"/>
          </a:p>
        </c:txPr>
      </c:legendEntry>
      <c:layout/>
    </c:legend>
    <c:plotVisOnly val="1"/>
    <c:dispBlanksAs val="gap"/>
  </c:chart>
  <c:spPr>
    <a:solidFill>
      <a:schemeClr val="bg1"/>
    </a:solidFill>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0.57234</cdr:x>
      <cdr:y>0.25</cdr:y>
    </cdr:from>
    <cdr:to>
      <cdr:x>0.84543</cdr:x>
      <cdr:y>0.32938</cdr:y>
    </cdr:to>
    <cdr:sp macro="" textlink="">
      <cdr:nvSpPr>
        <cdr:cNvPr id="2" name="正方形/長方形 1"/>
        <cdr:cNvSpPr/>
      </cdr:nvSpPr>
      <cdr:spPr>
        <a:xfrm xmlns:a="http://schemas.openxmlformats.org/drawingml/2006/main">
          <a:off x="4055936" y="923925"/>
          <a:ext cx="1935290" cy="293369"/>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wrap="square" lIns="91440" tIns="45720" rIns="91440" bIns="45720">
          <a:noAutofit/>
        </a:bodyPr>
        <a:lstStyle xmlns:a="http://schemas.openxmlformats.org/drawingml/2006/main"/>
        <a:p xmlns:a="http://schemas.openxmlformats.org/drawingml/2006/main">
          <a:pPr algn="ctr"/>
          <a:r>
            <a:rPr lang="ja-JP" altLang="en-US" sz="1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ea"/>
              <a:ea typeface="+mj-ea"/>
            </a:rPr>
            <a:t>相関係数＝</a:t>
          </a:r>
          <a:r>
            <a:rPr lang="en-US" altLang="ja-JP" sz="1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ea"/>
              <a:ea typeface="+mj-ea"/>
            </a:rPr>
            <a:t>-</a:t>
          </a:r>
          <a:r>
            <a:rPr lang="en-US" altLang="ja-JP" sz="1600" b="0"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ea"/>
              <a:ea typeface="+mj-ea"/>
            </a:rPr>
            <a:t>0.0974</a:t>
          </a:r>
          <a:endParaRPr lang="ja-JP" altLang="en-US" sz="1600" b="0"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j-ea"/>
            <a:ea typeface="+mj-ea"/>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タイトル 28"/>
          <p:cNvSpPr>
            <a:spLocks noGrp="1"/>
          </p:cNvSpPr>
          <p:nvPr>
            <p:ph type="ctrTitle"/>
          </p:nvPr>
        </p:nvSpPr>
        <p:spPr>
          <a:xfrm>
            <a:off x="381000" y="4853411"/>
            <a:ext cx="8458200" cy="1222375"/>
          </a:xfrm>
        </p:spPr>
        <p:txBody>
          <a:bodyPr anchor="t"/>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16" name="日付プレースホルダ 15"/>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2" name="フッター プレースホルダ 1"/>
          <p:cNvSpPr>
            <a:spLocks noGrp="1"/>
          </p:cNvSpPr>
          <p:nvPr>
            <p:ph type="ftr" sz="quarter" idx="11"/>
          </p:nvPr>
        </p:nvSpPr>
        <p:spPr/>
        <p:txBody>
          <a:bodyPr/>
          <a:lstStyle/>
          <a:p>
            <a:endParaRPr kumimoji="1" lang="ja-JP" altLang="en-US"/>
          </a:p>
        </p:txBody>
      </p:sp>
      <p:sp>
        <p:nvSpPr>
          <p:cNvPr id="15" name="スライド番号プレースホルダ 14"/>
          <p:cNvSpPr>
            <a:spLocks noGrp="1"/>
          </p:cNvSpPr>
          <p:nvPr>
            <p:ph type="sldNum" sz="quarter" idx="12"/>
          </p:nvPr>
        </p:nvSpPr>
        <p:spPr>
          <a:xfrm>
            <a:off x="8229600" y="6473952"/>
            <a:ext cx="758952" cy="246888"/>
          </a:xfrm>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549276"/>
            <a:ext cx="18288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549276"/>
            <a:ext cx="62484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2" name="タイトル 21"/>
          <p:cNvSpPr>
            <a:spLocks noGrp="1"/>
          </p:cNvSpPr>
          <p:nvPr>
            <p:ph type="title"/>
          </p:nvPr>
        </p:nvSpPr>
        <p:spPr/>
        <p:txBody>
          <a:bodyPr/>
          <a:lstStyle/>
          <a:p>
            <a:r>
              <a:rPr kumimoji="0" lang="ja-JP" altLang="en-US" smtClean="0"/>
              <a:t>マスタ タイトルの書式設定</a:t>
            </a:r>
            <a:endParaRPr kumimoji="0" lang="en-US"/>
          </a:p>
        </p:txBody>
      </p:sp>
      <p:sp>
        <p:nvSpPr>
          <p:cNvPr id="27" name="コンテンツ プレースホルダ 26"/>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日付プレースホルダ 24"/>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19" name="フッター プレースホルダ 18"/>
          <p:cNvSpPr>
            <a:spLocks noGrp="1"/>
          </p:cNvSpPr>
          <p:nvPr>
            <p:ph type="ftr" sz="quarter" idx="11"/>
          </p:nvPr>
        </p:nvSpPr>
        <p:spPr>
          <a:xfrm>
            <a:off x="3581400" y="76200"/>
            <a:ext cx="2895600" cy="288925"/>
          </a:xfrm>
        </p:spPr>
        <p:txBody>
          <a:bodyPr/>
          <a:lstStyle/>
          <a:p>
            <a:endParaRPr kumimoji="1" lang="ja-JP" altLang="en-US"/>
          </a:p>
        </p:txBody>
      </p:sp>
      <p:sp>
        <p:nvSpPr>
          <p:cNvPr id="16" name="スライド番号プレースホルダ 15"/>
          <p:cNvSpPr>
            <a:spLocks noGrp="1"/>
          </p:cNvSpPr>
          <p:nvPr>
            <p:ph type="sldNum" sz="quarter" idx="12"/>
          </p:nvPr>
        </p:nvSpPr>
        <p:spPr>
          <a:xfrm>
            <a:off x="8229600" y="6473952"/>
            <a:ext cx="758952" cy="246888"/>
          </a:xfrm>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2"/>
      </p:bgRef>
    </p:bg>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テキスト プレースホルダ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19" name="日付プレースホルダ 18"/>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11" name="フッター プレースホルダ 10"/>
          <p:cNvSpPr>
            <a:spLocks noGrp="1"/>
          </p:cNvSpPr>
          <p:nvPr>
            <p:ph type="ftr" sz="quarter" idx="11"/>
          </p:nvPr>
        </p:nvSpPr>
        <p:spPr/>
        <p:txBody>
          <a:bodyPr/>
          <a:lstStyle/>
          <a:p>
            <a:endParaRPr kumimoji="1" lang="ja-JP" altLang="en-US"/>
          </a:p>
        </p:txBody>
      </p:sp>
      <p:sp>
        <p:nvSpPr>
          <p:cNvPr id="16" name="スライド番号プレースホルダ 15"/>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
        <p:nvSpPr>
          <p:cNvPr id="8" name="タイトル 7"/>
          <p:cNvSpPr>
            <a:spLocks noGrp="1"/>
          </p:cNvSpPr>
          <p:nvPr>
            <p:ph type="title"/>
          </p:nvPr>
        </p:nvSpPr>
        <p:spPr>
          <a:xfrm>
            <a:off x="180475" y="2947085"/>
            <a:ext cx="8686800" cy="1184825"/>
          </a:xfrm>
        </p:spPr>
        <p:txBody>
          <a:bodyPr rtlCol="0" anchor="t"/>
          <a:lstStyle>
            <a:lvl1pPr algn="r">
              <a:defRPr/>
            </a:lvl1pPr>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0" name="タイトル 19"/>
          <p:cNvSpPr>
            <a:spLocks noGrp="1"/>
          </p:cNvSpPr>
          <p:nvPr>
            <p:ph type="title"/>
          </p:nvPr>
        </p:nvSpPr>
        <p:spPr>
          <a:xfrm>
            <a:off x="301752" y="457200"/>
            <a:ext cx="8686800" cy="841248"/>
          </a:xfrm>
        </p:spPr>
        <p:txBody>
          <a:bodyPr/>
          <a:lstStyle/>
          <a:p>
            <a:r>
              <a:rPr kumimoji="0" lang="ja-JP" altLang="en-US" smtClean="0"/>
              <a:t>マスタ タイトルの書式設定</a:t>
            </a:r>
            <a:endParaRPr kumimoji="0" lang="en-US"/>
          </a:p>
        </p:txBody>
      </p:sp>
      <p:sp>
        <p:nvSpPr>
          <p:cNvPr id="14" name="コンテンツ プレースホルダ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10" name="フッター プレースホルダ 9"/>
          <p:cNvSpPr>
            <a:spLocks noGrp="1"/>
          </p:cNvSpPr>
          <p:nvPr>
            <p:ph type="ftr" sz="quarter" idx="11"/>
          </p:nvPr>
        </p:nvSpPr>
        <p:spPr/>
        <p:txBody>
          <a:bodyPr/>
          <a:lstStyle/>
          <a:p>
            <a:endParaRPr kumimoji="1" lang="ja-JP" altLang="en-US"/>
          </a:p>
        </p:txBody>
      </p:sp>
      <p:sp>
        <p:nvSpPr>
          <p:cNvPr id="31" name="スライド番号プレースホルダ 30"/>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9" name="タイトル 28"/>
          <p:cNvSpPr>
            <a:spLocks noGrp="1"/>
          </p:cNvSpPr>
          <p:nvPr>
            <p:ph type="title"/>
          </p:nvPr>
        </p:nvSpPr>
        <p:spPr>
          <a:xfrm>
            <a:off x="304800" y="5410200"/>
            <a:ext cx="8610600" cy="882650"/>
          </a:xfrm>
        </p:spPr>
        <p:txBody>
          <a:bodyPr anchor="ctr"/>
          <a:lstStyle>
            <a:lvl1pPr>
              <a:defRPr/>
            </a:lvl1p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25" name="テキスト プレースホルダ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8" name="コンテンツ プレースホルダ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229600" y="6477000"/>
            <a:ext cx="762000" cy="246888"/>
          </a:xfrm>
        </p:spPr>
        <p:txBody>
          <a:bodyPr/>
          <a:lstStyle/>
          <a:p>
            <a:fld id="{7F055E13-F81E-447D-93F1-99A9CC5FCE2D}" type="slidenum">
              <a:rPr kumimoji="1" lang="ja-JP" altLang="en-US" smtClean="0"/>
              <a:pPr/>
              <a:t>&lt;#&gt;</a:t>
            </a:fld>
            <a:endParaRPr kumimoji="1" lang="ja-JP" altLang="en-US"/>
          </a:p>
        </p:txBody>
      </p:sp>
      <p:sp>
        <p:nvSpPr>
          <p:cNvPr id="11" name="直線コネクタ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0" name="タイトル 29"/>
          <p:cNvSpPr>
            <a:spLocks noGrp="1"/>
          </p:cNvSpPr>
          <p:nvPr>
            <p:ph type="title"/>
          </p:nvPr>
        </p:nvSpPr>
        <p:spPr>
          <a:xfrm>
            <a:off x="301752" y="457200"/>
            <a:ext cx="8686800" cy="841248"/>
          </a:xfrm>
        </p:spPr>
        <p:txBody>
          <a:body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21" name="フッター プレースホルダ 20"/>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24" name="フッター プレースホルダ 23"/>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直線コネクタ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タイトル 11"/>
          <p:cNvSpPr>
            <a:spLocks noGrp="1"/>
          </p:cNvSpPr>
          <p:nvPr>
            <p:ph type="title"/>
          </p:nvPr>
        </p:nvSpPr>
        <p:spPr>
          <a:xfrm>
            <a:off x="457200" y="5486400"/>
            <a:ext cx="8458200" cy="520700"/>
          </a:xfrm>
        </p:spPr>
        <p:txBody>
          <a:bodyPr anchor="ctr"/>
          <a:lstStyle>
            <a:lvl1pPr algn="l">
              <a:buNone/>
              <a:defRPr sz="2000" b="1"/>
            </a:lvl1pPr>
          </a:lstStyle>
          <a:p>
            <a:r>
              <a:rPr kumimoji="0" lang="ja-JP" altLang="en-US" smtClean="0"/>
              <a:t>マスタ タイトルの書式設定</a:t>
            </a:r>
            <a:endParaRPr kumimoji="0" lang="en-US"/>
          </a:p>
        </p:txBody>
      </p:sp>
      <p:sp>
        <p:nvSpPr>
          <p:cNvPr id="26" name="テキスト プレースホルダ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14" name="コンテンツ プレースホルダ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5" name="日付プレースホルダ 24"/>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29" name="フッター プレースホルダ 28"/>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3" name="図プレースホルダ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7" name="日付プレースホルダ 6"/>
          <p:cNvSpPr>
            <a:spLocks noGrp="1"/>
          </p:cNvSpPr>
          <p:nvPr>
            <p:ph type="dt" sz="half" idx="10"/>
          </p:nvPr>
        </p:nvSpPr>
        <p:spPr/>
        <p:txBody>
          <a:bodyPr/>
          <a:lstStyle/>
          <a:p>
            <a:fld id="{9269AF07-B305-44A7-8EDE-940C8E3F60E7}" type="datetimeFigureOut">
              <a:rPr kumimoji="1" lang="ja-JP" altLang="en-US" smtClean="0"/>
              <a:pPr/>
              <a:t>2010/3/3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31" name="スライド番号プレースホルダ 30"/>
          <p:cNvSpPr>
            <a:spLocks noGrp="1"/>
          </p:cNvSpPr>
          <p:nvPr>
            <p:ph type="sldNum" sz="quarter" idx="12"/>
          </p:nvPr>
        </p:nvSpPr>
        <p:spPr/>
        <p:txBody>
          <a:bodyPr/>
          <a:lstStyle/>
          <a:p>
            <a:fld id="{7F055E13-F81E-447D-93F1-99A9CC5FCE2D}" type="slidenum">
              <a:rPr kumimoji="1" lang="ja-JP" altLang="en-US" smtClean="0"/>
              <a:pPr/>
              <a:t>&lt;#&gt;</a:t>
            </a:fld>
            <a:endParaRPr kumimoji="1" lang="ja-JP" altLang="en-US"/>
          </a:p>
        </p:txBody>
      </p:sp>
      <p:sp>
        <p:nvSpPr>
          <p:cNvPr id="17" name="タイトル 16"/>
          <p:cNvSpPr>
            <a:spLocks noGrp="1"/>
          </p:cNvSpPr>
          <p:nvPr>
            <p:ph type="title"/>
          </p:nvPr>
        </p:nvSpPr>
        <p:spPr>
          <a:xfrm>
            <a:off x="381000" y="4993760"/>
            <a:ext cx="5867400" cy="522288"/>
          </a:xfrm>
        </p:spPr>
        <p:txBody>
          <a:bodyPr anchor="ctr"/>
          <a:lstStyle>
            <a:lvl1pPr algn="l">
              <a:buNone/>
              <a:defRPr sz="2000" b="1"/>
            </a:lvl1pPr>
          </a:lstStyle>
          <a:p>
            <a:r>
              <a:rPr kumimoji="0" lang="ja-JP" altLang="en-US" smtClean="0"/>
              <a:t>マスタ タイトルの書式設定</a:t>
            </a:r>
            <a:endParaRPr kumimoji="0" lang="en-US"/>
          </a:p>
        </p:txBody>
      </p:sp>
      <p:sp>
        <p:nvSpPr>
          <p:cNvPr id="26" name="テキスト プレースホルダ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線コネクタ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テキスト プレースホルダ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1" name="日付プレースホルダ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269AF07-B305-44A7-8EDE-940C8E3F60E7}" type="datetimeFigureOut">
              <a:rPr kumimoji="1" lang="ja-JP" altLang="en-US" smtClean="0"/>
              <a:pPr/>
              <a:t>2010/3/3</a:t>
            </a:fld>
            <a:endParaRPr kumimoji="1" lang="ja-JP" altLang="en-US"/>
          </a:p>
        </p:txBody>
      </p:sp>
      <p:sp>
        <p:nvSpPr>
          <p:cNvPr id="28" name="フッター プレースホルダ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kumimoji="1" lang="ja-JP" altLang="en-US"/>
          </a:p>
        </p:txBody>
      </p:sp>
      <p:sp>
        <p:nvSpPr>
          <p:cNvPr id="5" name="スライド番号プレースホルダ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F055E13-F81E-447D-93F1-99A9CC5FCE2D}" type="slidenum">
              <a:rPr kumimoji="1" lang="ja-JP" altLang="en-US" smtClean="0"/>
              <a:pPr/>
              <a:t>&lt;#&gt;</a:t>
            </a:fld>
            <a:endParaRPr kumimoji="1" lang="ja-JP" altLang="en-US"/>
          </a:p>
        </p:txBody>
      </p:sp>
      <p:sp>
        <p:nvSpPr>
          <p:cNvPr id="10" name="タイトル プレースホルダ 9"/>
          <p:cNvSpPr>
            <a:spLocks noGrp="1"/>
          </p:cNvSpPr>
          <p:nvPr>
            <p:ph type="title"/>
          </p:nvPr>
        </p:nvSpPr>
        <p:spPr>
          <a:xfrm>
            <a:off x="304800" y="457200"/>
            <a:ext cx="8686800" cy="8382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9" name="直線コネクタ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線コネクタ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1"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1"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1"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1"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1"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1"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1"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1"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ja.wikipedia.org/wiki/%E3%82%B2%E3%83%BC%E3%83%A0%E8%84%B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85720" y="1142984"/>
            <a:ext cx="8458200" cy="1222375"/>
          </a:xfrm>
        </p:spPr>
        <p:txBody>
          <a:bodyPr/>
          <a:lstStyle/>
          <a:p>
            <a:r>
              <a:rPr lang="ja-JP" altLang="en-US" dirty="0"/>
              <a:t>ゲーム</a:t>
            </a:r>
            <a:r>
              <a:rPr lang="ja-JP" altLang="en-US" dirty="0" smtClean="0"/>
              <a:t>脳とストレスの関係</a:t>
            </a:r>
            <a:endParaRPr kumimoji="1" lang="ja-JP" altLang="en-US" dirty="0"/>
          </a:p>
        </p:txBody>
      </p:sp>
      <p:sp>
        <p:nvSpPr>
          <p:cNvPr id="3" name="サブタイトル 2"/>
          <p:cNvSpPr>
            <a:spLocks noGrp="1"/>
          </p:cNvSpPr>
          <p:nvPr>
            <p:ph type="subTitle" idx="1"/>
          </p:nvPr>
        </p:nvSpPr>
        <p:spPr>
          <a:xfrm>
            <a:off x="4786314" y="3714752"/>
            <a:ext cx="3071834" cy="1571636"/>
          </a:xfrm>
        </p:spPr>
        <p:txBody>
          <a:bodyPr>
            <a:normAutofit/>
          </a:bodyPr>
          <a:lstStyle/>
          <a:p>
            <a:r>
              <a:rPr lang="ja-JP" altLang="en-US" sz="2000" dirty="0" smtClean="0">
                <a:solidFill>
                  <a:schemeClr val="tx1"/>
                </a:solidFill>
              </a:rPr>
              <a:t>清水　研吾</a:t>
            </a:r>
            <a:endParaRPr lang="en-US" altLang="ja-JP" sz="2000" dirty="0" smtClean="0">
              <a:solidFill>
                <a:schemeClr val="tx1"/>
              </a:solidFill>
            </a:endParaRPr>
          </a:p>
          <a:p>
            <a:r>
              <a:rPr lang="ja-JP" altLang="en-US" sz="2000" dirty="0" smtClean="0">
                <a:solidFill>
                  <a:schemeClr val="tx1"/>
                </a:solidFill>
              </a:rPr>
              <a:t> 石井　寮</a:t>
            </a:r>
            <a:endParaRPr lang="en-US" altLang="ja-JP" sz="2000" dirty="0" smtClean="0">
              <a:solidFill>
                <a:schemeClr val="tx1"/>
              </a:solidFill>
            </a:endParaRPr>
          </a:p>
          <a:p>
            <a:r>
              <a:rPr lang="ja-JP" altLang="en-US" sz="2000" dirty="0" smtClean="0">
                <a:solidFill>
                  <a:schemeClr val="tx1"/>
                </a:solidFill>
              </a:rPr>
              <a:t>高田　晃輔</a:t>
            </a:r>
            <a:endParaRPr lang="en-US" altLang="ja-JP" sz="2000" dirty="0" smtClean="0">
              <a:solidFill>
                <a:schemeClr val="tx1"/>
              </a:solidFill>
            </a:endParaRPr>
          </a:p>
          <a:p>
            <a:r>
              <a:rPr lang="ja-JP" altLang="en-US" sz="2000" dirty="0" smtClean="0">
                <a:solidFill>
                  <a:schemeClr val="tx1"/>
                </a:solidFill>
              </a:rPr>
              <a:t>アイザル　アイザド</a:t>
            </a:r>
            <a:endParaRPr lang="en-US" altLang="ja-JP" sz="2000" dirty="0" smtClean="0">
              <a:solidFill>
                <a:schemeClr val="tx1"/>
              </a:solidFill>
            </a:endParaRPr>
          </a:p>
        </p:txBody>
      </p:sp>
      <p:sp>
        <p:nvSpPr>
          <p:cNvPr id="4" name="テキスト ボックス 3"/>
          <p:cNvSpPr txBox="1"/>
          <p:nvPr/>
        </p:nvSpPr>
        <p:spPr>
          <a:xfrm>
            <a:off x="1571604" y="3857628"/>
            <a:ext cx="1143008" cy="400110"/>
          </a:xfrm>
          <a:prstGeom prst="rect">
            <a:avLst/>
          </a:prstGeom>
          <a:noFill/>
        </p:spPr>
        <p:txBody>
          <a:bodyPr wrap="square" rtlCol="0">
            <a:spAutoFit/>
          </a:bodyPr>
          <a:lstStyle/>
          <a:p>
            <a:r>
              <a:rPr kumimoji="1" lang="en-US" altLang="ja-JP" sz="2000" dirty="0" smtClean="0"/>
              <a:t>6</a:t>
            </a:r>
            <a:r>
              <a:rPr lang="ja-JP" altLang="en-US" sz="2000" dirty="0"/>
              <a:t>班</a:t>
            </a:r>
            <a:endParaRPr kumimoji="1" lang="ja-JP" altLang="en-US" sz="2000" dirty="0"/>
          </a:p>
        </p:txBody>
      </p:sp>
      <p:sp>
        <p:nvSpPr>
          <p:cNvPr id="5" name="テキスト ボックス 4"/>
          <p:cNvSpPr txBox="1"/>
          <p:nvPr/>
        </p:nvSpPr>
        <p:spPr>
          <a:xfrm>
            <a:off x="3214678" y="3786190"/>
            <a:ext cx="1500198" cy="1569660"/>
          </a:xfrm>
          <a:prstGeom prst="rect">
            <a:avLst/>
          </a:prstGeom>
          <a:noFill/>
        </p:spPr>
        <p:txBody>
          <a:bodyPr wrap="square" rtlCol="0">
            <a:spAutoFit/>
          </a:bodyPr>
          <a:lstStyle/>
          <a:p>
            <a:r>
              <a:rPr kumimoji="1" lang="en-US" altLang="ja-JP" sz="2400" dirty="0" smtClean="0"/>
              <a:t>1722301</a:t>
            </a:r>
          </a:p>
          <a:p>
            <a:r>
              <a:rPr lang="en-US" altLang="ja-JP" sz="2400" dirty="0" smtClean="0"/>
              <a:t>1922007</a:t>
            </a:r>
          </a:p>
          <a:p>
            <a:r>
              <a:rPr kumimoji="1" lang="en-US" altLang="ja-JP" sz="2400" dirty="0" smtClean="0"/>
              <a:t>1922043</a:t>
            </a:r>
          </a:p>
          <a:p>
            <a:r>
              <a:rPr lang="en-US" altLang="ja-JP" sz="2400" dirty="0" smtClean="0"/>
              <a:t>1922099</a:t>
            </a:r>
            <a:endParaRPr kumimoji="1" lang="ja-JP"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配布資料</a:t>
            </a:r>
            <a:endParaRPr lang="en-US" altLang="ja-JP" dirty="0" smtClean="0"/>
          </a:p>
          <a:p>
            <a:r>
              <a:rPr kumimoji="1" lang="ja-JP" altLang="en-US" dirty="0" smtClean="0"/>
              <a:t>ウィキペディア</a:t>
            </a:r>
            <a:endParaRPr kumimoji="1" lang="en-US" altLang="ja-JP" dirty="0" smtClean="0"/>
          </a:p>
          <a:p>
            <a:pPr>
              <a:buNone/>
            </a:pPr>
            <a:r>
              <a:rPr lang="ja-JP" altLang="en-US" sz="1800" dirty="0" smtClean="0"/>
              <a:t>　</a:t>
            </a:r>
            <a:r>
              <a:rPr lang="en-US" altLang="ja-JP" sz="1800" dirty="0" smtClean="0">
                <a:hlinkClick r:id="rId2"/>
              </a:rPr>
              <a:t>http://ja.wikipedia.org/wiki/%E3%82%B2%E3%83%BC%E3%83%A0%E8%84%B3</a:t>
            </a:r>
            <a:endParaRPr lang="en-US" altLang="ja-JP" sz="1800" dirty="0" smtClean="0"/>
          </a:p>
          <a:p>
            <a:pPr>
              <a:buNone/>
            </a:pPr>
            <a:endParaRPr kumimoji="1" lang="en-US" altLang="ja-JP"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テーマの動機</a:t>
            </a:r>
            <a:endParaRPr kumimoji="1" lang="ja-JP" altLang="en-US" dirty="0"/>
          </a:p>
        </p:txBody>
      </p:sp>
      <p:sp>
        <p:nvSpPr>
          <p:cNvPr id="5" name="テキスト ボックス 4"/>
          <p:cNvSpPr txBox="1"/>
          <p:nvPr/>
        </p:nvSpPr>
        <p:spPr>
          <a:xfrm>
            <a:off x="857224" y="1785926"/>
            <a:ext cx="7143800" cy="2246769"/>
          </a:xfrm>
          <a:prstGeom prst="rect">
            <a:avLst/>
          </a:prstGeom>
          <a:noFill/>
        </p:spPr>
        <p:txBody>
          <a:bodyPr wrap="square" rtlCol="0">
            <a:spAutoFit/>
          </a:bodyPr>
          <a:lstStyle/>
          <a:p>
            <a:r>
              <a:rPr lang="ja-JP" altLang="en-US" sz="2800" dirty="0"/>
              <a:t>認知科学的に</a:t>
            </a:r>
            <a:r>
              <a:rPr lang="ja-JP" altLang="en-US" sz="2800" dirty="0" smtClean="0"/>
              <a:t>はゲーム</a:t>
            </a:r>
            <a:r>
              <a:rPr lang="ja-JP" altLang="en-US" sz="2800" dirty="0"/>
              <a:t>脳は否定されて</a:t>
            </a:r>
            <a:r>
              <a:rPr lang="ja-JP" altLang="en-US" sz="2800" dirty="0" smtClean="0"/>
              <a:t>いるが、実際</a:t>
            </a:r>
            <a:r>
              <a:rPr lang="ja-JP" altLang="en-US" sz="2800" dirty="0"/>
              <a:t>のところどうなのか</a:t>
            </a:r>
            <a:r>
              <a:rPr lang="ja-JP" altLang="en-US" sz="2800" dirty="0" smtClean="0"/>
              <a:t>。</a:t>
            </a:r>
            <a:endParaRPr lang="en-US" altLang="ja-JP" sz="2800" dirty="0" smtClean="0"/>
          </a:p>
          <a:p>
            <a:r>
              <a:rPr lang="ja-JP" altLang="en-US" sz="2800" dirty="0" smtClean="0"/>
              <a:t>ゲーム</a:t>
            </a:r>
            <a:r>
              <a:rPr lang="ja-JP" altLang="en-US" sz="2800" dirty="0"/>
              <a:t>に慣れ親しんだ若者がキレやすいと言われているが、実際にゲーム脳がキレやすいのかどうか気に</a:t>
            </a:r>
            <a:r>
              <a:rPr lang="ja-JP" altLang="en-US" sz="2800" dirty="0" smtClean="0"/>
              <a:t>なったから</a:t>
            </a:r>
            <a:endParaRPr lang="ja-JP"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実際に、学校近辺や学生寮でどのような事で怒る（キレる）のかアンケート調査を実施した。得られた結果から相関を求めた。</a:t>
            </a:r>
            <a:endParaRPr kumimoji="1" lang="en-US" altLang="ja-JP" dirty="0" smtClean="0"/>
          </a:p>
          <a:p>
            <a:endParaRPr lang="en-US" altLang="ja-JP" dirty="0" smtClean="0"/>
          </a:p>
          <a:p>
            <a:r>
              <a:rPr kumimoji="1" lang="ja-JP" altLang="en-US" dirty="0" smtClean="0"/>
              <a:t>調査人数６４人</a:t>
            </a:r>
            <a:endParaRPr kumimoji="1" lang="en-US" altLang="ja-JP" dirty="0" smtClean="0"/>
          </a:p>
          <a:p>
            <a:pPr>
              <a:buNone/>
            </a:pPr>
            <a:r>
              <a:rPr lang="ja-JP" altLang="en-US" dirty="0" smtClean="0"/>
              <a:t>（</a:t>
            </a:r>
            <a:r>
              <a:rPr kumimoji="1" lang="ja-JP" altLang="en-US" dirty="0" smtClean="0"/>
              <a:t>ゲームをしない人２２人）</a:t>
            </a:r>
            <a:endParaRPr kumimoji="1" lang="en-US" altLang="ja-JP" dirty="0" smtClean="0"/>
          </a:p>
          <a:p>
            <a:pPr lvl="1"/>
            <a:r>
              <a:rPr kumimoji="1" lang="ja-JP" altLang="en-US" dirty="0" smtClean="0"/>
              <a:t>ほとんどは大学３年生。ほかに、少数の大学院生。パレット職員数名。</a:t>
            </a:r>
            <a:endParaRPr kumimoji="1"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アンケート内容</a:t>
            </a:r>
            <a:endParaRPr kumimoji="1" lang="ja-JP" altLang="en-US" dirty="0"/>
          </a:p>
        </p:txBody>
      </p:sp>
      <p:sp>
        <p:nvSpPr>
          <p:cNvPr id="3" name="コンテンツ プレースホルダ 2"/>
          <p:cNvSpPr>
            <a:spLocks noGrp="1"/>
          </p:cNvSpPr>
          <p:nvPr>
            <p:ph idx="1"/>
          </p:nvPr>
        </p:nvSpPr>
        <p:spPr>
          <a:xfrm>
            <a:off x="304800" y="1554162"/>
            <a:ext cx="5981712" cy="4525963"/>
          </a:xfrm>
        </p:spPr>
        <p:txBody>
          <a:bodyPr>
            <a:normAutofit/>
          </a:bodyPr>
          <a:lstStyle/>
          <a:p>
            <a:r>
              <a:rPr lang="ja-JP" altLang="en-US" sz="2000" dirty="0" smtClean="0"/>
              <a:t>コンビニのレジ対応が遅い</a:t>
            </a:r>
            <a:endParaRPr lang="en-US" altLang="ja-JP" sz="2000" dirty="0" smtClean="0"/>
          </a:p>
          <a:p>
            <a:r>
              <a:rPr lang="ja-JP" altLang="en-US" sz="2000" dirty="0" smtClean="0"/>
              <a:t>待ち合わせに相手が５分遅れてきた</a:t>
            </a:r>
            <a:endParaRPr lang="en-US" altLang="ja-JP" sz="2000" dirty="0" smtClean="0"/>
          </a:p>
          <a:p>
            <a:r>
              <a:rPr lang="ja-JP" altLang="en-US" sz="2000" dirty="0" smtClean="0"/>
              <a:t>授業が長引いた</a:t>
            </a:r>
            <a:endParaRPr lang="en-US" altLang="ja-JP" sz="2000" dirty="0" smtClean="0"/>
          </a:p>
          <a:p>
            <a:r>
              <a:rPr lang="ja-JP" altLang="en-US" sz="2000" dirty="0" smtClean="0"/>
              <a:t>行列で横入りされた</a:t>
            </a:r>
            <a:endParaRPr lang="en-US" altLang="ja-JP" sz="2000" dirty="0" smtClean="0"/>
          </a:p>
          <a:p>
            <a:r>
              <a:rPr lang="ja-JP" altLang="en-US" sz="2000" dirty="0" smtClean="0"/>
              <a:t>後輩に挨拶されない</a:t>
            </a:r>
            <a:endParaRPr lang="en-US" altLang="ja-JP" sz="2000" dirty="0" smtClean="0"/>
          </a:p>
          <a:p>
            <a:r>
              <a:rPr kumimoji="1" lang="ja-JP" altLang="en-US" sz="2000" dirty="0" smtClean="0"/>
              <a:t>授業で名前を間違えられた</a:t>
            </a:r>
            <a:endParaRPr kumimoji="1" lang="en-US" altLang="ja-JP" sz="2000" dirty="0" smtClean="0"/>
          </a:p>
          <a:p>
            <a:r>
              <a:rPr kumimoji="1" lang="ja-JP" altLang="en-US" sz="2000" dirty="0" smtClean="0"/>
              <a:t>雪かき道具を勝手に借りられた</a:t>
            </a:r>
            <a:endParaRPr kumimoji="1" lang="en-US" altLang="ja-JP" sz="2000" dirty="0" smtClean="0"/>
          </a:p>
          <a:p>
            <a:endParaRPr lang="en-US" altLang="ja-JP" sz="2000" dirty="0" smtClean="0"/>
          </a:p>
          <a:p>
            <a:r>
              <a:rPr kumimoji="1" lang="ja-JP" altLang="en-US" sz="2000" dirty="0" smtClean="0"/>
              <a:t>ゲームをしているか？</a:t>
            </a:r>
            <a:endParaRPr kumimoji="1" lang="en-US" altLang="ja-JP" sz="2000" dirty="0" smtClean="0"/>
          </a:p>
          <a:p>
            <a:r>
              <a:rPr kumimoji="1" lang="ja-JP" altLang="en-US" sz="2000" dirty="0" smtClean="0"/>
              <a:t>ゲームを一日に</a:t>
            </a:r>
            <a:r>
              <a:rPr lang="ja-JP" altLang="en-US" sz="2000" dirty="0" smtClean="0"/>
              <a:t>何時間くらいしているか？</a:t>
            </a:r>
            <a:endParaRPr kumimoji="1" lang="en-US" altLang="ja-JP" sz="2000" dirty="0" smtClean="0"/>
          </a:p>
          <a:p>
            <a:endParaRPr kumimoji="1" lang="ja-JP" altLang="en-US" dirty="0"/>
          </a:p>
        </p:txBody>
      </p:sp>
      <p:sp>
        <p:nvSpPr>
          <p:cNvPr id="4" name="テキスト ボックス 3"/>
          <p:cNvSpPr txBox="1"/>
          <p:nvPr/>
        </p:nvSpPr>
        <p:spPr>
          <a:xfrm>
            <a:off x="5715008" y="2214554"/>
            <a:ext cx="2500330" cy="1477328"/>
          </a:xfrm>
          <a:prstGeom prst="rect">
            <a:avLst/>
          </a:prstGeom>
          <a:noFill/>
          <a:ln>
            <a:solidFill>
              <a:schemeClr val="bg2">
                <a:lumMod val="10000"/>
              </a:schemeClr>
            </a:solidFill>
          </a:ln>
        </p:spPr>
        <p:txBody>
          <a:bodyPr wrap="square" rtlCol="0">
            <a:spAutoFit/>
          </a:bodyPr>
          <a:lstStyle/>
          <a:p>
            <a:pPr algn="ctr"/>
            <a:r>
              <a:rPr lang="ja-JP" altLang="en-US" dirty="0" smtClean="0"/>
              <a:t>ストレス点</a:t>
            </a:r>
            <a:endParaRPr lang="en-US" altLang="ja-JP" dirty="0" smtClean="0"/>
          </a:p>
          <a:p>
            <a:endParaRPr lang="en-US" altLang="ja-JP" dirty="0" smtClean="0"/>
          </a:p>
          <a:p>
            <a:r>
              <a:rPr lang="en-US" altLang="ja-JP" dirty="0" smtClean="0"/>
              <a:t>0</a:t>
            </a:r>
            <a:r>
              <a:rPr lang="ja-JP" altLang="en-US" dirty="0" smtClean="0"/>
              <a:t>点　全く苛立たない</a:t>
            </a:r>
            <a:endParaRPr lang="en-US" altLang="ja-JP" dirty="0" smtClean="0"/>
          </a:p>
          <a:p>
            <a:r>
              <a:rPr lang="en-US" altLang="ja-JP" dirty="0" smtClean="0"/>
              <a:t>1</a:t>
            </a:r>
            <a:r>
              <a:rPr lang="ja-JP" altLang="en-US" dirty="0" smtClean="0"/>
              <a:t>点　少し苛立つ</a:t>
            </a:r>
            <a:endParaRPr lang="en-US" altLang="ja-JP" dirty="0" smtClean="0"/>
          </a:p>
          <a:p>
            <a:r>
              <a:rPr lang="en-US" altLang="ja-JP" dirty="0" smtClean="0"/>
              <a:t>2</a:t>
            </a:r>
            <a:r>
              <a:rPr lang="ja-JP" altLang="en-US" dirty="0" smtClean="0"/>
              <a:t>点　すごく苛立つ</a:t>
            </a:r>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ゲーム脳とは？</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800" dirty="0" smtClean="0"/>
              <a:t>ゲームをすると前頭葉で</a:t>
            </a:r>
            <a:r>
              <a:rPr lang="en-US" altLang="ja-JP" sz="2800" dirty="0" smtClean="0"/>
              <a:t>α</a:t>
            </a:r>
            <a:r>
              <a:rPr lang="ja-JP" altLang="en-US" sz="2800" dirty="0" smtClean="0"/>
              <a:t>波が増え、</a:t>
            </a:r>
            <a:r>
              <a:rPr lang="en-US" altLang="ja-JP" sz="2800" dirty="0" smtClean="0"/>
              <a:t>β</a:t>
            </a:r>
            <a:r>
              <a:rPr lang="ja-JP" altLang="en-US" sz="2800" dirty="0" smtClean="0"/>
              <a:t>波が減少。</a:t>
            </a:r>
            <a:endParaRPr lang="en-US" altLang="ja-JP" sz="2800" dirty="0" smtClean="0"/>
          </a:p>
          <a:p>
            <a:r>
              <a:rPr lang="ja-JP" altLang="en-US" sz="2800" dirty="0" smtClean="0"/>
              <a:t>普段ゲームをしていない人は</a:t>
            </a:r>
            <a:r>
              <a:rPr lang="en-US" altLang="ja-JP" sz="2800" dirty="0" smtClean="0"/>
              <a:t>β/α</a:t>
            </a:r>
            <a:r>
              <a:rPr lang="ja-JP" altLang="en-US" sz="2800" dirty="0" smtClean="0"/>
              <a:t>値が元に戻るのが早く、一日に何時間もゲームをするなどゲーム漬けの人は回復が遅い</a:t>
            </a:r>
            <a:endParaRPr lang="en-US" altLang="ja-JP" sz="2800" dirty="0" smtClean="0"/>
          </a:p>
          <a:p>
            <a:r>
              <a:rPr lang="ja-JP" altLang="en-US" sz="2800" dirty="0" smtClean="0"/>
              <a:t>簡易脳波計において認知症患者と同じような波形を示す。</a:t>
            </a:r>
            <a:endParaRPr lang="en-US" altLang="ja-JP" sz="2800" dirty="0" smtClean="0"/>
          </a:p>
          <a:p>
            <a:r>
              <a:rPr kumimoji="1" lang="ja-JP" altLang="en-US" sz="2800" dirty="0" smtClean="0"/>
              <a:t>しかし、脳波のデータだけでは一概にキレやすくなるとは言えず、医学的な手続きを踏まえていないため信憑性が薄い。</a:t>
            </a:r>
            <a:endParaRPr kumimoji="1" lang="ja-JP" alt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ゲーム脳の症状</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キレやすくなる</a:t>
            </a:r>
            <a:endParaRPr kumimoji="1" lang="en-US" altLang="ja-JP" dirty="0" smtClean="0"/>
          </a:p>
          <a:p>
            <a:r>
              <a:rPr lang="ja-JP" altLang="en-US" dirty="0" smtClean="0"/>
              <a:t>物忘れが多くなる</a:t>
            </a:r>
            <a:endParaRPr lang="en-US" altLang="ja-JP" dirty="0" smtClean="0"/>
          </a:p>
          <a:p>
            <a:r>
              <a:rPr kumimoji="1" lang="ja-JP" altLang="en-US" dirty="0" smtClean="0"/>
              <a:t>学業成績が普通以下</a:t>
            </a:r>
            <a:endParaRPr kumimoji="1" lang="en-US" altLang="ja-JP" dirty="0" smtClean="0"/>
          </a:p>
          <a:p>
            <a:r>
              <a:rPr lang="ja-JP" altLang="en-US" dirty="0" smtClean="0"/>
              <a:t>反社会的になる</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得られた結果</a:t>
            </a:r>
            <a:endParaRPr kumimoji="1" lang="ja-JP" altLang="en-US" dirty="0"/>
          </a:p>
        </p:txBody>
      </p:sp>
      <p:graphicFrame>
        <p:nvGraphicFramePr>
          <p:cNvPr id="8" name="コンテンツ プレースホルダ 7"/>
          <p:cNvGraphicFramePr>
            <a:graphicFrameLocks noGrp="1"/>
          </p:cNvGraphicFramePr>
          <p:nvPr>
            <p:ph idx="1"/>
          </p:nvPr>
        </p:nvGraphicFramePr>
        <p:xfrm>
          <a:off x="304800" y="1554163"/>
          <a:ext cx="86868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グラフから読み取れる情報</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　図より、各点の位置は発散していて、相関係数の値は</a:t>
            </a:r>
            <a:r>
              <a:rPr lang="en-US" altLang="ja-JP" dirty="0" smtClean="0"/>
              <a:t>-1</a:t>
            </a:r>
            <a:r>
              <a:rPr lang="ja-JP" altLang="en-US" dirty="0" smtClean="0"/>
              <a:t>や</a:t>
            </a:r>
            <a:r>
              <a:rPr lang="en-US" altLang="ja-JP" dirty="0" smtClean="0"/>
              <a:t>1</a:t>
            </a:r>
            <a:r>
              <a:rPr lang="ja-JP" altLang="en-US" dirty="0" smtClean="0"/>
              <a:t>より遠い値なっていて、相関はないと言える。</a:t>
            </a:r>
            <a:endParaRPr lang="en-US" altLang="ja-JP" dirty="0" smtClean="0"/>
          </a:p>
          <a:p>
            <a:pPr>
              <a:buNone/>
            </a:pPr>
            <a:endParaRPr lang="en-US" altLang="ja-JP" dirty="0" smtClean="0"/>
          </a:p>
          <a:p>
            <a:pPr>
              <a:buNone/>
            </a:pPr>
            <a:r>
              <a:rPr kumimoji="1" lang="ja-JP" altLang="en-US" dirty="0" smtClean="0"/>
              <a:t>　この</a:t>
            </a:r>
            <a:r>
              <a:rPr kumimoji="1" lang="ja-JP" altLang="en-US" dirty="0" smtClean="0"/>
              <a:t>結果より、</a:t>
            </a:r>
            <a:r>
              <a:rPr kumimoji="1" lang="ja-JP" altLang="en-US" dirty="0" smtClean="0"/>
              <a:t>ゲーム</a:t>
            </a:r>
            <a:r>
              <a:rPr kumimoji="1" lang="ja-JP" altLang="en-US" dirty="0" smtClean="0"/>
              <a:t>脳はストレス</a:t>
            </a:r>
            <a:r>
              <a:rPr kumimoji="1" lang="ja-JP" altLang="en-US" dirty="0" smtClean="0"/>
              <a:t>と関係があまりないと考えられる。</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結果に対する考察</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今回、アンケート調査を行ったが対象人数が</a:t>
            </a:r>
            <a:r>
              <a:rPr kumimoji="1" lang="en-US" altLang="ja-JP" dirty="0" smtClean="0"/>
              <a:t>64</a:t>
            </a:r>
            <a:r>
              <a:rPr kumimoji="1" lang="ja-JP" altLang="en-US" dirty="0" smtClean="0"/>
              <a:t>人と少人数で、相関がないという結果になったが、人数を増やせば別の結果になったかもしれない</a:t>
            </a:r>
            <a:r>
              <a:rPr lang="ja-JP" altLang="en-US" dirty="0" smtClean="0"/>
              <a:t>。</a:t>
            </a:r>
            <a:endParaRPr lang="en-US" altLang="ja-JP" dirty="0" smtClean="0"/>
          </a:p>
          <a:p>
            <a:r>
              <a:rPr kumimoji="1" lang="ja-JP" altLang="en-US" dirty="0" smtClean="0"/>
              <a:t>さらに、対象者の年齢に偏りがあったためにこのような結果になったとも考えられる。</a:t>
            </a:r>
            <a:endParaRPr kumimoji="1" lang="ja-JP"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トラベル">
  <a:themeElements>
    <a:clrScheme name="トラベル">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トラベル">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トラベル">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TotalTime>
  <Words>385</Words>
  <Application>Microsoft Office PowerPoint</Application>
  <PresentationFormat>画面に合わせる (4:3)</PresentationFormat>
  <Paragraphs>61</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トラベル</vt:lpstr>
      <vt:lpstr>ゲーム脳とストレスの関係</vt:lpstr>
      <vt:lpstr>テーマの動機</vt:lpstr>
      <vt:lpstr>調査方法</vt:lpstr>
      <vt:lpstr>アンケート内容</vt:lpstr>
      <vt:lpstr>ゲーム脳とは？</vt:lpstr>
      <vt:lpstr>ゲーム脳の症状</vt:lpstr>
      <vt:lpstr>得られた結果</vt:lpstr>
      <vt:lpstr>グラフから読み取れる情報</vt:lpstr>
      <vt:lpstr>結果に対する考察</vt:lpstr>
      <vt:lpstr>参考文献</vt:lpstr>
    </vt:vector>
  </TitlesOfParts>
  <Company>室蘭工業大学</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ゲーム脳とストレスの関係</dc:title>
  <dc:creator>01922043</dc:creator>
  <cp:lastModifiedBy>Atsushi</cp:lastModifiedBy>
  <cp:revision>12</cp:revision>
  <dcterms:created xsi:type="dcterms:W3CDTF">2010-03-03T04:10:43Z</dcterms:created>
  <dcterms:modified xsi:type="dcterms:W3CDTF">2010-03-03T07:20:38Z</dcterms:modified>
</cp:coreProperties>
</file>