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61" r:id="rId5"/>
    <p:sldId id="262" r:id="rId6"/>
    <p:sldId id="260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6C538-9A71-4802-A276-6ECB089B671C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4AC7F-B4C4-4DF6-A932-E91CCE95ACD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AC7F-B4C4-4DF6-A932-E91CCE95ACD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F995-D9A5-46F7-B97C-03D405198015}" type="datetimeFigureOut">
              <a:rPr kumimoji="1" lang="ja-JP" altLang="en-US" smtClean="0"/>
              <a:pPr/>
              <a:t>2010/3/4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B0063-FDB9-4C6E-A254-7B22F66FA6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958166" cy="2171714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少年犯罪におけるゲームの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影響とその考察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100" dirty="0"/>
              <a:t>ー　ゲーム脳はあるのか！？　－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786190"/>
            <a:ext cx="6400800" cy="175260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グループ５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8596" y="428604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ゲーム脳はない！？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5786" y="1571612"/>
            <a:ext cx="78581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少年犯罪の数とゲームとの因果関係は少ない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ゲームというより家庭環境や社会環境？</a:t>
            </a: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十数年停滞している経済環境のほうが問題か？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r>
              <a:rPr lang="ja-JP" altLang="en-US" sz="2800" dirty="0" smtClean="0"/>
              <a:t>この結果からみると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5143512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/>
              <a:t>ゲーム脳はない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500034" y="42860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なぜ、ゲーム脳なのか</a:t>
            </a:r>
            <a:endParaRPr kumimoji="1" lang="en-US" altLang="ja-JP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7224" y="1142984"/>
            <a:ext cx="59293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ゲームの普及とともに育った私たち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ゲーム脳とは？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はたして、脳への影響はあるのか？</a:t>
            </a:r>
            <a:endParaRPr lang="en-US" altLang="ja-JP" sz="2800" dirty="0" smtClean="0"/>
          </a:p>
          <a:p>
            <a:r>
              <a:rPr lang="ja-JP" altLang="en-US" sz="2800" dirty="0" smtClean="0"/>
              <a:t>どのようなものか？</a:t>
            </a:r>
            <a:endParaRPr lang="en-US" altLang="ja-JP" sz="2800" dirty="0" smtClean="0"/>
          </a:p>
        </p:txBody>
      </p:sp>
      <p:sp>
        <p:nvSpPr>
          <p:cNvPr id="12" name="右矢印 11"/>
          <p:cNvSpPr/>
          <p:nvPr/>
        </p:nvSpPr>
        <p:spPr>
          <a:xfrm rot="5400000">
            <a:off x="3893339" y="3321843"/>
            <a:ext cx="1214446" cy="128588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8794" y="5072074"/>
            <a:ext cx="5067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 smtClean="0"/>
              <a:t>実際に調べてみることにした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8596" y="500042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ゲーム脳とは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1428736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日本大学の森昭雄教授が提唱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長時間やることで、前頭前野の働きが低下した状態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pPr lvl="1">
              <a:buFont typeface="Wingdings" pitchFamily="2" charset="2"/>
              <a:buChar char="p"/>
            </a:pPr>
            <a:r>
              <a:rPr lang="ja-JP" altLang="en-US" sz="2800" dirty="0" smtClean="0"/>
              <a:t>物忘れが激しくなる</a:t>
            </a:r>
            <a:endParaRPr lang="en-US" altLang="ja-JP" sz="2800" dirty="0" smtClean="0"/>
          </a:p>
          <a:p>
            <a:pPr lvl="1">
              <a:buFont typeface="Wingdings" pitchFamily="2" charset="2"/>
              <a:buChar char="p"/>
            </a:pPr>
            <a:r>
              <a:rPr lang="ja-JP" altLang="en-US" sz="2800" dirty="0" smtClean="0"/>
              <a:t>すぐ感情を爆発させる</a:t>
            </a:r>
            <a:endParaRPr lang="en-US" altLang="ja-JP" sz="2800" dirty="0" smtClean="0"/>
          </a:p>
          <a:p>
            <a:pPr lvl="1">
              <a:buFont typeface="Wingdings" pitchFamily="2" charset="2"/>
              <a:buChar char="p"/>
            </a:pPr>
            <a:r>
              <a:rPr lang="ja-JP" altLang="en-US" sz="2800" dirty="0" smtClean="0"/>
              <a:t>無気力になる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などの悪影響があると言われている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85720" y="357166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ゲーム脳になると、</a:t>
            </a:r>
            <a:r>
              <a:rPr kumimoji="1" lang="ja-JP" altLang="en-US" sz="3200" dirty="0" smtClean="0"/>
              <a:t>どうなるのか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034" y="928670"/>
            <a:ext cx="78581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/>
              <a:t>森教授が大学生にゲームをさせて実験を行ったところ</a:t>
            </a:r>
            <a:endParaRPr lang="en-US" altLang="ja-JP" sz="2600" dirty="0" smtClean="0"/>
          </a:p>
          <a:p>
            <a:r>
              <a:rPr lang="ja-JP" altLang="en-US" sz="2600" dirty="0" smtClean="0"/>
              <a:t>次の４つの状態</a:t>
            </a:r>
            <a:endParaRPr lang="en-US" altLang="ja-JP" sz="2600" dirty="0" smtClean="0"/>
          </a:p>
        </p:txBody>
      </p:sp>
      <p:pic>
        <p:nvPicPr>
          <p:cNvPr id="4" name="図 3" descr="norm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214554"/>
            <a:ext cx="2381250" cy="14859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357554" y="2214554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「ノーマル脳」のタイプ：</a:t>
            </a:r>
          </a:p>
          <a:p>
            <a:r>
              <a:rPr lang="ja-JP" altLang="en-US" dirty="0" smtClean="0"/>
              <a:t>ゲームをしたことがない人。礼儀正しく、学業成績は普通より上位が多い。</a:t>
            </a:r>
            <a:endParaRPr kumimoji="1" lang="ja-JP" altLang="en-US" dirty="0"/>
          </a:p>
        </p:txBody>
      </p:sp>
      <p:pic>
        <p:nvPicPr>
          <p:cNvPr id="6" name="図 5" descr="visu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357694"/>
            <a:ext cx="2381250" cy="14859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500430" y="4357694"/>
            <a:ext cx="5143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「ビジュアル脳」のタイプ：</a:t>
            </a:r>
          </a:p>
          <a:p>
            <a:r>
              <a:rPr lang="ja-JP" altLang="en-US" dirty="0" smtClean="0"/>
              <a:t>ゲームをほとんどしたことがないが、テレビやビデオを毎日</a:t>
            </a:r>
            <a:r>
              <a:rPr lang="en-US" altLang="ja-JP" dirty="0" smtClean="0"/>
              <a:t>1</a:t>
            </a:r>
            <a:r>
              <a:rPr lang="ja-JP" altLang="en-US" dirty="0" smtClean="0"/>
              <a:t>～２時間見ている人。ゲームをやめたら元に戻る。「ノーマル脳」と同様、学業成績も普通以上の人が多い。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hal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071546"/>
            <a:ext cx="2381250" cy="1485900"/>
          </a:xfrm>
          <a:prstGeom prst="rect">
            <a:avLst/>
          </a:prstGeom>
        </p:spPr>
      </p:pic>
      <p:pic>
        <p:nvPicPr>
          <p:cNvPr id="3" name="図 2" descr="gam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214686"/>
            <a:ext cx="2381250" cy="14859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428992" y="1071546"/>
            <a:ext cx="5214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「半ゲーム脳」のタイプ：</a:t>
            </a:r>
          </a:p>
          <a:p>
            <a:r>
              <a:rPr lang="ja-JP" altLang="en-US" dirty="0" smtClean="0"/>
              <a:t>少しキレたり、自己ペースといった印象の人が多く、ゲーム中に声をかけると「うるさい！」という返事しかかえってこない。日常生活で集中力があまりなく、物忘れがある。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71868" y="3143248"/>
            <a:ext cx="5000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「ゲーム脳」のタイプ：</a:t>
            </a:r>
          </a:p>
          <a:p>
            <a:r>
              <a:rPr lang="ja-JP" altLang="en-US" dirty="0" smtClean="0"/>
              <a:t>キレ</a:t>
            </a:r>
            <a:r>
              <a:rPr lang="ja-JP" altLang="en-US" dirty="0" err="1" smtClean="0"/>
              <a:t>る</a:t>
            </a:r>
            <a:r>
              <a:rPr lang="ja-JP" altLang="en-US" dirty="0" smtClean="0"/>
              <a:t>人が多い。普段ボーッとしていることが多く、集中力が低下している。学業成績は普通以下の人が多い。物忘れが激しく、時間感覚に欠け、学校も休みがちになる傾向がある。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58" y="357166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そして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1472" y="5000636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というように分類でき、</a:t>
            </a:r>
            <a:r>
              <a:rPr lang="ja-JP" altLang="en-US" sz="2800" dirty="0" smtClean="0"/>
              <a:t>これ以外に</a:t>
            </a:r>
            <a:endParaRPr lang="en-US" altLang="ja-JP" sz="2800" dirty="0" smtClean="0"/>
          </a:p>
          <a:p>
            <a:r>
              <a:rPr lang="ja-JP" altLang="en-US" sz="2800" dirty="0" smtClean="0"/>
              <a:t>　　携帯メールやホラー映画・ビデオの愛好者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も同様の結果が表れるとしている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8596" y="428604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具体的な影響は？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28662" y="1285860"/>
            <a:ext cx="74295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少年犯罪の増加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不登校・ひきこもり</a:t>
            </a: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コミュニケーション能力の低下</a:t>
            </a: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外界に対する意識障害</a:t>
            </a: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r>
              <a:rPr lang="en-US" altLang="ja-JP" sz="2800" dirty="0" smtClean="0"/>
              <a:t>		</a:t>
            </a:r>
            <a:r>
              <a:rPr lang="ja-JP" altLang="en-US" sz="2800" dirty="0" smtClean="0"/>
              <a:t>などが挙げられている</a:t>
            </a: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031977" y="2428868"/>
            <a:ext cx="4112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キレ</a:t>
            </a:r>
            <a:r>
              <a:rPr lang="ja-JP" altLang="en-US" sz="3600" dirty="0" smtClean="0"/>
              <a:t>やすい子供たち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85728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ゲームの影響？</a:t>
            </a:r>
            <a:endParaRPr kumimoji="1" lang="ja-JP" altLang="en-US" sz="3200" dirty="0"/>
          </a:p>
        </p:txBody>
      </p:sp>
      <p:sp>
        <p:nvSpPr>
          <p:cNvPr id="5" name="右矢印 4"/>
          <p:cNvSpPr/>
          <p:nvPr/>
        </p:nvSpPr>
        <p:spPr>
          <a:xfrm rot="5400000">
            <a:off x="6197242" y="3303956"/>
            <a:ext cx="1821614" cy="16430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57818" y="5429264"/>
            <a:ext cx="3460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/>
              <a:t>少年犯罪？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786" y="928670"/>
            <a:ext cx="3413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ゲームをやりすぎると</a:t>
            </a:r>
            <a:endParaRPr kumimoji="1" lang="ja-JP" altLang="en-US" sz="2800" dirty="0"/>
          </a:p>
        </p:txBody>
      </p:sp>
      <p:sp>
        <p:nvSpPr>
          <p:cNvPr id="8" name="右矢印 7"/>
          <p:cNvSpPr/>
          <p:nvPr/>
        </p:nvSpPr>
        <p:spPr>
          <a:xfrm rot="5400000">
            <a:off x="1893075" y="1535893"/>
            <a:ext cx="1071570" cy="1143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7224" y="278605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前頭前野が働かない</a:t>
            </a:r>
            <a:endParaRPr kumimoji="1" lang="ja-JP" altLang="en-US" sz="2800" dirty="0"/>
          </a:p>
        </p:txBody>
      </p:sp>
      <p:sp>
        <p:nvSpPr>
          <p:cNvPr id="11" name="右矢印 10"/>
          <p:cNvSpPr/>
          <p:nvPr/>
        </p:nvSpPr>
        <p:spPr>
          <a:xfrm rot="5400000">
            <a:off x="1964513" y="3321843"/>
            <a:ext cx="1071570" cy="1143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4282" y="4714884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感情にブレーキがきかない</a:t>
            </a:r>
            <a:endParaRPr kumimoji="1" lang="ja-JP" altLang="en-US" sz="2800" dirty="0"/>
          </a:p>
        </p:txBody>
      </p:sp>
      <p:sp>
        <p:nvSpPr>
          <p:cNvPr id="14" name="U ターン矢印 13"/>
          <p:cNvSpPr/>
          <p:nvPr/>
        </p:nvSpPr>
        <p:spPr>
          <a:xfrm>
            <a:off x="4572000" y="1071546"/>
            <a:ext cx="3000396" cy="1500198"/>
          </a:xfrm>
          <a:prstGeom prst="utur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上カーブ矢印 15"/>
          <p:cNvSpPr/>
          <p:nvPr/>
        </p:nvSpPr>
        <p:spPr>
          <a:xfrm>
            <a:off x="2285984" y="5214950"/>
            <a:ext cx="2928958" cy="1285884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 animBg="1"/>
      <p:bldP spid="12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8596" y="357166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少年犯罪は増えているか</a:t>
            </a:r>
            <a:endParaRPr kumimoji="1" lang="ja-JP" altLang="en-US" sz="3200" dirty="0"/>
          </a:p>
        </p:txBody>
      </p:sp>
      <p:pic>
        <p:nvPicPr>
          <p:cNvPr id="3" name="図 2" descr="名称未設定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428736"/>
            <a:ext cx="7225972" cy="466810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357290" y="607220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平成２１年版犯罪白書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より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28596" y="357166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実際は普及前より少ない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500174"/>
            <a:ext cx="74295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少年犯罪の数は普及前にピーク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普及しだした年では減っているところもある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pPr>
              <a:buFont typeface="Wingdings" pitchFamily="2" charset="2"/>
              <a:buChar char="l"/>
            </a:pPr>
            <a:r>
              <a:rPr kumimoji="1" lang="ja-JP" altLang="en-US" sz="2800" dirty="0" smtClean="0"/>
              <a:t>ピーク時から見れば普及しきった</a:t>
            </a:r>
            <a:r>
              <a:rPr kumimoji="1" lang="en-US" altLang="ja-JP" sz="2800" dirty="0" smtClean="0"/>
              <a:t>H20</a:t>
            </a:r>
            <a:r>
              <a:rPr kumimoji="1" lang="ja-JP" altLang="en-US" sz="2800" dirty="0" smtClean="0"/>
              <a:t>年が最低</a:t>
            </a:r>
            <a:endParaRPr kumimoji="1" lang="en-US" altLang="ja-JP" sz="2800" dirty="0" smtClean="0"/>
          </a:p>
          <a:p>
            <a:pPr>
              <a:buFont typeface="Wingdings" pitchFamily="2" charset="2"/>
              <a:buChar char="l"/>
            </a:pPr>
            <a:endParaRPr lang="en-US" altLang="ja-JP" sz="2800" dirty="0" smtClean="0"/>
          </a:p>
          <a:p>
            <a:r>
              <a:rPr kumimoji="1" lang="ja-JP" altLang="en-US" sz="2800" dirty="0" smtClean="0"/>
              <a:t>このことからも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472" y="4857760"/>
            <a:ext cx="81439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ゲームと少年犯罪の数との因果関係は薄い</a:t>
            </a:r>
            <a:endParaRPr kumimoji="1" lang="en-US" altLang="ja-JP" sz="32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といえる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479</Words>
  <Application>Microsoft Office PowerPoint</Application>
  <PresentationFormat>画面に合わせる 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少年犯罪におけるゲームの 影響とその考察 ー　ゲーム脳はあるのか！？　－ 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Company>室蘭工業大学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少年犯罪におけるゲームの 影響とその考察 ー　ゲーム脳はあるのか！？　－ </dc:title>
  <dc:creator>01924205</dc:creator>
  <cp:lastModifiedBy>admin</cp:lastModifiedBy>
  <cp:revision>23</cp:revision>
  <dcterms:created xsi:type="dcterms:W3CDTF">2010-03-03T04:38:48Z</dcterms:created>
  <dcterms:modified xsi:type="dcterms:W3CDTF">2010-03-04T00:57:44Z</dcterms:modified>
</cp:coreProperties>
</file>