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57" r:id="rId4"/>
    <p:sldId id="261" r:id="rId5"/>
    <p:sldId id="262" r:id="rId6"/>
    <p:sldId id="260" r:id="rId7"/>
    <p:sldId id="259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E6C538-9A71-4802-A276-6ECB089B671C}" type="datetimeFigureOut">
              <a:rPr kumimoji="1" lang="ja-JP" altLang="en-US" smtClean="0"/>
              <a:pPr/>
              <a:t>2010/3/4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E4AC7F-B4C4-4DF6-A932-E91CCE95ACD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4AC7F-B4C4-4DF6-A932-E91CCE95ACDC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4AC7F-B4C4-4DF6-A932-E91CCE95ACDC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4AC7F-B4C4-4DF6-A932-E91CCE95ACDC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4AC7F-B4C4-4DF6-A932-E91CCE95ACDC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4AC7F-B4C4-4DF6-A932-E91CCE95ACDC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4AC7F-B4C4-4DF6-A932-E91CCE95ACDC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4AC7F-B4C4-4DF6-A932-E91CCE95ACDC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4AC7F-B4C4-4DF6-A932-E91CCE95ACDC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4AC7F-B4C4-4DF6-A932-E91CCE95ACDC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4AC7F-B4C4-4DF6-A932-E91CCE95ACDC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F995-D9A5-46F7-B97C-03D405198015}" type="datetimeFigureOut">
              <a:rPr kumimoji="1" lang="ja-JP" altLang="en-US" smtClean="0"/>
              <a:pPr/>
              <a:t>2010/3/4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B0063-FDB9-4C6E-A254-7B22F66FA6C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F995-D9A5-46F7-B97C-03D405198015}" type="datetimeFigureOut">
              <a:rPr kumimoji="1" lang="ja-JP" altLang="en-US" smtClean="0"/>
              <a:pPr/>
              <a:t>2010/3/4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B0063-FDB9-4C6E-A254-7B22F66FA6C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F995-D9A5-46F7-B97C-03D405198015}" type="datetimeFigureOut">
              <a:rPr kumimoji="1" lang="ja-JP" altLang="en-US" smtClean="0"/>
              <a:pPr/>
              <a:t>2010/3/4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B0063-FDB9-4C6E-A254-7B22F66FA6C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F995-D9A5-46F7-B97C-03D405198015}" type="datetimeFigureOut">
              <a:rPr kumimoji="1" lang="ja-JP" altLang="en-US" smtClean="0"/>
              <a:pPr/>
              <a:t>2010/3/4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B0063-FDB9-4C6E-A254-7B22F66FA6C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F995-D9A5-46F7-B97C-03D405198015}" type="datetimeFigureOut">
              <a:rPr kumimoji="1" lang="ja-JP" altLang="en-US" smtClean="0"/>
              <a:pPr/>
              <a:t>2010/3/4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B0063-FDB9-4C6E-A254-7B22F66FA6C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F995-D9A5-46F7-B97C-03D405198015}" type="datetimeFigureOut">
              <a:rPr kumimoji="1" lang="ja-JP" altLang="en-US" smtClean="0"/>
              <a:pPr/>
              <a:t>2010/3/4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B0063-FDB9-4C6E-A254-7B22F66FA6C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F995-D9A5-46F7-B97C-03D405198015}" type="datetimeFigureOut">
              <a:rPr kumimoji="1" lang="ja-JP" altLang="en-US" smtClean="0"/>
              <a:pPr/>
              <a:t>2010/3/4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B0063-FDB9-4C6E-A254-7B22F66FA6C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F995-D9A5-46F7-B97C-03D405198015}" type="datetimeFigureOut">
              <a:rPr kumimoji="1" lang="ja-JP" altLang="en-US" smtClean="0"/>
              <a:pPr/>
              <a:t>2010/3/4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B0063-FDB9-4C6E-A254-7B22F66FA6C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F995-D9A5-46F7-B97C-03D405198015}" type="datetimeFigureOut">
              <a:rPr kumimoji="1" lang="ja-JP" altLang="en-US" smtClean="0"/>
              <a:pPr/>
              <a:t>2010/3/4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B0063-FDB9-4C6E-A254-7B22F66FA6C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F995-D9A5-46F7-B97C-03D405198015}" type="datetimeFigureOut">
              <a:rPr kumimoji="1" lang="ja-JP" altLang="en-US" smtClean="0"/>
              <a:pPr/>
              <a:t>2010/3/4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B0063-FDB9-4C6E-A254-7B22F66FA6C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F995-D9A5-46F7-B97C-03D405198015}" type="datetimeFigureOut">
              <a:rPr kumimoji="1" lang="ja-JP" altLang="en-US" smtClean="0"/>
              <a:pPr/>
              <a:t>2010/3/4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B0063-FDB9-4C6E-A254-7B22F66FA6C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7F995-D9A5-46F7-B97C-03D405198015}" type="datetimeFigureOut">
              <a:rPr kumimoji="1" lang="ja-JP" altLang="en-US" smtClean="0"/>
              <a:pPr/>
              <a:t>2010/3/4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B0063-FDB9-4C6E-A254-7B22F66FA6C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42910" y="1428736"/>
            <a:ext cx="7958166" cy="2171714"/>
          </a:xfrm>
        </p:spPr>
        <p:txBody>
          <a:bodyPr>
            <a:normAutofit fontScale="90000"/>
          </a:bodyPr>
          <a:lstStyle/>
          <a:p>
            <a:r>
              <a:rPr lang="ja-JP" altLang="en-US" dirty="0" smtClean="0"/>
              <a:t>少年犯罪におけるゲームの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影響とその考察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sz="3100" dirty="0"/>
              <a:t>ー　ゲーム脳はあるのか！？　－</a:t>
            </a:r>
            <a:r>
              <a:rPr lang="ja-JP" altLang="en-US" dirty="0"/>
              <a:t/>
            </a:r>
            <a:br>
              <a:rPr lang="ja-JP" altLang="en-US" dirty="0"/>
            </a:b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28728" y="3786190"/>
            <a:ext cx="6400800" cy="1752600"/>
          </a:xfrm>
        </p:spPr>
        <p:txBody>
          <a:bodyPr/>
          <a:lstStyle/>
          <a:p>
            <a:r>
              <a:rPr lang="ja-JP" altLang="en-US" dirty="0" smtClean="0">
                <a:solidFill>
                  <a:schemeClr val="tx1"/>
                </a:solidFill>
              </a:rPr>
              <a:t>グループ５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428596" y="428604"/>
            <a:ext cx="38576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ゲーム脳はない！？</a:t>
            </a:r>
            <a:endParaRPr kumimoji="1" lang="ja-JP" altLang="en-US" sz="32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85786" y="1571612"/>
            <a:ext cx="785818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l"/>
            </a:pPr>
            <a:r>
              <a:rPr kumimoji="1" lang="ja-JP" altLang="en-US" sz="2800" dirty="0" smtClean="0"/>
              <a:t>少年犯罪の数とゲームとの因果関係は少ない</a:t>
            </a:r>
            <a:endParaRPr kumimoji="1" lang="en-US" altLang="ja-JP" sz="2800" dirty="0" smtClean="0"/>
          </a:p>
          <a:p>
            <a:pPr>
              <a:buFont typeface="Wingdings" pitchFamily="2" charset="2"/>
              <a:buChar char="l"/>
            </a:pPr>
            <a:endParaRPr lang="en-US" altLang="ja-JP" sz="2800" dirty="0" smtClean="0"/>
          </a:p>
          <a:p>
            <a:pPr>
              <a:buFont typeface="Wingdings" pitchFamily="2" charset="2"/>
              <a:buChar char="l"/>
            </a:pPr>
            <a:r>
              <a:rPr lang="ja-JP" altLang="en-US" sz="2800" dirty="0" smtClean="0"/>
              <a:t>ゲームというより家庭環境や社会環境？</a:t>
            </a:r>
            <a:endParaRPr lang="en-US" altLang="ja-JP" sz="2800" dirty="0" smtClean="0"/>
          </a:p>
          <a:p>
            <a:pPr>
              <a:buFont typeface="Wingdings" pitchFamily="2" charset="2"/>
              <a:buChar char="l"/>
            </a:pPr>
            <a:endParaRPr lang="en-US" altLang="ja-JP" sz="2800" dirty="0" smtClean="0"/>
          </a:p>
          <a:p>
            <a:pPr>
              <a:buFont typeface="Wingdings" pitchFamily="2" charset="2"/>
              <a:buChar char="l"/>
            </a:pPr>
            <a:r>
              <a:rPr kumimoji="1" lang="ja-JP" altLang="en-US" sz="2800" dirty="0" smtClean="0"/>
              <a:t>十数年停滞している経済環境のほうが問題か？</a:t>
            </a:r>
            <a:endParaRPr kumimoji="1" lang="en-US" altLang="ja-JP" sz="2800" dirty="0" smtClean="0"/>
          </a:p>
          <a:p>
            <a:pPr>
              <a:buFont typeface="Wingdings" pitchFamily="2" charset="2"/>
              <a:buChar char="l"/>
            </a:pPr>
            <a:endParaRPr lang="en-US" altLang="ja-JP" sz="2800" dirty="0" smtClean="0"/>
          </a:p>
          <a:p>
            <a:r>
              <a:rPr lang="ja-JP" altLang="en-US" sz="2800" dirty="0" smtClean="0"/>
              <a:t>この結果からみると</a:t>
            </a:r>
            <a:endParaRPr kumimoji="1" lang="en-US" altLang="ja-JP" sz="2800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85786" y="5143512"/>
            <a:ext cx="75724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5400" dirty="0" smtClean="0"/>
              <a:t>ゲーム脳はない</a:t>
            </a:r>
            <a:endParaRPr kumimoji="1" lang="ja-JP" alt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/>
          <p:cNvSpPr txBox="1"/>
          <p:nvPr/>
        </p:nvSpPr>
        <p:spPr>
          <a:xfrm>
            <a:off x="500034" y="428604"/>
            <a:ext cx="40719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なぜ、ゲーム脳なのか</a:t>
            </a:r>
            <a:endParaRPr kumimoji="1" lang="en-US" altLang="ja-JP" sz="3200" dirty="0" smtClean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857224" y="1142984"/>
            <a:ext cx="592935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ゲームの普及とともに育った私たち</a:t>
            </a:r>
            <a:endParaRPr kumimoji="1" lang="en-US" altLang="ja-JP" sz="2800" dirty="0" smtClean="0"/>
          </a:p>
          <a:p>
            <a:r>
              <a:rPr lang="ja-JP" altLang="en-US" sz="2800" dirty="0" smtClean="0"/>
              <a:t>ゲーム脳とは？</a:t>
            </a:r>
            <a:endParaRPr kumimoji="1" lang="en-US" altLang="ja-JP" sz="2800" dirty="0" smtClean="0"/>
          </a:p>
          <a:p>
            <a:r>
              <a:rPr lang="ja-JP" altLang="en-US" sz="2800" dirty="0" smtClean="0"/>
              <a:t>はたして、脳への影響はあるのか？</a:t>
            </a:r>
            <a:endParaRPr lang="en-US" altLang="ja-JP" sz="2800" dirty="0" smtClean="0"/>
          </a:p>
          <a:p>
            <a:r>
              <a:rPr lang="ja-JP" altLang="en-US" sz="2800" dirty="0" smtClean="0"/>
              <a:t>どのようなものか？</a:t>
            </a:r>
            <a:endParaRPr lang="en-US" altLang="ja-JP" sz="2800" dirty="0" smtClean="0"/>
          </a:p>
        </p:txBody>
      </p:sp>
      <p:sp>
        <p:nvSpPr>
          <p:cNvPr id="12" name="右矢印 11"/>
          <p:cNvSpPr/>
          <p:nvPr/>
        </p:nvSpPr>
        <p:spPr>
          <a:xfrm rot="5400000">
            <a:off x="3893339" y="3321843"/>
            <a:ext cx="1214446" cy="128588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928794" y="5072074"/>
            <a:ext cx="50674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3200" dirty="0" smtClean="0"/>
              <a:t>実際に調べてみることにした</a:t>
            </a:r>
            <a:endParaRPr kumimoji="1" lang="ja-JP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428596" y="500042"/>
            <a:ext cx="2857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ゲーム脳とは</a:t>
            </a:r>
            <a:endParaRPr kumimoji="1" lang="ja-JP" altLang="en-US" sz="32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28596" y="1428736"/>
            <a:ext cx="835824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l"/>
            </a:pPr>
            <a:r>
              <a:rPr kumimoji="1" lang="ja-JP" altLang="en-US" sz="2800" dirty="0" smtClean="0"/>
              <a:t>日本大学の森昭雄教授が提唱</a:t>
            </a:r>
            <a:endParaRPr kumimoji="1" lang="en-US" altLang="ja-JP" sz="2800" dirty="0" smtClean="0"/>
          </a:p>
          <a:p>
            <a:pPr>
              <a:buFont typeface="Wingdings" pitchFamily="2" charset="2"/>
              <a:buChar char="l"/>
            </a:pPr>
            <a:endParaRPr kumimoji="1" lang="en-US" altLang="ja-JP" sz="2800" dirty="0" smtClean="0"/>
          </a:p>
          <a:p>
            <a:pPr>
              <a:buFont typeface="Wingdings" pitchFamily="2" charset="2"/>
              <a:buChar char="l"/>
            </a:pPr>
            <a:r>
              <a:rPr lang="ja-JP" altLang="en-US" sz="2800" dirty="0" smtClean="0"/>
              <a:t>長時間やることで、前頭前野の働きが低下した状態</a:t>
            </a:r>
            <a:endParaRPr lang="en-US" altLang="ja-JP" sz="2800" dirty="0" smtClean="0"/>
          </a:p>
          <a:p>
            <a:endParaRPr lang="en-US" altLang="ja-JP" sz="2800" dirty="0" smtClean="0"/>
          </a:p>
          <a:p>
            <a:pPr lvl="1">
              <a:buFont typeface="Wingdings" pitchFamily="2" charset="2"/>
              <a:buChar char="p"/>
            </a:pPr>
            <a:r>
              <a:rPr lang="ja-JP" altLang="en-US" sz="2800" dirty="0" smtClean="0"/>
              <a:t>物忘れが激しくなる</a:t>
            </a:r>
            <a:endParaRPr lang="en-US" altLang="ja-JP" sz="2800" dirty="0" smtClean="0"/>
          </a:p>
          <a:p>
            <a:pPr lvl="1">
              <a:buFont typeface="Wingdings" pitchFamily="2" charset="2"/>
              <a:buChar char="p"/>
            </a:pPr>
            <a:r>
              <a:rPr lang="ja-JP" altLang="en-US" sz="2800" dirty="0" smtClean="0"/>
              <a:t>すぐ感情を爆発させる</a:t>
            </a:r>
            <a:endParaRPr lang="en-US" altLang="ja-JP" sz="2800" dirty="0" smtClean="0"/>
          </a:p>
          <a:p>
            <a:pPr lvl="1">
              <a:buFont typeface="Wingdings" pitchFamily="2" charset="2"/>
              <a:buChar char="p"/>
            </a:pPr>
            <a:r>
              <a:rPr lang="ja-JP" altLang="en-US" sz="2800" dirty="0" smtClean="0"/>
              <a:t>無気力になる</a:t>
            </a:r>
            <a:endParaRPr lang="en-US" altLang="ja-JP" sz="2800" dirty="0" smtClean="0"/>
          </a:p>
          <a:p>
            <a:r>
              <a:rPr lang="ja-JP" altLang="en-US" sz="2800" dirty="0"/>
              <a:t>　</a:t>
            </a:r>
            <a:r>
              <a:rPr lang="ja-JP" altLang="en-US" sz="2800" dirty="0" smtClean="0"/>
              <a:t>　　　などの悪影響があると言われている</a:t>
            </a:r>
            <a:endParaRPr kumimoji="1" lang="ja-JP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85720" y="357166"/>
            <a:ext cx="58579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/>
              <a:t>ゲーム脳になると、</a:t>
            </a:r>
            <a:r>
              <a:rPr kumimoji="1" lang="ja-JP" altLang="en-US" sz="3200" dirty="0" smtClean="0"/>
              <a:t>どうなるのか</a:t>
            </a:r>
            <a:endParaRPr kumimoji="1" lang="ja-JP" altLang="en-US" sz="32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00034" y="928670"/>
            <a:ext cx="785818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600" dirty="0" smtClean="0"/>
              <a:t>森教授が大学生にゲームをさせて実験を行ったところ</a:t>
            </a:r>
            <a:endParaRPr lang="en-US" altLang="ja-JP" sz="2600" dirty="0" smtClean="0"/>
          </a:p>
          <a:p>
            <a:r>
              <a:rPr lang="ja-JP" altLang="en-US" sz="2600" dirty="0" smtClean="0"/>
              <a:t>次の４つの状態</a:t>
            </a:r>
            <a:endParaRPr lang="en-US" altLang="ja-JP" sz="2600" dirty="0" smtClean="0"/>
          </a:p>
        </p:txBody>
      </p:sp>
      <p:pic>
        <p:nvPicPr>
          <p:cNvPr id="4" name="図 3" descr="norma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2214554"/>
            <a:ext cx="2381250" cy="1485900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3357554" y="2214554"/>
            <a:ext cx="52149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/>
              <a:t>「ノーマル脳」のタイプ：</a:t>
            </a:r>
          </a:p>
          <a:p>
            <a:r>
              <a:rPr lang="ja-JP" altLang="en-US" dirty="0" smtClean="0"/>
              <a:t>ゲームをしたことがない人。礼儀正しく、学業成績は普通より上位が多い。</a:t>
            </a:r>
            <a:endParaRPr kumimoji="1" lang="ja-JP" altLang="en-US" dirty="0"/>
          </a:p>
        </p:txBody>
      </p:sp>
      <p:pic>
        <p:nvPicPr>
          <p:cNvPr id="6" name="図 5" descr="visua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1472" y="4357694"/>
            <a:ext cx="2381250" cy="1485900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3500430" y="4357694"/>
            <a:ext cx="51435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/>
              <a:t>「ビジュアル脳」のタイプ：</a:t>
            </a:r>
          </a:p>
          <a:p>
            <a:r>
              <a:rPr lang="ja-JP" altLang="en-US" dirty="0" smtClean="0"/>
              <a:t>ゲームをほとんどしたことがないが、テレビやビデオを毎日</a:t>
            </a:r>
            <a:r>
              <a:rPr lang="en-US" altLang="ja-JP" dirty="0" smtClean="0"/>
              <a:t>1</a:t>
            </a:r>
            <a:r>
              <a:rPr lang="ja-JP" altLang="en-US" dirty="0" smtClean="0"/>
              <a:t>～２時間見ている人。ゲームをやめたら元に戻る。「ノーマル脳」と同様、学業成績も普通以上の人が多い。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hal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1071546"/>
            <a:ext cx="2381250" cy="1485900"/>
          </a:xfrm>
          <a:prstGeom prst="rect">
            <a:avLst/>
          </a:prstGeom>
        </p:spPr>
      </p:pic>
      <p:pic>
        <p:nvPicPr>
          <p:cNvPr id="3" name="図 2" descr="gam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1472" y="3214686"/>
            <a:ext cx="2381250" cy="1485900"/>
          </a:xfrm>
          <a:prstGeom prst="rect">
            <a:avLst/>
          </a:prstGeom>
        </p:spPr>
      </p:pic>
      <p:sp>
        <p:nvSpPr>
          <p:cNvPr id="4" name="テキスト ボックス 3"/>
          <p:cNvSpPr txBox="1"/>
          <p:nvPr/>
        </p:nvSpPr>
        <p:spPr>
          <a:xfrm>
            <a:off x="3428992" y="1071546"/>
            <a:ext cx="521497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/>
              <a:t>「半ゲーム脳」のタイプ：</a:t>
            </a:r>
          </a:p>
          <a:p>
            <a:r>
              <a:rPr lang="ja-JP" altLang="en-US" dirty="0" smtClean="0"/>
              <a:t>少しキレたり、自己ペースといった印象の人が多く、ゲーム中に声をかけると「うるさい！」という返事しかかえってこない。日常生活で集中力があまりなく、物忘れがある。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571868" y="3143248"/>
            <a:ext cx="50006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/>
              <a:t>「ゲーム脳」のタイプ：</a:t>
            </a:r>
          </a:p>
          <a:p>
            <a:r>
              <a:rPr lang="ja-JP" altLang="en-US" dirty="0" smtClean="0"/>
              <a:t>キレ</a:t>
            </a:r>
            <a:r>
              <a:rPr lang="ja-JP" altLang="en-US" dirty="0" err="1" smtClean="0"/>
              <a:t>る</a:t>
            </a:r>
            <a:r>
              <a:rPr lang="ja-JP" altLang="en-US" dirty="0" smtClean="0"/>
              <a:t>人が多い。普段ボーッとしていることが多く、集中力が低下している。学業成績は普通以下の人が多い。物忘れが激しく、時間感覚に欠け、学校も休みがちになる傾向がある。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57158" y="357166"/>
            <a:ext cx="32861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そして</a:t>
            </a:r>
            <a:endParaRPr kumimoji="1" lang="ja-JP" altLang="en-US" sz="32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71472" y="5000636"/>
            <a:ext cx="81439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というように分類でき、</a:t>
            </a:r>
            <a:r>
              <a:rPr lang="ja-JP" altLang="en-US" sz="2800" dirty="0" smtClean="0"/>
              <a:t>これ以外に</a:t>
            </a:r>
            <a:endParaRPr lang="en-US" altLang="ja-JP" sz="2800" dirty="0" smtClean="0"/>
          </a:p>
          <a:p>
            <a:r>
              <a:rPr lang="ja-JP" altLang="en-US" sz="2800" dirty="0" smtClean="0"/>
              <a:t>　　携帯メールやホラー映画・ビデオの愛好者</a:t>
            </a:r>
            <a:endParaRPr lang="en-US" altLang="ja-JP" sz="2800" dirty="0" smtClean="0"/>
          </a:p>
          <a:p>
            <a:r>
              <a:rPr kumimoji="1" lang="ja-JP" altLang="en-US" sz="2800" dirty="0" smtClean="0"/>
              <a:t>も同様の結果が表れるとしている</a:t>
            </a:r>
            <a:endParaRPr kumimoji="1" lang="ja-JP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 uiExpand="1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428596" y="428604"/>
            <a:ext cx="32147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具体的な影響は？</a:t>
            </a:r>
            <a:endParaRPr kumimoji="1" lang="ja-JP" altLang="en-US" sz="28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928662" y="1285860"/>
            <a:ext cx="742955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l"/>
            </a:pPr>
            <a:r>
              <a:rPr kumimoji="1" lang="ja-JP" altLang="en-US" sz="2800" dirty="0" smtClean="0"/>
              <a:t>少年犯罪の増加</a:t>
            </a:r>
            <a:endParaRPr kumimoji="1" lang="en-US" altLang="ja-JP" sz="2800" dirty="0" smtClean="0"/>
          </a:p>
          <a:p>
            <a:pPr>
              <a:buFont typeface="Wingdings" pitchFamily="2" charset="2"/>
              <a:buChar char="l"/>
            </a:pPr>
            <a:endParaRPr kumimoji="1" lang="en-US" altLang="ja-JP" sz="2800" dirty="0" smtClean="0"/>
          </a:p>
          <a:p>
            <a:pPr>
              <a:buFont typeface="Wingdings" pitchFamily="2" charset="2"/>
              <a:buChar char="l"/>
            </a:pPr>
            <a:r>
              <a:rPr lang="ja-JP" altLang="en-US" sz="2800" dirty="0" smtClean="0"/>
              <a:t>不登校・ひきこもり</a:t>
            </a:r>
            <a:endParaRPr lang="en-US" altLang="ja-JP" sz="2800" dirty="0" smtClean="0"/>
          </a:p>
          <a:p>
            <a:pPr>
              <a:buFont typeface="Wingdings" pitchFamily="2" charset="2"/>
              <a:buChar char="l"/>
            </a:pPr>
            <a:endParaRPr lang="en-US" altLang="ja-JP" sz="2800" dirty="0" smtClean="0"/>
          </a:p>
          <a:p>
            <a:pPr>
              <a:buFont typeface="Wingdings" pitchFamily="2" charset="2"/>
              <a:buChar char="l"/>
            </a:pPr>
            <a:r>
              <a:rPr lang="ja-JP" altLang="en-US" sz="2800" dirty="0" smtClean="0"/>
              <a:t>コミュニケーション能力の低下</a:t>
            </a:r>
            <a:endParaRPr lang="en-US" altLang="ja-JP" sz="2800" dirty="0" smtClean="0"/>
          </a:p>
          <a:p>
            <a:pPr>
              <a:buFont typeface="Wingdings" pitchFamily="2" charset="2"/>
              <a:buChar char="l"/>
            </a:pPr>
            <a:endParaRPr lang="en-US" altLang="ja-JP" sz="2800" dirty="0" smtClean="0"/>
          </a:p>
          <a:p>
            <a:pPr>
              <a:buFont typeface="Wingdings" pitchFamily="2" charset="2"/>
              <a:buChar char="l"/>
            </a:pPr>
            <a:r>
              <a:rPr lang="ja-JP" altLang="en-US" sz="2800" dirty="0" smtClean="0"/>
              <a:t>外界に対する意識障害</a:t>
            </a:r>
            <a:endParaRPr lang="en-US" altLang="ja-JP" sz="2800" dirty="0" smtClean="0"/>
          </a:p>
          <a:p>
            <a:pPr>
              <a:buFont typeface="Wingdings" pitchFamily="2" charset="2"/>
              <a:buChar char="l"/>
            </a:pPr>
            <a:endParaRPr lang="en-US" altLang="ja-JP" sz="2800" dirty="0" smtClean="0"/>
          </a:p>
          <a:p>
            <a:r>
              <a:rPr lang="en-US" altLang="ja-JP" sz="2800" dirty="0" smtClean="0"/>
              <a:t>		</a:t>
            </a:r>
            <a:r>
              <a:rPr lang="ja-JP" altLang="en-US" sz="2800" dirty="0" smtClean="0"/>
              <a:t>などが挙げられている</a:t>
            </a:r>
            <a:endParaRPr lang="en-US" altLang="ja-JP" sz="2800" dirty="0" smtClean="0"/>
          </a:p>
          <a:p>
            <a:pPr>
              <a:buFont typeface="Wingdings" pitchFamily="2" charset="2"/>
              <a:buChar char="l"/>
            </a:pPr>
            <a:endParaRPr kumimoji="1" lang="ja-JP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031977" y="2428868"/>
            <a:ext cx="41120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 dirty="0"/>
              <a:t>キレ</a:t>
            </a:r>
            <a:r>
              <a:rPr lang="ja-JP" altLang="en-US" sz="3600" dirty="0" smtClean="0"/>
              <a:t>やすい子供たち</a:t>
            </a:r>
            <a:endParaRPr kumimoji="1" lang="ja-JP" altLang="en-US" sz="36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28596" y="285728"/>
            <a:ext cx="4000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/>
              <a:t>ゲームの影響？</a:t>
            </a:r>
            <a:endParaRPr kumimoji="1" lang="ja-JP" altLang="en-US" sz="3200" dirty="0"/>
          </a:p>
        </p:txBody>
      </p:sp>
      <p:sp>
        <p:nvSpPr>
          <p:cNvPr id="5" name="右矢印 4"/>
          <p:cNvSpPr/>
          <p:nvPr/>
        </p:nvSpPr>
        <p:spPr>
          <a:xfrm rot="5400000">
            <a:off x="6197242" y="3303956"/>
            <a:ext cx="1821614" cy="164307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357818" y="5429264"/>
            <a:ext cx="34603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400" dirty="0" smtClean="0"/>
              <a:t>少年犯罪？</a:t>
            </a:r>
            <a:endParaRPr kumimoji="1" lang="ja-JP" altLang="en-US" sz="44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85786" y="928670"/>
            <a:ext cx="34131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ゲームをやりすぎると</a:t>
            </a:r>
            <a:endParaRPr kumimoji="1" lang="ja-JP" altLang="en-US" sz="2800" dirty="0"/>
          </a:p>
        </p:txBody>
      </p:sp>
      <p:sp>
        <p:nvSpPr>
          <p:cNvPr id="8" name="右矢印 7"/>
          <p:cNvSpPr/>
          <p:nvPr/>
        </p:nvSpPr>
        <p:spPr>
          <a:xfrm rot="5400000">
            <a:off x="1893075" y="1535893"/>
            <a:ext cx="1071570" cy="1143008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57224" y="2786058"/>
            <a:ext cx="34290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/>
              <a:t>前頭前野が働かない</a:t>
            </a:r>
            <a:endParaRPr kumimoji="1" lang="ja-JP" altLang="en-US" sz="2800" dirty="0"/>
          </a:p>
        </p:txBody>
      </p:sp>
      <p:sp>
        <p:nvSpPr>
          <p:cNvPr id="11" name="右矢印 10"/>
          <p:cNvSpPr/>
          <p:nvPr/>
        </p:nvSpPr>
        <p:spPr>
          <a:xfrm rot="5400000">
            <a:off x="1964513" y="3321843"/>
            <a:ext cx="1071570" cy="1143008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14282" y="4714884"/>
            <a:ext cx="43577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/>
              <a:t>感情にブレーキがきかない</a:t>
            </a:r>
            <a:endParaRPr kumimoji="1" lang="ja-JP" altLang="en-US" sz="2800" dirty="0"/>
          </a:p>
        </p:txBody>
      </p:sp>
      <p:sp>
        <p:nvSpPr>
          <p:cNvPr id="14" name="U ターン矢印 13"/>
          <p:cNvSpPr/>
          <p:nvPr/>
        </p:nvSpPr>
        <p:spPr>
          <a:xfrm>
            <a:off x="4572000" y="1071546"/>
            <a:ext cx="3000396" cy="1500198"/>
          </a:xfrm>
          <a:prstGeom prst="utur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6" name="上カーブ矢印 15"/>
          <p:cNvSpPr/>
          <p:nvPr/>
        </p:nvSpPr>
        <p:spPr>
          <a:xfrm>
            <a:off x="2285984" y="5214950"/>
            <a:ext cx="2928958" cy="1285884"/>
          </a:xfrm>
          <a:prstGeom prst="curved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1" grpId="0" animBg="1"/>
      <p:bldP spid="12" grpId="0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428596" y="357166"/>
            <a:ext cx="47863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/>
              <a:t>少年犯罪は増えているか</a:t>
            </a:r>
            <a:endParaRPr kumimoji="1" lang="ja-JP" altLang="en-US" sz="3200" dirty="0"/>
          </a:p>
        </p:txBody>
      </p:sp>
      <p:pic>
        <p:nvPicPr>
          <p:cNvPr id="3" name="図 2" descr="名称未設定 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57224" y="1428736"/>
            <a:ext cx="7225972" cy="4668105"/>
          </a:xfrm>
          <a:prstGeom prst="rect">
            <a:avLst/>
          </a:prstGeom>
        </p:spPr>
      </p:pic>
      <p:sp>
        <p:nvSpPr>
          <p:cNvPr id="4" name="テキスト ボックス 3"/>
          <p:cNvSpPr txBox="1"/>
          <p:nvPr/>
        </p:nvSpPr>
        <p:spPr>
          <a:xfrm>
            <a:off x="1357290" y="6072206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平成２１年版犯罪白書</a:t>
            </a:r>
            <a:r>
              <a:rPr lang="ja-JP" altLang="en-US" dirty="0" smtClean="0"/>
              <a:t>　</a:t>
            </a:r>
            <a:r>
              <a:rPr kumimoji="1" lang="ja-JP" altLang="en-US" dirty="0" smtClean="0"/>
              <a:t>より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428596" y="357166"/>
            <a:ext cx="51435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/>
              <a:t>実際は普及前より少ない</a:t>
            </a:r>
            <a:endParaRPr kumimoji="1" lang="ja-JP" altLang="en-US" sz="32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28662" y="1500174"/>
            <a:ext cx="742955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l"/>
            </a:pPr>
            <a:r>
              <a:rPr kumimoji="1" lang="ja-JP" altLang="en-US" sz="2800" dirty="0" smtClean="0"/>
              <a:t>少年犯罪の数は普及前にピーク</a:t>
            </a:r>
            <a:endParaRPr kumimoji="1" lang="en-US" altLang="ja-JP" sz="2800" dirty="0" smtClean="0"/>
          </a:p>
          <a:p>
            <a:pPr>
              <a:buFont typeface="Wingdings" pitchFamily="2" charset="2"/>
              <a:buChar char="l"/>
            </a:pPr>
            <a:endParaRPr lang="en-US" altLang="ja-JP" sz="2800" dirty="0" smtClean="0"/>
          </a:p>
          <a:p>
            <a:pPr>
              <a:buFont typeface="Wingdings" pitchFamily="2" charset="2"/>
              <a:buChar char="l"/>
            </a:pPr>
            <a:r>
              <a:rPr kumimoji="1" lang="ja-JP" altLang="en-US" sz="2800" dirty="0" smtClean="0"/>
              <a:t>普及しだした年では減っているところもある</a:t>
            </a:r>
            <a:endParaRPr kumimoji="1" lang="en-US" altLang="ja-JP" sz="2800" dirty="0" smtClean="0"/>
          </a:p>
          <a:p>
            <a:pPr>
              <a:buFont typeface="Wingdings" pitchFamily="2" charset="2"/>
              <a:buChar char="l"/>
            </a:pPr>
            <a:endParaRPr lang="en-US" altLang="ja-JP" sz="2800" dirty="0" smtClean="0"/>
          </a:p>
          <a:p>
            <a:pPr>
              <a:buFont typeface="Wingdings" pitchFamily="2" charset="2"/>
              <a:buChar char="l"/>
            </a:pPr>
            <a:r>
              <a:rPr kumimoji="1" lang="ja-JP" altLang="en-US" sz="2800" dirty="0" smtClean="0"/>
              <a:t>ピーク時から見れば普及しきった</a:t>
            </a:r>
            <a:r>
              <a:rPr kumimoji="1" lang="en-US" altLang="ja-JP" sz="2800" dirty="0" smtClean="0"/>
              <a:t>H20</a:t>
            </a:r>
            <a:r>
              <a:rPr kumimoji="1" lang="ja-JP" altLang="en-US" sz="2800" dirty="0" smtClean="0"/>
              <a:t>年が最低</a:t>
            </a:r>
            <a:endParaRPr kumimoji="1" lang="en-US" altLang="ja-JP" sz="2800" dirty="0" smtClean="0"/>
          </a:p>
          <a:p>
            <a:pPr>
              <a:buFont typeface="Wingdings" pitchFamily="2" charset="2"/>
              <a:buChar char="l"/>
            </a:pPr>
            <a:endParaRPr lang="en-US" altLang="ja-JP" sz="2800" dirty="0" smtClean="0"/>
          </a:p>
          <a:p>
            <a:r>
              <a:rPr kumimoji="1" lang="ja-JP" altLang="en-US" sz="2800" dirty="0" smtClean="0"/>
              <a:t>このことからも</a:t>
            </a:r>
            <a:endParaRPr kumimoji="1" lang="ja-JP" altLang="en-US" sz="2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1472" y="4857760"/>
            <a:ext cx="814393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 smtClean="0"/>
              <a:t>ゲームと少年犯罪の数との因果関係は薄い</a:t>
            </a:r>
            <a:endParaRPr kumimoji="1" lang="en-US" altLang="ja-JP" sz="3200" dirty="0" smtClean="0"/>
          </a:p>
          <a:p>
            <a:endParaRPr lang="en-US" altLang="ja-JP" sz="2800" dirty="0" smtClean="0"/>
          </a:p>
          <a:p>
            <a:r>
              <a:rPr lang="ja-JP" altLang="en-US" sz="2800" dirty="0" smtClean="0"/>
              <a:t>といえる</a:t>
            </a:r>
            <a:endParaRPr kumimoji="1" lang="ja-JP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479</Words>
  <Application>Microsoft Office PowerPoint</Application>
  <PresentationFormat>画面に合わせる (4:3)</PresentationFormat>
  <Paragraphs>80</Paragraphs>
  <Slides>10</Slides>
  <Notes>10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1" baseType="lpstr">
      <vt:lpstr>Office テーマ</vt:lpstr>
      <vt:lpstr>少年犯罪におけるゲームの 影響とその考察 ー　ゲーム脳はあるのか！？　－ </vt:lpstr>
      <vt:lpstr>スライド 2</vt:lpstr>
      <vt:lpstr>スライド 3</vt:lpstr>
      <vt:lpstr>スライド 4</vt:lpstr>
      <vt:lpstr>スライド 5</vt:lpstr>
      <vt:lpstr>スライド 6</vt:lpstr>
      <vt:lpstr>スライド 7</vt:lpstr>
      <vt:lpstr>スライド 8</vt:lpstr>
      <vt:lpstr>スライド 9</vt:lpstr>
      <vt:lpstr>スライド 10</vt:lpstr>
    </vt:vector>
  </TitlesOfParts>
  <Company>室蘭工業大学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少年犯罪におけるゲームの 影響とその考察 ー　ゲーム脳はあるのか！？　－ </dc:title>
  <dc:creator>01924205</dc:creator>
  <cp:lastModifiedBy>admin</cp:lastModifiedBy>
  <cp:revision>23</cp:revision>
  <dcterms:created xsi:type="dcterms:W3CDTF">2010-03-03T04:38:48Z</dcterms:created>
  <dcterms:modified xsi:type="dcterms:W3CDTF">2010-03-04T00:57:44Z</dcterms:modified>
</cp:coreProperties>
</file>