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60" r:id="rId6"/>
    <p:sldId id="261" r:id="rId7"/>
    <p:sldId id="266" r:id="rId8"/>
    <p:sldId id="269" r:id="rId9"/>
    <p:sldId id="271" r:id="rId10"/>
    <p:sldId id="267" r:id="rId11"/>
    <p:sldId id="264" r:id="rId1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5" name="サブタイトル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31" name="日付プレースホルダ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85EF078-F63C-4143-9779-C89254421F68}" type="datetimeFigureOut">
              <a:rPr lang="ja-JP" altLang="en-US" smtClean="0"/>
              <a:pPr>
                <a:defRPr/>
              </a:pPr>
              <a:t>2010/3/3</a:t>
            </a:fld>
            <a:endParaRPr lang="ja-JP" altLang="en-US"/>
          </a:p>
        </p:txBody>
      </p:sp>
      <p:sp>
        <p:nvSpPr>
          <p:cNvPr id="18" name="フッター プレースホルダ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FE1DA2B-836D-47EF-91B7-AB6E1D780DD1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6F4ADFE-3CCD-4131-837C-FEF877ED3FDF}" type="datetimeFigureOut">
              <a:rPr lang="ja-JP" altLang="en-US" smtClean="0"/>
              <a:pPr>
                <a:defRPr/>
              </a:pPr>
              <a:t>2010/3/3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EBD9937-1F0C-4788-B6C0-9CB93749F002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fld id="{1E360A07-E551-4E85-934B-0673E8A02619}" type="datetimeFigureOut">
              <a:rPr lang="ja-JP" altLang="en-US" smtClean="0"/>
              <a:pPr>
                <a:defRPr/>
              </a:pPr>
              <a:t>2010/3/3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AA175446-B902-464D-94B8-EEF3C9BBAFBB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84C067-D573-4B87-9564-FF3C84E22CC7}" type="datetimeFigureOut">
              <a:rPr lang="ja-JP" altLang="en-US" smtClean="0"/>
              <a:pPr>
                <a:defRPr/>
              </a:pPr>
              <a:t>2010/3/3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AE04573-CA65-475C-A0D8-C1F20851BAF9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2BEFC27-468C-4848-92FA-F7C25EBB8F66}" type="datetimeFigureOut">
              <a:rPr lang="ja-JP" altLang="en-US" smtClean="0"/>
              <a:pPr>
                <a:defRPr/>
              </a:pPr>
              <a:t>2010/3/3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28E98B2C-011D-4052-A7EE-044C8B54367D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BCC665B-CD14-4284-A27E-8223BA687074}" type="datetimeFigureOut">
              <a:rPr lang="ja-JP" altLang="en-US" smtClean="0"/>
              <a:pPr>
                <a:defRPr/>
              </a:pPr>
              <a:t>2010/3/3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8FBBE10-FA8F-4443-964B-FF7FE068DF53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AD708AD-C2DB-409A-A00D-CAB996FC7330}" type="datetimeFigureOut">
              <a:rPr lang="ja-JP" altLang="en-US" smtClean="0"/>
              <a:pPr>
                <a:defRPr/>
              </a:pPr>
              <a:t>2010/3/3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EA11B5C-FE31-41EF-BEB7-179F2FEE5C07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A022636-36C2-4F5A-A172-3D8CA0F72774}" type="datetimeFigureOut">
              <a:rPr lang="ja-JP" altLang="en-US" smtClean="0"/>
              <a:pPr>
                <a:defRPr/>
              </a:pPr>
              <a:t>2010/3/3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27E37ED-975A-46DF-B93A-AC895765EB44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90800E18-89D5-441E-A4F7-6FADFFE857E5}" type="datetimeFigureOut">
              <a:rPr lang="ja-JP" altLang="en-US" smtClean="0"/>
              <a:pPr>
                <a:defRPr/>
              </a:pPr>
              <a:t>2010/3/3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0FE5F5C-7D86-4BE1-8E51-7969415DB924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F9CC750-3143-4C75-BB4C-1EB4ECE97AA2}" type="datetimeFigureOut">
              <a:rPr lang="ja-JP" altLang="en-US" smtClean="0"/>
              <a:pPr>
                <a:defRPr/>
              </a:pPr>
              <a:t>2010/3/3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6FF31BB-6EA4-460A-97E3-340B335C5860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69D09C-BC4B-48BF-B20B-5CD36EB258A5}" type="datetimeFigureOut">
              <a:rPr lang="ja-JP" altLang="en-US" smtClean="0"/>
              <a:pPr>
                <a:defRPr/>
              </a:pPr>
              <a:t>2010/3/3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91625E2-B536-4993-94CB-8BC78D32A4A7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  <p:sp>
        <p:nvSpPr>
          <p:cNvPr id="10" name="図プレースホルダ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タイトル プレースホルダ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1" name="テキスト プレースホルダ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7" name="日付プレースホルダ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1D8B1C63-0EC5-4B02-91C3-0C920F73BE89}" type="datetimeFigureOut">
              <a:rPr lang="ja-JP" altLang="en-US" smtClean="0"/>
              <a:pPr>
                <a:defRPr/>
              </a:pPr>
              <a:t>2010/3/3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D908375-7029-46AB-953A-143161EBC51B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1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1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1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1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1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324096"/>
          </a:xfrm>
        </p:spPr>
        <p:txBody>
          <a:bodyPr/>
          <a:lstStyle/>
          <a:p>
            <a:pPr algn="l" eaLnBrk="1" hangingPunct="1"/>
            <a:r>
              <a:rPr lang="ja-JP" altLang="en-US" dirty="0" smtClean="0"/>
              <a:t>ゲームが脳に及ぼす影響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354442" y="3357562"/>
            <a:ext cx="5114778" cy="317528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dirty="0" smtClean="0"/>
              <a:t>4</a:t>
            </a:r>
            <a:r>
              <a:rPr lang="ja-JP" altLang="en-US" dirty="0" smtClean="0"/>
              <a:t>班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大杉拓未     地井哲也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久富秀平     山間史園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佐々木貴浩     荒木耕太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池本洋平     沼田恭佑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　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結論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ゲーム脳が蔓延したのは、教育関係者に都合がよいためであり、ゲームによる脳の悪影響は証明されていない。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ゲームをしても脳に影響はないが、時間を考えてプレイするべきである。</a:t>
            </a:r>
            <a:endParaRPr kumimoji="1" lang="en-US" altLang="ja-JP" dirty="0" smtClean="0"/>
          </a:p>
          <a:p>
            <a:endParaRPr kumimoji="1" lang="ja-JP" altLang="en-US" dirty="0" smtClean="0"/>
          </a:p>
          <a:p>
            <a:r>
              <a:rPr kumimoji="1" lang="ja-JP" altLang="en-US" dirty="0" smtClean="0"/>
              <a:t>学校の成績が下がったのは、十分な勉強時間をとっていなかったためで、</a:t>
            </a:r>
            <a:r>
              <a:rPr kumimoji="1" lang="ja-JP" altLang="en-US" dirty="0" smtClean="0"/>
              <a:t>ゲームが直接の原因というわけではない。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参考文献・</a:t>
            </a:r>
            <a:r>
              <a:rPr kumimoji="1" lang="en-US" altLang="ja-JP" dirty="0" smtClean="0"/>
              <a:t>URL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ja-JP" altLang="en-US" dirty="0" smtClean="0"/>
              <a:t>簡易脳波計と光トポグラフィーによるゲーム脳の検証　</a:t>
            </a:r>
            <a:r>
              <a:rPr lang="en-US" altLang="ja-JP" dirty="0" smtClean="0"/>
              <a:t>http://tsuzuki.ise.ibaraki.ac.jp/TS_lab/soturon_resume/kawanami_resume.pdf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Critique of Games &gt;&gt; </a:t>
            </a:r>
            <a:r>
              <a:rPr lang="ja-JP" altLang="en-US" dirty="0" smtClean="0"/>
              <a:t>書評 </a:t>
            </a:r>
            <a:r>
              <a:rPr lang="en-US" altLang="ja-JP" dirty="0" smtClean="0"/>
              <a:t>&gt;&gt; </a:t>
            </a:r>
            <a:r>
              <a:rPr lang="ja-JP" altLang="en-US" dirty="0" smtClean="0"/>
              <a:t>森昭雄</a:t>
            </a:r>
            <a:r>
              <a:rPr lang="en-US" altLang="ja-JP" dirty="0" smtClean="0"/>
              <a:t>『</a:t>
            </a:r>
            <a:r>
              <a:rPr lang="ja-JP" altLang="en-US" dirty="0" smtClean="0"/>
              <a:t>ゲーム脳の恐怖</a:t>
            </a:r>
            <a:r>
              <a:rPr lang="en-US" altLang="ja-JP" dirty="0" smtClean="0"/>
              <a:t>』 http://www.critiqueofgames.net/book_review/07.html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RCT: video games can hamper reading and writing skills in young boys by displacing other activities http://scienceblogs.com/notrocketscience/2010/02/trial_finds_that_video_games_hamper_reading_and_writing_skil.php</a:t>
            </a:r>
          </a:p>
          <a:p>
            <a:endParaRPr lang="en-US" altLang="ja-JP" dirty="0" smtClean="0"/>
          </a:p>
          <a:p>
            <a:r>
              <a:rPr lang="ja-JP" altLang="en-US" dirty="0" smtClean="0"/>
              <a:t>ゲーム脳</a:t>
            </a:r>
            <a:r>
              <a:rPr lang="en-US" altLang="ja-JP" dirty="0" smtClean="0"/>
              <a:t> -Wikipedia</a:t>
            </a:r>
            <a:r>
              <a:rPr lang="ja-JP" altLang="en-US" dirty="0" smtClean="0"/>
              <a:t> </a:t>
            </a:r>
            <a:r>
              <a:rPr lang="en-US" altLang="ja-JP" dirty="0" smtClean="0"/>
              <a:t>http://ja.wikipedia.org/wiki/%E3%82%B2%E3%83%BC%E3%83%A0%E8%84%B3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Motivation</a:t>
            </a:r>
            <a:r>
              <a:rPr lang="ja-JP" altLang="en-US" smtClean="0"/>
              <a:t>（動機）</a:t>
            </a:r>
          </a:p>
        </p:txBody>
      </p:sp>
      <p:sp>
        <p:nvSpPr>
          <p:cNvPr id="307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「ゲーム脳」という言葉が昔流行った。</a:t>
            </a:r>
            <a:endParaRPr lang="en-US" altLang="ja-JP" dirty="0" smtClean="0"/>
          </a:p>
          <a:p>
            <a:pPr eaLnBrk="1" hangingPunct="1"/>
            <a:endParaRPr lang="en-US" altLang="ja-JP" dirty="0" smtClean="0"/>
          </a:p>
          <a:p>
            <a:pPr eaLnBrk="1" hangingPunct="1"/>
            <a:r>
              <a:rPr lang="ja-JP" altLang="en-US" dirty="0" smtClean="0"/>
              <a:t>言葉通り、ゲームが脳に本当に悪影響を及ぼすのか気になったから。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ゲーム脳とは</a:t>
            </a:r>
          </a:p>
        </p:txBody>
      </p:sp>
      <p:sp>
        <p:nvSpPr>
          <p:cNvPr id="4099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ja-JP" altLang="en-US" dirty="0" smtClean="0"/>
              <a:t>森昭雄氏が、</a:t>
            </a:r>
            <a:r>
              <a:rPr lang="en-US" altLang="ja-JP" dirty="0" smtClean="0"/>
              <a:t>2002</a:t>
            </a:r>
            <a:r>
              <a:rPr lang="ja-JP" altLang="en-US" dirty="0" smtClean="0"/>
              <a:t>年の著作「ゲーム脳の恐怖」において提唱した言葉。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テレビゲームに熱中している人の脳の前頭前野の機能が低下することを指す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ゲームに熱中していると</a:t>
            </a:r>
            <a:r>
              <a:rPr lang="en-US" altLang="ja-JP" dirty="0" smtClean="0"/>
              <a:t>β</a:t>
            </a:r>
            <a:r>
              <a:rPr lang="ja-JP" altLang="en-US" dirty="0" smtClean="0"/>
              <a:t>波が出ない場合があり、</a:t>
            </a:r>
            <a:r>
              <a:rPr lang="ja-JP" altLang="en-US" dirty="0" smtClean="0">
                <a:solidFill>
                  <a:srgbClr val="FF0000"/>
                </a:solidFill>
              </a:rPr>
              <a:t>認知症の脳波と類似して</a:t>
            </a:r>
            <a:r>
              <a:rPr lang="ja-JP" altLang="en-US" dirty="0" smtClean="0">
                <a:solidFill>
                  <a:srgbClr val="FF0000"/>
                </a:solidFill>
              </a:rPr>
              <a:t>いる</a:t>
            </a:r>
            <a:r>
              <a:rPr lang="ja-JP" altLang="en-US" dirty="0" smtClean="0"/>
              <a:t>ため前頭前野の機能が</a:t>
            </a:r>
            <a:r>
              <a:rPr lang="ja-JP" altLang="en-US" dirty="0" smtClean="0"/>
              <a:t>低下している、としている。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前頭前野は、脳の情動抑制や判断力などの重要な機能を司る部位。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ja-JP" alt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森氏による脳波の測定方法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森氏が「独自に」開発した簡易型脳波計で脳波を計測した。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簡易型脳波計を用いて</a:t>
            </a:r>
            <a:r>
              <a:rPr lang="ja-JP" altLang="en-US" dirty="0" smtClean="0">
                <a:solidFill>
                  <a:srgbClr val="FF0000"/>
                </a:solidFill>
              </a:rPr>
              <a:t>前頭前野から出る</a:t>
            </a:r>
            <a:r>
              <a:rPr lang="en-US" altLang="ja-JP" dirty="0" smtClean="0">
                <a:solidFill>
                  <a:srgbClr val="FF0000"/>
                </a:solidFill>
              </a:rPr>
              <a:t>α</a:t>
            </a:r>
            <a:r>
              <a:rPr lang="ja-JP" altLang="en-US" dirty="0" smtClean="0">
                <a:solidFill>
                  <a:srgbClr val="FF0000"/>
                </a:solidFill>
              </a:rPr>
              <a:t>波、</a:t>
            </a:r>
            <a:r>
              <a:rPr lang="en-US" altLang="ja-JP" dirty="0" smtClean="0">
                <a:solidFill>
                  <a:srgbClr val="FF0000"/>
                </a:solidFill>
              </a:rPr>
              <a:t>β</a:t>
            </a:r>
            <a:r>
              <a:rPr lang="ja-JP" altLang="en-US" dirty="0" smtClean="0">
                <a:solidFill>
                  <a:srgbClr val="FF0000"/>
                </a:solidFill>
              </a:rPr>
              <a:t>波のみ</a:t>
            </a:r>
            <a:r>
              <a:rPr lang="ja-JP" altLang="en-US" dirty="0" smtClean="0"/>
              <a:t>を測定した。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波形は単調になり、認知症患者のものと類似していた。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森氏による測定方法の問題点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森氏の装置だと</a:t>
            </a:r>
            <a:r>
              <a:rPr lang="en-US" altLang="ja-JP" dirty="0" smtClean="0"/>
              <a:t>α</a:t>
            </a:r>
            <a:r>
              <a:rPr lang="ja-JP" altLang="en-US" dirty="0" smtClean="0"/>
              <a:t>波、</a:t>
            </a:r>
            <a:r>
              <a:rPr lang="en-US" altLang="ja-JP" dirty="0" smtClean="0"/>
              <a:t>β</a:t>
            </a:r>
            <a:r>
              <a:rPr lang="ja-JP" altLang="en-US" dirty="0" smtClean="0"/>
              <a:t>波しか測定できない。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脳機能低下をみるには、</a:t>
            </a:r>
            <a:r>
              <a:rPr lang="en-US" altLang="ja-JP" dirty="0" smtClean="0"/>
              <a:t>θ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δ</a:t>
            </a:r>
            <a:r>
              <a:rPr lang="ja-JP" altLang="en-US" dirty="0" smtClean="0"/>
              <a:t>波も測定しなくてはならない。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さらに、前頭前野以外の部位も測定する必要がある。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ja-JP" altLang="en-US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4400" dirty="0" smtClean="0"/>
              <a:t>だから</a:t>
            </a:r>
            <a:r>
              <a:rPr kumimoji="1" lang="ja-JP" altLang="en-US" dirty="0" smtClean="0"/>
              <a:t>「ゲーム脳」はおかしい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ゲームをして波形が単調になるのは、単にゲームに慣れているか、リラックスしているからである。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測定方法もおかしいので、異常脳波かどうか判断できない。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ゲームと学力の関係の実験 </a:t>
            </a:r>
            <a:r>
              <a:rPr kumimoji="1"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2000" dirty="0" smtClean="0"/>
              <a:t>オハイオ州</a:t>
            </a:r>
            <a:r>
              <a:rPr lang="en-US" altLang="ja-JP" sz="2200" dirty="0" smtClean="0"/>
              <a:t>Denison</a:t>
            </a:r>
            <a:r>
              <a:rPr lang="ja-JP" altLang="en-US" sz="2200" dirty="0" smtClean="0"/>
              <a:t>大学の研究者がおこなった実験によると、ゲームが脳に悪影響を与えるわけではないことがわかった。</a:t>
            </a:r>
            <a:endParaRPr lang="en-US" altLang="ja-JP" sz="2200" dirty="0" smtClean="0"/>
          </a:p>
          <a:p>
            <a:endParaRPr lang="en-US" altLang="ja-JP" sz="2400" dirty="0"/>
          </a:p>
          <a:p>
            <a:pPr>
              <a:buNone/>
            </a:pPr>
            <a:r>
              <a:rPr lang="ja-JP" altLang="en-US" sz="3600" dirty="0" smtClean="0"/>
              <a:t>実験方法</a:t>
            </a:r>
            <a:endParaRPr lang="en-US" altLang="ja-JP" sz="3600" dirty="0"/>
          </a:p>
          <a:p>
            <a:r>
              <a:rPr lang="ja-JP" altLang="en-US" dirty="0" smtClean="0"/>
              <a:t>ゲーム機を所有していない</a:t>
            </a:r>
            <a:r>
              <a:rPr lang="en-US" altLang="ja-JP" dirty="0" smtClean="0"/>
              <a:t>64</a:t>
            </a:r>
            <a:r>
              <a:rPr lang="ja-JP" altLang="en-US" dirty="0" smtClean="0"/>
              <a:t>人の男子児童を</a:t>
            </a:r>
            <a:r>
              <a:rPr lang="en-US" altLang="ja-JP" dirty="0" smtClean="0"/>
              <a:t>2</a:t>
            </a:r>
            <a:r>
              <a:rPr lang="ja-JP" altLang="en-US" dirty="0" smtClean="0"/>
              <a:t>グループに分け、一方にはゲーム機を与え、もう一方にはゲームを与えないままにしておいた。</a:t>
            </a:r>
            <a:endParaRPr lang="en-US" altLang="ja-JP" dirty="0" smtClean="0"/>
          </a:p>
          <a:p>
            <a:r>
              <a:rPr lang="ja-JP" altLang="en-US" dirty="0" smtClean="0"/>
              <a:t>そして</a:t>
            </a:r>
            <a:r>
              <a:rPr lang="en-US" altLang="ja-JP" dirty="0" smtClean="0"/>
              <a:t>4</a:t>
            </a:r>
            <a:r>
              <a:rPr lang="ja-JP" altLang="en-US" dirty="0" smtClean="0"/>
              <a:t>カ月後、学力テストを行った。</a:t>
            </a:r>
            <a:endParaRPr lang="en-US" altLang="ja-JP" dirty="0" smtClean="0"/>
          </a:p>
          <a:p>
            <a:endParaRPr lang="en-US" altLang="ja-JP" sz="2000" dirty="0"/>
          </a:p>
          <a:p>
            <a:pPr>
              <a:buNone/>
            </a:pPr>
            <a:endParaRPr lang="en-US" altLang="ja-JP" sz="3600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ゲームと学力の関係の実験 </a:t>
            </a:r>
            <a:r>
              <a:rPr kumimoji="1"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ja-JP" altLang="en-US" sz="3600" dirty="0" smtClean="0"/>
              <a:t>結果</a:t>
            </a:r>
            <a:endParaRPr lang="en-US" altLang="ja-JP" sz="3600" dirty="0" smtClean="0"/>
          </a:p>
          <a:p>
            <a:r>
              <a:rPr lang="ja-JP" altLang="en-US" dirty="0" smtClean="0"/>
              <a:t>ゲームを与えられたグループは、ゲームを持たないグループに比べて、読み書きの得点が著しく低かった。</a:t>
            </a:r>
            <a:endParaRPr lang="en-US" altLang="ja-JP" dirty="0" smtClean="0"/>
          </a:p>
          <a:p>
            <a:r>
              <a:rPr lang="ja-JP" altLang="en-US" sz="2400" dirty="0" smtClean="0"/>
              <a:t>算数や、</a:t>
            </a:r>
            <a:r>
              <a:rPr lang="ja-JP" altLang="en-US" dirty="0" smtClean="0"/>
              <a:t>新しい問題への適応力や集中力の差はなかった。</a:t>
            </a:r>
            <a:endParaRPr lang="en-US" altLang="ja-JP" dirty="0" smtClean="0"/>
          </a:p>
          <a:p>
            <a:r>
              <a:rPr lang="ja-JP" altLang="en-US" dirty="0" smtClean="0"/>
              <a:t>ゲーム機</a:t>
            </a:r>
            <a:r>
              <a:rPr lang="ja-JP" altLang="en-US" dirty="0"/>
              <a:t>を持っている子が持っていない子</a:t>
            </a:r>
            <a:r>
              <a:rPr lang="ja-JP" altLang="en-US" dirty="0" smtClean="0"/>
              <a:t>より、勉強</a:t>
            </a:r>
            <a:r>
              <a:rPr lang="ja-JP" altLang="en-US" dirty="0"/>
              <a:t>時間をゲームに</a:t>
            </a:r>
            <a:r>
              <a:rPr lang="ja-JP" altLang="en-US" dirty="0" smtClean="0"/>
              <a:t>費やしていた。</a:t>
            </a:r>
            <a:endParaRPr lang="en-US" altLang="ja-JP" sz="2000" dirty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ゲームと学力の関係の実験 </a:t>
            </a:r>
            <a:r>
              <a:rPr kumimoji="1" lang="en-US" altLang="ja-JP" dirty="0" smtClean="0"/>
              <a:t>(3)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ja-JP" altLang="en-US" sz="3200" dirty="0" smtClean="0"/>
              <a:t>この実験の結論</a:t>
            </a:r>
            <a:endParaRPr lang="en-US" altLang="ja-JP" sz="3200" dirty="0" smtClean="0"/>
          </a:p>
          <a:p>
            <a:r>
              <a:rPr lang="ja-JP" altLang="en-US" sz="2800" dirty="0" smtClean="0"/>
              <a:t>点数が低かったのは、</a:t>
            </a:r>
            <a:r>
              <a:rPr lang="ja-JP" altLang="en-US" sz="2800" dirty="0" smtClean="0"/>
              <a:t>勉強する代わりにゲームをプレイ</a:t>
            </a:r>
            <a:r>
              <a:rPr lang="ja-JP" altLang="en-US" sz="2800" dirty="0" smtClean="0"/>
              <a:t>したためである。</a:t>
            </a:r>
            <a:endParaRPr lang="en-US" altLang="ja-JP" sz="2800" dirty="0" smtClean="0"/>
          </a:p>
          <a:p>
            <a:r>
              <a:rPr lang="ja-JP" altLang="en-US" sz="2800" dirty="0" smtClean="0">
                <a:solidFill>
                  <a:srgbClr val="FF0000"/>
                </a:solidFill>
              </a:rPr>
              <a:t>算数や、新しい問題への適応力や集中力の差はなかった。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r>
              <a:rPr lang="ja-JP" altLang="en-US" sz="2800" dirty="0" smtClean="0"/>
              <a:t>このことから、ゲームが直接脳に悪影響を及ぼすことはないことが言える。</a:t>
            </a:r>
            <a:endParaRPr lang="en-US" altLang="ja-JP" sz="28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キュート">
  <a:themeElements>
    <a:clrScheme name="キュート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キュート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キュート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285</TotalTime>
  <Words>635</Words>
  <Application>Microsoft Office PowerPoint</Application>
  <PresentationFormat>画面に合わせる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キュート</vt:lpstr>
      <vt:lpstr>ゲームが脳に及ぼす影響</vt:lpstr>
      <vt:lpstr>Motivation（動機）</vt:lpstr>
      <vt:lpstr>ゲーム脳とは</vt:lpstr>
      <vt:lpstr>森氏による脳波の測定方法</vt:lpstr>
      <vt:lpstr>森氏による測定方法の問題点</vt:lpstr>
      <vt:lpstr>だから「ゲーム脳」はおかしい</vt:lpstr>
      <vt:lpstr>ゲームと学力の関係の実験 (1)</vt:lpstr>
      <vt:lpstr>ゲームと学力の関係の実験 (2)</vt:lpstr>
      <vt:lpstr>ゲームと学力の関係の実験 (3)</vt:lpstr>
      <vt:lpstr>結論</vt:lpstr>
      <vt:lpstr>参考文献・URL</vt:lpstr>
    </vt:vector>
  </TitlesOfParts>
  <Company>Aoyama Gakuin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タイトル：グループごとに決定</dc:title>
  <dc:creator>Atsushi TERAO</dc:creator>
  <cp:lastModifiedBy>01923096</cp:lastModifiedBy>
  <cp:revision>35</cp:revision>
  <dcterms:created xsi:type="dcterms:W3CDTF">2008-03-12T05:48:21Z</dcterms:created>
  <dcterms:modified xsi:type="dcterms:W3CDTF">2010-03-03T07:51:54Z</dcterms:modified>
</cp:coreProperties>
</file>