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1"/>
  </p:notes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2" r:id="rId14"/>
    <p:sldId id="273" r:id="rId15"/>
    <p:sldId id="267" r:id="rId16"/>
    <p:sldId id="271" r:id="rId17"/>
    <p:sldId id="274" r:id="rId18"/>
    <p:sldId id="269" r:id="rId19"/>
    <p:sldId id="275" r:id="rId2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60" autoAdjust="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7D9C1-DE27-4A0B-A3EE-F085DE5DA1BA}" type="datetimeFigureOut">
              <a:rPr kumimoji="1" lang="ja-JP" altLang="en-US" smtClean="0"/>
              <a:pPr/>
              <a:t>2009/3/5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AB174B-F550-440D-B24A-2284007F888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AB174B-F550-440D-B24A-2284007F888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AB174B-F550-440D-B24A-2284007F888C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241BB-7A3D-49A7-ABE6-6FF4B6E0F29C}" type="datetimeFigureOut">
              <a:rPr kumimoji="1" lang="ja-JP" altLang="en-US" smtClean="0"/>
              <a:pPr/>
              <a:t>2009/3/5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A940-B60A-456C-A0FC-BE6A452B81C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ndAc>
      <p:stSnd>
        <p:snd r:embed="rId1" name="laser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241BB-7A3D-49A7-ABE6-6FF4B6E0F29C}" type="datetimeFigureOut">
              <a:rPr kumimoji="1" lang="ja-JP" altLang="en-US" smtClean="0"/>
              <a:pPr/>
              <a:t>2009/3/5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A940-B60A-456C-A0FC-BE6A452B81C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 spd="slow">
    <p:sndAc>
      <p:stSnd>
        <p:snd r:embed="rId1" name="laser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241BB-7A3D-49A7-ABE6-6FF4B6E0F29C}" type="datetimeFigureOut">
              <a:rPr kumimoji="1" lang="ja-JP" altLang="en-US" smtClean="0"/>
              <a:pPr/>
              <a:t>2009/3/5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A940-B60A-456C-A0FC-BE6A452B81C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 spd="slow">
    <p:sndAc>
      <p:stSnd>
        <p:snd r:embed="rId1" name="laser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241BB-7A3D-49A7-ABE6-6FF4B6E0F29C}" type="datetimeFigureOut">
              <a:rPr kumimoji="1" lang="ja-JP" altLang="en-US" smtClean="0"/>
              <a:pPr/>
              <a:t>2009/3/5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A940-B60A-456C-A0FC-BE6A452B81C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 spd="slow">
    <p:sndAc>
      <p:stSnd>
        <p:snd r:embed="rId1" name="laser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241BB-7A3D-49A7-ABE6-6FF4B6E0F29C}" type="datetimeFigureOut">
              <a:rPr kumimoji="1" lang="ja-JP" altLang="en-US" smtClean="0"/>
              <a:pPr/>
              <a:t>2009/3/5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A940-B60A-456C-A0FC-BE6A452B81C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ndAc>
      <p:stSnd>
        <p:snd r:embed="rId1" name="laser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241BB-7A3D-49A7-ABE6-6FF4B6E0F29C}" type="datetimeFigureOut">
              <a:rPr kumimoji="1" lang="ja-JP" altLang="en-US" smtClean="0"/>
              <a:pPr/>
              <a:t>2009/3/5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A940-B60A-456C-A0FC-BE6A452B81C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 spd="slow">
    <p:sndAc>
      <p:stSnd>
        <p:snd r:embed="rId1" name="laser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241BB-7A3D-49A7-ABE6-6FF4B6E0F29C}" type="datetimeFigureOut">
              <a:rPr kumimoji="1" lang="ja-JP" altLang="en-US" smtClean="0"/>
              <a:pPr/>
              <a:t>2009/3/5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A940-B60A-456C-A0FC-BE6A452B81C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 spd="slow">
    <p:sndAc>
      <p:stSnd>
        <p:snd r:embed="rId1" name="laser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241BB-7A3D-49A7-ABE6-6FF4B6E0F29C}" type="datetimeFigureOut">
              <a:rPr kumimoji="1" lang="ja-JP" altLang="en-US" smtClean="0"/>
              <a:pPr/>
              <a:t>2009/3/5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A940-B60A-456C-A0FC-BE6A452B81C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 spd="slow">
    <p:sndAc>
      <p:stSnd>
        <p:snd r:embed="rId1" name="laser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241BB-7A3D-49A7-ABE6-6FF4B6E0F29C}" type="datetimeFigureOut">
              <a:rPr kumimoji="1" lang="ja-JP" altLang="en-US" smtClean="0"/>
              <a:pPr/>
              <a:t>2009/3/5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A940-B60A-456C-A0FC-BE6A452B81C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 spd="slow">
    <p:sndAc>
      <p:stSnd>
        <p:snd r:embed="rId1" name="laser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241BB-7A3D-49A7-ABE6-6FF4B6E0F29C}" type="datetimeFigureOut">
              <a:rPr kumimoji="1" lang="ja-JP" altLang="en-US" smtClean="0"/>
              <a:pPr/>
              <a:t>2009/3/5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A940-B60A-456C-A0FC-BE6A452B81C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 spd="slow">
    <p:sndAc>
      <p:stSnd>
        <p:snd r:embed="rId1" name="laser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つの角を丸めた四角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241BB-7A3D-49A7-ABE6-6FF4B6E0F29C}" type="datetimeFigureOut">
              <a:rPr kumimoji="1" lang="ja-JP" altLang="en-US" smtClean="0"/>
              <a:pPr/>
              <a:t>2009/3/5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B58A940-B60A-456C-A0FC-BE6A452B81C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10" name="フリーフォーム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フリーフォーム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sndAc>
      <p:stSnd>
        <p:snd r:embed="rId1" name="laser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7241BB-7A3D-49A7-ABE6-6FF4B6E0F29C}" type="datetimeFigureOut">
              <a:rPr kumimoji="1" lang="ja-JP" altLang="en-US" smtClean="0"/>
              <a:pPr/>
              <a:t>2009/3/5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58A940-B60A-456C-A0FC-BE6A452B81C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フリーフォーム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フリーフォーム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ransition spd="slow">
    <p:sndAc>
      <p:stSnd>
        <p:snd r:embed="rId13" name="laser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認知カウンセリング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/>
              <a:t>学習意欲改善に対する可能性</a:t>
            </a:r>
            <a:endParaRPr kumimoji="1" lang="ja-JP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６：</a:t>
            </a:r>
            <a:r>
              <a:rPr lang="ja-JP" altLang="en-US" dirty="0" smtClean="0"/>
              <a:t>教訓帰納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 smtClean="0"/>
              <a:t>解けた後に、</a:t>
            </a:r>
            <a:r>
              <a:rPr kumimoji="1" lang="en-US" altLang="ja-JP" sz="3200" dirty="0" smtClean="0"/>
              <a:t>『</a:t>
            </a:r>
            <a:r>
              <a:rPr kumimoji="1" lang="ja-JP" altLang="en-US" sz="3200" dirty="0" smtClean="0"/>
              <a:t>何故最初は解けなかったのか</a:t>
            </a:r>
            <a:r>
              <a:rPr kumimoji="1" lang="en-US" altLang="ja-JP" sz="3200" dirty="0" smtClean="0"/>
              <a:t>』</a:t>
            </a:r>
            <a:r>
              <a:rPr kumimoji="1" lang="ja-JP" altLang="en-US" sz="3200" dirty="0" smtClean="0"/>
              <a:t>を問う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問題をやりっぱなしにしないことが大切</a:t>
            </a:r>
            <a:endParaRPr lang="en-US" altLang="ja-JP" sz="3200" dirty="0" smtClean="0"/>
          </a:p>
          <a:p>
            <a:r>
              <a:rPr kumimoji="1" lang="ja-JP" altLang="en-US" sz="3200" dirty="0" smtClean="0"/>
              <a:t>正答</a:t>
            </a:r>
            <a:r>
              <a:rPr lang="ja-JP" altLang="en-US" sz="3200" dirty="0"/>
              <a:t>できた</a:t>
            </a:r>
            <a:r>
              <a:rPr lang="ja-JP" altLang="en-US" sz="3200" dirty="0" smtClean="0"/>
              <a:t>かよりも、</a:t>
            </a:r>
            <a:r>
              <a:rPr lang="en-US" altLang="ja-JP" sz="3200" dirty="0" smtClean="0"/>
              <a:t>『</a:t>
            </a:r>
            <a:r>
              <a:rPr lang="ja-JP" altLang="en-US" sz="3200" dirty="0" smtClean="0"/>
              <a:t>教訓を引き出せたか</a:t>
            </a:r>
            <a:r>
              <a:rPr lang="en-US" altLang="ja-JP" sz="3200" dirty="0" smtClean="0"/>
              <a:t>』</a:t>
            </a:r>
            <a:r>
              <a:rPr lang="ja-JP" altLang="en-US" sz="3200" dirty="0" smtClean="0"/>
              <a:t>が学習の成果であると理解させる</a:t>
            </a:r>
            <a:endParaRPr kumimoji="1" lang="ja-JP" altLang="en-US" sz="3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認知カウンセリングの目的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3200" dirty="0" smtClean="0"/>
              <a:t>『</a:t>
            </a:r>
            <a:r>
              <a:rPr kumimoji="1" lang="ja-JP" altLang="en-US" sz="3200" dirty="0" smtClean="0"/>
              <a:t>分からない</a:t>
            </a:r>
            <a:r>
              <a:rPr kumimoji="1" lang="en-US" altLang="ja-JP" sz="3200" dirty="0" smtClean="0"/>
              <a:t>』</a:t>
            </a:r>
            <a:r>
              <a:rPr lang="ja-JP" altLang="en-US" sz="3200" dirty="0" smtClean="0"/>
              <a:t>という</a:t>
            </a:r>
            <a:r>
              <a:rPr kumimoji="1" lang="ja-JP" altLang="en-US" sz="3200" dirty="0" smtClean="0"/>
              <a:t>ネガティブ思考を、</a:t>
            </a:r>
            <a:r>
              <a:rPr kumimoji="1" lang="en-US" altLang="ja-JP" sz="3200" dirty="0" smtClean="0"/>
              <a:t>『</a:t>
            </a:r>
            <a:r>
              <a:rPr kumimoji="1" lang="ja-JP" altLang="en-US" sz="3200" dirty="0" smtClean="0"/>
              <a:t>分かると楽しいもの</a:t>
            </a:r>
            <a:r>
              <a:rPr kumimoji="1" lang="en-US" altLang="ja-JP" sz="3200" dirty="0" smtClean="0"/>
              <a:t>』</a:t>
            </a:r>
            <a:r>
              <a:rPr kumimoji="1" lang="ja-JP" altLang="en-US" sz="3200" dirty="0" smtClean="0"/>
              <a:t>というポジティブ思考で動機づける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学習方法の改善に重点を置いている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自己の認知状態の理解・制御</a:t>
            </a:r>
            <a:endParaRPr lang="en-US" altLang="ja-JP" sz="3200" dirty="0" smtClean="0"/>
          </a:p>
          <a:p>
            <a:pPr>
              <a:buNone/>
            </a:pPr>
            <a:r>
              <a:rPr lang="ja-JP" altLang="en-US" sz="3200" dirty="0" smtClean="0"/>
              <a:t>　　→</a:t>
            </a:r>
            <a:r>
              <a:rPr lang="en-US" altLang="ja-JP" sz="3200" dirty="0" smtClean="0"/>
              <a:t>『</a:t>
            </a:r>
            <a:r>
              <a:rPr lang="ja-JP" altLang="en-US" sz="3200" dirty="0" smtClean="0"/>
              <a:t>自己学習力</a:t>
            </a:r>
            <a:r>
              <a:rPr lang="en-US" altLang="ja-JP" sz="3200" dirty="0" smtClean="0"/>
              <a:t>』『</a:t>
            </a:r>
            <a:r>
              <a:rPr lang="ja-JP" altLang="en-US" sz="3200" dirty="0" smtClean="0"/>
              <a:t>自己教育力</a:t>
            </a:r>
            <a:r>
              <a:rPr lang="en-US" altLang="ja-JP" sz="3200" dirty="0" smtClean="0"/>
              <a:t>』</a:t>
            </a:r>
            <a:r>
              <a:rPr lang="ja-JP" altLang="en-US" sz="3200" dirty="0" smtClean="0"/>
              <a:t>の強化</a:t>
            </a:r>
            <a:endParaRPr kumimoji="1" lang="ja-JP" altLang="en-US" sz="3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日本の学習</a:t>
            </a:r>
            <a:r>
              <a:rPr lang="ja-JP" altLang="en-US" dirty="0" smtClean="0"/>
              <a:t>意欲</a:t>
            </a:r>
            <a:r>
              <a:rPr kumimoji="1" lang="ja-JP" altLang="en-US" dirty="0" smtClean="0"/>
              <a:t>の低下</a:t>
            </a:r>
            <a:endParaRPr kumimoji="1" lang="ja-JP" altLang="en-US" dirty="0"/>
          </a:p>
        </p:txBody>
      </p:sp>
      <p:pic>
        <p:nvPicPr>
          <p:cNvPr id="4" name="コンテンツ プレースホルダ 3" descr="20081210-216784-1-N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2071678"/>
            <a:ext cx="3741923" cy="3857652"/>
          </a:xfrm>
        </p:spPr>
      </p:pic>
      <p:sp>
        <p:nvSpPr>
          <p:cNvPr id="5" name="コンテンツ プレースホルダ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学習することを楽しい</a:t>
            </a:r>
            <a:r>
              <a:rPr lang="ja-JP" altLang="en-US" dirty="0" smtClean="0"/>
              <a:t>と感じていない</a:t>
            </a:r>
            <a:endParaRPr lang="en-US" altLang="ja-JP" dirty="0" smtClean="0"/>
          </a:p>
          <a:p>
            <a:r>
              <a:rPr lang="ja-JP" altLang="en-US" dirty="0" smtClean="0"/>
              <a:t>何を学習すればいいのか分からない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　　　　　　↓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　</a:t>
            </a:r>
            <a:r>
              <a:rPr lang="en-US" altLang="ja-JP" dirty="0" smtClean="0"/>
              <a:t>『</a:t>
            </a:r>
            <a:r>
              <a:rPr lang="ja-JP" altLang="en-US" dirty="0" smtClean="0"/>
              <a:t>わからない</a:t>
            </a:r>
            <a:r>
              <a:rPr lang="en-US" altLang="ja-JP" dirty="0" smtClean="0"/>
              <a:t>』</a:t>
            </a:r>
            <a:r>
              <a:rPr lang="ja-JP" altLang="en-US" dirty="0" smtClean="0"/>
              <a:t>ことに対しての認知理解を怠っているから</a:t>
            </a:r>
            <a:endParaRPr lang="en-US" altLang="ja-JP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学習意欲の低下　２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457200" y="2203185"/>
            <a:ext cx="4038600" cy="386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コンテンツ プレースホルダ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やる気がなくなる時のアンケートに対し、</a:t>
            </a: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授業が分からないとき</a:t>
            </a:r>
            <a:r>
              <a:rPr kumimoji="1" lang="en-US" altLang="ja-JP" dirty="0" smtClean="0"/>
              <a:t>』『</a:t>
            </a:r>
            <a:r>
              <a:rPr kumimoji="1" lang="ja-JP" altLang="en-US" dirty="0" smtClean="0"/>
              <a:t>授業がつまらないとき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が共に約</a:t>
            </a:r>
            <a:r>
              <a:rPr kumimoji="1" lang="en-US" altLang="ja-JP" dirty="0" smtClean="0"/>
              <a:t>50%</a:t>
            </a:r>
          </a:p>
          <a:p>
            <a:pPr>
              <a:buNone/>
            </a:pPr>
            <a:r>
              <a:rPr kumimoji="1" lang="ja-JP" altLang="en-US" dirty="0" smtClean="0"/>
              <a:t>　　　　　　　　　↓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　</a:t>
            </a:r>
            <a:r>
              <a:rPr lang="en-US" altLang="ja-JP" dirty="0" smtClean="0"/>
              <a:t>『</a:t>
            </a:r>
            <a:r>
              <a:rPr lang="ja-JP" altLang="en-US" dirty="0" smtClean="0"/>
              <a:t>わからない</a:t>
            </a:r>
            <a:r>
              <a:rPr lang="en-US" altLang="ja-JP" dirty="0" smtClean="0"/>
              <a:t>』『</a:t>
            </a:r>
            <a:r>
              <a:rPr lang="ja-JP" altLang="en-US" dirty="0" smtClean="0"/>
              <a:t>つまらない</a:t>
            </a:r>
            <a:r>
              <a:rPr lang="en-US" altLang="ja-JP" dirty="0" smtClean="0"/>
              <a:t>』</a:t>
            </a:r>
          </a:p>
          <a:p>
            <a:pPr>
              <a:buNone/>
            </a:pPr>
            <a:r>
              <a:rPr lang="ja-JP" altLang="en-US" dirty="0" smtClean="0"/>
              <a:t>　が学習意欲の低下に大きく関わっている</a:t>
            </a:r>
            <a:endParaRPr lang="en-US" altLang="ja-JP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タイトル 1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学習意欲の低下　３</a:t>
            </a:r>
            <a:endParaRPr kumimoji="1" lang="ja-JP" altLang="en-US" dirty="0"/>
          </a:p>
        </p:txBody>
      </p:sp>
      <p:sp>
        <p:nvSpPr>
          <p:cNvPr id="19" name="テキスト プレースホルダ 18"/>
          <p:cNvSpPr>
            <a:spLocks noGrp="1"/>
          </p:cNvSpPr>
          <p:nvPr>
            <p:ph type="body" idx="1"/>
          </p:nvPr>
        </p:nvSpPr>
        <p:spPr>
          <a:xfrm>
            <a:off x="428596" y="1857364"/>
            <a:ext cx="4040188" cy="639762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教育現場へのアンケート結果</a:t>
            </a:r>
            <a:endParaRPr kumimoji="1" lang="ja-JP" altLang="en-US" dirty="0"/>
          </a:p>
        </p:txBody>
      </p:sp>
      <p:sp>
        <p:nvSpPr>
          <p:cNvPr id="20" name="テキスト プレースホルダ 1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23" name="コンテンツ プレースホルダ 22"/>
          <p:cNvSpPr>
            <a:spLocks noGrp="1"/>
          </p:cNvSpPr>
          <p:nvPr>
            <p:ph sz="quarter" idx="2"/>
          </p:nvPr>
        </p:nvSpPr>
        <p:spPr>
          <a:xfrm>
            <a:off x="428596" y="1857364"/>
            <a:ext cx="4040188" cy="4268799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21" name="コンテンツ プレースホルダ 20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kumimoji="1" lang="ja-JP" altLang="en-US" sz="2000" dirty="0" smtClean="0"/>
              <a:t>現場で子供の学習意欲の低下を感じるが、学校では１人１人に対してケア出来ていない</a:t>
            </a:r>
            <a:endParaRPr kumimoji="1" lang="en-US" altLang="ja-JP" sz="2000" dirty="0" smtClean="0"/>
          </a:p>
          <a:p>
            <a:pPr>
              <a:buNone/>
            </a:pPr>
            <a:r>
              <a:rPr lang="ja-JP" altLang="en-US" sz="2000" dirty="0" smtClean="0"/>
              <a:t>　　　　　　　　　　　↓</a:t>
            </a:r>
            <a:endParaRPr lang="en-US" altLang="ja-JP" sz="2000" dirty="0" smtClean="0"/>
          </a:p>
          <a:p>
            <a:r>
              <a:rPr lang="ja-JP" altLang="en-US" sz="2000" dirty="0" smtClean="0"/>
              <a:t>理解を出来てない子供に、正しい学習の仕方を教えられてない</a:t>
            </a:r>
            <a:endParaRPr lang="en-US" altLang="ja-JP" sz="2000" dirty="0" smtClean="0"/>
          </a:p>
          <a:p>
            <a:pPr>
              <a:buNone/>
            </a:pPr>
            <a:r>
              <a:rPr lang="ja-JP" altLang="en-US" sz="2000" dirty="0" smtClean="0"/>
              <a:t>　　　　　　　　　　　↓</a:t>
            </a:r>
            <a:endParaRPr lang="en-US" altLang="ja-JP" sz="2000" dirty="0" smtClean="0"/>
          </a:p>
          <a:p>
            <a:r>
              <a:rPr lang="ja-JP" altLang="en-US" sz="2000" dirty="0" smtClean="0"/>
              <a:t>授業で分からない部分を、分からないままにする子供が増えている</a:t>
            </a:r>
            <a:endParaRPr lang="en-US" altLang="ja-JP" sz="2000" dirty="0" smtClean="0"/>
          </a:p>
          <a:p>
            <a:endParaRPr kumimoji="1" lang="ja-JP" altLang="en-US" sz="2000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928934"/>
            <a:ext cx="4193271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学習意欲の改善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1928778"/>
            <a:ext cx="8229600" cy="49292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dirty="0" smtClean="0"/>
              <a:t>学習意欲低下の要因</a:t>
            </a:r>
            <a:endParaRPr lang="en-US" altLang="ja-JP" dirty="0" smtClean="0"/>
          </a:p>
          <a:p>
            <a:r>
              <a:rPr lang="en-US" altLang="ja-JP" sz="2800" dirty="0" smtClean="0"/>
              <a:t>『</a:t>
            </a:r>
            <a:r>
              <a:rPr lang="ja-JP" altLang="en-US" sz="2800" dirty="0" smtClean="0"/>
              <a:t>できない</a:t>
            </a:r>
            <a:r>
              <a:rPr lang="en-US" altLang="ja-JP" sz="2800" dirty="0" smtClean="0"/>
              <a:t>』『</a:t>
            </a:r>
            <a:r>
              <a:rPr lang="ja-JP" altLang="en-US" sz="2800" dirty="0" smtClean="0"/>
              <a:t>わからない</a:t>
            </a:r>
            <a:r>
              <a:rPr lang="en-US" altLang="ja-JP" sz="2800" dirty="0" smtClean="0"/>
              <a:t>』</a:t>
            </a:r>
            <a:r>
              <a:rPr lang="ja-JP" altLang="en-US" sz="2800" dirty="0" smtClean="0"/>
              <a:t>の原因を自ら突き止められない</a:t>
            </a:r>
            <a:endParaRPr lang="en-US" altLang="ja-JP" sz="2800" dirty="0" smtClean="0"/>
          </a:p>
          <a:p>
            <a:r>
              <a:rPr lang="ja-JP" altLang="en-US" sz="2800" dirty="0" smtClean="0"/>
              <a:t>答えを出しても至るまでの経緯を理解できていない</a:t>
            </a:r>
            <a:endParaRPr lang="en-US" altLang="ja-JP" sz="2800" dirty="0" smtClean="0"/>
          </a:p>
          <a:p>
            <a:r>
              <a:rPr lang="ja-JP" altLang="en-US" sz="2800" dirty="0" smtClean="0"/>
              <a:t>理解してないので、楽しいと思えない</a:t>
            </a:r>
            <a:endParaRPr lang="en-US" altLang="ja-JP" sz="2800" dirty="0" smtClean="0"/>
          </a:p>
          <a:p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　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</a:t>
            </a:r>
            <a:r>
              <a:rPr lang="ja-JP" altLang="en-US" sz="3600" dirty="0" smtClean="0"/>
              <a:t>問題解決に対しての自己学習力の低下</a:t>
            </a:r>
            <a:endParaRPr lang="en-US" altLang="ja-JP" sz="3600" dirty="0" smtClean="0"/>
          </a:p>
          <a:p>
            <a:pPr>
              <a:buNone/>
            </a:pPr>
            <a:r>
              <a:rPr lang="ja-JP" altLang="en-US" sz="3600" dirty="0" smtClean="0"/>
              <a:t>　　　正しい‘学び方’を分かっていない</a:t>
            </a:r>
            <a:endParaRPr lang="en-US" altLang="ja-JP" sz="3600" dirty="0" smtClean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4" name="下矢印 3"/>
          <p:cNvSpPr/>
          <p:nvPr/>
        </p:nvSpPr>
        <p:spPr>
          <a:xfrm>
            <a:off x="3714744" y="4500570"/>
            <a:ext cx="1428760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学習意欲の改善　２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dirty="0" smtClean="0"/>
              <a:t>　</a:t>
            </a:r>
            <a:r>
              <a:rPr kumimoji="1" lang="ja-JP" altLang="en-US" sz="3200" dirty="0" smtClean="0"/>
              <a:t>自己診断・仮想的教示・診断的質問により、クライアント自身に何が分からないのか、どこが理解できてないのか気付かせる</a:t>
            </a:r>
            <a:endParaRPr kumimoji="1" lang="en-US" altLang="ja-JP" sz="3200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　</a:t>
            </a:r>
            <a:r>
              <a:rPr kumimoji="1" lang="ja-JP" altLang="en-US" sz="3200" dirty="0" smtClean="0"/>
              <a:t>比喩的説明・図式的説明を用いて理解の仕方を教え、教訓帰納によりどうすれば理解出来るのか気付かせる</a:t>
            </a:r>
            <a:endParaRPr kumimoji="1" lang="en-US" altLang="ja-JP" sz="3200" dirty="0" smtClean="0"/>
          </a:p>
          <a:p>
            <a:endParaRPr kumimoji="1" lang="ja-JP" altLang="en-US" dirty="0"/>
          </a:p>
        </p:txBody>
      </p:sp>
      <p:sp>
        <p:nvSpPr>
          <p:cNvPr id="4" name="下矢印 3"/>
          <p:cNvSpPr/>
          <p:nvPr/>
        </p:nvSpPr>
        <p:spPr>
          <a:xfrm>
            <a:off x="3714744" y="3571876"/>
            <a:ext cx="1643074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dirty="0" smtClean="0"/>
              <a:t>認知カウンセリングの学習意欲への効果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sz="2400" dirty="0" smtClean="0"/>
              <a:t>何が</a:t>
            </a:r>
            <a:r>
              <a:rPr lang="en-US" altLang="ja-JP" sz="2400" dirty="0" smtClean="0"/>
              <a:t>『</a:t>
            </a:r>
            <a:r>
              <a:rPr lang="ja-JP" altLang="en-US" sz="2400" dirty="0" smtClean="0"/>
              <a:t>分からない</a:t>
            </a:r>
            <a:r>
              <a:rPr lang="en-US" altLang="ja-JP" sz="2400" dirty="0" smtClean="0"/>
              <a:t>』</a:t>
            </a:r>
            <a:r>
              <a:rPr lang="ja-JP" altLang="en-US" sz="2400" dirty="0" smtClean="0"/>
              <a:t>のか、どこが</a:t>
            </a:r>
            <a:r>
              <a:rPr lang="en-US" altLang="ja-JP" sz="2400" dirty="0" smtClean="0"/>
              <a:t>『</a:t>
            </a:r>
            <a:r>
              <a:rPr lang="ja-JP" altLang="en-US" sz="2400" dirty="0" smtClean="0"/>
              <a:t>分からない</a:t>
            </a:r>
            <a:r>
              <a:rPr lang="en-US" altLang="ja-JP" sz="2400" dirty="0" smtClean="0"/>
              <a:t>』</a:t>
            </a:r>
            <a:r>
              <a:rPr lang="ja-JP" altLang="en-US" sz="2400" dirty="0" err="1" smtClean="0"/>
              <a:t>のかを</a:t>
            </a:r>
            <a:r>
              <a:rPr lang="ja-JP" altLang="en-US" sz="2400" dirty="0" smtClean="0"/>
              <a:t>考え、理解出来ない原因を自らの力で解き明かす</a:t>
            </a:r>
            <a:endParaRPr lang="en-US" altLang="ja-JP" sz="2400" dirty="0" smtClean="0"/>
          </a:p>
          <a:p>
            <a:r>
              <a:rPr lang="ja-JP" altLang="en-US" sz="2400" dirty="0" smtClean="0"/>
              <a:t>図や比喩を用いて、</a:t>
            </a:r>
            <a:r>
              <a:rPr lang="en-US" altLang="ja-JP" sz="2400" dirty="0" smtClean="0"/>
              <a:t>『</a:t>
            </a:r>
            <a:r>
              <a:rPr lang="ja-JP" altLang="en-US" sz="2400" dirty="0" smtClean="0"/>
              <a:t>なんとなく</a:t>
            </a:r>
            <a:r>
              <a:rPr lang="en-US" altLang="ja-JP" sz="2400" dirty="0" smtClean="0"/>
              <a:t>』</a:t>
            </a:r>
            <a:r>
              <a:rPr lang="ja-JP" altLang="en-US" sz="2400" dirty="0" smtClean="0"/>
              <a:t>の理解をより明確なものにする事で、理解できる方法を身に付け楽しさを覚える</a:t>
            </a:r>
            <a:endParaRPr lang="en-US" altLang="ja-JP" sz="2400" dirty="0" smtClean="0"/>
          </a:p>
          <a:p>
            <a:r>
              <a:rPr lang="ja-JP" altLang="en-US" sz="2400" dirty="0" smtClean="0"/>
              <a:t>なぜ分からなかったのか振り返る事で、</a:t>
            </a:r>
            <a:r>
              <a:rPr lang="en-US" altLang="ja-JP" sz="2400" dirty="0" smtClean="0"/>
              <a:t>『</a:t>
            </a:r>
            <a:r>
              <a:rPr lang="ja-JP" altLang="en-US" sz="2400" dirty="0" smtClean="0"/>
              <a:t>分からない</a:t>
            </a:r>
            <a:r>
              <a:rPr lang="en-US" altLang="ja-JP" sz="2400" dirty="0" smtClean="0"/>
              <a:t>』</a:t>
            </a:r>
            <a:r>
              <a:rPr lang="ja-JP" altLang="en-US" sz="2400" dirty="0" smtClean="0"/>
              <a:t>原因を考え、理解してきた過程の大切さ・面白さを覚える</a:t>
            </a:r>
            <a:endParaRPr lang="en-US" altLang="ja-JP" sz="2400" dirty="0" smtClean="0"/>
          </a:p>
          <a:p>
            <a:endParaRPr kumimoji="1" lang="en-US" altLang="ja-JP" sz="2400" dirty="0" smtClean="0"/>
          </a:p>
          <a:p>
            <a:endParaRPr lang="en-US" altLang="ja-JP" sz="2400" dirty="0" smtClean="0"/>
          </a:p>
          <a:p>
            <a:endParaRPr kumimoji="1" lang="en-US" altLang="ja-JP" sz="2400" dirty="0" smtClean="0"/>
          </a:p>
          <a:p>
            <a:pPr>
              <a:buNone/>
            </a:pPr>
            <a:r>
              <a:rPr lang="en-US" altLang="ja-JP" sz="4300" dirty="0" smtClean="0"/>
              <a:t>『</a:t>
            </a:r>
            <a:r>
              <a:rPr lang="ja-JP" altLang="en-US" sz="4300" dirty="0" smtClean="0"/>
              <a:t>分からない</a:t>
            </a:r>
            <a:r>
              <a:rPr lang="en-US" altLang="ja-JP" sz="4300" dirty="0" smtClean="0"/>
              <a:t>』</a:t>
            </a:r>
            <a:r>
              <a:rPr lang="ja-JP" altLang="en-US" sz="4300" dirty="0" smtClean="0"/>
              <a:t>つまらなさが</a:t>
            </a:r>
            <a:r>
              <a:rPr lang="en-US" altLang="ja-JP" sz="4300" dirty="0" smtClean="0"/>
              <a:t>『</a:t>
            </a:r>
            <a:r>
              <a:rPr lang="ja-JP" altLang="en-US" sz="4300" dirty="0" smtClean="0"/>
              <a:t>分かる</a:t>
            </a:r>
            <a:r>
              <a:rPr lang="en-US" altLang="ja-JP" sz="4300" dirty="0" smtClean="0"/>
              <a:t>』</a:t>
            </a:r>
            <a:r>
              <a:rPr lang="ja-JP" altLang="en-US" sz="4300" dirty="0" smtClean="0"/>
              <a:t>楽しさに変わる</a:t>
            </a:r>
            <a:endParaRPr kumimoji="1" lang="ja-JP" altLang="en-US" sz="4300" dirty="0"/>
          </a:p>
        </p:txBody>
      </p:sp>
      <p:sp>
        <p:nvSpPr>
          <p:cNvPr id="4" name="下矢印 3"/>
          <p:cNvSpPr/>
          <p:nvPr/>
        </p:nvSpPr>
        <p:spPr>
          <a:xfrm>
            <a:off x="3643306" y="4143380"/>
            <a:ext cx="1571636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認知カウンセリングの問題点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800" dirty="0" smtClean="0"/>
              <a:t>他者の手助けに依存的な学習者になってしまわないか？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個別指導の行き過ぎによる集団学習への苦手意識</a:t>
            </a:r>
            <a:endParaRPr lang="en-US" altLang="ja-JP" sz="2800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　　　</a:t>
            </a: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kumimoji="1" lang="ja-JP" altLang="en-US" sz="4000" dirty="0" smtClean="0"/>
              <a:t>　クライアントとの関係作りの難しさ</a:t>
            </a:r>
            <a:endParaRPr kumimoji="1" lang="ja-JP" altLang="en-US" sz="4000" dirty="0"/>
          </a:p>
        </p:txBody>
      </p:sp>
      <p:sp>
        <p:nvSpPr>
          <p:cNvPr id="4" name="下矢印 3"/>
          <p:cNvSpPr/>
          <p:nvPr/>
        </p:nvSpPr>
        <p:spPr>
          <a:xfrm>
            <a:off x="3714744" y="3786190"/>
            <a:ext cx="135732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sz="2800" dirty="0" smtClean="0"/>
              <a:t>認知カウンセリングは学習意欲向上に繋がるが、個人レベルでの指導・支援ゆえ、現状では学校での取り入れは難しい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認知カウンセリングは家庭教師ではなく、認知に関する深い知識とそれを学ばせる技術がいる</a:t>
            </a:r>
            <a:endParaRPr lang="en-US" altLang="ja-JP" sz="2800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</a:t>
            </a:r>
            <a:r>
              <a:rPr kumimoji="1" lang="ja-JP" altLang="en-US" sz="4000" dirty="0" smtClean="0"/>
              <a:t>今後の教育は認知カウンセリングの導入の仕方にかかっている</a:t>
            </a:r>
            <a:endParaRPr kumimoji="1" lang="ja-JP" altLang="en-US" sz="4000" dirty="0"/>
          </a:p>
        </p:txBody>
      </p:sp>
      <p:sp>
        <p:nvSpPr>
          <p:cNvPr id="4" name="下矢印 3"/>
          <p:cNvSpPr/>
          <p:nvPr/>
        </p:nvSpPr>
        <p:spPr>
          <a:xfrm>
            <a:off x="3786182" y="4143380"/>
            <a:ext cx="1428760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spd="slow">
    <p:sndAc>
      <p:stSnd>
        <p:snd r:embed="rId2" name="las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考察動機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3200" dirty="0" smtClean="0"/>
              <a:t>『</a:t>
            </a:r>
            <a:r>
              <a:rPr lang="ja-JP" altLang="en-US" sz="3200" dirty="0" smtClean="0"/>
              <a:t>学習</a:t>
            </a:r>
            <a:r>
              <a:rPr lang="en-US" altLang="ja-JP" sz="3200" dirty="0" smtClean="0"/>
              <a:t>』</a:t>
            </a:r>
            <a:r>
              <a:rPr lang="ja-JP" altLang="en-US" sz="3200" dirty="0" smtClean="0"/>
              <a:t>するということに対して、</a:t>
            </a:r>
            <a:r>
              <a:rPr lang="en-US" altLang="ja-JP" sz="3200" dirty="0" smtClean="0"/>
              <a:t>『</a:t>
            </a:r>
            <a:r>
              <a:rPr lang="ja-JP" altLang="en-US" sz="3200" dirty="0" smtClean="0"/>
              <a:t>教える</a:t>
            </a:r>
            <a:r>
              <a:rPr lang="en-US" altLang="ja-JP" sz="3200" dirty="0" smtClean="0"/>
              <a:t>』『</a:t>
            </a:r>
            <a:r>
              <a:rPr lang="ja-JP" altLang="en-US" sz="3200" dirty="0" smtClean="0"/>
              <a:t>教育</a:t>
            </a:r>
            <a:r>
              <a:rPr lang="en-US" altLang="ja-JP" sz="3200" dirty="0" smtClean="0"/>
              <a:t>』</a:t>
            </a:r>
            <a:r>
              <a:rPr lang="ja-JP" altLang="en-US" sz="3200" dirty="0" smtClean="0"/>
              <a:t>という観点ではなく、</a:t>
            </a:r>
            <a:r>
              <a:rPr lang="en-US" altLang="ja-JP" sz="3200" dirty="0" smtClean="0"/>
              <a:t>『</a:t>
            </a:r>
            <a:r>
              <a:rPr lang="ja-JP" altLang="en-US" sz="3200" dirty="0" smtClean="0"/>
              <a:t>カウンセリング</a:t>
            </a:r>
            <a:r>
              <a:rPr lang="en-US" altLang="ja-JP" sz="3200" dirty="0" smtClean="0"/>
              <a:t>』</a:t>
            </a:r>
            <a:r>
              <a:rPr lang="ja-JP" altLang="en-US" sz="3200" dirty="0" smtClean="0"/>
              <a:t>と言う概念からのアプローチに興味を持った</a:t>
            </a:r>
            <a:endParaRPr lang="en-US" altLang="ja-JP" sz="3200" dirty="0" smtClean="0"/>
          </a:p>
          <a:p>
            <a:r>
              <a:rPr kumimoji="1" lang="ja-JP" altLang="en-US" sz="3200" dirty="0" smtClean="0"/>
              <a:t>今まで学んできた</a:t>
            </a:r>
            <a:r>
              <a:rPr kumimoji="1" lang="en-US" altLang="ja-JP" sz="3200" dirty="0" smtClean="0"/>
              <a:t>『</a:t>
            </a:r>
            <a:r>
              <a:rPr kumimoji="1" lang="ja-JP" altLang="en-US" sz="3200" dirty="0" smtClean="0"/>
              <a:t>学習</a:t>
            </a:r>
            <a:r>
              <a:rPr kumimoji="1" lang="en-US" altLang="ja-JP" sz="3200" dirty="0" smtClean="0"/>
              <a:t>』</a:t>
            </a:r>
            <a:r>
              <a:rPr kumimoji="1" lang="ja-JP" altLang="en-US" sz="3200" dirty="0" smtClean="0"/>
              <a:t>の仕方に疑問があったため、</a:t>
            </a:r>
            <a:r>
              <a:rPr kumimoji="1" lang="en-US" altLang="ja-JP" sz="3200" dirty="0" smtClean="0"/>
              <a:t>『</a:t>
            </a:r>
            <a:r>
              <a:rPr kumimoji="1" lang="ja-JP" altLang="en-US" sz="3200" dirty="0" smtClean="0"/>
              <a:t>認知カウンセリング</a:t>
            </a:r>
            <a:r>
              <a:rPr kumimoji="1" lang="en-US" altLang="ja-JP" sz="3200" dirty="0" smtClean="0"/>
              <a:t>』</a:t>
            </a:r>
            <a:r>
              <a:rPr kumimoji="1" lang="ja-JP" altLang="en-US" sz="3200" dirty="0" smtClean="0"/>
              <a:t>というものを深く知りたいと思った</a:t>
            </a:r>
            <a:endParaRPr kumimoji="1" lang="ja-JP" altLang="en-US" sz="3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認知カウンセリングとは？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 smtClean="0"/>
              <a:t>何が分からないか、何故分からないのかを考えさせ、クライアント自身の問題への認知を解明し、</a:t>
            </a:r>
            <a:r>
              <a:rPr lang="en-US" altLang="ja-JP" sz="3200" dirty="0" smtClean="0"/>
              <a:t>『</a:t>
            </a:r>
            <a:r>
              <a:rPr lang="ja-JP" altLang="en-US" sz="3200" dirty="0" smtClean="0"/>
              <a:t>わかる</a:t>
            </a:r>
            <a:r>
              <a:rPr lang="en-US" altLang="ja-JP" sz="3200" dirty="0" smtClean="0"/>
              <a:t>』</a:t>
            </a:r>
            <a:r>
              <a:rPr lang="ja-JP" altLang="en-US" sz="3200" dirty="0" smtClean="0"/>
              <a:t>ためのアルゴリズムを気付かせるために指導・支援する</a:t>
            </a:r>
            <a:endParaRPr lang="en-US" altLang="ja-JP" sz="3200" dirty="0" smtClean="0"/>
          </a:p>
          <a:p>
            <a:r>
              <a:rPr lang="ja-JP" altLang="en-US" sz="3200" dirty="0" smtClean="0"/>
              <a:t>問題の答えを教えるのではなく、問題の理解の仕方を身につけさせる</a:t>
            </a:r>
            <a:endParaRPr lang="en-US" altLang="ja-JP" sz="3200" dirty="0" smtClean="0"/>
          </a:p>
          <a:p>
            <a:r>
              <a:rPr kumimoji="1" lang="ja-JP" altLang="en-US" sz="3200" dirty="0" smtClean="0"/>
              <a:t>認知療法≠認知カウンセリング≠家庭教師である</a:t>
            </a:r>
            <a:endParaRPr kumimoji="1" lang="ja-JP" altLang="en-US" sz="3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基本的な技法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 smtClean="0"/>
              <a:t>１：自己診断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２：仮想的教示</a:t>
            </a:r>
            <a:endParaRPr lang="en-US" altLang="ja-JP" sz="3200" dirty="0" smtClean="0"/>
          </a:p>
          <a:p>
            <a:r>
              <a:rPr kumimoji="1" lang="ja-JP" altLang="en-US" sz="3200" dirty="0"/>
              <a:t>３</a:t>
            </a:r>
            <a:r>
              <a:rPr kumimoji="1" lang="ja-JP" altLang="en-US" sz="3200" dirty="0" smtClean="0"/>
              <a:t>：診断的質問</a:t>
            </a:r>
            <a:endParaRPr kumimoji="1" lang="en-US" altLang="ja-JP" sz="3200" dirty="0" smtClean="0"/>
          </a:p>
          <a:p>
            <a:r>
              <a:rPr lang="ja-JP" altLang="en-US" sz="3200" dirty="0"/>
              <a:t>４</a:t>
            </a:r>
            <a:r>
              <a:rPr lang="ja-JP" altLang="en-US" sz="3200" dirty="0" smtClean="0"/>
              <a:t>：比喩的説明</a:t>
            </a:r>
            <a:endParaRPr lang="en-US" altLang="ja-JP" sz="3200" dirty="0" smtClean="0"/>
          </a:p>
          <a:p>
            <a:r>
              <a:rPr kumimoji="1" lang="ja-JP" altLang="en-US" sz="3200" dirty="0" smtClean="0"/>
              <a:t>５：図式的説明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６：教訓帰納</a:t>
            </a:r>
            <a:endParaRPr lang="en-US" altLang="ja-JP" sz="3200" dirty="0" smtClean="0"/>
          </a:p>
          <a:p>
            <a:pPr>
              <a:buNone/>
            </a:pPr>
            <a:endParaRPr kumimoji="1" lang="ja-JP" altLang="en-US" sz="3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１：自己診断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3200" dirty="0" smtClean="0"/>
              <a:t>『</a:t>
            </a:r>
            <a:r>
              <a:rPr kumimoji="1" lang="ja-JP" altLang="en-US" sz="3200" dirty="0" smtClean="0"/>
              <a:t>どこが分かっていないのか</a:t>
            </a:r>
            <a:r>
              <a:rPr kumimoji="1" lang="en-US" altLang="ja-JP" sz="3200" dirty="0" smtClean="0"/>
              <a:t>』『</a:t>
            </a:r>
            <a:r>
              <a:rPr kumimoji="1" lang="ja-JP" altLang="en-US" sz="3200" dirty="0" smtClean="0"/>
              <a:t>何故分からないのか</a:t>
            </a:r>
            <a:r>
              <a:rPr kumimoji="1" lang="en-US" altLang="ja-JP" sz="3200" dirty="0" smtClean="0"/>
              <a:t>』</a:t>
            </a:r>
            <a:r>
              <a:rPr kumimoji="1" lang="ja-JP" altLang="en-US" sz="3200" dirty="0" smtClean="0"/>
              <a:t>を言わせてみる</a:t>
            </a:r>
            <a:endParaRPr kumimoji="1" lang="en-US" altLang="ja-JP" sz="3200" dirty="0" smtClean="0"/>
          </a:p>
          <a:p>
            <a:r>
              <a:rPr lang="en-US" altLang="ja-JP" sz="3200" dirty="0" smtClean="0"/>
              <a:t>『</a:t>
            </a:r>
            <a:r>
              <a:rPr lang="ja-JP" altLang="en-US" sz="3200" dirty="0" smtClean="0"/>
              <a:t>なんとなく分からない</a:t>
            </a:r>
            <a:r>
              <a:rPr lang="en-US" altLang="ja-JP" sz="3200" dirty="0" smtClean="0"/>
              <a:t>』</a:t>
            </a:r>
            <a:r>
              <a:rPr lang="ja-JP" altLang="en-US" sz="3200" dirty="0" smtClean="0"/>
              <a:t>や</a:t>
            </a:r>
            <a:r>
              <a:rPr lang="en-US" altLang="ja-JP" sz="3200" dirty="0" smtClean="0"/>
              <a:t>『</a:t>
            </a:r>
            <a:r>
              <a:rPr lang="ja-JP" altLang="en-US" sz="3200" dirty="0" smtClean="0"/>
              <a:t>全部分からない</a:t>
            </a:r>
            <a:r>
              <a:rPr lang="en-US" altLang="ja-JP" sz="3200" dirty="0" smtClean="0"/>
              <a:t>』</a:t>
            </a:r>
            <a:r>
              <a:rPr lang="ja-JP" altLang="en-US" sz="3200" dirty="0" smtClean="0"/>
              <a:t>など、具体性に欠ける解答はダメ</a:t>
            </a:r>
            <a:endParaRPr lang="en-US" altLang="ja-JP" sz="3200" dirty="0" smtClean="0"/>
          </a:p>
          <a:p>
            <a:r>
              <a:rPr lang="ja-JP" altLang="en-US" sz="3200" dirty="0" smtClean="0"/>
              <a:t>とにかく自身の問題への認識状況へのアプローチを試みさせる</a:t>
            </a:r>
            <a:endParaRPr lang="en-US" altLang="ja-JP" sz="3200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２：仮想的教示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 smtClean="0"/>
              <a:t>ある概念や技法を、</a:t>
            </a:r>
            <a:r>
              <a:rPr kumimoji="1" lang="en-US" altLang="ja-JP" sz="3200" dirty="0" smtClean="0"/>
              <a:t>『</a:t>
            </a:r>
            <a:r>
              <a:rPr kumimoji="1" lang="ja-JP" altLang="en-US" sz="3200" dirty="0" smtClean="0"/>
              <a:t>それをしらない人に教示する</a:t>
            </a:r>
            <a:r>
              <a:rPr kumimoji="1" lang="en-US" altLang="ja-JP" sz="3200" dirty="0" smtClean="0"/>
              <a:t>』</a:t>
            </a:r>
            <a:r>
              <a:rPr kumimoji="1" lang="ja-JP" altLang="en-US" sz="3200" dirty="0" smtClean="0"/>
              <a:t>つもりで説明させる</a:t>
            </a:r>
            <a:endParaRPr kumimoji="1" lang="en-US" altLang="ja-JP" sz="3200" dirty="0" smtClean="0"/>
          </a:p>
          <a:p>
            <a:r>
              <a:rPr lang="ja-JP" altLang="en-US" sz="3200" dirty="0"/>
              <a:t>説明</a:t>
            </a:r>
            <a:r>
              <a:rPr lang="ja-JP" altLang="en-US" sz="3200" dirty="0" smtClean="0"/>
              <a:t>できない・伝わらないは自身が</a:t>
            </a:r>
            <a:r>
              <a:rPr lang="en-US" altLang="ja-JP" sz="3200" dirty="0" smtClean="0"/>
              <a:t>『</a:t>
            </a:r>
            <a:r>
              <a:rPr lang="ja-JP" altLang="en-US" sz="3200" dirty="0" smtClean="0"/>
              <a:t>理解できてない</a:t>
            </a:r>
            <a:r>
              <a:rPr lang="en-US" altLang="ja-JP" sz="3200" dirty="0" smtClean="0"/>
              <a:t>』</a:t>
            </a:r>
            <a:r>
              <a:rPr lang="ja-JP" altLang="en-US" sz="3200" dirty="0" smtClean="0"/>
              <a:t>と言うことに気付かせる</a:t>
            </a:r>
            <a:endParaRPr lang="en-US" altLang="ja-JP" sz="3200" dirty="0" smtClean="0"/>
          </a:p>
          <a:p>
            <a:r>
              <a:rPr kumimoji="1" lang="en-US" altLang="ja-JP" sz="3200" dirty="0" smtClean="0"/>
              <a:t>『</a:t>
            </a:r>
            <a:r>
              <a:rPr kumimoji="1" lang="ja-JP" altLang="en-US" sz="3200" dirty="0" smtClean="0"/>
              <a:t>なんとなく</a:t>
            </a:r>
            <a:r>
              <a:rPr kumimoji="1" lang="en-US" altLang="ja-JP" sz="3200" dirty="0" smtClean="0"/>
              <a:t>』</a:t>
            </a:r>
            <a:r>
              <a:rPr kumimoji="1" lang="ja-JP" altLang="en-US" sz="3200" dirty="0" smtClean="0"/>
              <a:t>の認識状況を、自分で明確な</a:t>
            </a:r>
            <a:r>
              <a:rPr lang="ja-JP" altLang="en-US" sz="3200" dirty="0"/>
              <a:t>もの</a:t>
            </a:r>
            <a:r>
              <a:rPr lang="ja-JP" altLang="en-US" sz="3200" dirty="0" smtClean="0"/>
              <a:t>にさせる</a:t>
            </a:r>
            <a:endParaRPr lang="en-US" altLang="ja-JP" sz="3200" dirty="0" smtClean="0"/>
          </a:p>
          <a:p>
            <a:endParaRPr kumimoji="1" lang="ja-JP" altLang="en-US" sz="3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３：診断的質問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 smtClean="0"/>
              <a:t>どこまでわかっているのかを試す質問をしてみる</a:t>
            </a:r>
            <a:endParaRPr kumimoji="1" lang="en-US" altLang="ja-JP" sz="3200" dirty="0" smtClean="0"/>
          </a:p>
          <a:p>
            <a:r>
              <a:rPr lang="en-US" altLang="ja-JP" sz="3200" dirty="0" smtClean="0"/>
              <a:t>『</a:t>
            </a:r>
            <a:r>
              <a:rPr lang="ja-JP" altLang="en-US" sz="3200" dirty="0" smtClean="0"/>
              <a:t>この質問にこう答える人は、このような誤解をしている</a:t>
            </a:r>
            <a:r>
              <a:rPr lang="en-US" altLang="ja-JP" sz="3200" dirty="0" smtClean="0"/>
              <a:t>』</a:t>
            </a:r>
            <a:r>
              <a:rPr lang="ja-JP" altLang="en-US" sz="3200" dirty="0" smtClean="0"/>
              <a:t>という</a:t>
            </a:r>
            <a:r>
              <a:rPr lang="en-US" altLang="ja-JP" sz="3200" dirty="0" smtClean="0"/>
              <a:t>『</a:t>
            </a:r>
            <a:r>
              <a:rPr lang="ja-JP" altLang="en-US" sz="3200" dirty="0" smtClean="0"/>
              <a:t>解答→誤概念</a:t>
            </a:r>
            <a:r>
              <a:rPr lang="en-US" altLang="ja-JP" sz="3200" dirty="0" smtClean="0"/>
              <a:t>』</a:t>
            </a:r>
            <a:r>
              <a:rPr lang="ja-JP" altLang="en-US" sz="3200" dirty="0" smtClean="0"/>
              <a:t>のレパートリーを増やす</a:t>
            </a:r>
            <a:endParaRPr lang="en-US" altLang="ja-JP" sz="32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４：比喩的説明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 smtClean="0"/>
              <a:t>概念の本質を比喩にたとえて説明する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比喩により生じる着目点の誤解などには注意</a:t>
            </a:r>
            <a:endParaRPr lang="en-US" altLang="ja-JP" sz="3200" dirty="0" smtClean="0"/>
          </a:p>
          <a:p>
            <a:r>
              <a:rPr lang="ja-JP" altLang="en-US" sz="3200" dirty="0" smtClean="0"/>
              <a:t>うまい比喩と、比喩から生じる誤解についてのレパートリーを増やす</a:t>
            </a:r>
            <a:endParaRPr kumimoji="1" lang="ja-JP" altLang="en-US" sz="3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５：図式的説明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 smtClean="0"/>
              <a:t>概念間の関係を、図式化して表わす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理解は、図そのものの中ではなく、図の解釈にある</a:t>
            </a:r>
            <a:endParaRPr lang="en-US" altLang="ja-JP" sz="3200" dirty="0" smtClean="0"/>
          </a:p>
          <a:p>
            <a:pPr>
              <a:buNone/>
            </a:pPr>
            <a:endParaRPr kumimoji="1" lang="ja-JP" altLang="en-US" sz="3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リゾート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リゾート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リゾート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483</TotalTime>
  <Words>790</Words>
  <Application>Microsoft Office PowerPoint</Application>
  <PresentationFormat>画面に合わせる (4:3)</PresentationFormat>
  <Paragraphs>98</Paragraphs>
  <Slides>19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0" baseType="lpstr">
      <vt:lpstr>リゾート</vt:lpstr>
      <vt:lpstr>認知カウンセリング</vt:lpstr>
      <vt:lpstr>考察動機</vt:lpstr>
      <vt:lpstr>認知カウンセリングとは？</vt:lpstr>
      <vt:lpstr>基本的な技法</vt:lpstr>
      <vt:lpstr>１：自己診断</vt:lpstr>
      <vt:lpstr>２：仮想的教示</vt:lpstr>
      <vt:lpstr>３：診断的質問</vt:lpstr>
      <vt:lpstr>４：比喩的説明</vt:lpstr>
      <vt:lpstr>５：図式的説明</vt:lpstr>
      <vt:lpstr>６：教訓帰納</vt:lpstr>
      <vt:lpstr>認知カウンセリングの目的</vt:lpstr>
      <vt:lpstr>日本の学習意欲の低下</vt:lpstr>
      <vt:lpstr>学習意欲の低下　２</vt:lpstr>
      <vt:lpstr>学習意欲の低下　３</vt:lpstr>
      <vt:lpstr>学習意欲の改善</vt:lpstr>
      <vt:lpstr>学習意欲の改善　２</vt:lpstr>
      <vt:lpstr>認知カウンセリングの学習意欲への効果</vt:lpstr>
      <vt:lpstr>認知カウンセリングの問題点</vt:lpstr>
      <vt:lpstr>まとめ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認知カウンセリングの可能性</dc:title>
  <dc:creator>fjadmin</dc:creator>
  <cp:lastModifiedBy>fjadmin</cp:lastModifiedBy>
  <cp:revision>46</cp:revision>
  <dcterms:created xsi:type="dcterms:W3CDTF">2009-03-04T01:04:33Z</dcterms:created>
  <dcterms:modified xsi:type="dcterms:W3CDTF">2009-03-05T07:49:12Z</dcterms:modified>
</cp:coreProperties>
</file>