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0" r:id="rId6"/>
    <p:sldId id="266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150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kumimoji="0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ja-JP" altLang="en-US" dirty="0"/>
          </a:p>
        </p:txBody>
      </p:sp>
      <p:grpSp>
        <p:nvGrpSpPr>
          <p:cNvPr id="6" name="グループ化 5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ja-JP" alt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9" name="日付プレースホルダ 2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36E30-4421-4566-BCD6-CDE63D1C9369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21A44-20A2-4788-856D-86D6057A061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CBFF5-9FBE-4E28-BD27-763F60644018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C6AD8-ECD0-4239-929C-6024C158465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DD8BD-10EC-491F-AC7B-4C7CF2B39B27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AFEE1-2194-4753-9FBA-32D9284A7F8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771C7-D274-4E0A-ABAB-CEFC6979526F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B6645-96DD-4ECA-85B5-467D79093B1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/>
          <a:lstStyle/>
          <a:p>
            <a:pPr>
              <a:defRPr/>
            </a:pPr>
            <a:endParaRPr kumimoji="0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635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ja-JP" altLang="en-US"/>
          </a:p>
        </p:txBody>
      </p:sp>
      <p:grpSp>
        <p:nvGrpSpPr>
          <p:cNvPr id="6" name="グループ化 5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ja-JP" alt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B0907-0E5C-4155-850D-CD0F9711F339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51E31-3BB8-4C7E-915B-B656EBB86D1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EEC6-346D-4AB4-8A2C-1304EA089D33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1739A-68AA-4F06-AE4B-4C0277027E2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98406-D9F0-4E14-9BF3-340FDF3C2100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75A19-F406-45FB-BFA0-A7222F19F17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FF6B7-EEF9-4C95-BD7F-AB01C46DDF7D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828D7-C2D0-412C-8C5C-B048C178F1C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A7841-D733-4961-A04E-46FB9247D7C2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7E989-5F6C-408A-AAD5-0E2763A95EE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FEAC6-C984-49C4-98B7-DBBC7CA68803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0E80C-07F8-4DBF-837F-EBC976CBD58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rtlCol="0">
            <a:normAutofit/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1EDA9-AEF2-4924-9CA9-7BCE35A9F56C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037C3-0A22-4A95-940D-28C97BDAE98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0" y="0"/>
            <a:ext cx="9072563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029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50018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35A432F-C839-4DA0-B522-395A1C6D4F71}" type="datetimeFigureOut">
              <a:rPr lang="ja-JP" altLang="en-US"/>
              <a:pPr>
                <a:defRPr/>
              </a:pPr>
              <a:t>2009/3/5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11D8341-FF9B-4259-ABA9-3E1C37932FA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9" r:id="rId2"/>
    <p:sldLayoutId id="214748370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Bookman Old Style" pitchFamily="18" charset="0"/>
          <a:ea typeface="HGP明朝E" pitchFamily="1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6285"/>
        </a:buClr>
        <a:buSzPct val="60000"/>
        <a:buFont typeface="Wingdings" pitchFamily="2" charset="2"/>
        <a:buChar char="u"/>
        <a:defRPr kumimoji="1"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98995"/>
        </a:buClr>
        <a:buSzPct val="55000"/>
        <a:buFont typeface="Wingdings" pitchFamily="2" charset="2"/>
        <a:buChar char="u"/>
        <a:defRPr kumimoji="1" sz="28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06351"/>
        </a:buClr>
        <a:buSzPct val="55000"/>
        <a:buFont typeface="Wingdings" pitchFamily="2" charset="2"/>
        <a:buChar char="u"/>
        <a:defRPr kumimoji="1" sz="24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08B7E"/>
        </a:buClr>
        <a:buSzPct val="50000"/>
        <a:buFont typeface="Wingdings" pitchFamily="2" charset="2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B8B69"/>
        </a:buClr>
        <a:buSzPct val="45000"/>
        <a:buFont typeface="Wingdings" pitchFamily="2" charset="2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spcAft>
                <a:spcPts val="0"/>
              </a:spcAft>
              <a:defRPr/>
            </a:pPr>
            <a:r>
              <a:rPr lang="ja-JP" altLang="en-US" dirty="0" smtClean="0"/>
              <a:t>図表を用いた学習方略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0038" y="4314825"/>
            <a:ext cx="6400800" cy="1185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河関憲志、香田隼人、目黒勇人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None/>
              <a:defRPr/>
            </a:pP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佐藤大貴、平田直也、大石達也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参考文献</a:t>
            </a:r>
            <a:endParaRPr lang="ja-JP" altLang="en-US" dirty="0" smtClean="0"/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2"/>
          </a:xfrm>
        </p:spPr>
        <p:txBody>
          <a:bodyPr/>
          <a:lstStyle/>
          <a:p>
            <a:pPr eaLnBrk="1" hangingPunct="1"/>
            <a:r>
              <a:rPr lang="en-US" dirty="0" err="1" smtClean="0"/>
              <a:t>Uesaka,Y.,Manalo,E.,&amp;Ichikawa,S</a:t>
            </a:r>
            <a:r>
              <a:rPr lang="en-US" dirty="0" smtClean="0"/>
              <a:t>. </a:t>
            </a:r>
            <a:r>
              <a:rPr lang="en-US" dirty="0" smtClean="0"/>
              <a:t>2007</a:t>
            </a:r>
            <a:r>
              <a:rPr lang="ja-JP" altLang="en-US" dirty="0" smtClean="0"/>
              <a:t> </a:t>
            </a:r>
            <a:r>
              <a:rPr lang="en-US" altLang="ja-JP" dirty="0" smtClean="0"/>
              <a:t>What kind of perceptions and daily learning behaviors promote students’ use of diagrams in mathematics problem solving? </a:t>
            </a:r>
          </a:p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Motivation</a:t>
            </a:r>
            <a:r>
              <a:rPr lang="ja-JP" altLang="en-US" dirty="0" smtClean="0"/>
              <a:t>（動機）</a:t>
            </a:r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小学</a:t>
            </a:r>
            <a:r>
              <a:rPr lang="en-US" altLang="ja-JP" dirty="0" smtClean="0"/>
              <a:t>5</a:t>
            </a:r>
            <a:r>
              <a:rPr lang="ja-JP" altLang="en-US" dirty="0" smtClean="0"/>
              <a:t>年生が</a:t>
            </a:r>
            <a:r>
              <a:rPr lang="en-US" altLang="ja-JP" dirty="0" smtClean="0"/>
              <a:t>20</a:t>
            </a:r>
            <a:r>
              <a:rPr lang="ja-JP" altLang="en-US" dirty="0" smtClean="0"/>
              <a:t>㎡を</a:t>
            </a:r>
            <a:r>
              <a:rPr lang="en-US" altLang="ja-JP" dirty="0" smtClean="0"/>
              <a:t>2000</a:t>
            </a:r>
            <a:r>
              <a:rPr lang="ja-JP" altLang="en-US" dirty="0" err="1" smtClean="0"/>
              <a:t>ｃ</a:t>
            </a:r>
            <a:r>
              <a:rPr lang="ja-JP" altLang="en-US" dirty="0" smtClean="0"/>
              <a:t>㎡と間違えた事例について、小学</a:t>
            </a:r>
            <a:r>
              <a:rPr lang="en-US" altLang="ja-JP" dirty="0" smtClean="0"/>
              <a:t>5</a:t>
            </a:r>
            <a:r>
              <a:rPr lang="ja-JP" altLang="en-US" dirty="0" smtClean="0"/>
              <a:t>年生は</a:t>
            </a:r>
            <a:r>
              <a:rPr lang="ja-JP" altLang="en-US" dirty="0" smtClean="0"/>
              <a:t>図を使った方法を思いつかなかった。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教師に促されて初めてミスを理解した。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なぜ図を使わなかったのか、その理由を知りたい。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なぜ図を用いないのか？</a:t>
            </a: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525962"/>
          </a:xfrm>
        </p:spPr>
        <p:txBody>
          <a:bodyPr/>
          <a:lstStyle/>
          <a:p>
            <a:pPr lvl="1" eaLnBrk="1" hangingPunct="1">
              <a:buFont typeface="MS Mincho" pitchFamily="17" charset="-128"/>
              <a:buChar char="♨"/>
            </a:pPr>
            <a:r>
              <a:rPr lang="ja-JP" altLang="en-US" sz="3600" dirty="0" smtClean="0"/>
              <a:t>図をうまく扱うことができない</a:t>
            </a:r>
            <a:endParaRPr lang="en-US" altLang="ja-JP" sz="3600" dirty="0" smtClean="0"/>
          </a:p>
          <a:p>
            <a:pPr lvl="1" eaLnBrk="1" hangingPunct="1">
              <a:buNone/>
            </a:pPr>
            <a:r>
              <a:rPr lang="ja-JP" altLang="en-US" dirty="0" smtClean="0"/>
              <a:t>　　→統計によると図の使い方は知っている</a:t>
            </a:r>
            <a:endParaRPr lang="en-US" altLang="ja-JP" dirty="0" smtClean="0"/>
          </a:p>
          <a:p>
            <a:pPr lvl="1" eaLnBrk="1" hangingPunct="1">
              <a:buNone/>
            </a:pPr>
            <a:endParaRPr lang="en-US" altLang="ja-JP" dirty="0" smtClean="0"/>
          </a:p>
          <a:p>
            <a:pPr lvl="1" eaLnBrk="1" hangingPunct="1">
              <a:buFont typeface="MS Mincho" pitchFamily="17" charset="-128"/>
              <a:buChar char="♨"/>
            </a:pPr>
            <a:r>
              <a:rPr lang="ja-JP" altLang="en-US" sz="3600" dirty="0" smtClean="0"/>
              <a:t>図を使う長所が感じられない　</a:t>
            </a:r>
            <a:endParaRPr lang="en-US" altLang="ja-JP" sz="3600" dirty="0" smtClean="0"/>
          </a:p>
          <a:p>
            <a:pPr lvl="1" eaLnBrk="1" hangingPunct="1"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→図を扱うスキルが足りない</a:t>
            </a:r>
            <a:endParaRPr lang="en-US" altLang="ja-JP" dirty="0" smtClean="0"/>
          </a:p>
          <a:p>
            <a:pPr lvl="1" eaLnBrk="1" hangingPunct="1"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→公式を丸暗記し、それを使えばいいと思ってる</a:t>
            </a:r>
            <a:endParaRPr lang="en-US" altLang="ja-JP" dirty="0" smtClean="0"/>
          </a:p>
          <a:p>
            <a:pPr eaLnBrk="1" hangingPunct="1">
              <a:buFont typeface="Wingdings" pitchFamily="2" charset="2"/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図を</a:t>
            </a:r>
            <a:r>
              <a:rPr lang="ja-JP" altLang="en-US" dirty="0" smtClean="0"/>
              <a:t>用いることのメリット</a:t>
            </a: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図を</a:t>
            </a:r>
            <a:r>
              <a:rPr lang="ja-JP" altLang="en-US" dirty="0" smtClean="0"/>
              <a:t>用いることによって、効率的な学習をすることができる。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自分から他者に伝える</a:t>
            </a:r>
            <a:r>
              <a:rPr lang="ja-JP" altLang="en-US" dirty="0" smtClean="0"/>
              <a:t>とき、より簡単に伝えることができる。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視覚系からの補助により、脳内の印象に残りやすい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具体的に</a:t>
            </a:r>
            <a:endParaRPr lang="ja-JP" altLang="en-US" dirty="0" smtClean="0"/>
          </a:p>
        </p:txBody>
      </p:sp>
      <p:sp>
        <p:nvSpPr>
          <p:cNvPr id="921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幾何学的な問題などを解く場合、</a:t>
            </a:r>
            <a:r>
              <a:rPr lang="ja-JP" altLang="en-US" dirty="0" smtClean="0"/>
              <a:t>図を</a:t>
            </a:r>
            <a:r>
              <a:rPr lang="ja-JP" altLang="en-US" dirty="0" smtClean="0"/>
              <a:t>用いて解くことが多い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例</a:t>
            </a:r>
            <a:r>
              <a:rPr lang="en-US" altLang="ja-JP" dirty="0" smtClean="0"/>
              <a:t>)</a:t>
            </a:r>
            <a:r>
              <a:rPr lang="ja-JP" altLang="en-US" dirty="0" smtClean="0"/>
              <a:t>円の中点を求める</a:t>
            </a:r>
            <a:r>
              <a:rPr lang="ja-JP" altLang="en-US" dirty="0" smtClean="0"/>
              <a:t>問題</a:t>
            </a:r>
            <a:endParaRPr lang="en-US" altLang="ja-JP" dirty="0" smtClean="0"/>
          </a:p>
          <a:p>
            <a:pPr eaLnBrk="1" hangingPunct="1">
              <a:buNone/>
            </a:pPr>
            <a:r>
              <a:rPr lang="ja-JP" altLang="en-US" sz="2400" dirty="0" smtClean="0"/>
              <a:t>　　この問題は、文章記述するよりも、円を描き、それに作図したほうが簡単であると直観的に理解できる</a:t>
            </a:r>
            <a:endParaRPr lang="en-US" altLang="ja-JP" sz="2400" dirty="0" smtClean="0"/>
          </a:p>
          <a:p>
            <a:pPr eaLnBrk="1" hangingPunct="1"/>
            <a:r>
              <a:rPr lang="ja-JP" altLang="en-US" dirty="0" smtClean="0"/>
              <a:t>例</a:t>
            </a:r>
            <a:r>
              <a:rPr lang="en-US" altLang="ja-JP" dirty="0" smtClean="0"/>
              <a:t>)</a:t>
            </a:r>
            <a:r>
              <a:rPr lang="ja-JP" altLang="en-US" dirty="0" smtClean="0"/>
              <a:t>三角関数</a:t>
            </a:r>
            <a:endParaRPr lang="en-US" altLang="ja-JP" dirty="0" smtClean="0"/>
          </a:p>
          <a:p>
            <a:pPr eaLnBrk="1" hangingPunct="1">
              <a:buNone/>
            </a:pPr>
            <a:r>
              <a:rPr lang="ja-JP" altLang="en-US" dirty="0" smtClean="0"/>
              <a:t>　</a:t>
            </a:r>
            <a:r>
              <a:rPr lang="ja-JP" altLang="en-US" dirty="0" smtClean="0"/>
              <a:t>　</a:t>
            </a:r>
            <a:r>
              <a:rPr lang="en-US" altLang="ja-JP" dirty="0" err="1" smtClean="0"/>
              <a:t>sinθ,cosθ,tanθ</a:t>
            </a:r>
            <a:r>
              <a:rPr lang="ja-JP" altLang="en-US" dirty="0" smtClean="0"/>
              <a:t>を理解する場合、三角形または円を用いると理解しやすい。</a:t>
            </a:r>
            <a:endParaRPr lang="en-US" altLang="ja-JP" dirty="0" smtClean="0"/>
          </a:p>
          <a:p>
            <a:pPr eaLnBrk="1" hangingPunct="1">
              <a:buNone/>
            </a:pPr>
            <a:endParaRPr lang="en-US" altLang="ja-JP" dirty="0" smtClean="0"/>
          </a:p>
          <a:p>
            <a:pPr eaLnBrk="1" hangingPunct="1">
              <a:buNone/>
            </a:pP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実験</a:t>
            </a: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ニュージーランドと日本の学生を対象にあるテストおよびアンケートを行った。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数学の問題で、図を用いるか、またその回答が正解しているかのテストを行った。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その後、それについてのアンケートを行った。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実験の結果をまとめると次のようになる。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他国</a:t>
            </a:r>
            <a:r>
              <a:rPr lang="ja-JP" altLang="en-US" dirty="0" smtClean="0"/>
              <a:t>の学生と比較</a:t>
            </a:r>
            <a:endParaRPr lang="ja-JP" altLang="en-US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ニュージーランドの学生</a:t>
            </a:r>
            <a:endParaRPr kumimoji="1" lang="ja-JP" altLang="en-US" dirty="0"/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sz="half" idx="2"/>
          </p:nvPr>
        </p:nvSpPr>
        <p:spPr>
          <a:xfrm>
            <a:off x="428596" y="2214554"/>
            <a:ext cx="4040188" cy="3951288"/>
          </a:xfrm>
        </p:spPr>
        <p:txBody>
          <a:bodyPr/>
          <a:lstStyle/>
          <a:p>
            <a:pPr eaLnBrk="1" hangingPunct="1"/>
            <a:r>
              <a:rPr lang="ja-JP" altLang="en-US" sz="2800" dirty="0" smtClean="0"/>
              <a:t>図を用いて正答を導きだす割合が高い</a:t>
            </a:r>
            <a:endParaRPr lang="en-US" altLang="ja-JP" sz="2800" dirty="0" smtClean="0"/>
          </a:p>
          <a:p>
            <a:pPr eaLnBrk="1" hangingPunct="1"/>
            <a:r>
              <a:rPr lang="ja-JP" altLang="en-US" sz="2800" dirty="0" smtClean="0"/>
              <a:t>理解するために積極的に図を用いる</a:t>
            </a:r>
            <a:endParaRPr lang="en-US" altLang="ja-JP" sz="2800" dirty="0" smtClean="0"/>
          </a:p>
          <a:p>
            <a:pPr eaLnBrk="1" hangingPunct="1"/>
            <a:r>
              <a:rPr lang="ja-JP" altLang="en-US" sz="2800" dirty="0" smtClean="0"/>
              <a:t>図</a:t>
            </a:r>
            <a:r>
              <a:rPr lang="ja-JP" altLang="en-US" sz="2800" dirty="0" smtClean="0"/>
              <a:t>を使うことに抵抗感がない</a:t>
            </a:r>
            <a:endParaRPr lang="en-US" altLang="ja-JP" sz="2800" dirty="0" smtClean="0"/>
          </a:p>
          <a:p>
            <a:pPr eaLnBrk="1" hangingPunct="1"/>
            <a:endParaRPr lang="en-US" altLang="ja-JP" dirty="0" smtClean="0"/>
          </a:p>
          <a:p>
            <a:pPr eaLnBrk="1" hangingPunct="1">
              <a:buFont typeface="Wingdings" pitchFamily="2" charset="2"/>
              <a:buNone/>
            </a:pPr>
            <a:endParaRPr lang="en-US" altLang="ja-JP" dirty="0" smtClean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ja-JP" altLang="en-US" dirty="0" smtClean="0"/>
              <a:t>日本の学生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ja-JP" altLang="en-US" sz="2800" dirty="0" smtClean="0"/>
              <a:t>積極</a:t>
            </a:r>
            <a:r>
              <a:rPr lang="ja-JP" altLang="en-US" sz="2800" dirty="0" smtClean="0"/>
              <a:t>的</a:t>
            </a:r>
            <a:r>
              <a:rPr lang="ja-JP" altLang="en-US" sz="2800" dirty="0" smtClean="0"/>
              <a:t>に</a:t>
            </a:r>
            <a:r>
              <a:rPr kumimoji="1" lang="ja-JP" altLang="en-US" sz="2800" dirty="0" smtClean="0"/>
              <a:t>図を用いて回答していない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先生が授業で用いた方法しか使わない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図を使うことに抵抗感がある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他国</a:t>
            </a:r>
            <a:r>
              <a:rPr lang="ja-JP" altLang="en-US" dirty="0" smtClean="0"/>
              <a:t>の教師と比較</a:t>
            </a:r>
            <a:endParaRPr lang="ja-JP" altLang="en-US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ニュージーランドの教師</a:t>
            </a:r>
            <a:endParaRPr kumimoji="1" lang="ja-JP" altLang="en-US" dirty="0"/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sz="half" idx="2"/>
          </p:nvPr>
        </p:nvSpPr>
        <p:spPr>
          <a:xfrm>
            <a:off x="428596" y="2214554"/>
            <a:ext cx="4040188" cy="3951288"/>
          </a:xfrm>
        </p:spPr>
        <p:txBody>
          <a:bodyPr/>
          <a:lstStyle/>
          <a:p>
            <a:pPr eaLnBrk="1" hangingPunct="1"/>
            <a:r>
              <a:rPr lang="ja-JP" altLang="en-US" sz="2800" dirty="0" smtClean="0"/>
              <a:t>図を使うことを積極的に学生に勧める　</a:t>
            </a:r>
            <a:endParaRPr lang="en-US" altLang="ja-JP" sz="2800" dirty="0" smtClean="0"/>
          </a:p>
          <a:p>
            <a:pPr eaLnBrk="1" hangingPunct="1"/>
            <a:r>
              <a:rPr lang="ja-JP" altLang="en-US" sz="2800" dirty="0" smtClean="0"/>
              <a:t>複数の可能性があることを示唆する</a:t>
            </a:r>
            <a:endParaRPr lang="en-US" altLang="ja-JP" sz="2800" dirty="0" smtClean="0"/>
          </a:p>
          <a:p>
            <a:pPr eaLnBrk="1" hangingPunct="1"/>
            <a:r>
              <a:rPr lang="ja-JP" altLang="en-US" sz="2800" dirty="0" smtClean="0"/>
              <a:t>図を用いることをコミニュケーションの一環であるととらえている</a:t>
            </a:r>
            <a:endParaRPr lang="en-US" altLang="ja-JP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altLang="ja-JP" dirty="0" smtClean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ja-JP" altLang="en-US" dirty="0" smtClean="0"/>
              <a:t>日本の教師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kumimoji="1" lang="ja-JP" altLang="en-US" sz="2800" dirty="0" smtClean="0"/>
              <a:t>図を使うことを積極的には勧めない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一つの方法を提示</a:t>
            </a:r>
            <a:r>
              <a:rPr kumimoji="1" lang="ja-JP" altLang="en-US" sz="2800" dirty="0" err="1" smtClean="0"/>
              <a:t>するのみのに留まる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学生に概念を教えるために図を用いる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結論</a:t>
            </a: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2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学校教育に図を用いると効率的に学習することができる。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今</a:t>
            </a:r>
            <a:r>
              <a:rPr lang="ja-JP" altLang="en-US" dirty="0" smtClean="0"/>
              <a:t>の日本の学校教育では、学生は図を積極的に用いることができない。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日本の学生はもっと積極的に図を用いるべきである。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164</TotalTime>
  <Words>413</Words>
  <Application>Microsoft Office PowerPoint</Application>
  <PresentationFormat>画面に合わせる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Arial</vt:lpstr>
      <vt:lpstr>ＭＳ Ｐゴシック</vt:lpstr>
      <vt:lpstr>Bookman Old Style</vt:lpstr>
      <vt:lpstr>HGP明朝E</vt:lpstr>
      <vt:lpstr>Century Schoolbook</vt:lpstr>
      <vt:lpstr>ＭＳ Ｐ明朝</vt:lpstr>
      <vt:lpstr>Wingdings</vt:lpstr>
      <vt:lpstr>Calibri</vt:lpstr>
      <vt:lpstr>MS Mincho</vt:lpstr>
      <vt:lpstr>雪藤</vt:lpstr>
      <vt:lpstr>図表を用いた学習方略</vt:lpstr>
      <vt:lpstr>Motivation（動機）</vt:lpstr>
      <vt:lpstr>なぜ図を用いないのか？</vt:lpstr>
      <vt:lpstr>図を用いることのメリット</vt:lpstr>
      <vt:lpstr>具体的に</vt:lpstr>
      <vt:lpstr>実験</vt:lpstr>
      <vt:lpstr>他国の学生と比較</vt:lpstr>
      <vt:lpstr>他国の教師と比較</vt:lpstr>
      <vt:lpstr>結論</vt:lpstr>
      <vt:lpstr>参考文献</vt:lpstr>
    </vt:vector>
  </TitlesOfParts>
  <Company>Aoyama Gakuin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タイトル：グループごとに決定</dc:title>
  <dc:creator>Atsushi TERAO</dc:creator>
  <cp:lastModifiedBy>fjadmin</cp:lastModifiedBy>
  <cp:revision>27</cp:revision>
  <dcterms:created xsi:type="dcterms:W3CDTF">2008-03-12T05:48:21Z</dcterms:created>
  <dcterms:modified xsi:type="dcterms:W3CDTF">2009-03-05T03:02:13Z</dcterms:modified>
</cp:coreProperties>
</file>