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7" r:id="rId5"/>
    <p:sldId id="259" r:id="rId6"/>
    <p:sldId id="260" r:id="rId7"/>
    <p:sldId id="262" r:id="rId8"/>
    <p:sldId id="263" r:id="rId9"/>
    <p:sldId id="264" r:id="rId10"/>
    <p:sldId id="268" r:id="rId11"/>
    <p:sldId id="265" r:id="rId12"/>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8883" autoAdjust="0"/>
  </p:normalViewPr>
  <p:slideViewPr>
    <p:cSldViewPr>
      <p:cViewPr varScale="1">
        <p:scale>
          <a:sx n="90" d="100"/>
          <a:sy n="90" d="100"/>
        </p:scale>
        <p:origin x="-8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47B66241-AFE8-4AEC-B124-BCCD06C6DBAA}" type="datetimeFigureOut">
              <a:rPr lang="ja-JP" altLang="en-US"/>
              <a:pPr>
                <a:defRPr/>
              </a:pPr>
              <a:t>2008/3/14</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7DEB282F-D22D-4F1A-8C85-DAA75C0CFBC2}"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ja.wikipedia.org/wiki/OECD"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ja.wikipedia.org/wiki/%E5%AD%A6%E5%8A%9B%E4%BD%8E%E4%B8%8B" TargetMode="External"/><Relationship Id="rId4" Type="http://schemas.openxmlformats.org/officeDocument/2006/relationships/hyperlink" Target="http://ja.wikipedia.org/wiki/%E6%95%99%E8%82%B2%E5%AD%A6%E8%80%8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741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インターネットに接続できない家庭にネット環境を整え、その後の読解力や学業成績をインターネット利用時間や回数とともに調査したもの。</a:t>
            </a:r>
            <a:endParaRPr lang="en-US" altLang="ja-JP" smtClean="0"/>
          </a:p>
          <a:p>
            <a:pPr>
              <a:spcBef>
                <a:spcPct val="0"/>
              </a:spcBef>
            </a:pPr>
            <a:r>
              <a:rPr lang="ja-JP" altLang="en-US" smtClean="0"/>
              <a:t>特定の子供たち→貧しく、学業成績の低い子供</a:t>
            </a:r>
          </a:p>
        </p:txBody>
      </p:sp>
      <p:sp>
        <p:nvSpPr>
          <p:cNvPr id="17411"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DC32F6-9F36-4DEE-9AE6-65159950D804}" type="slidenum">
              <a:rPr lang="ja-JP" altLang="en-US"/>
              <a:pPr fontAlgn="base">
                <a:spcBef>
                  <a:spcPct val="0"/>
                </a:spcBef>
                <a:spcAft>
                  <a:spcPct val="0"/>
                </a:spcAft>
              </a:pPr>
              <a:t>3</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945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・・・ココマデ１・・・・調査は、ネットレイティングスが日本全国の一般家庭を対象に</a:t>
            </a:r>
            <a:r>
              <a:rPr lang="en-US" altLang="ja-JP" smtClean="0"/>
              <a:t>RDD</a:t>
            </a:r>
            <a:r>
              <a:rPr lang="ja-JP" altLang="en-US" smtClean="0"/>
              <a:t>方式</a:t>
            </a:r>
            <a:r>
              <a:rPr lang="en-US" altLang="ja-JP" smtClean="0"/>
              <a:t>(</a:t>
            </a:r>
            <a:r>
              <a:rPr lang="ja-JP" altLang="en-US" smtClean="0"/>
              <a:t>電話による無作為抽出方式</a:t>
            </a:r>
            <a:r>
              <a:rPr lang="en-US" altLang="ja-JP" smtClean="0"/>
              <a:t>)</a:t>
            </a:r>
            <a:r>
              <a:rPr lang="ja-JP" altLang="en-US" smtClean="0"/>
              <a:t>により選出した</a:t>
            </a:r>
            <a:r>
              <a:rPr lang="en-US" altLang="ja-JP" smtClean="0"/>
              <a:t>3</a:t>
            </a:r>
            <a:r>
              <a:rPr lang="ja-JP" altLang="en-US" smtClean="0"/>
              <a:t>万人程度のモニターからの情報について、</a:t>
            </a:r>
            <a:r>
              <a:rPr lang="en-US" altLang="ja-JP" smtClean="0"/>
              <a:t>2002</a:t>
            </a:r>
            <a:r>
              <a:rPr lang="ja-JP" altLang="en-US" smtClean="0"/>
              <a:t>年</a:t>
            </a:r>
            <a:r>
              <a:rPr lang="en-US" altLang="ja-JP" smtClean="0"/>
              <a:t>3</a:t>
            </a:r>
            <a:r>
              <a:rPr lang="ja-JP" altLang="en-US" smtClean="0"/>
              <a:t>月</a:t>
            </a:r>
            <a:r>
              <a:rPr lang="en-US" altLang="ja-JP" smtClean="0"/>
              <a:t>1</a:t>
            </a:r>
            <a:r>
              <a:rPr lang="ja-JP" altLang="en-US" smtClean="0"/>
              <a:t>日から</a:t>
            </a:r>
            <a:r>
              <a:rPr lang="en-US" altLang="ja-JP" smtClean="0"/>
              <a:t>3</a:t>
            </a:r>
            <a:r>
              <a:rPr lang="ja-JP" altLang="en-US" smtClean="0"/>
              <a:t>月</a:t>
            </a:r>
            <a:r>
              <a:rPr lang="en-US" altLang="ja-JP" smtClean="0"/>
              <a:t>31</a:t>
            </a:r>
            <a:r>
              <a:rPr lang="ja-JP" altLang="en-US" smtClean="0"/>
              <a:t>日までの分を集計したもの。</a:t>
            </a:r>
            <a:endParaRPr lang="en-US" altLang="ja-JP" smtClean="0"/>
          </a:p>
          <a:p>
            <a:pPr>
              <a:spcBef>
                <a:spcPct val="0"/>
              </a:spcBef>
            </a:pPr>
            <a:r>
              <a:rPr lang="ja-JP" altLang="en-US" smtClean="0"/>
              <a:t>表から、</a:t>
            </a:r>
            <a:r>
              <a:rPr lang="en-US" altLang="ja-JP" smtClean="0"/>
              <a:t>2001</a:t>
            </a:r>
            <a:r>
              <a:rPr lang="ja-JP" altLang="en-US" smtClean="0"/>
              <a:t>年から</a:t>
            </a:r>
            <a:r>
              <a:rPr lang="en-US" altLang="ja-JP" smtClean="0"/>
              <a:t>2002</a:t>
            </a:r>
            <a:r>
              <a:rPr lang="ja-JP" altLang="en-US" smtClean="0"/>
              <a:t>年でインターネット利用時間はどの年代でも増加している。これはネット環境が普及したことによるものと考えられ、年々利用時間は増加傾向にあると考えられる。</a:t>
            </a:r>
          </a:p>
        </p:txBody>
      </p:sp>
      <p:sp>
        <p:nvSpPr>
          <p:cNvPr id="19459"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7F41AB-4A02-4E88-832A-B98247641063}" type="slidenum">
              <a:rPr lang="ja-JP" altLang="en-US"/>
              <a:pPr fontAlgn="base">
                <a:spcBef>
                  <a:spcPct val="0"/>
                </a:spcBef>
                <a:spcAft>
                  <a:spcPct val="0"/>
                </a:spcAft>
              </a:pPr>
              <a:t>4</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253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国語能力は低下しているが、それ以外は上昇傾向にある。国語の記述式能力のみ低下しているが、これは、子どものみるようなサイトのコンテンツが</a:t>
            </a:r>
            <a:endParaRPr lang="en-US" altLang="ja-JP" smtClean="0"/>
          </a:p>
          <a:p>
            <a:pPr>
              <a:spcBef>
                <a:spcPct val="0"/>
              </a:spcBef>
            </a:pPr>
            <a:r>
              <a:rPr lang="ja-JP" altLang="en-US" smtClean="0"/>
              <a:t>動画や静止画メインの</a:t>
            </a:r>
            <a:r>
              <a:rPr lang="en-US" altLang="ja-JP" smtClean="0"/>
              <a:t>HP</a:t>
            </a:r>
            <a:r>
              <a:rPr lang="ja-JP" altLang="en-US" smtClean="0"/>
              <a:t>が多いからかもしれない。</a:t>
            </a:r>
          </a:p>
        </p:txBody>
      </p:sp>
      <p:sp>
        <p:nvSpPr>
          <p:cNvPr id="22531"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91987A-2FD5-4702-85C5-F75D59EF5643}" type="slidenum">
              <a:rPr lang="ja-JP" altLang="en-US"/>
              <a:pPr fontAlgn="base">
                <a:spcBef>
                  <a:spcPct val="0"/>
                </a:spcBef>
                <a:spcAft>
                  <a:spcPct val="0"/>
                </a:spcAft>
              </a:pPr>
              <a:t>6</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57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・・・ココアマデ２・・・</a:t>
            </a:r>
          </a:p>
        </p:txBody>
      </p:sp>
      <p:sp>
        <p:nvSpPr>
          <p:cNvPr id="24579"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6A083A-8FF8-46A2-A436-FE7CA1F4C1D4}" type="slidenum">
              <a:rPr lang="ja-JP" altLang="en-US"/>
              <a:pPr fontAlgn="base">
                <a:spcBef>
                  <a:spcPct val="0"/>
                </a:spcBef>
                <a:spcAft>
                  <a:spcPct val="0"/>
                </a:spcAft>
              </a:pPr>
              <a:t>7</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66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6627"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CDAF03-D800-46E5-B9B4-3D974AB42F89}" type="slidenum">
              <a:rPr lang="ja-JP" altLang="en-US"/>
              <a:pPr fontAlgn="base">
                <a:spcBef>
                  <a:spcPct val="0"/>
                </a:spcBef>
                <a:spcAft>
                  <a:spcPct val="0"/>
                </a:spcAft>
              </a:pPr>
              <a:t>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969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しかし、</a:t>
            </a:r>
            <a:r>
              <a:rPr lang="en-US" altLang="ja-JP" smtClean="0"/>
              <a:t>2003</a:t>
            </a:r>
            <a:r>
              <a:rPr lang="ja-JP" altLang="en-US" smtClean="0"/>
              <a:t>年調査は前回と対象国が異なる上、日本の成績自体は、前回調査と比べ統計的に差はない。</a:t>
            </a:r>
            <a:r>
              <a:rPr lang="en-US" altLang="ja-JP" smtClean="0">
                <a:hlinkClick r:id="rId3" action="ppaction://hlinkfile" tooltip="OECD"/>
              </a:rPr>
              <a:t>OECD</a:t>
            </a:r>
            <a:r>
              <a:rPr lang="ja-JP" altLang="en-US" smtClean="0"/>
              <a:t>や</a:t>
            </a:r>
            <a:r>
              <a:rPr lang="ja-JP" altLang="en-US" smtClean="0">
                <a:hlinkClick r:id="rId4" action="ppaction://hlinkfile" tooltip="教育学者"/>
              </a:rPr>
              <a:t>教育学者</a:t>
            </a:r>
            <a:r>
              <a:rPr lang="ja-JP" altLang="en-US" smtClean="0"/>
              <a:t>による分析結果では、日本は依然として</a:t>
            </a:r>
            <a:r>
              <a:rPr lang="en-US" altLang="ja-JP" smtClean="0"/>
              <a:t>1</a:t>
            </a:r>
            <a:r>
              <a:rPr lang="ja-JP" altLang="en-US" smtClean="0"/>
              <a:t>位グループに入るとされており、日本の順位が下がったことを「</a:t>
            </a:r>
            <a:r>
              <a:rPr lang="ja-JP" altLang="en-US" smtClean="0">
                <a:hlinkClick r:id="rId5" action="ppaction://hlinkfile" tooltip="学力低下"/>
              </a:rPr>
              <a:t>学力低下</a:t>
            </a:r>
            <a:r>
              <a:rPr lang="ja-JP" altLang="en-US" smtClean="0"/>
              <a:t>」とする議論は、統計的に正確とはいえない。順位低下に見えるのは調査参加国が増えたためであり、各調査の共通の問を見ると、日本の正答率に変化はなく、学力が低下したとはいえないのである。</a:t>
            </a:r>
            <a:endParaRPr lang="en-US" altLang="ja-JP" smtClean="0"/>
          </a:p>
          <a:p>
            <a:pPr>
              <a:spcBef>
                <a:spcPct val="0"/>
              </a:spcBef>
            </a:pPr>
            <a:r>
              <a:rPr lang="ja-JP" altLang="en-US" smtClean="0"/>
              <a:t>日本は読解力が調査参加国の中で中位グループなのを除き、どの科目も上位グループに属しており、日本の生徒の到達度は世界トップクラスにあるといえる。統計学的に見て学力低下があったとは言えない</a:t>
            </a:r>
          </a:p>
          <a:p>
            <a:pPr>
              <a:spcBef>
                <a:spcPct val="0"/>
              </a:spcBef>
            </a:pPr>
            <a:endParaRPr lang="ja-JP" altLang="en-US" smtClean="0"/>
          </a:p>
        </p:txBody>
      </p:sp>
      <p:sp>
        <p:nvSpPr>
          <p:cNvPr id="29699"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77B89F-0DA1-40EE-B781-531904B432A2}" type="slidenum">
              <a:rPr lang="ja-JP" altLang="en-US"/>
              <a:pPr fontAlgn="base">
                <a:spcBef>
                  <a:spcPct val="0"/>
                </a:spcBef>
                <a:spcAft>
                  <a:spcPct val="0"/>
                </a:spcAft>
              </a:pPr>
              <a:t>10</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B06765F-BF0B-401E-A3A1-11CBEC8B5F86}" type="datetimeFigureOut">
              <a:rPr lang="ja-JP" altLang="en-US"/>
              <a:pPr>
                <a:defRPr/>
              </a:pPr>
              <a:t>2008/3/14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AE1248-FEDE-45C2-8297-9B8D33DEB9BB}"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3C22F6-4141-49D4-A0CA-5DDA639CEFCF}" type="datetimeFigureOut">
              <a:rPr lang="ja-JP" altLang="en-US"/>
              <a:pPr>
                <a:defRPr/>
              </a:pPr>
              <a:t>2008/3/14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6025B5A-315D-4576-A11F-3F28F0562540}"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94B9281-EC86-4EB6-B058-508A1DA5D0B2}" type="datetimeFigureOut">
              <a:rPr lang="ja-JP" altLang="en-US"/>
              <a:pPr>
                <a:defRPr/>
              </a:pPr>
              <a:t>2008/3/14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0F9CB92-A428-4DB4-860F-E1ECF9F408C0}"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AFF88C4-D86A-4560-B5B5-B0D166E5690B}" type="datetimeFigureOut">
              <a:rPr lang="ja-JP" altLang="en-US"/>
              <a:pPr>
                <a:defRPr/>
              </a:pPr>
              <a:t>2008/3/14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B4965CB-C130-4A00-9E25-5B0463BC83BB}"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0BDFC2D-042A-42DD-929A-DDD6252993E9}" type="datetimeFigureOut">
              <a:rPr lang="ja-JP" altLang="en-US"/>
              <a:pPr>
                <a:defRPr/>
              </a:pPr>
              <a:t>2008/3/14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947EF2B-E0B3-4F5E-9D07-8C7FCCD9EE46}"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80BA1A68-9150-4479-B642-429438F51062}" type="datetimeFigureOut">
              <a:rPr lang="ja-JP" altLang="en-US"/>
              <a:pPr>
                <a:defRPr/>
              </a:pPr>
              <a:t>2008/3/14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9447AC7-2E2F-4FDE-B4BE-A38DF3EE9808}"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0344A821-DF23-49EB-922D-02B408DC8036}" type="datetimeFigureOut">
              <a:rPr lang="ja-JP" altLang="en-US"/>
              <a:pPr>
                <a:defRPr/>
              </a:pPr>
              <a:t>2008/3/14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51821F47-C2FB-4000-82DB-EF90E68C5C73}"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37037DB4-7E4A-4955-902F-4950FE73DDFE}" type="datetimeFigureOut">
              <a:rPr lang="ja-JP" altLang="en-US"/>
              <a:pPr>
                <a:defRPr/>
              </a:pPr>
              <a:t>2008/3/14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D33DB6D-68C2-4DE0-BBDA-4D561F7B7346}"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D9CA8386-BCC0-46D9-8F3A-A3E0C56A57C2}" type="datetimeFigureOut">
              <a:rPr lang="ja-JP" altLang="en-US"/>
              <a:pPr>
                <a:defRPr/>
              </a:pPr>
              <a:t>2008/3/14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78D9928-8C8D-4E41-BC2B-3B8075714191}"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1774DD-878F-4DDF-806D-96F794B94187}" type="datetimeFigureOut">
              <a:rPr lang="ja-JP" altLang="en-US"/>
              <a:pPr>
                <a:defRPr/>
              </a:pPr>
              <a:t>2008/3/14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E3925C2-A204-4681-8DB8-BA34879973B5}"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D1FB79D-227F-4186-AE39-D6E019E58C01}" type="datetimeFigureOut">
              <a:rPr lang="ja-JP" altLang="en-US"/>
              <a:pPr>
                <a:defRPr/>
              </a:pPr>
              <a:t>2008/3/14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FC3ED9-C5DF-4722-993D-9F20CCE45EDB}"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85737B9B-C1F2-46EA-B2F9-37BDD7726D5B}" type="datetimeFigureOut">
              <a:rPr lang="ja-JP" altLang="en-US"/>
              <a:pPr>
                <a:defRPr/>
              </a:pPr>
              <a:t>2008/3/14</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AE16DC30-6D4F-4655-96FB-1D209A2DC24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1"/>
          <p:cNvSpPr>
            <a:spLocks noGrp="1"/>
          </p:cNvSpPr>
          <p:nvPr>
            <p:ph type="ctrTitle"/>
          </p:nvPr>
        </p:nvSpPr>
        <p:spPr/>
        <p:txBody>
          <a:bodyPr/>
          <a:lstStyle/>
          <a:p>
            <a:r>
              <a:rPr lang="ja-JP" altLang="en-US" smtClean="0"/>
              <a:t>インターネット利用と学生の学力</a:t>
            </a:r>
          </a:p>
        </p:txBody>
      </p:sp>
      <p:sp>
        <p:nvSpPr>
          <p:cNvPr id="3" name="サブタイトル 2"/>
          <p:cNvSpPr>
            <a:spLocks noGrp="1"/>
          </p:cNvSpPr>
          <p:nvPr>
            <p:ph type="subTitle" idx="1"/>
          </p:nvPr>
        </p:nvSpPr>
        <p:spPr/>
        <p:txBody>
          <a:bodyPr rtlCol="0">
            <a:normAutofit/>
          </a:bodyPr>
          <a:lstStyle/>
          <a:p>
            <a:pPr fontAlgn="auto">
              <a:spcAft>
                <a:spcPts val="0"/>
              </a:spcAft>
              <a:buFont typeface="Arial" pitchFamily="34" charset="0"/>
              <a:buNone/>
              <a:defRPr/>
            </a:pPr>
            <a:r>
              <a:rPr lang="en-US" altLang="ja-JP" dirty="0" smtClean="0"/>
              <a:t>1624057</a:t>
            </a:r>
            <a:r>
              <a:rPr lang="ja-JP" altLang="en-US" dirty="0" smtClean="0"/>
              <a:t>　中島　一貴</a:t>
            </a:r>
            <a:endParaRPr lang="en-US" altLang="ja-JP" dirty="0" smtClean="0"/>
          </a:p>
          <a:p>
            <a:pPr fontAlgn="auto">
              <a:spcAft>
                <a:spcPts val="0"/>
              </a:spcAft>
              <a:buFont typeface="Arial" pitchFamily="34" charset="0"/>
              <a:buNone/>
              <a:defRPr/>
            </a:pPr>
            <a:r>
              <a:rPr lang="en-US" altLang="ja-JP" dirty="0" smtClean="0"/>
              <a:t>1624081</a:t>
            </a:r>
            <a:r>
              <a:rPr lang="ja-JP" altLang="en-US" dirty="0" smtClean="0"/>
              <a:t>　三国　広希</a:t>
            </a:r>
            <a:endParaRPr lang="en-US" altLang="ja-JP" dirty="0" smtClean="0"/>
          </a:p>
          <a:p>
            <a:pPr fontAlgn="auto">
              <a:spcAft>
                <a:spcPts val="0"/>
              </a:spcAft>
              <a:buFont typeface="Arial" pitchFamily="34" charset="0"/>
              <a:buNone/>
              <a:defRPr/>
            </a:pPr>
            <a:r>
              <a:rPr lang="en-US" altLang="ja-JP" dirty="0" smtClean="0"/>
              <a:t>1723010</a:t>
            </a:r>
            <a:r>
              <a:rPr lang="ja-JP" altLang="en-US" dirty="0" smtClean="0"/>
              <a:t>　類家　翼</a:t>
            </a: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1"/>
          <p:cNvSpPr>
            <a:spLocks noGrp="1"/>
          </p:cNvSpPr>
          <p:nvPr>
            <p:ph type="title"/>
          </p:nvPr>
        </p:nvSpPr>
        <p:spPr>
          <a:xfrm>
            <a:off x="457200" y="274638"/>
            <a:ext cx="8229600" cy="1582737"/>
          </a:xfrm>
        </p:spPr>
        <p:txBody>
          <a:bodyPr/>
          <a:lstStyle/>
          <a:p>
            <a:r>
              <a:rPr lang="en-US" altLang="ja-JP" smtClean="0"/>
              <a:t>OECD</a:t>
            </a:r>
            <a:r>
              <a:rPr lang="ja-JP" altLang="en-US" smtClean="0"/>
              <a:t>調査結果</a:t>
            </a:r>
            <a:r>
              <a:rPr lang="en-US" altLang="ja-JP" smtClean="0"/>
              <a:t/>
            </a:r>
            <a:br>
              <a:rPr lang="en-US" altLang="ja-JP" smtClean="0"/>
            </a:br>
            <a:r>
              <a:rPr lang="ja-JP" altLang="en-US" sz="3200" smtClean="0"/>
              <a:t>２００３年調査　４１国</a:t>
            </a:r>
          </a:p>
        </p:txBody>
      </p:sp>
      <p:graphicFrame>
        <p:nvGraphicFramePr>
          <p:cNvPr id="28775" name="Group 103"/>
          <p:cNvGraphicFramePr>
            <a:graphicFrameLocks noGrp="1"/>
          </p:cNvGraphicFramePr>
          <p:nvPr>
            <p:ph idx="1"/>
          </p:nvPr>
        </p:nvGraphicFramePr>
        <p:xfrm>
          <a:off x="142875" y="1714500"/>
          <a:ext cx="8786813" cy="4500563"/>
        </p:xfrm>
        <a:graphic>
          <a:graphicData uri="http://schemas.openxmlformats.org/drawingml/2006/table">
            <a:tbl>
              <a:tblPr/>
              <a:tblGrid>
                <a:gridCol w="323850"/>
                <a:gridCol w="1292225"/>
                <a:gridCol w="633413"/>
                <a:gridCol w="322262"/>
                <a:gridCol w="1143000"/>
                <a:gridCol w="642938"/>
                <a:gridCol w="352425"/>
                <a:gridCol w="1265237"/>
                <a:gridCol w="703263"/>
                <a:gridCol w="322262"/>
                <a:gridCol w="1214438"/>
                <a:gridCol w="571500"/>
              </a:tblGrid>
              <a:tr h="369888">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数学</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読解力</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科学</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問題解決</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r>
              <a:tr h="647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香港</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550</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550</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39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日本</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69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3</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カナダ</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香港</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539</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香港</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69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オランダ</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オーストラリア</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日本</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88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リヒテンシュタイン</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リヒテンシュタイン</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リヒテンシュタイン</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ニュージーランド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14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日本</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Calibri" pitchFamily="34" charset="0"/>
                          <a:ea typeface="ＭＳ Ｐゴシック" charset="-128"/>
                        </a:rPr>
                        <a:t>ニュージーランド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オーストラリア</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マカオ</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1"/>
          <p:cNvSpPr>
            <a:spLocks noGrp="1"/>
          </p:cNvSpPr>
          <p:nvPr>
            <p:ph type="title"/>
          </p:nvPr>
        </p:nvSpPr>
        <p:spPr/>
        <p:txBody>
          <a:bodyPr/>
          <a:lstStyle/>
          <a:p>
            <a:r>
              <a:rPr lang="ja-JP" altLang="en-US" smtClean="0"/>
              <a:t>まとめ</a:t>
            </a:r>
          </a:p>
        </p:txBody>
      </p:sp>
      <p:sp>
        <p:nvSpPr>
          <p:cNvPr id="30722" name="コンテンツ プレースホルダ 2"/>
          <p:cNvSpPr>
            <a:spLocks noGrp="1"/>
          </p:cNvSpPr>
          <p:nvPr>
            <p:ph idx="1"/>
          </p:nvPr>
        </p:nvSpPr>
        <p:spPr/>
        <p:txBody>
          <a:bodyPr/>
          <a:lstStyle/>
          <a:p>
            <a:pPr>
              <a:buFont typeface="Arial" charset="0"/>
              <a:buNone/>
            </a:pPr>
            <a:r>
              <a:rPr lang="ja-JP" altLang="en-US" smtClean="0"/>
              <a:t>・日本のインターネット利用時間、機会の増加。</a:t>
            </a:r>
            <a:endParaRPr lang="en-US" altLang="ja-JP" smtClean="0"/>
          </a:p>
          <a:p>
            <a:pPr>
              <a:buFont typeface="Arial" charset="0"/>
              <a:buNone/>
            </a:pPr>
            <a:r>
              <a:rPr lang="ja-JP" altLang="en-US" smtClean="0"/>
              <a:t>・学力は低下はしていない。</a:t>
            </a:r>
            <a:endParaRPr lang="en-US" altLang="ja-JP" smtClean="0"/>
          </a:p>
          <a:p>
            <a:pPr>
              <a:buFont typeface="Arial" charset="0"/>
              <a:buNone/>
            </a:pPr>
            <a:endParaRPr lang="en-US" altLang="ja-JP" smtClean="0"/>
          </a:p>
          <a:p>
            <a:pPr>
              <a:buFont typeface="Arial" charset="0"/>
              <a:buNone/>
            </a:pPr>
            <a:r>
              <a:rPr lang="ja-JP" altLang="en-US" smtClean="0"/>
              <a:t>　おおむね</a:t>
            </a:r>
            <a:r>
              <a:rPr lang="en-US" altLang="ja-JP" smtClean="0"/>
              <a:t>HomeNetToo</a:t>
            </a:r>
            <a:r>
              <a:rPr lang="ja-JP" altLang="en-US" smtClean="0"/>
              <a:t>の実験結果と一致する。</a:t>
            </a:r>
            <a:endParaRPr lang="en-US" altLang="ja-JP" smtClean="0"/>
          </a:p>
          <a:p>
            <a:pPr>
              <a:buFont typeface="Arial" charset="0"/>
              <a:buNone/>
            </a:pPr>
            <a:r>
              <a:rPr lang="ja-JP" altLang="en-US" smtClean="0"/>
              <a:t>　ただし、確証にはいたらない。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タイトル 1"/>
          <p:cNvSpPr>
            <a:spLocks noGrp="1"/>
          </p:cNvSpPr>
          <p:nvPr>
            <p:ph type="title"/>
          </p:nvPr>
        </p:nvSpPr>
        <p:spPr/>
        <p:txBody>
          <a:bodyPr/>
          <a:lstStyle/>
          <a:p>
            <a:r>
              <a:rPr lang="ja-JP" altLang="en-US" smtClean="0"/>
              <a:t>動機</a:t>
            </a:r>
          </a:p>
        </p:txBody>
      </p:sp>
      <p:sp>
        <p:nvSpPr>
          <p:cNvPr id="3" name="コンテンツ プレースホルダ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altLang="ja-JP" dirty="0" err="1" smtClean="0"/>
              <a:t>HomeNetToo</a:t>
            </a:r>
            <a:r>
              <a:rPr lang="ja-JP" altLang="en-US" dirty="0" smtClean="0"/>
              <a:t>ではインターネット利用によって子供の読解力と学業成績に上昇がみられた。</a:t>
            </a:r>
            <a:endParaRPr lang="en-US" altLang="ja-JP" dirty="0" smtClean="0"/>
          </a:p>
          <a:p>
            <a:pPr fontAlgn="auto">
              <a:spcAft>
                <a:spcPts val="0"/>
              </a:spcAft>
              <a:buFont typeface="Arial" pitchFamily="34" charset="0"/>
              <a:buNone/>
              <a:defRPr/>
            </a:pPr>
            <a:r>
              <a:rPr lang="ja-JP" altLang="en-US" dirty="0" smtClean="0"/>
              <a:t>　　近年の日本では、インターネットの普及が進んでいるが学生の学力低下が問われている。</a:t>
            </a:r>
            <a:endParaRPr lang="en-US" altLang="ja-JP" dirty="0" smtClean="0"/>
          </a:p>
          <a:p>
            <a:pPr fontAlgn="auto">
              <a:spcAft>
                <a:spcPts val="0"/>
              </a:spcAft>
              <a:buFont typeface="Arial" pitchFamily="34" charset="0"/>
              <a:buNone/>
              <a:defRPr/>
            </a:pPr>
            <a:r>
              <a:rPr lang="ja-JP" altLang="en-US" dirty="0" smtClean="0"/>
              <a:t>　</a:t>
            </a:r>
            <a:endParaRPr lang="en-US" altLang="ja-JP" dirty="0" smtClean="0"/>
          </a:p>
          <a:p>
            <a:pPr fontAlgn="auto">
              <a:spcAft>
                <a:spcPts val="0"/>
              </a:spcAft>
              <a:buFont typeface="Arial" pitchFamily="34" charset="0"/>
              <a:buNone/>
              <a:defRPr/>
            </a:pPr>
            <a:r>
              <a:rPr lang="ja-JP" altLang="en-US" dirty="0" smtClean="0"/>
              <a:t>・いっけん、この事実は</a:t>
            </a:r>
            <a:r>
              <a:rPr lang="en-US" altLang="ja-JP" dirty="0" err="1" smtClean="0"/>
              <a:t>HomeNetToo</a:t>
            </a:r>
            <a:r>
              <a:rPr lang="ja-JP" altLang="en-US" dirty="0" smtClean="0"/>
              <a:t>の実験結果と矛盾している。</a:t>
            </a:r>
            <a:endParaRPr lang="en-US" altLang="ja-JP" dirty="0" smtClean="0"/>
          </a:p>
          <a:p>
            <a:pPr fontAlgn="auto">
              <a:spcAft>
                <a:spcPts val="0"/>
              </a:spcAft>
              <a:buFont typeface="Arial" pitchFamily="34" charset="0"/>
              <a:buNone/>
              <a:defRPr/>
            </a:pPr>
            <a:r>
              <a:rPr lang="ja-JP" altLang="en-US" dirty="0" smtClean="0"/>
              <a:t>　この矛盾について考えることで、学力低下の原因、改善方法を求めることができるかもしれない。</a:t>
            </a:r>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p:cNvSpPr>
            <a:spLocks noGrp="1"/>
          </p:cNvSpPr>
          <p:nvPr>
            <p:ph type="title"/>
          </p:nvPr>
        </p:nvSpPr>
        <p:spPr/>
        <p:txBody>
          <a:bodyPr/>
          <a:lstStyle/>
          <a:p>
            <a:r>
              <a:rPr lang="en-US" altLang="ja-JP" smtClean="0"/>
              <a:t>HomeNetToo</a:t>
            </a:r>
            <a:r>
              <a:rPr lang="ja-JP" altLang="en-US" smtClean="0"/>
              <a:t>の実験結果</a:t>
            </a:r>
          </a:p>
        </p:txBody>
      </p:sp>
      <p:sp>
        <p:nvSpPr>
          <p:cNvPr id="16386" name="コンテンツ プレースホルダ 2"/>
          <p:cNvSpPr>
            <a:spLocks noGrp="1"/>
          </p:cNvSpPr>
          <p:nvPr>
            <p:ph idx="1"/>
          </p:nvPr>
        </p:nvSpPr>
        <p:spPr/>
        <p:txBody>
          <a:bodyPr/>
          <a:lstStyle/>
          <a:p>
            <a:r>
              <a:rPr lang="ja-JP" altLang="en-US" smtClean="0"/>
              <a:t>読解力の上昇</a:t>
            </a:r>
            <a:endParaRPr lang="en-US" altLang="ja-JP" smtClean="0"/>
          </a:p>
          <a:p>
            <a:pPr>
              <a:buFont typeface="Arial" charset="0"/>
              <a:buNone/>
            </a:pPr>
            <a:r>
              <a:rPr lang="ja-JP" altLang="en-US" smtClean="0"/>
              <a:t>　　接続することによって多くの時間を読む時間に費やしたためと考えられる。</a:t>
            </a:r>
            <a:endParaRPr lang="en-US" altLang="ja-JP" smtClean="0"/>
          </a:p>
          <a:p>
            <a:r>
              <a:rPr lang="ja-JP" altLang="en-US" smtClean="0"/>
              <a:t>学業成績の上昇（特定の子供たち）</a:t>
            </a:r>
            <a:endParaRPr lang="en-US" altLang="ja-JP" smtClean="0"/>
          </a:p>
          <a:p>
            <a:pPr>
              <a:buFont typeface="Arial" charset="0"/>
              <a:buNone/>
            </a:pPr>
            <a:r>
              <a:rPr lang="ja-JP" altLang="en-US"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p:txBody>
          <a:bodyPr/>
          <a:lstStyle/>
          <a:p>
            <a:r>
              <a:rPr lang="ja-JP" altLang="en-US" smtClean="0"/>
              <a:t>インターネット利用時間</a:t>
            </a:r>
          </a:p>
        </p:txBody>
      </p:sp>
      <p:sp>
        <p:nvSpPr>
          <p:cNvPr id="18434" name="コンテンツ プレースホルダ 2"/>
          <p:cNvSpPr>
            <a:spLocks noGrp="1"/>
          </p:cNvSpPr>
          <p:nvPr>
            <p:ph idx="1"/>
          </p:nvPr>
        </p:nvSpPr>
        <p:spPr/>
        <p:txBody>
          <a:bodyPr/>
          <a:lstStyle/>
          <a:p>
            <a:pPr>
              <a:buFont typeface="Arial" charset="0"/>
              <a:buNone/>
            </a:pPr>
            <a:endParaRPr lang="ja-JP" altLang="en-US" smtClean="0"/>
          </a:p>
        </p:txBody>
      </p:sp>
      <p:graphicFrame>
        <p:nvGraphicFramePr>
          <p:cNvPr id="18485" name="Group 53"/>
          <p:cNvGraphicFramePr>
            <a:graphicFrameLocks noGrp="1"/>
          </p:cNvGraphicFramePr>
          <p:nvPr/>
        </p:nvGraphicFramePr>
        <p:xfrm>
          <a:off x="1214438" y="1214438"/>
          <a:ext cx="6343650" cy="4452937"/>
        </p:xfrm>
        <a:graphic>
          <a:graphicData uri="http://schemas.openxmlformats.org/drawingml/2006/table">
            <a:tbl>
              <a:tblPr/>
              <a:tblGrid>
                <a:gridCol w="1585912"/>
                <a:gridCol w="1585913"/>
                <a:gridCol w="1585912"/>
                <a:gridCol w="1585913"/>
              </a:tblGrid>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年齢層</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2001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年</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月</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2002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年</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月</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伸び率</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33</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43</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13</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15</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10</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10</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00"/>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03</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42</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17</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07</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03</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25</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39</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23</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39</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35</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58</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55</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48</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11</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42</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14</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rgbClr val="FFFFFF"/>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59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16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32</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01</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37</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44</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60</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歳以上</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6</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33</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00</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28</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40</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chemeClr val="tx1"/>
                          </a:solidFill>
                          <a:effectLst/>
                          <a:latin typeface="Calibri" pitchFamily="34" charset="0"/>
                          <a:ea typeface="ＭＳ Ｐゴシック" charset="-128"/>
                        </a:rPr>
                        <a:t>29</a:t>
                      </a:r>
                      <a:r>
                        <a:rPr kumimoji="0" lang="ja-JP" altLang="en-US" sz="1800" b="1" i="0" u="none" strike="noStrike" cap="none" normalizeH="0" baseline="0" smtClean="0">
                          <a:ln>
                            <a:noFill/>
                          </a:ln>
                          <a:solidFill>
                            <a:schemeClr val="tx1"/>
                          </a:solidFill>
                          <a:effectLst/>
                          <a:latin typeface="Calibri" pitchFamily="34" charset="0"/>
                          <a:ea typeface="ＭＳ Ｐゴシック" charset="-128"/>
                        </a:rPr>
                        <a:t>％</a:t>
                      </a:r>
                      <a:endParaRPr kumimoji="0"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a:noFill/>
                    </a:lnL>
                    <a:lnR>
                      <a:noFill/>
                    </a:lnR>
                    <a:lnT>
                      <a:noFill/>
                    </a:lnT>
                    <a:lnB>
                      <a:noFill/>
                    </a:lnB>
                    <a:lnTlToBr>
                      <a:noFill/>
                    </a:lnTlToBr>
                    <a:lnBlToTr>
                      <a:noFill/>
                    </a:lnBlToTr>
                    <a:solidFill>
                      <a:schemeClr val="bg1"/>
                    </a:solidFill>
                  </a:tcPr>
                </a:tc>
              </a:tr>
            </a:tbl>
          </a:graphicData>
        </a:graphic>
      </p:graphicFrame>
      <p:sp>
        <p:nvSpPr>
          <p:cNvPr id="18480" name="Rectangle 3"/>
          <p:cNvSpPr>
            <a:spLocks noChangeAspect="1" noChangeArrowheads="1"/>
          </p:cNvSpPr>
          <p:nvPr/>
        </p:nvSpPr>
        <p:spPr bwMode="auto">
          <a:xfrm>
            <a:off x="-785813" y="5786438"/>
            <a:ext cx="8990013" cy="0"/>
          </a:xfrm>
          <a:prstGeom prst="rect">
            <a:avLst/>
          </a:prstGeom>
          <a:noFill/>
          <a:ln w="9525">
            <a:noFill/>
            <a:miter lim="800000"/>
            <a:headEnd/>
            <a:tailEnd/>
          </a:ln>
        </p:spPr>
        <p:txBody>
          <a:bodyPr wrap="none" anchor="ctr">
            <a:spAutoFit/>
          </a:bodyPr>
          <a:lstStyle/>
          <a:p>
            <a:pPr algn="r"/>
            <a:r>
              <a:rPr lang="ja-JP" altLang="ja-JP"/>
              <a:t/>
            </a:r>
            <a:br>
              <a:rPr lang="ja-JP" altLang="ja-JP"/>
            </a:br>
            <a:endParaRPr lang="ja-JP" altLang="ja-JP"/>
          </a:p>
          <a:p>
            <a:pPr algn="r" eaLnBrk="0" hangingPunct="0"/>
            <a:r>
              <a:rPr lang="ja-JP" altLang="ja-JP" sz="1400" b="1"/>
              <a:t>2001</a:t>
            </a:r>
            <a:r>
              <a:rPr lang="ja-JP" altLang="en-US" sz="1400" b="1"/>
              <a:t>年</a:t>
            </a:r>
            <a:r>
              <a:rPr lang="ja-JP" altLang="ja-JP" sz="1400" b="1"/>
              <a:t>3</a:t>
            </a:r>
            <a:r>
              <a:rPr lang="ja-JP" altLang="en-US" sz="1400" b="1"/>
              <a:t>月</a:t>
            </a:r>
            <a:r>
              <a:rPr lang="ja-JP" altLang="ja-JP" sz="1400" b="1"/>
              <a:t>vs.2002</a:t>
            </a:r>
            <a:r>
              <a:rPr lang="ja-JP" altLang="en-US" sz="1400" b="1"/>
              <a:t>年</a:t>
            </a:r>
            <a:r>
              <a:rPr lang="ja-JP" altLang="ja-JP" sz="1400" b="1"/>
              <a:t>3</a:t>
            </a:r>
            <a:r>
              <a:rPr lang="ja-JP" altLang="en-US" sz="1400" b="1"/>
              <a:t>月の年齢層別インターネット月平均利用時間比較</a:t>
            </a:r>
            <a:endParaRPr lang="ja-JP" altLang="en-US" sz="900"/>
          </a:p>
          <a:p>
            <a:pPr algn="r" eaLnBrk="0" hangingPunct="0"/>
            <a:r>
              <a:rPr lang="ja-JP" altLang="en-US" b="1"/>
              <a:t>ネットレイティングス株式会社調べ</a:t>
            </a:r>
            <a:r>
              <a:rPr lang="ja-JP" altLang="en-US"/>
              <a:t/>
            </a:r>
            <a:br>
              <a:rPr lang="ja-JP" altLang="en-US"/>
            </a:br>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1"/>
          <p:cNvSpPr>
            <a:spLocks noGrp="1"/>
          </p:cNvSpPr>
          <p:nvPr>
            <p:ph type="title"/>
          </p:nvPr>
        </p:nvSpPr>
        <p:spPr/>
        <p:txBody>
          <a:bodyPr/>
          <a:lstStyle/>
          <a:p>
            <a:r>
              <a:rPr lang="ja-JP" altLang="en-US" smtClean="0"/>
              <a:t>日本の学生の学力推移</a:t>
            </a:r>
          </a:p>
        </p:txBody>
      </p:sp>
      <p:sp>
        <p:nvSpPr>
          <p:cNvPr id="20482" name="コンテンツ プレースホルダ 2"/>
          <p:cNvSpPr>
            <a:spLocks noGrp="1"/>
          </p:cNvSpPr>
          <p:nvPr>
            <p:ph idx="1"/>
          </p:nvPr>
        </p:nvSpPr>
        <p:spPr/>
        <p:txBody>
          <a:bodyPr/>
          <a:lstStyle/>
          <a:p>
            <a:r>
              <a:rPr lang="ja-JP" altLang="en-US" smtClean="0"/>
              <a:t>国立教育政策研究所の</a:t>
            </a:r>
            <a:r>
              <a:rPr lang="en-US" altLang="ja-JP" smtClean="0"/>
              <a:t>HP</a:t>
            </a:r>
            <a:r>
              <a:rPr lang="ja-JP" altLang="en-US" smtClean="0"/>
              <a:t>の掲載されている学力推移データを参照する。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p:txBody>
          <a:bodyPr/>
          <a:lstStyle/>
          <a:p>
            <a:endParaRPr lang="ja-JP" altLang="en-US" smtClean="0"/>
          </a:p>
        </p:txBody>
      </p:sp>
      <p:pic>
        <p:nvPicPr>
          <p:cNvPr id="21506" name="Picture 3"/>
          <p:cNvPicPr>
            <a:picLocks noChangeAspect="1" noChangeArrowheads="1"/>
          </p:cNvPicPr>
          <p:nvPr/>
        </p:nvPicPr>
        <p:blipFill>
          <a:blip r:embed="rId3"/>
          <a:srcRect/>
          <a:stretch>
            <a:fillRect/>
          </a:stretch>
        </p:blipFill>
        <p:spPr bwMode="auto">
          <a:xfrm>
            <a:off x="857250" y="285750"/>
            <a:ext cx="7372350" cy="1589088"/>
          </a:xfrm>
          <a:prstGeom prst="rect">
            <a:avLst/>
          </a:prstGeom>
          <a:noFill/>
          <a:ln w="9525">
            <a:noFill/>
            <a:miter lim="800000"/>
            <a:headEnd/>
            <a:tailEnd/>
          </a:ln>
        </p:spPr>
      </p:pic>
      <p:pic>
        <p:nvPicPr>
          <p:cNvPr id="21507" name="Picture 5"/>
          <p:cNvPicPr>
            <a:picLocks noGrp="1" noChangeAspect="1" noChangeArrowheads="1"/>
          </p:cNvPicPr>
          <p:nvPr>
            <p:ph idx="1"/>
          </p:nvPr>
        </p:nvPicPr>
        <p:blipFill>
          <a:blip r:embed="rId4"/>
          <a:srcRect/>
          <a:stretch>
            <a:fillRect/>
          </a:stretch>
        </p:blipFill>
        <p:spPr>
          <a:xfrm>
            <a:off x="142875" y="2000250"/>
            <a:ext cx="8780463" cy="376078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タイトル 1"/>
          <p:cNvSpPr>
            <a:spLocks noGrp="1"/>
          </p:cNvSpPr>
          <p:nvPr>
            <p:ph type="title"/>
          </p:nvPr>
        </p:nvSpPr>
        <p:spPr/>
        <p:txBody>
          <a:bodyPr/>
          <a:lstStyle/>
          <a:p>
            <a:r>
              <a:rPr lang="ja-JP" altLang="en-US" smtClean="0"/>
              <a:t>データからいえること</a:t>
            </a:r>
          </a:p>
        </p:txBody>
      </p:sp>
      <p:sp>
        <p:nvSpPr>
          <p:cNvPr id="23554" name="コンテンツ プレースホルダ 2"/>
          <p:cNvSpPr>
            <a:spLocks noGrp="1"/>
          </p:cNvSpPr>
          <p:nvPr>
            <p:ph idx="1"/>
          </p:nvPr>
        </p:nvSpPr>
        <p:spPr/>
        <p:txBody>
          <a:bodyPr/>
          <a:lstStyle/>
          <a:p>
            <a:r>
              <a:rPr lang="ja-JP" altLang="en-US" smtClean="0"/>
              <a:t>学力低下が問われているが、実際には小中学生の学業成績は一部を除いて上昇傾向にある。</a:t>
            </a:r>
            <a:endParaRPr lang="en-US" altLang="ja-JP" smtClean="0"/>
          </a:p>
          <a:p>
            <a:pPr>
              <a:buFont typeface="Arial" charset="0"/>
              <a:buNone/>
            </a:pPr>
            <a:r>
              <a:rPr lang="ja-JP" altLang="en-US" smtClean="0"/>
              <a:t>　　</a:t>
            </a:r>
            <a:endParaRPr lang="en-US" altLang="ja-JP" smtClean="0"/>
          </a:p>
          <a:p>
            <a:pPr>
              <a:buFont typeface="Arial" charset="0"/>
              <a:buNone/>
            </a:pPr>
            <a:r>
              <a:rPr lang="ja-JP" altLang="en-US" smtClean="0"/>
              <a:t>　　この事実は</a:t>
            </a:r>
            <a:r>
              <a:rPr lang="en-US" altLang="ja-JP" smtClean="0"/>
              <a:t>HomeNetToo</a:t>
            </a:r>
            <a:r>
              <a:rPr lang="ja-JP" altLang="en-US" smtClean="0"/>
              <a:t>の実験結果と矛盾していない。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タイトル 1"/>
          <p:cNvSpPr>
            <a:spLocks noGrp="1"/>
          </p:cNvSpPr>
          <p:nvPr>
            <p:ph type="title"/>
          </p:nvPr>
        </p:nvSpPr>
        <p:spPr/>
        <p:txBody>
          <a:bodyPr/>
          <a:lstStyle/>
          <a:p>
            <a:r>
              <a:rPr lang="ja-JP" altLang="en-US" smtClean="0"/>
              <a:t>なぜ学力低下が問われたのか</a:t>
            </a:r>
          </a:p>
        </p:txBody>
      </p:sp>
      <p:sp>
        <p:nvSpPr>
          <p:cNvPr id="25602" name="コンテンツ プレースホルダ 2"/>
          <p:cNvSpPr>
            <a:spLocks noGrp="1"/>
          </p:cNvSpPr>
          <p:nvPr>
            <p:ph idx="1"/>
          </p:nvPr>
        </p:nvSpPr>
        <p:spPr/>
        <p:txBody>
          <a:bodyPr/>
          <a:lstStyle/>
          <a:p>
            <a:pPr>
              <a:buFont typeface="Arial" charset="0"/>
              <a:buNone/>
            </a:pPr>
            <a:r>
              <a:rPr lang="en-US" altLang="ja-JP" smtClean="0"/>
              <a:t>2003</a:t>
            </a:r>
            <a:r>
              <a:rPr lang="ja-JP" altLang="en-US" smtClean="0"/>
              <a:t>年の</a:t>
            </a:r>
            <a:r>
              <a:rPr lang="en-US" altLang="ja-JP" smtClean="0"/>
              <a:t>PISA</a:t>
            </a:r>
            <a:r>
              <a:rPr lang="ja-JP" altLang="en-US" smtClean="0"/>
              <a:t>で日本の順位が下がったことが、学力低下の証拠として日本国内で大きく報道され学力低下論争にもつながった。</a:t>
            </a:r>
            <a:endParaRPr lang="en-US" altLang="ja-JP" smtClean="0"/>
          </a:p>
          <a:p>
            <a:pPr>
              <a:buFont typeface="Arial" charset="0"/>
              <a:buNone/>
            </a:pPr>
            <a:r>
              <a:rPr lang="ja-JP" altLang="en-US" smtClean="0"/>
              <a:t>当時の中山文科相は傾向としては「学力低下」の方向にあると危機を訴え、学習指導要領全体の見直し、教員の指導力向上、全国学力調査（全国すべての小学</a:t>
            </a:r>
            <a:r>
              <a:rPr lang="en-US" altLang="ja-JP" smtClean="0"/>
              <a:t>5</a:t>
            </a:r>
            <a:r>
              <a:rPr lang="ja-JP" altLang="en-US" smtClean="0"/>
              <a:t>年生と中学</a:t>
            </a:r>
            <a:r>
              <a:rPr lang="en-US" altLang="ja-JP" smtClean="0"/>
              <a:t>2</a:t>
            </a:r>
            <a:r>
              <a:rPr lang="ja-JP" altLang="en-US" smtClean="0"/>
              <a:t>年生が参加）などの。改善策を表明した。</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タイトル 1"/>
          <p:cNvSpPr>
            <a:spLocks noGrp="1"/>
          </p:cNvSpPr>
          <p:nvPr>
            <p:ph type="title"/>
          </p:nvPr>
        </p:nvSpPr>
        <p:spPr>
          <a:xfrm>
            <a:off x="457200" y="274638"/>
            <a:ext cx="8229600" cy="1582737"/>
          </a:xfrm>
        </p:spPr>
        <p:txBody>
          <a:bodyPr/>
          <a:lstStyle/>
          <a:p>
            <a:r>
              <a:rPr lang="en-US" altLang="ja-JP" smtClean="0"/>
              <a:t>OECD</a:t>
            </a:r>
            <a:r>
              <a:rPr lang="ja-JP" altLang="en-US" smtClean="0"/>
              <a:t>調査結果</a:t>
            </a:r>
            <a:r>
              <a:rPr lang="en-US" altLang="ja-JP" smtClean="0"/>
              <a:t/>
            </a:r>
            <a:br>
              <a:rPr lang="en-US" altLang="ja-JP" smtClean="0"/>
            </a:br>
            <a:r>
              <a:rPr lang="ja-JP" altLang="en-US" sz="3200" smtClean="0"/>
              <a:t>２０００年調査　</a:t>
            </a:r>
            <a:r>
              <a:rPr lang="en-US" altLang="ja-JP" sz="3200" smtClean="0"/>
              <a:t>32</a:t>
            </a:r>
            <a:r>
              <a:rPr lang="ja-JP" altLang="en-US" sz="3200" smtClean="0"/>
              <a:t>国</a:t>
            </a:r>
          </a:p>
        </p:txBody>
      </p:sp>
      <p:graphicFrame>
        <p:nvGraphicFramePr>
          <p:cNvPr id="27752" name="Group 104"/>
          <p:cNvGraphicFramePr>
            <a:graphicFrameLocks noGrp="1"/>
          </p:cNvGraphicFramePr>
          <p:nvPr>
            <p:ph idx="1"/>
          </p:nvPr>
        </p:nvGraphicFramePr>
        <p:xfrm>
          <a:off x="357188" y="1714500"/>
          <a:ext cx="8443912" cy="3989388"/>
        </p:xfrm>
        <a:graphic>
          <a:graphicData uri="http://schemas.openxmlformats.org/drawingml/2006/table">
            <a:tbl>
              <a:tblPr/>
              <a:tblGrid>
                <a:gridCol w="336550"/>
                <a:gridCol w="1862137"/>
                <a:gridCol w="615950"/>
                <a:gridCol w="381000"/>
                <a:gridCol w="1716088"/>
                <a:gridCol w="717550"/>
                <a:gridCol w="352425"/>
                <a:gridCol w="1787525"/>
                <a:gridCol w="674687"/>
              </a:tblGrid>
              <a:tr h="377825">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数学</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読解力</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smtClean="0">
                          <a:ln>
                            <a:noFill/>
                          </a:ln>
                          <a:solidFill>
                            <a:srgbClr val="FFFFFF"/>
                          </a:solidFill>
                          <a:effectLst/>
                          <a:latin typeface="Calibri" pitchFamily="34" charset="0"/>
                          <a:ea typeface="ＭＳ Ｐゴシック" charset="-128"/>
                        </a:rPr>
                        <a:t>科学</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r>
              <a:tr h="422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日本</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557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1</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547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カナダ</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日本</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550</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ニュージーランド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537</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libri" pitchFamily="34" charset="0"/>
                          <a:ea typeface="ＭＳ Ｐゴシック" charset="-128"/>
                        </a:rPr>
                        <a:t>3</a:t>
                      </a:r>
                      <a:endParaRPr kumimoji="0"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ニュージーランド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529</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フィンランド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オーストラリア</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4</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イギリス</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オーストラリア</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アイルランド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カナダ</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529</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カナダ</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533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韓国</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525</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ニュージーランド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スイス</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529</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イギリス</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523</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6</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オーストラリア</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7</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イギリス</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529</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日本</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522</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8</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smtClean="0">
                          <a:ln>
                            <a:noFill/>
                          </a:ln>
                          <a:solidFill>
                            <a:srgbClr val="000000"/>
                          </a:solidFill>
                          <a:effectLst/>
                          <a:latin typeface="Calibri" pitchFamily="34" charset="0"/>
                          <a:ea typeface="ＭＳ Ｐゴシック" charset="-128"/>
                        </a:rPr>
                        <a:t>オーストリア</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Calibri" pitchFamily="34" charset="0"/>
                          <a:ea typeface="ＭＳ Ｐゴシック" charset="-128"/>
                        </a:rPr>
                        <a:t>519</a:t>
                      </a:r>
                      <a:endParaRPr kumimoji="1" lang="ja-JP" altLang="en-US" sz="1800" b="0" i="0" u="none" strike="noStrike" cap="none" normalizeH="0" baseline="0" smtClean="0">
                        <a:ln>
                          <a:noFill/>
                        </a:ln>
                        <a:solidFill>
                          <a:srgbClr val="000000"/>
                        </a:solidFill>
                        <a:effectLst/>
                        <a:latin typeface="Calibri"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1708</Words>
  <Application>Microsoft Office PowerPoint</Application>
  <PresentationFormat>画面に合わせる (4:3)</PresentationFormat>
  <Paragraphs>246</Paragraphs>
  <Slides>11</Slides>
  <Notes>6</Notes>
  <HiddenSlides>0</HiddenSlides>
  <MMClips>0</MMClips>
  <ScaleCrop>false</ScaleCrop>
  <HeadingPairs>
    <vt:vector size="6" baseType="variant">
      <vt:variant>
        <vt:lpstr>使用されているフォント</vt:lpstr>
      </vt:variant>
      <vt:variant>
        <vt:i4>3</vt:i4>
      </vt:variant>
      <vt:variant>
        <vt:lpstr>デザイン テンプレート</vt:lpstr>
      </vt:variant>
      <vt:variant>
        <vt:i4>1</vt:i4>
      </vt:variant>
      <vt:variant>
        <vt:lpstr>スライド タイトル</vt:lpstr>
      </vt:variant>
      <vt:variant>
        <vt:i4>11</vt:i4>
      </vt:variant>
    </vt:vector>
  </HeadingPairs>
  <TitlesOfParts>
    <vt:vector size="15" baseType="lpstr">
      <vt:lpstr>Calibri</vt:lpstr>
      <vt:lpstr>ＭＳ Ｐゴシック</vt:lpstr>
      <vt:lpstr>Arial</vt:lpstr>
      <vt:lpstr>Office テーマ</vt:lpstr>
      <vt:lpstr>インターネット利用と学生の学力</vt:lpstr>
      <vt:lpstr>動機</vt:lpstr>
      <vt:lpstr>HomeNetTooの実験結果</vt:lpstr>
      <vt:lpstr>インターネット利用時間</vt:lpstr>
      <vt:lpstr>日本の学生の学力推移</vt:lpstr>
      <vt:lpstr>スライド 6</vt:lpstr>
      <vt:lpstr>データからいえること</vt:lpstr>
      <vt:lpstr>なぜ学力低下が問われたのか</vt:lpstr>
      <vt:lpstr>OECD調査結果 ２０００年調査　32国</vt:lpstr>
      <vt:lpstr>OECD調査結果 ２００３年調査　４１国</vt:lpstr>
      <vt:lpstr>まとめ</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インターネット利用と学生の学力</dc:title>
  <dc:creator>s1624081</dc:creator>
  <cp:lastModifiedBy>みくに</cp:lastModifiedBy>
  <cp:revision>19</cp:revision>
  <dcterms:created xsi:type="dcterms:W3CDTF">2008-03-13T02:16:43Z</dcterms:created>
  <dcterms:modified xsi:type="dcterms:W3CDTF">2008-03-13T22:51:32Z</dcterms:modified>
</cp:coreProperties>
</file>